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tags/tag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0.xml" ContentType="application/vnd.openxmlformats-officedocument.presentationml.tags+xml"/>
  <Override PartName="/ppt/notesSlides/notesSlide40.xml" ContentType="application/vnd.openxmlformats-officedocument.presentationml.notesSlide+xml"/>
  <Override PartName="/ppt/tags/tag1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4.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5.xml" ContentType="application/vnd.openxmlformats-officedocument.drawingml.chartshape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13.xml" ContentType="application/vnd.openxmlformats-officedocument.presentationml.tags+xml"/>
  <Override PartName="/ppt/notesSlides/notesSlide70.xml" ContentType="application/vnd.openxmlformats-officedocument.presentationml.notesSlide+xml"/>
  <Override PartName="/ppt/tags/tag14.xml" ContentType="application/vnd.openxmlformats-officedocument.presentationml.tags+xml"/>
  <Override PartName="/ppt/notesSlides/notesSlide71.xml" ContentType="application/vnd.openxmlformats-officedocument.presentationml.notesSlide+xml"/>
  <Override PartName="/ppt/tags/tag15.xml" ContentType="application/vnd.openxmlformats-officedocument.presentationml.tags+xml"/>
  <Override PartName="/ppt/notesSlides/notesSlide72.xml" ContentType="application/vnd.openxmlformats-officedocument.presentationml.notesSlide+xml"/>
  <Override PartName="/ppt/tags/tag16.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17.xml" ContentType="application/vnd.openxmlformats-officedocument.presentationml.tags+xml"/>
  <Override PartName="/ppt/notesSlides/notesSlide80.xml" ContentType="application/vnd.openxmlformats-officedocument.presentationml.notesSlide+xml"/>
  <Override PartName="/ppt/tags/tag18.xml" ContentType="application/vnd.openxmlformats-officedocument.presentationml.tags+xml"/>
  <Override PartName="/ppt/notesSlides/notesSlide81.xml" ContentType="application/vnd.openxmlformats-officedocument.presentationml.notesSlide+xml"/>
  <Override PartName="/ppt/tags/tag19.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20.xml" ContentType="application/vnd.openxmlformats-officedocument.presentationml.tags+xml"/>
  <Override PartName="/ppt/notesSlides/notesSlide85.xml" ContentType="application/vnd.openxmlformats-officedocument.presentationml.notesSlide+xml"/>
  <Override PartName="/ppt/tags/tag21.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drawings/drawing7.xml" ContentType="application/vnd.openxmlformats-officedocument.drawingml.chartshapes+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10.xml" ContentType="application/vnd.openxmlformats-officedocument.drawingml.chart+xml"/>
  <Override PartName="/ppt/notesSlides/notesSlide108.xml" ContentType="application/vnd.openxmlformats-officedocument.presentationml.notesSlide+xml"/>
  <Override PartName="/ppt/charts/chart11.xml" ContentType="application/vnd.openxmlformats-officedocument.drawingml.chart+xml"/>
  <Override PartName="/ppt/tags/tag22.xml" ContentType="application/vnd.openxmlformats-officedocument.presentationml.tags+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charts/chart12.xml" ContentType="application/vnd.openxmlformats-officedocument.drawingml.chart+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charts/chart13.xml" ContentType="application/vnd.openxmlformats-officedocument.drawingml.chart+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charts/chart1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3.xml" ContentType="application/vnd.openxmlformats-officedocument.presentationml.tags+xml"/>
  <Override PartName="/ppt/notesSlides/notesSlide15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tags/tag24.xml" ContentType="application/vnd.openxmlformats-officedocument.presentationml.tags+xml"/>
  <Override PartName="/ppt/notesSlides/notesSlide170.xml" ContentType="application/vnd.openxmlformats-officedocument.presentationml.notesSlide+xml"/>
  <Override PartName="/ppt/tags/tag25.xml" ContentType="application/vnd.openxmlformats-officedocument.presentationml.tags+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4"/>
  </p:notesMasterIdLst>
  <p:handoutMasterIdLst>
    <p:handoutMasterId r:id="rId205"/>
  </p:handoutMasterIdLst>
  <p:sldIdLst>
    <p:sldId id="4301" r:id="rId2"/>
    <p:sldId id="4635" r:id="rId3"/>
    <p:sldId id="4818" r:id="rId4"/>
    <p:sldId id="4828" r:id="rId5"/>
    <p:sldId id="4829" r:id="rId6"/>
    <p:sldId id="4519" r:id="rId7"/>
    <p:sldId id="4758" r:id="rId8"/>
    <p:sldId id="4830" r:id="rId9"/>
    <p:sldId id="4979" r:id="rId10"/>
    <p:sldId id="4450" r:id="rId11"/>
    <p:sldId id="4390" r:id="rId12"/>
    <p:sldId id="4908" r:id="rId13"/>
    <p:sldId id="4446" r:id="rId14"/>
    <p:sldId id="4447" r:id="rId15"/>
    <p:sldId id="4442" r:id="rId16"/>
    <p:sldId id="4852" r:id="rId17"/>
    <p:sldId id="4853" r:id="rId18"/>
    <p:sldId id="4854" r:id="rId19"/>
    <p:sldId id="4396" r:id="rId20"/>
    <p:sldId id="4630" r:id="rId21"/>
    <p:sldId id="4510" r:id="rId22"/>
    <p:sldId id="4833" r:id="rId23"/>
    <p:sldId id="4682" r:id="rId24"/>
    <p:sldId id="4834" r:id="rId25"/>
    <p:sldId id="4963" r:id="rId26"/>
    <p:sldId id="4685" r:id="rId27"/>
    <p:sldId id="4402" r:id="rId28"/>
    <p:sldId id="4632" r:id="rId29"/>
    <p:sldId id="4404" r:id="rId30"/>
    <p:sldId id="4441" r:id="rId31"/>
    <p:sldId id="4383" r:id="rId32"/>
    <p:sldId id="4384" r:id="rId33"/>
    <p:sldId id="4836" r:id="rId34"/>
    <p:sldId id="4251" r:id="rId35"/>
    <p:sldId id="4444" r:id="rId36"/>
    <p:sldId id="4443" r:id="rId37"/>
    <p:sldId id="4445" r:id="rId38"/>
    <p:sldId id="4406" r:id="rId39"/>
    <p:sldId id="4407" r:id="rId40"/>
    <p:sldId id="4408" r:id="rId41"/>
    <p:sldId id="4409" r:id="rId42"/>
    <p:sldId id="4980" r:id="rId43"/>
    <p:sldId id="4411" r:id="rId44"/>
    <p:sldId id="4412" r:id="rId45"/>
    <p:sldId id="4413" r:id="rId46"/>
    <p:sldId id="4293" r:id="rId47"/>
    <p:sldId id="4804" r:id="rId48"/>
    <p:sldId id="4805" r:id="rId49"/>
    <p:sldId id="4806" r:id="rId50"/>
    <p:sldId id="4807" r:id="rId51"/>
    <p:sldId id="4877" r:id="rId52"/>
    <p:sldId id="4258" r:id="rId53"/>
    <p:sldId id="4693" r:id="rId54"/>
    <p:sldId id="4984" r:id="rId55"/>
    <p:sldId id="4790" r:id="rId56"/>
    <p:sldId id="4791" r:id="rId57"/>
    <p:sldId id="4796" r:id="rId58"/>
    <p:sldId id="4797" r:id="rId59"/>
    <p:sldId id="4798" r:id="rId60"/>
    <p:sldId id="4799" r:id="rId61"/>
    <p:sldId id="4496" r:id="rId62"/>
    <p:sldId id="4988" r:id="rId63"/>
    <p:sldId id="4981" r:id="rId64"/>
    <p:sldId id="4659" r:id="rId65"/>
    <p:sldId id="4982" r:id="rId66"/>
    <p:sldId id="4937" r:id="rId67"/>
    <p:sldId id="4909" r:id="rId68"/>
    <p:sldId id="4511" r:id="rId69"/>
    <p:sldId id="4686" r:id="rId70"/>
    <p:sldId id="4906" r:id="rId71"/>
    <p:sldId id="4989" r:id="rId72"/>
    <p:sldId id="4907" r:id="rId73"/>
    <p:sldId id="4687" r:id="rId74"/>
    <p:sldId id="4688" r:id="rId75"/>
    <p:sldId id="4689" r:id="rId76"/>
    <p:sldId id="4690" r:id="rId77"/>
    <p:sldId id="4691" r:id="rId78"/>
    <p:sldId id="4692" r:id="rId79"/>
    <p:sldId id="4469" r:id="rId80"/>
    <p:sldId id="4694" r:id="rId81"/>
    <p:sldId id="4940" r:id="rId82"/>
    <p:sldId id="4965" r:id="rId83"/>
    <p:sldId id="4964" r:id="rId84"/>
    <p:sldId id="4841" r:id="rId85"/>
    <p:sldId id="4941" r:id="rId86"/>
    <p:sldId id="4942" r:id="rId87"/>
    <p:sldId id="4817" r:id="rId88"/>
    <p:sldId id="4839" r:id="rId89"/>
    <p:sldId id="4623" r:id="rId90"/>
    <p:sldId id="4695" r:id="rId91"/>
    <p:sldId id="4696" r:id="rId92"/>
    <p:sldId id="4842" r:id="rId93"/>
    <p:sldId id="4550" r:id="rId94"/>
    <p:sldId id="4843" r:id="rId95"/>
    <p:sldId id="4698" r:id="rId96"/>
    <p:sldId id="4757" r:id="rId97"/>
    <p:sldId id="4840" r:id="rId98"/>
    <p:sldId id="4844" r:id="rId99"/>
    <p:sldId id="4477" r:id="rId100"/>
    <p:sldId id="4939" r:id="rId101"/>
    <p:sldId id="4625" r:id="rId102"/>
    <p:sldId id="4626" r:id="rId103"/>
    <p:sldId id="4481" r:id="rId104"/>
    <p:sldId id="4482" r:id="rId105"/>
    <p:sldId id="4252" r:id="rId106"/>
    <p:sldId id="4808" r:id="rId107"/>
    <p:sldId id="4731" r:id="rId108"/>
    <p:sldId id="4734" r:id="rId109"/>
    <p:sldId id="4735" r:id="rId110"/>
    <p:sldId id="4736" r:id="rId111"/>
    <p:sldId id="4737" r:id="rId112"/>
    <p:sldId id="4738" r:id="rId113"/>
    <p:sldId id="4741" r:id="rId114"/>
    <p:sldId id="4739" r:id="rId115"/>
    <p:sldId id="4740" r:id="rId116"/>
    <p:sldId id="4742" r:id="rId117"/>
    <p:sldId id="4743" r:id="rId118"/>
    <p:sldId id="4744" r:id="rId119"/>
    <p:sldId id="4745" r:id="rId120"/>
    <p:sldId id="4746" r:id="rId121"/>
    <p:sldId id="4747" r:id="rId122"/>
    <p:sldId id="4748" r:id="rId123"/>
    <p:sldId id="4749" r:id="rId124"/>
    <p:sldId id="4750" r:id="rId125"/>
    <p:sldId id="4330" r:id="rId126"/>
    <p:sldId id="4331" r:id="rId127"/>
    <p:sldId id="3433" r:id="rId128"/>
    <p:sldId id="4966" r:id="rId129"/>
    <p:sldId id="4619" r:id="rId130"/>
    <p:sldId id="4699" r:id="rId131"/>
    <p:sldId id="4700" r:id="rId132"/>
    <p:sldId id="4095" r:id="rId133"/>
    <p:sldId id="2680" r:id="rId134"/>
    <p:sldId id="4725" r:id="rId135"/>
    <p:sldId id="4729" r:id="rId136"/>
    <p:sldId id="4967" r:id="rId137"/>
    <p:sldId id="4968" r:id="rId138"/>
    <p:sldId id="4969" r:id="rId139"/>
    <p:sldId id="4880" r:id="rId140"/>
    <p:sldId id="4876" r:id="rId141"/>
    <p:sldId id="4882" r:id="rId142"/>
    <p:sldId id="4883" r:id="rId143"/>
    <p:sldId id="4884" r:id="rId144"/>
    <p:sldId id="4885" r:id="rId145"/>
    <p:sldId id="4891" r:id="rId146"/>
    <p:sldId id="4970" r:id="rId147"/>
    <p:sldId id="4887" r:id="rId148"/>
    <p:sldId id="4888" r:id="rId149"/>
    <p:sldId id="4983" r:id="rId150"/>
    <p:sldId id="4889" r:id="rId151"/>
    <p:sldId id="4892" r:id="rId152"/>
    <p:sldId id="4893" r:id="rId153"/>
    <p:sldId id="4894" r:id="rId154"/>
    <p:sldId id="4895" r:id="rId155"/>
    <p:sldId id="4896" r:id="rId156"/>
    <p:sldId id="4897" r:id="rId157"/>
    <p:sldId id="4898" r:id="rId158"/>
    <p:sldId id="4899" r:id="rId159"/>
    <p:sldId id="4900" r:id="rId160"/>
    <p:sldId id="4901" r:id="rId161"/>
    <p:sldId id="4902" r:id="rId162"/>
    <p:sldId id="4903" r:id="rId163"/>
    <p:sldId id="4904" r:id="rId164"/>
    <p:sldId id="4905" r:id="rId165"/>
    <p:sldId id="4488" r:id="rId166"/>
    <p:sldId id="4858" r:id="rId167"/>
    <p:sldId id="4859" r:id="rId168"/>
    <p:sldId id="4860" r:id="rId169"/>
    <p:sldId id="4861" r:id="rId170"/>
    <p:sldId id="4862" r:id="rId171"/>
    <p:sldId id="4863" r:id="rId172"/>
    <p:sldId id="4864" r:id="rId173"/>
    <p:sldId id="4865" r:id="rId174"/>
    <p:sldId id="4866" r:id="rId175"/>
    <p:sldId id="4872" r:id="rId176"/>
    <p:sldId id="4873" r:id="rId177"/>
    <p:sldId id="4874" r:id="rId178"/>
    <p:sldId id="4867" r:id="rId179"/>
    <p:sldId id="4868" r:id="rId180"/>
    <p:sldId id="4869" r:id="rId181"/>
    <p:sldId id="4870" r:id="rId182"/>
    <p:sldId id="4871" r:id="rId183"/>
    <p:sldId id="4557" r:id="rId184"/>
    <p:sldId id="4580" r:id="rId185"/>
    <p:sldId id="4752" r:id="rId186"/>
    <p:sldId id="4753" r:id="rId187"/>
    <p:sldId id="4934" r:id="rId188"/>
    <p:sldId id="4754" r:id="rId189"/>
    <p:sldId id="4985" r:id="rId190"/>
    <p:sldId id="4986" r:id="rId191"/>
    <p:sldId id="4987" r:id="rId192"/>
    <p:sldId id="1445" r:id="rId193"/>
    <p:sldId id="4971" r:id="rId194"/>
    <p:sldId id="2652" r:id="rId195"/>
    <p:sldId id="2655" r:id="rId196"/>
    <p:sldId id="4972" r:id="rId197"/>
    <p:sldId id="4975" r:id="rId198"/>
    <p:sldId id="4973" r:id="rId199"/>
    <p:sldId id="4974" r:id="rId200"/>
    <p:sldId id="4977" r:id="rId201"/>
    <p:sldId id="4978" r:id="rId202"/>
    <p:sldId id="1136" r:id="rId20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25A7A"/>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presProps" Target="pres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5.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9.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465254864"/>
        <c:axId val="465256824"/>
      </c:barChart>
      <c:catAx>
        <c:axId val="465254864"/>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65256824"/>
        <c:crossesAt val="0"/>
        <c:auto val="1"/>
        <c:lblAlgn val="ctr"/>
        <c:lblOffset val="20"/>
        <c:tickLblSkip val="1"/>
        <c:tickMarkSkip val="1"/>
        <c:noMultiLvlLbl val="0"/>
      </c:catAx>
      <c:valAx>
        <c:axId val="465256824"/>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465254864"/>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558064152"/>
        <c:axId val="558066112"/>
      </c:barChart>
      <c:catAx>
        <c:axId val="55806415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558066112"/>
        <c:crosses val="autoZero"/>
        <c:auto val="0"/>
        <c:lblAlgn val="ctr"/>
        <c:lblOffset val="100"/>
        <c:tickLblSkip val="1"/>
        <c:noMultiLvlLbl val="0"/>
      </c:catAx>
      <c:valAx>
        <c:axId val="558066112"/>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558064152"/>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558076304"/>
        <c:axId val="558075912"/>
      </c:barChart>
      <c:catAx>
        <c:axId val="558076304"/>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558075912"/>
        <c:crosses val="autoZero"/>
        <c:auto val="0"/>
        <c:lblAlgn val="ctr"/>
        <c:lblOffset val="0"/>
        <c:tickLblSkip val="1"/>
        <c:tickMarkSkip val="1"/>
        <c:noMultiLvlLbl val="0"/>
      </c:catAx>
      <c:valAx>
        <c:axId val="558075912"/>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558076304"/>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Pt>
            <c:idx val="2"/>
            <c:invertIfNegative val="0"/>
            <c:bubble3D val="0"/>
          </c:dPt>
          <c:dPt>
            <c:idx val="3"/>
            <c:invertIfNegative val="0"/>
            <c:bubble3D val="0"/>
          </c:dPt>
          <c:dPt>
            <c:idx val="4"/>
            <c:invertIfNegative val="0"/>
            <c:bubble3D val="0"/>
            <c:spPr>
              <a:solidFill>
                <a:schemeClr val="accent6"/>
              </a:solidFill>
            </c:spPr>
          </c:dPt>
          <c:dLbls>
            <c:dLbl>
              <c:idx val="0"/>
              <c:layout>
                <c:manualLayout>
                  <c:x val="-1.4808849281389147E-3"/>
                  <c:y val="-1.5483153506801989E-2"/>
                </c:manualLayout>
              </c:layout>
              <c:numFmt formatCode="0%" sourceLinked="0"/>
              <c:spPr>
                <a:noFill/>
                <a:ln w="24128">
                  <a:noFill/>
                </a:ln>
              </c:spPr>
              <c:txPr>
                <a:bodyPr/>
                <a:lstStyle/>
                <a:p>
                  <a:pPr>
                    <a:defRPr sz="133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5"/>
                <c:pt idx="0">
                  <c:v>2011</c:v>
                </c:pt>
                <c:pt idx="1">
                  <c:v>2012</c:v>
                </c:pt>
                <c:pt idx="2">
                  <c:v>2013</c:v>
                </c:pt>
                <c:pt idx="3">
                  <c:v>2014</c:v>
                </c:pt>
                <c:pt idx="4">
                  <c:v>2015</c:v>
                </c:pt>
              </c:numCache>
            </c:numRef>
          </c:cat>
          <c:val>
            <c:numRef>
              <c:f>Sheet1!$B$2:$K$2</c:f>
              <c:numCache>
                <c:formatCode>0%</c:formatCode>
                <c:ptCount val="5"/>
                <c:pt idx="0">
                  <c:v>0.28999999999999998</c:v>
                </c:pt>
                <c:pt idx="1">
                  <c:v>0.31</c:v>
                </c:pt>
                <c:pt idx="2">
                  <c:v>0.35</c:v>
                </c:pt>
                <c:pt idx="3">
                  <c:v>0.37</c:v>
                </c:pt>
                <c:pt idx="4">
                  <c:v>0.4</c:v>
                </c:pt>
              </c:numCache>
            </c:numRef>
          </c:val>
          <c:extLst/>
        </c:ser>
        <c:dLbls>
          <c:showLegendKey val="0"/>
          <c:showVal val="0"/>
          <c:showCatName val="0"/>
          <c:showSerName val="0"/>
          <c:showPercent val="0"/>
          <c:showBubbleSize val="0"/>
        </c:dLbls>
        <c:gapWidth val="60"/>
        <c:axId val="589900968"/>
        <c:axId val="589893128"/>
      </c:barChart>
      <c:catAx>
        <c:axId val="589900968"/>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589893128"/>
        <c:crossesAt val="0"/>
        <c:auto val="1"/>
        <c:lblAlgn val="ctr"/>
        <c:lblOffset val="0"/>
        <c:tickLblSkip val="1"/>
        <c:tickMarkSkip val="1"/>
        <c:noMultiLvlLbl val="0"/>
      </c:catAx>
      <c:valAx>
        <c:axId val="589893128"/>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589900968"/>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19817573708167E-2"/>
          <c:y val="2.1353781849654852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Sheet1!$A$4:$A$70</c:f>
              <c:numCache>
                <c:formatCode>[$-409]mmm\-yy;@</c:formatCode>
                <c:ptCount val="67"/>
                <c:pt idx="0">
                  <c:v>40268</c:v>
                </c:pt>
                <c:pt idx="1">
                  <c:v>40296</c:v>
                </c:pt>
                <c:pt idx="2">
                  <c:v>40329</c:v>
                </c:pt>
                <c:pt idx="3">
                  <c:v>40359</c:v>
                </c:pt>
                <c:pt idx="4">
                  <c:v>40390</c:v>
                </c:pt>
                <c:pt idx="5">
                  <c:v>40421</c:v>
                </c:pt>
                <c:pt idx="6">
                  <c:v>40451</c:v>
                </c:pt>
                <c:pt idx="7">
                  <c:v>40482</c:v>
                </c:pt>
                <c:pt idx="8">
                  <c:v>40512</c:v>
                </c:pt>
                <c:pt idx="9">
                  <c:v>40543</c:v>
                </c:pt>
                <c:pt idx="10">
                  <c:v>40574</c:v>
                </c:pt>
                <c:pt idx="11">
                  <c:v>40602</c:v>
                </c:pt>
                <c:pt idx="12">
                  <c:v>40633</c:v>
                </c:pt>
                <c:pt idx="13">
                  <c:v>40661</c:v>
                </c:pt>
                <c:pt idx="14">
                  <c:v>40694</c:v>
                </c:pt>
                <c:pt idx="15">
                  <c:v>40724</c:v>
                </c:pt>
                <c:pt idx="16">
                  <c:v>40755</c:v>
                </c:pt>
                <c:pt idx="17">
                  <c:v>40786</c:v>
                </c:pt>
                <c:pt idx="18">
                  <c:v>40816</c:v>
                </c:pt>
                <c:pt idx="19">
                  <c:v>40846</c:v>
                </c:pt>
                <c:pt idx="20">
                  <c:v>40877</c:v>
                </c:pt>
                <c:pt idx="21">
                  <c:v>40907</c:v>
                </c:pt>
                <c:pt idx="22">
                  <c:v>40938</c:v>
                </c:pt>
                <c:pt idx="23">
                  <c:v>40968</c:v>
                </c:pt>
                <c:pt idx="24">
                  <c:v>40998</c:v>
                </c:pt>
                <c:pt idx="25">
                  <c:v>41029</c:v>
                </c:pt>
                <c:pt idx="26">
                  <c:v>41059</c:v>
                </c:pt>
                <c:pt idx="27">
                  <c:v>41090</c:v>
                </c:pt>
                <c:pt idx="28">
                  <c:v>41120</c:v>
                </c:pt>
                <c:pt idx="29">
                  <c:v>41151</c:v>
                </c:pt>
                <c:pt idx="30">
                  <c:v>41182</c:v>
                </c:pt>
                <c:pt idx="31">
                  <c:v>41212</c:v>
                </c:pt>
                <c:pt idx="32">
                  <c:v>41243</c:v>
                </c:pt>
                <c:pt idx="33">
                  <c:v>41273</c:v>
                </c:pt>
                <c:pt idx="34">
                  <c:v>41304</c:v>
                </c:pt>
                <c:pt idx="35">
                  <c:v>41333</c:v>
                </c:pt>
                <c:pt idx="36">
                  <c:v>41361</c:v>
                </c:pt>
                <c:pt idx="37">
                  <c:v>41392</c:v>
                </c:pt>
                <c:pt idx="38">
                  <c:v>41422</c:v>
                </c:pt>
                <c:pt idx="39">
                  <c:v>41453</c:v>
                </c:pt>
                <c:pt idx="40">
                  <c:v>41483</c:v>
                </c:pt>
                <c:pt idx="41">
                  <c:v>41514</c:v>
                </c:pt>
                <c:pt idx="42">
                  <c:v>41545</c:v>
                </c:pt>
                <c:pt idx="43">
                  <c:v>41575</c:v>
                </c:pt>
                <c:pt idx="44">
                  <c:v>41606</c:v>
                </c:pt>
                <c:pt idx="45">
                  <c:v>41636</c:v>
                </c:pt>
                <c:pt idx="46">
                  <c:v>41669</c:v>
                </c:pt>
                <c:pt idx="47">
                  <c:v>41698</c:v>
                </c:pt>
                <c:pt idx="48">
                  <c:v>41729</c:v>
                </c:pt>
                <c:pt idx="49">
                  <c:v>41759</c:v>
                </c:pt>
                <c:pt idx="50">
                  <c:v>41790</c:v>
                </c:pt>
                <c:pt idx="51">
                  <c:v>41820</c:v>
                </c:pt>
                <c:pt idx="52">
                  <c:v>41851</c:v>
                </c:pt>
                <c:pt idx="53">
                  <c:v>41882</c:v>
                </c:pt>
                <c:pt idx="54">
                  <c:v>41912</c:v>
                </c:pt>
                <c:pt idx="55">
                  <c:v>41943</c:v>
                </c:pt>
                <c:pt idx="56">
                  <c:v>41973</c:v>
                </c:pt>
                <c:pt idx="57">
                  <c:v>42004</c:v>
                </c:pt>
                <c:pt idx="58">
                  <c:v>42035</c:v>
                </c:pt>
                <c:pt idx="59">
                  <c:v>42063</c:v>
                </c:pt>
                <c:pt idx="60">
                  <c:v>42094</c:v>
                </c:pt>
                <c:pt idx="61">
                  <c:v>42124</c:v>
                </c:pt>
                <c:pt idx="62">
                  <c:v>42155</c:v>
                </c:pt>
                <c:pt idx="63">
                  <c:v>42185</c:v>
                </c:pt>
                <c:pt idx="64">
                  <c:v>42215</c:v>
                </c:pt>
                <c:pt idx="65">
                  <c:v>42246</c:v>
                </c:pt>
                <c:pt idx="66">
                  <c:v>42277</c:v>
                </c:pt>
              </c:numCache>
            </c:numRef>
          </c:cat>
          <c:val>
            <c:numRef>
              <c:f>Sheet1!$B$4:$B$70</c:f>
              <c:numCache>
                <c:formatCode>#0.0</c:formatCode>
                <c:ptCount val="67"/>
                <c:pt idx="0">
                  <c:v>156.69999999999999</c:v>
                </c:pt>
                <c:pt idx="1">
                  <c:v>157.6</c:v>
                </c:pt>
                <c:pt idx="2">
                  <c:v>158.69999999999999</c:v>
                </c:pt>
                <c:pt idx="3">
                  <c:v>158.1</c:v>
                </c:pt>
                <c:pt idx="4">
                  <c:v>158.4</c:v>
                </c:pt>
                <c:pt idx="5">
                  <c:v>159.69999999999999</c:v>
                </c:pt>
                <c:pt idx="6">
                  <c:v>160.19999999999999</c:v>
                </c:pt>
                <c:pt idx="7">
                  <c:v>161.5</c:v>
                </c:pt>
                <c:pt idx="8">
                  <c:v>161.4</c:v>
                </c:pt>
                <c:pt idx="9">
                  <c:v>161</c:v>
                </c:pt>
                <c:pt idx="10">
                  <c:v>162.69999999999999</c:v>
                </c:pt>
                <c:pt idx="11">
                  <c:v>164.3</c:v>
                </c:pt>
                <c:pt idx="12">
                  <c:v>166.6</c:v>
                </c:pt>
                <c:pt idx="13">
                  <c:v>169.2</c:v>
                </c:pt>
                <c:pt idx="14">
                  <c:v>170.1</c:v>
                </c:pt>
                <c:pt idx="15">
                  <c:v>171.2</c:v>
                </c:pt>
                <c:pt idx="16">
                  <c:v>172.6</c:v>
                </c:pt>
                <c:pt idx="17">
                  <c:v>174</c:v>
                </c:pt>
                <c:pt idx="18">
                  <c:v>176.6</c:v>
                </c:pt>
                <c:pt idx="19">
                  <c:v>178.2</c:v>
                </c:pt>
                <c:pt idx="20">
                  <c:v>178.7</c:v>
                </c:pt>
                <c:pt idx="21">
                  <c:v>180.6</c:v>
                </c:pt>
                <c:pt idx="22">
                  <c:v>181.3</c:v>
                </c:pt>
                <c:pt idx="23">
                  <c:v>182.3</c:v>
                </c:pt>
                <c:pt idx="24">
                  <c:v>184.7</c:v>
                </c:pt>
                <c:pt idx="25">
                  <c:v>185.2</c:v>
                </c:pt>
                <c:pt idx="26">
                  <c:v>186.2</c:v>
                </c:pt>
                <c:pt idx="27">
                  <c:v>187.8</c:v>
                </c:pt>
                <c:pt idx="28">
                  <c:v>188.6</c:v>
                </c:pt>
                <c:pt idx="29">
                  <c:v>189.3</c:v>
                </c:pt>
                <c:pt idx="30">
                  <c:v>189.4</c:v>
                </c:pt>
                <c:pt idx="31">
                  <c:v>189.4</c:v>
                </c:pt>
                <c:pt idx="32">
                  <c:v>190.5</c:v>
                </c:pt>
                <c:pt idx="33">
                  <c:v>192.2</c:v>
                </c:pt>
                <c:pt idx="34">
                  <c:v>193.1</c:v>
                </c:pt>
                <c:pt idx="35">
                  <c:v>194.6</c:v>
                </c:pt>
                <c:pt idx="36">
                  <c:v>194</c:v>
                </c:pt>
                <c:pt idx="37">
                  <c:v>193.8</c:v>
                </c:pt>
                <c:pt idx="38">
                  <c:v>193.1</c:v>
                </c:pt>
                <c:pt idx="39">
                  <c:v>192.5</c:v>
                </c:pt>
                <c:pt idx="40">
                  <c:v>193</c:v>
                </c:pt>
                <c:pt idx="41">
                  <c:v>193.4</c:v>
                </c:pt>
                <c:pt idx="42">
                  <c:v>193.3</c:v>
                </c:pt>
                <c:pt idx="43">
                  <c:v>193.1</c:v>
                </c:pt>
                <c:pt idx="44">
                  <c:v>194</c:v>
                </c:pt>
                <c:pt idx="45">
                  <c:v>194</c:v>
                </c:pt>
                <c:pt idx="46">
                  <c:v>194</c:v>
                </c:pt>
                <c:pt idx="47">
                  <c:v>195.4</c:v>
                </c:pt>
                <c:pt idx="48">
                  <c:v>193.7</c:v>
                </c:pt>
                <c:pt idx="49">
                  <c:v>194.6</c:v>
                </c:pt>
                <c:pt idx="50">
                  <c:v>196.4</c:v>
                </c:pt>
                <c:pt idx="51">
                  <c:v>197.6</c:v>
                </c:pt>
                <c:pt idx="52">
                  <c:v>198.6</c:v>
                </c:pt>
                <c:pt idx="53">
                  <c:v>198.4</c:v>
                </c:pt>
                <c:pt idx="54">
                  <c:v>199.4</c:v>
                </c:pt>
                <c:pt idx="55">
                  <c:v>201.5</c:v>
                </c:pt>
                <c:pt idx="56">
                  <c:v>201</c:v>
                </c:pt>
                <c:pt idx="57">
                  <c:v>201.2</c:v>
                </c:pt>
                <c:pt idx="58">
                  <c:v>199.4</c:v>
                </c:pt>
                <c:pt idx="59">
                  <c:v>197.6</c:v>
                </c:pt>
                <c:pt idx="60">
                  <c:v>197.7</c:v>
                </c:pt>
                <c:pt idx="61">
                  <c:v>194.4</c:v>
                </c:pt>
                <c:pt idx="62">
                  <c:v>194.2</c:v>
                </c:pt>
                <c:pt idx="63">
                  <c:v>193.2</c:v>
                </c:pt>
                <c:pt idx="64">
                  <c:v>193.6</c:v>
                </c:pt>
                <c:pt idx="65">
                  <c:v>192.1</c:v>
                </c:pt>
                <c:pt idx="66">
                  <c:v>191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Sheet1!$A$4:$A$70</c:f>
              <c:numCache>
                <c:formatCode>[$-409]mmm\-yy;@</c:formatCode>
                <c:ptCount val="67"/>
                <c:pt idx="0">
                  <c:v>40268</c:v>
                </c:pt>
                <c:pt idx="1">
                  <c:v>40296</c:v>
                </c:pt>
                <c:pt idx="2">
                  <c:v>40329</c:v>
                </c:pt>
                <c:pt idx="3">
                  <c:v>40359</c:v>
                </c:pt>
                <c:pt idx="4">
                  <c:v>40390</c:v>
                </c:pt>
                <c:pt idx="5">
                  <c:v>40421</c:v>
                </c:pt>
                <c:pt idx="6">
                  <c:v>40451</c:v>
                </c:pt>
                <c:pt idx="7">
                  <c:v>40482</c:v>
                </c:pt>
                <c:pt idx="8">
                  <c:v>40512</c:v>
                </c:pt>
                <c:pt idx="9">
                  <c:v>40543</c:v>
                </c:pt>
                <c:pt idx="10">
                  <c:v>40574</c:v>
                </c:pt>
                <c:pt idx="11">
                  <c:v>40602</c:v>
                </c:pt>
                <c:pt idx="12">
                  <c:v>40633</c:v>
                </c:pt>
                <c:pt idx="13">
                  <c:v>40661</c:v>
                </c:pt>
                <c:pt idx="14">
                  <c:v>40694</c:v>
                </c:pt>
                <c:pt idx="15">
                  <c:v>40724</c:v>
                </c:pt>
                <c:pt idx="16">
                  <c:v>40755</c:v>
                </c:pt>
                <c:pt idx="17">
                  <c:v>40786</c:v>
                </c:pt>
                <c:pt idx="18">
                  <c:v>40816</c:v>
                </c:pt>
                <c:pt idx="19">
                  <c:v>40846</c:v>
                </c:pt>
                <c:pt idx="20">
                  <c:v>40877</c:v>
                </c:pt>
                <c:pt idx="21">
                  <c:v>40907</c:v>
                </c:pt>
                <c:pt idx="22">
                  <c:v>40938</c:v>
                </c:pt>
                <c:pt idx="23">
                  <c:v>40968</c:v>
                </c:pt>
                <c:pt idx="24">
                  <c:v>40998</c:v>
                </c:pt>
                <c:pt idx="25">
                  <c:v>41029</c:v>
                </c:pt>
                <c:pt idx="26">
                  <c:v>41059</c:v>
                </c:pt>
                <c:pt idx="27">
                  <c:v>41090</c:v>
                </c:pt>
                <c:pt idx="28">
                  <c:v>41120</c:v>
                </c:pt>
                <c:pt idx="29">
                  <c:v>41151</c:v>
                </c:pt>
                <c:pt idx="30">
                  <c:v>41182</c:v>
                </c:pt>
                <c:pt idx="31">
                  <c:v>41212</c:v>
                </c:pt>
                <c:pt idx="32">
                  <c:v>41243</c:v>
                </c:pt>
                <c:pt idx="33">
                  <c:v>41273</c:v>
                </c:pt>
                <c:pt idx="34">
                  <c:v>41304</c:v>
                </c:pt>
                <c:pt idx="35">
                  <c:v>41333</c:v>
                </c:pt>
                <c:pt idx="36">
                  <c:v>41361</c:v>
                </c:pt>
                <c:pt idx="37">
                  <c:v>41392</c:v>
                </c:pt>
                <c:pt idx="38">
                  <c:v>41422</c:v>
                </c:pt>
                <c:pt idx="39">
                  <c:v>41453</c:v>
                </c:pt>
                <c:pt idx="40">
                  <c:v>41483</c:v>
                </c:pt>
                <c:pt idx="41">
                  <c:v>41514</c:v>
                </c:pt>
                <c:pt idx="42">
                  <c:v>41545</c:v>
                </c:pt>
                <c:pt idx="43">
                  <c:v>41575</c:v>
                </c:pt>
                <c:pt idx="44">
                  <c:v>41606</c:v>
                </c:pt>
                <c:pt idx="45">
                  <c:v>41636</c:v>
                </c:pt>
                <c:pt idx="46">
                  <c:v>41669</c:v>
                </c:pt>
                <c:pt idx="47">
                  <c:v>41698</c:v>
                </c:pt>
                <c:pt idx="48">
                  <c:v>41729</c:v>
                </c:pt>
                <c:pt idx="49">
                  <c:v>41759</c:v>
                </c:pt>
                <c:pt idx="50">
                  <c:v>41790</c:v>
                </c:pt>
                <c:pt idx="51">
                  <c:v>41820</c:v>
                </c:pt>
                <c:pt idx="52">
                  <c:v>41851</c:v>
                </c:pt>
                <c:pt idx="53">
                  <c:v>41882</c:v>
                </c:pt>
                <c:pt idx="54">
                  <c:v>41912</c:v>
                </c:pt>
                <c:pt idx="55">
                  <c:v>41943</c:v>
                </c:pt>
                <c:pt idx="56">
                  <c:v>41973</c:v>
                </c:pt>
                <c:pt idx="57">
                  <c:v>42004</c:v>
                </c:pt>
                <c:pt idx="58">
                  <c:v>42035</c:v>
                </c:pt>
                <c:pt idx="59">
                  <c:v>42063</c:v>
                </c:pt>
                <c:pt idx="60">
                  <c:v>42094</c:v>
                </c:pt>
                <c:pt idx="61">
                  <c:v>42124</c:v>
                </c:pt>
                <c:pt idx="62">
                  <c:v>42155</c:v>
                </c:pt>
                <c:pt idx="63">
                  <c:v>42185</c:v>
                </c:pt>
                <c:pt idx="64">
                  <c:v>42215</c:v>
                </c:pt>
                <c:pt idx="65">
                  <c:v>42246</c:v>
                </c:pt>
                <c:pt idx="66">
                  <c:v>42277</c:v>
                </c:pt>
              </c:numCache>
            </c:numRef>
          </c:cat>
          <c:val>
            <c:numRef>
              <c:f>Sheet1!$C$4:$C$70</c:f>
              <c:numCache>
                <c:formatCode>General</c:formatCode>
                <c:ptCount val="6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er>
        <c:dLbls>
          <c:showLegendKey val="0"/>
          <c:showVal val="0"/>
          <c:showCatName val="0"/>
          <c:showSerName val="0"/>
          <c:showPercent val="0"/>
          <c:showBubbleSize val="0"/>
        </c:dLbls>
        <c:gapWidth val="0"/>
        <c:axId val="589891168"/>
        <c:axId val="589893912"/>
      </c:barChart>
      <c:dateAx>
        <c:axId val="589891168"/>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589893912"/>
        <c:crossesAt val="0"/>
        <c:auto val="1"/>
        <c:lblOffset val="100"/>
        <c:baseTimeUnit val="months"/>
        <c:majorUnit val="2"/>
        <c:minorUnit val="1"/>
      </c:dateAx>
      <c:valAx>
        <c:axId val="589893912"/>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589891168"/>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589907632"/>
        <c:axId val="589911944"/>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589907240"/>
        <c:axId val="589915080"/>
      </c:lineChart>
      <c:catAx>
        <c:axId val="589907240"/>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9915080"/>
        <c:crosses val="autoZero"/>
        <c:auto val="0"/>
        <c:lblAlgn val="ctr"/>
        <c:lblOffset val="100"/>
        <c:noMultiLvlLbl val="0"/>
      </c:catAx>
      <c:valAx>
        <c:axId val="589915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9907240"/>
        <c:crosses val="autoZero"/>
        <c:crossBetween val="between"/>
      </c:valAx>
      <c:valAx>
        <c:axId val="589911944"/>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9907632"/>
        <c:crosses val="max"/>
        <c:crossBetween val="between"/>
      </c:valAx>
      <c:catAx>
        <c:axId val="589907632"/>
        <c:scaling>
          <c:orientation val="minMax"/>
        </c:scaling>
        <c:delete val="1"/>
        <c:axPos val="b"/>
        <c:numFmt formatCode="General" sourceLinked="1"/>
        <c:majorTickMark val="out"/>
        <c:minorTickMark val="none"/>
        <c:tickLblPos val="nextTo"/>
        <c:crossAx val="589911944"/>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0.85311257807011565</c:v>
                </c:pt>
                <c:pt idx="43">
                  <c:v>0.87759955921515809</c:v>
                </c:pt>
              </c:numCache>
            </c:numRef>
          </c:val>
        </c:ser>
        <c:dLbls>
          <c:showLegendKey val="0"/>
          <c:showVal val="0"/>
          <c:showCatName val="0"/>
          <c:showSerName val="0"/>
          <c:showPercent val="0"/>
          <c:showBubbleSize val="0"/>
        </c:dLbls>
        <c:gapWidth val="100"/>
        <c:axId val="465260352"/>
        <c:axId val="465250944"/>
      </c:barChart>
      <c:catAx>
        <c:axId val="465260352"/>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465250944"/>
        <c:crosses val="autoZero"/>
        <c:auto val="1"/>
        <c:lblAlgn val="ctr"/>
        <c:lblOffset val="20"/>
        <c:noMultiLvlLbl val="0"/>
      </c:catAx>
      <c:valAx>
        <c:axId val="465250944"/>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465260352"/>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465301120"/>
        <c:axId val="559408784"/>
      </c:barChart>
      <c:catAx>
        <c:axId val="465301120"/>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559408784"/>
        <c:crosses val="autoZero"/>
        <c:auto val="1"/>
        <c:lblAlgn val="ctr"/>
        <c:lblOffset val="20"/>
        <c:noMultiLvlLbl val="0"/>
      </c:catAx>
      <c:valAx>
        <c:axId val="559408784"/>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465301120"/>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3842.2</c:v>
                </c:pt>
              </c:numCache>
            </c:numRef>
          </c:val>
        </c:ser>
        <c:dLbls>
          <c:showLegendKey val="0"/>
          <c:showVal val="0"/>
          <c:showCatName val="0"/>
          <c:showSerName val="0"/>
          <c:showPercent val="0"/>
          <c:showBubbleSize val="0"/>
        </c:dLbls>
        <c:gapWidth val="75"/>
        <c:overlap val="-27"/>
        <c:axId val="559412312"/>
        <c:axId val="559418584"/>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21559.599999999999</c:v>
                </c:pt>
              </c:numCache>
            </c:numRef>
          </c:val>
          <c:smooth val="0"/>
        </c:ser>
        <c:dLbls>
          <c:showLegendKey val="0"/>
          <c:showVal val="0"/>
          <c:showCatName val="0"/>
          <c:showSerName val="0"/>
          <c:showPercent val="0"/>
          <c:showBubbleSize val="0"/>
        </c:dLbls>
        <c:marker val="1"/>
        <c:smooth val="0"/>
        <c:axId val="559412312"/>
        <c:axId val="559418584"/>
      </c:lineChart>
      <c:catAx>
        <c:axId val="559412312"/>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559418584"/>
        <c:crosses val="autoZero"/>
        <c:auto val="1"/>
        <c:lblAlgn val="ctr"/>
        <c:lblOffset val="100"/>
        <c:noMultiLvlLbl val="0"/>
      </c:catAx>
      <c:valAx>
        <c:axId val="559418584"/>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559412312"/>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559412704"/>
        <c:axId val="559421720"/>
      </c:barChart>
      <c:catAx>
        <c:axId val="559412704"/>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559421720"/>
        <c:crosses val="autoZero"/>
        <c:auto val="1"/>
        <c:lblAlgn val="ctr"/>
        <c:lblOffset val="20"/>
        <c:noMultiLvlLbl val="0"/>
      </c:catAx>
      <c:valAx>
        <c:axId val="559421720"/>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559412704"/>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52230971128606E-2"/>
          <c:y val="3.8329553068161569E-2"/>
          <c:w val="0.90292565064880903"/>
          <c:h val="0.77574262233614244"/>
        </c:manualLayout>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8"/>
              <c:layout>
                <c:manualLayout>
                  <c:x val="-2.9595015576324102E-2"/>
                  <c:y val="-8.7431693989071038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Sheet1!$A$1:$FO$1</c:f>
              <c:strCache>
                <c:ptCount val="171"/>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pt idx="170">
                  <c:v>Sep-15</c:v>
                </c:pt>
              </c:strCache>
            </c:strRef>
          </c:cat>
          <c:val>
            <c:numRef>
              <c:f>Sheet1!$A$2:$FO$2</c:f>
              <c:numCache>
                <c:formatCode>0%</c:formatCode>
                <c:ptCount val="171"/>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pt idx="170">
                  <c:v>-0.01</c:v>
                </c:pt>
              </c:numCache>
            </c:numRef>
          </c:val>
          <c:smooth val="0"/>
        </c:ser>
        <c:dLbls>
          <c:showLegendKey val="0"/>
          <c:showVal val="0"/>
          <c:showCatName val="0"/>
          <c:showSerName val="0"/>
          <c:showPercent val="0"/>
          <c:showBubbleSize val="0"/>
        </c:dLbls>
        <c:smooth val="0"/>
        <c:axId val="559442888"/>
        <c:axId val="559437400"/>
      </c:lineChart>
      <c:catAx>
        <c:axId val="559442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437400"/>
        <c:crosses val="autoZero"/>
        <c:auto val="1"/>
        <c:lblAlgn val="ctr"/>
        <c:lblOffset val="100"/>
        <c:noMultiLvlLbl val="0"/>
      </c:catAx>
      <c:valAx>
        <c:axId val="559437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9442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559393104"/>
        <c:axId val="558101784"/>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559393104"/>
        <c:axId val="558101784"/>
      </c:lineChart>
      <c:catAx>
        <c:axId val="55939310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558101784"/>
        <c:crosses val="autoZero"/>
        <c:auto val="0"/>
        <c:lblAlgn val="ctr"/>
        <c:lblOffset val="100"/>
        <c:tickLblSkip val="1"/>
        <c:noMultiLvlLbl val="0"/>
      </c:catAx>
      <c:valAx>
        <c:axId val="558101784"/>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55939310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558117464"/>
        <c:axId val="558119032"/>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558125304"/>
        <c:axId val="558119424"/>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558117464"/>
        <c:axId val="558119032"/>
      </c:lineChart>
      <c:catAx>
        <c:axId val="55811746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558119032"/>
        <c:crosses val="autoZero"/>
        <c:auto val="0"/>
        <c:lblAlgn val="ctr"/>
        <c:lblOffset val="100"/>
        <c:tickLblSkip val="1"/>
        <c:noMultiLvlLbl val="0"/>
      </c:catAx>
      <c:valAx>
        <c:axId val="558119032"/>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558117464"/>
        <c:crosses val="autoZero"/>
        <c:crossBetween val="between"/>
        <c:majorUnit val="2"/>
      </c:valAx>
      <c:valAx>
        <c:axId val="558119424"/>
        <c:scaling>
          <c:orientation val="minMax"/>
          <c:max val="12"/>
          <c:min val="-10"/>
        </c:scaling>
        <c:delete val="0"/>
        <c:axPos val="r"/>
        <c:numFmt formatCode="General" sourceLinked="1"/>
        <c:majorTickMark val="none"/>
        <c:minorTickMark val="none"/>
        <c:tickLblPos val="none"/>
        <c:spPr>
          <a:ln>
            <a:noFill/>
          </a:ln>
        </c:spPr>
        <c:crossAx val="558125304"/>
        <c:crosses val="max"/>
        <c:crossBetween val="between"/>
        <c:majorUnit val="2"/>
      </c:valAx>
      <c:catAx>
        <c:axId val="558125304"/>
        <c:scaling>
          <c:orientation val="minMax"/>
        </c:scaling>
        <c:delete val="0"/>
        <c:axPos val="t"/>
        <c:numFmt formatCode="General" sourceLinked="1"/>
        <c:majorTickMark val="none"/>
        <c:minorTickMark val="none"/>
        <c:tickLblPos val="none"/>
        <c:spPr>
          <a:ln>
            <a:noFill/>
          </a:ln>
        </c:spPr>
        <c:crossAx val="558119424"/>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2.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0.31029</cdr:x>
      <cdr:y>0.5256</cdr:y>
    </cdr:from>
    <cdr:to>
      <cdr:x>0.71981</cdr:x>
      <cdr:y>0.59827</cdr:y>
    </cdr:to>
    <cdr:sp macro="" textlink="">
      <cdr:nvSpPr>
        <cdr:cNvPr id="3" name="Left-Right Arrow Callout 2"/>
        <cdr:cNvSpPr/>
      </cdr:nvSpPr>
      <cdr:spPr>
        <a:xfrm xmlns:a="http://schemas.openxmlformats.org/drawingml/2006/main">
          <a:off x="2529951" y="2137703"/>
          <a:ext cx="3338980" cy="295562"/>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10/22/2015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819033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95689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6074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117</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0491964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400563925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120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26750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121</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84666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122</a:t>
            </a:fld>
            <a:endParaRPr lang="en-US" dirty="0"/>
          </a:p>
        </p:txBody>
      </p:sp>
    </p:spTree>
    <p:extLst>
      <p:ext uri="{BB962C8B-B14F-4D97-AF65-F5344CB8AC3E}">
        <p14:creationId xmlns:p14="http://schemas.microsoft.com/office/powerpoint/2010/main" val="19753989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126</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127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128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6731905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130</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5916641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131</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1449332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132</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133</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134</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09133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260105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136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78835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137</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3450088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138</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4623104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140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142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55970075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143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2608711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144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726536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145</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80212072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146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258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883BD4-5489-4C3D-9B47-9DFB43E02C4A}" type="slidenum">
              <a:rPr lang="en-US" altLang="en-US" smtClean="0"/>
              <a:pPr/>
              <a:t>147</a:t>
            </a:fld>
            <a:endParaRPr lang="en-US" alt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0825388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148</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149</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12457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91D0600E-F83F-4247-A8E5-4562B523541F}" type="slidenum">
              <a:rPr lang="en-US" altLang="en-US" sz="1000">
                <a:latin typeface="Arial" panose="020B0604020202020204" pitchFamily="34" charset="0"/>
              </a:rPr>
              <a:pPr algn="ctr" eaLnBrk="1" hangingPunct="1">
                <a:spcBef>
                  <a:spcPct val="0"/>
                </a:spcBef>
              </a:pPr>
              <a:t>150</a:t>
            </a:fld>
            <a:endParaRPr lang="en-US" altLang="en-US" sz="1000">
              <a:latin typeface="Arial" panose="020B060402020202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33203072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151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81078845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721489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155</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314976729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156</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97842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685925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158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5791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14</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159</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048259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160</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95202401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161</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830685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162</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28531985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163</a:t>
            </a:fld>
            <a:endParaRPr lang="en-US" sz="1000"/>
          </a:p>
        </p:txBody>
      </p:sp>
    </p:spTree>
    <p:extLst>
      <p:ext uri="{BB962C8B-B14F-4D97-AF65-F5344CB8AC3E}">
        <p14:creationId xmlns:p14="http://schemas.microsoft.com/office/powerpoint/2010/main" val="75899063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Grp="1" noChangeArrowheads="1"/>
          </p:cNvSpPr>
          <p:nvPr/>
        </p:nvSpPr>
        <p:spPr bwMode="auto">
          <a:xfrm>
            <a:off x="3297238" y="9047163"/>
            <a:ext cx="733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2A2BE46A-DEFA-4888-8C84-6A4EA9F80C74}" type="slidenum">
              <a:rPr lang="en-US" altLang="en-US" sz="1000">
                <a:solidFill>
                  <a:srgbClr val="000000"/>
                </a:solidFill>
              </a:rPr>
              <a:pPr algn="ctr"/>
              <a:t>164</a:t>
            </a:fld>
            <a:endParaRPr lang="en-US" altLang="en-US" sz="100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2130410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165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p>
        </p:txBody>
      </p:sp>
    </p:spTree>
    <p:extLst>
      <p:ext uri="{BB962C8B-B14F-4D97-AF65-F5344CB8AC3E}">
        <p14:creationId xmlns:p14="http://schemas.microsoft.com/office/powerpoint/2010/main" val="26622394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585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169</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485651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170</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0681687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a:xfrm>
            <a:off x="3148013" y="9034319"/>
            <a:ext cx="704850" cy="247794"/>
          </a:xfrm>
        </p:spPr>
        <p:txBody>
          <a:bodyPr/>
          <a:lstStyle/>
          <a:p>
            <a:pPr>
              <a:defRPr/>
            </a:pPr>
            <a:fld id="{78F3FD33-A462-41AB-B8A6-0F318841DC05}" type="slidenum">
              <a:rPr lang="en-US" smtClean="0"/>
              <a:pPr>
                <a:defRPr/>
              </a:pPr>
              <a:t>171</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124864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1E8907AF-ECD4-40B9-9116-15FC795F128B}" type="slidenum">
              <a:rPr lang="en-US" smtClean="0"/>
              <a:pPr/>
              <a:t>172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867376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173</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31601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174</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175</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176</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177</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178</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558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179</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180</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181</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182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183</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184</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185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186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187</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725022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188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189</a:t>
            </a:fld>
            <a:endParaRPr lang="en-US" altLang="en-US" sz="1200">
              <a:solidFill>
                <a:srgbClr val="000000"/>
              </a:solidFill>
            </a:endParaRPr>
          </a:p>
        </p:txBody>
      </p:sp>
    </p:spTree>
    <p:extLst>
      <p:ext uri="{BB962C8B-B14F-4D97-AF65-F5344CB8AC3E}">
        <p14:creationId xmlns:p14="http://schemas.microsoft.com/office/powerpoint/2010/main" val="177561457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190</a:t>
            </a:fld>
            <a:endParaRPr lang="en-US" altLang="en-US" sz="1200">
              <a:solidFill>
                <a:srgbClr val="000000"/>
              </a:solidFill>
            </a:endParaRPr>
          </a:p>
        </p:txBody>
      </p:sp>
    </p:spTree>
    <p:extLst>
      <p:ext uri="{BB962C8B-B14F-4D97-AF65-F5344CB8AC3E}">
        <p14:creationId xmlns:p14="http://schemas.microsoft.com/office/powerpoint/2010/main" val="264842139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191</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914250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192</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193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6691422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196</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079965"/>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197</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8642283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198</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32297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65781693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199</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3250085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201</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235286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202</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09729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22</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273488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23</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4132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45140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545491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26</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4140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27</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28</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303019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30</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31</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32</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33</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38</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47</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221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660330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49</a:t>
            </a:fld>
            <a:endParaRPr lang="en-US" smtClean="0"/>
          </a:p>
        </p:txBody>
      </p:sp>
    </p:spTree>
    <p:extLst>
      <p:ext uri="{BB962C8B-B14F-4D97-AF65-F5344CB8AC3E}">
        <p14:creationId xmlns:p14="http://schemas.microsoft.com/office/powerpoint/2010/main" val="3636672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50</a:t>
            </a:fld>
            <a:endParaRPr lang="en-US" smtClean="0"/>
          </a:p>
        </p:txBody>
      </p:sp>
    </p:spTree>
    <p:extLst>
      <p:ext uri="{BB962C8B-B14F-4D97-AF65-F5344CB8AC3E}">
        <p14:creationId xmlns:p14="http://schemas.microsoft.com/office/powerpoint/2010/main" val="1968080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51</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97888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53</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54</a:t>
            </a:fld>
            <a:endParaRPr lang="en-US" smtClean="0"/>
          </a:p>
        </p:txBody>
      </p:sp>
    </p:spTree>
    <p:extLst>
      <p:ext uri="{BB962C8B-B14F-4D97-AF65-F5344CB8AC3E}">
        <p14:creationId xmlns:p14="http://schemas.microsoft.com/office/powerpoint/2010/main" val="2610012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38659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094589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63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5232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64</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590514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65</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23472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66</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437454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68</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71</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98729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592744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355238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6737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18177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59090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0824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80</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95383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81</a:t>
            </a:fld>
            <a:endParaRPr lang="en-US" smtClean="0"/>
          </a:p>
        </p:txBody>
      </p:sp>
    </p:spTree>
    <p:extLst>
      <p:ext uri="{BB962C8B-B14F-4D97-AF65-F5344CB8AC3E}">
        <p14:creationId xmlns:p14="http://schemas.microsoft.com/office/powerpoint/2010/main" val="39369813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82</a:t>
            </a:fld>
            <a:endParaRPr lang="en-US" smtClean="0"/>
          </a:p>
        </p:txBody>
      </p:sp>
    </p:spTree>
    <p:extLst>
      <p:ext uri="{BB962C8B-B14F-4D97-AF65-F5344CB8AC3E}">
        <p14:creationId xmlns:p14="http://schemas.microsoft.com/office/powerpoint/2010/main" val="29649732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83</a:t>
            </a:fld>
            <a:endParaRPr lang="en-US" smtClean="0"/>
          </a:p>
        </p:txBody>
      </p:sp>
    </p:spTree>
    <p:extLst>
      <p:ext uri="{BB962C8B-B14F-4D97-AF65-F5344CB8AC3E}">
        <p14:creationId xmlns:p14="http://schemas.microsoft.com/office/powerpoint/2010/main" val="13715071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84</a:t>
            </a:fld>
            <a:endParaRPr lang="en-US" noProof="0" dirty="0"/>
          </a:p>
        </p:txBody>
      </p:sp>
    </p:spTree>
    <p:extLst>
      <p:ext uri="{BB962C8B-B14F-4D97-AF65-F5344CB8AC3E}">
        <p14:creationId xmlns:p14="http://schemas.microsoft.com/office/powerpoint/2010/main" val="38806172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85</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solidFill>
                  <a:srgbClr val="000000"/>
                </a:solidFill>
              </a:rPr>
              <a:pPr>
                <a:defRPr/>
              </a:pPr>
              <a:t>86</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35699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87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88</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69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89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0026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99561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91</a:t>
            </a:fld>
            <a:endParaRPr lang="en-US" noProof="0" dirty="0"/>
          </a:p>
        </p:txBody>
      </p:sp>
    </p:spTree>
    <p:extLst>
      <p:ext uri="{BB962C8B-B14F-4D97-AF65-F5344CB8AC3E}">
        <p14:creationId xmlns:p14="http://schemas.microsoft.com/office/powerpoint/2010/main" val="17136352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74688" y="806450"/>
            <a:ext cx="5391150" cy="4043363"/>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92</a:t>
            </a:fld>
            <a:endParaRPr lang="en-US" noProof="0" dirty="0"/>
          </a:p>
        </p:txBody>
      </p:sp>
    </p:spTree>
    <p:extLst>
      <p:ext uri="{BB962C8B-B14F-4D97-AF65-F5344CB8AC3E}">
        <p14:creationId xmlns:p14="http://schemas.microsoft.com/office/powerpoint/2010/main" val="40844676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9513" y="695325"/>
            <a:ext cx="46513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93</a:t>
            </a:fld>
            <a:endParaRPr lang="en-US" noProof="0" dirty="0"/>
          </a:p>
        </p:txBody>
      </p:sp>
    </p:spTree>
    <p:extLst>
      <p:ext uri="{BB962C8B-B14F-4D97-AF65-F5344CB8AC3E}">
        <p14:creationId xmlns:p14="http://schemas.microsoft.com/office/powerpoint/2010/main" val="38767073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95</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35550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96</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10872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97</a:t>
            </a:fld>
            <a:endParaRPr lang="en-US" noProof="0" dirty="0"/>
          </a:p>
        </p:txBody>
      </p:sp>
    </p:spTree>
    <p:extLst>
      <p:ext uri="{BB962C8B-B14F-4D97-AF65-F5344CB8AC3E}">
        <p14:creationId xmlns:p14="http://schemas.microsoft.com/office/powerpoint/2010/main" val="38737042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98</a:t>
            </a:fld>
            <a:endParaRPr lang="en-US" noProof="0" dirty="0"/>
          </a:p>
        </p:txBody>
      </p:sp>
    </p:spTree>
    <p:extLst>
      <p:ext uri="{BB962C8B-B14F-4D97-AF65-F5344CB8AC3E}">
        <p14:creationId xmlns:p14="http://schemas.microsoft.com/office/powerpoint/2010/main" val="9194230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99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92322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101</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47525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9</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419547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102</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44594295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103</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104</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105</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106</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584822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107</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71147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97601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91563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95717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112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2377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hyperlink" Target="http://www.fema.gov/disasters" TargetMode="External"/><Relationship Id="rId5" Type="http://schemas.openxmlformats.org/officeDocument/2006/relationships/image" Target="../media/image78.emf"/><Relationship Id="rId4" Type="http://schemas.openxmlformats.org/officeDocument/2006/relationships/oleObject" Target="../embeddings/oleObject63.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hyperlink" Target="http://www.fema.gov/news/disaster_totals_annual.fema" TargetMode="External"/><Relationship Id="rId5" Type="http://schemas.openxmlformats.org/officeDocument/2006/relationships/image" Target="../media/image79.emf"/><Relationship Id="rId4" Type="http://schemas.openxmlformats.org/officeDocument/2006/relationships/oleObject" Target="../embeddings/oleObject64.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hyperlink" Target="http://www.fema.gov/news/disaster_totals_annual.fema" TargetMode="External"/><Relationship Id="rId5" Type="http://schemas.openxmlformats.org/officeDocument/2006/relationships/image" Target="../media/image80.emf"/><Relationship Id="rId4" Type="http://schemas.openxmlformats.org/officeDocument/2006/relationships/oleObject" Target="../embeddings/oleObject65.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65.vml"/><Relationship Id="rId5" Type="http://schemas.openxmlformats.org/officeDocument/2006/relationships/image" Target="../media/image81.emf"/><Relationship Id="rId4" Type="http://schemas.openxmlformats.org/officeDocument/2006/relationships/oleObject" Target="../embeddings/oleObject66.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66.vml"/><Relationship Id="rId5" Type="http://schemas.openxmlformats.org/officeDocument/2006/relationships/image" Target="../media/image82.emf"/><Relationship Id="rId4" Type="http://schemas.openxmlformats.org/officeDocument/2006/relationships/oleObject" Target="../embeddings/oleObject67.bin"/></Relationships>
</file>

<file path=ppt/slides/_rels/slide1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image" Target="../media/image83.emf"/><Relationship Id="rId5" Type="http://schemas.openxmlformats.org/officeDocument/2006/relationships/oleObject" Target="../embeddings/oleObject68.bin"/><Relationship Id="rId4" Type="http://schemas.openxmlformats.org/officeDocument/2006/relationships/hyperlink" Target="http://research.stlouisfed.org/fred2/series/WASCUR" TargetMode="Externa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68.vml"/><Relationship Id="rId6" Type="http://schemas.openxmlformats.org/officeDocument/2006/relationships/hyperlink" Target="http://research.stlouisfed.org/fred2/series/WASCUR" TargetMode="External"/><Relationship Id="rId5" Type="http://schemas.openxmlformats.org/officeDocument/2006/relationships/image" Target="../media/image84.emf"/><Relationship Id="rId4" Type="http://schemas.openxmlformats.org/officeDocument/2006/relationships/oleObject" Target="../embeddings/oleObject69.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85.emf"/><Relationship Id="rId4" Type="http://schemas.openxmlformats.org/officeDocument/2006/relationships/oleObject" Target="../embeddings/oleObject70.bin"/></Relationships>
</file>

<file path=ppt/slides/_rels/slide10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70.vml"/><Relationship Id="rId5" Type="http://schemas.openxmlformats.org/officeDocument/2006/relationships/image" Target="../media/image88.emf"/><Relationship Id="rId4" Type="http://schemas.openxmlformats.org/officeDocument/2006/relationships/oleObject" Target="../embeddings/Microsoft_Excel_97-2003_Worksheet6.xls"/></Relationships>
</file>

<file path=ppt/slides/_rels/slide11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image" Target="../media/image91.emf"/><Relationship Id="rId4" Type="http://schemas.openxmlformats.org/officeDocument/2006/relationships/oleObject" Target="../embeddings/oleObject72.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6.xml"/><Relationship Id="rId1" Type="http://schemas.openxmlformats.org/officeDocument/2006/relationships/vmlDrawing" Target="../drawings/vmlDrawing72.vml"/><Relationship Id="rId4" Type="http://schemas.openxmlformats.org/officeDocument/2006/relationships/image" Target="../media/image92.emf"/></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73.vml"/><Relationship Id="rId6" Type="http://schemas.openxmlformats.org/officeDocument/2006/relationships/image" Target="../media/image93.emf"/><Relationship Id="rId5" Type="http://schemas.openxmlformats.org/officeDocument/2006/relationships/oleObject" Target="../embeddings/Microsoft_Excel_97-2003_Worksheet7.xls"/><Relationship Id="rId4" Type="http://schemas.openxmlformats.org/officeDocument/2006/relationships/oleObject" Target="../embeddings/oleObject7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95.emf"/><Relationship Id="rId4" Type="http://schemas.openxmlformats.org/officeDocument/2006/relationships/oleObject" Target="../embeddings/oleObject75.bin"/></Relationships>
</file>

<file path=ppt/slides/_rels/slide1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75.vml"/><Relationship Id="rId4" Type="http://schemas.openxmlformats.org/officeDocument/2006/relationships/image" Target="../media/image96.emf"/></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76.vml"/><Relationship Id="rId4" Type="http://schemas.openxmlformats.org/officeDocument/2006/relationships/image" Target="../media/image97.emf"/></Relationships>
</file>

<file path=ppt/slides/_rels/slide1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8.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22.xml"/><Relationship Id="rId1" Type="http://schemas.openxmlformats.org/officeDocument/2006/relationships/vmlDrawing" Target="../drawings/vmlDrawing77.vml"/><Relationship Id="rId6" Type="http://schemas.openxmlformats.org/officeDocument/2006/relationships/image" Target="../media/image98.emf"/><Relationship Id="rId5" Type="http://schemas.openxmlformats.org/officeDocument/2006/relationships/oleObject" Target="../embeddings/oleObject78.bin"/><Relationship Id="rId4" Type="http://schemas.openxmlformats.org/officeDocument/2006/relationships/notesSlide" Target="../notesSlides/notesSlide109.xml"/></Relationships>
</file>

<file path=ppt/slides/_rels/slide1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99.emf"/><Relationship Id="rId4" Type="http://schemas.openxmlformats.org/officeDocument/2006/relationships/oleObject" Target="../embeddings/oleObject79.bin"/></Relationships>
</file>

<file path=ppt/slides/_rels/slide129.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12.xml"/><Relationship Id="rId1" Type="http://schemas.openxmlformats.org/officeDocument/2006/relationships/slideLayout" Target="../slideLayouts/slideLayout6.xml"/><Relationship Id="rId4" Type="http://schemas.openxmlformats.org/officeDocument/2006/relationships/image" Target="../media/image100.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01.emf"/><Relationship Id="rId4" Type="http://schemas.openxmlformats.org/officeDocument/2006/relationships/oleObject" Target="../embeddings/oleObject80.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0.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02.emf"/><Relationship Id="rId4" Type="http://schemas.openxmlformats.org/officeDocument/2006/relationships/oleObject" Target="../embeddings/oleObject81.bin"/></Relationships>
</file>

<file path=ppt/slides/_rels/slide1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1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104.emf"/><Relationship Id="rId4" Type="http://schemas.openxmlformats.org/officeDocument/2006/relationships/oleObject" Target="../embeddings/oleObject82.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hyperlink" Target="http://www.bls.gov/ces/home.htm" TargetMode="External"/><Relationship Id="rId5" Type="http://schemas.openxmlformats.org/officeDocument/2006/relationships/image" Target="../media/image105.emf"/><Relationship Id="rId4" Type="http://schemas.openxmlformats.org/officeDocument/2006/relationships/oleObject" Target="../embeddings/oleObject83.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106.emf"/><Relationship Id="rId4" Type="http://schemas.openxmlformats.org/officeDocument/2006/relationships/oleObject" Target="../embeddings/oleObject84.bin"/></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84.vml"/><Relationship Id="rId5" Type="http://schemas.openxmlformats.org/officeDocument/2006/relationships/image" Target="../media/image107.emf"/><Relationship Id="rId4" Type="http://schemas.openxmlformats.org/officeDocument/2006/relationships/oleObject" Target="../embeddings/oleObject85.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85.vml"/><Relationship Id="rId5" Type="http://schemas.openxmlformats.org/officeDocument/2006/relationships/image" Target="../media/image108.emf"/><Relationship Id="rId4" Type="http://schemas.openxmlformats.org/officeDocument/2006/relationships/oleObject" Target="../embeddings/oleObject86.bin"/></Relationships>
</file>

<file path=ppt/slides/_rels/slide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hyperlink" Target="http://www.census.gov/construction/c30/c30index.html" TargetMode="External"/><Relationship Id="rId5" Type="http://schemas.openxmlformats.org/officeDocument/2006/relationships/image" Target="../media/image109.emf"/><Relationship Id="rId4" Type="http://schemas.openxmlformats.org/officeDocument/2006/relationships/oleObject" Target="../embeddings/oleObject87.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87.vml"/><Relationship Id="rId6" Type="http://schemas.openxmlformats.org/officeDocument/2006/relationships/hyperlink" Target="http://www.census.gov/construction/c30/c30index.html" TargetMode="External"/><Relationship Id="rId5" Type="http://schemas.openxmlformats.org/officeDocument/2006/relationships/image" Target="../media/image110.emf"/><Relationship Id="rId4" Type="http://schemas.openxmlformats.org/officeDocument/2006/relationships/oleObject" Target="../embeddings/oleObject88.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88.vml"/><Relationship Id="rId6" Type="http://schemas.openxmlformats.org/officeDocument/2006/relationships/hyperlink" Target="http://www.census.gov/construction/c30/c30index.html" TargetMode="External"/><Relationship Id="rId5" Type="http://schemas.openxmlformats.org/officeDocument/2006/relationships/image" Target="../media/image111.emf"/><Relationship Id="rId4" Type="http://schemas.openxmlformats.org/officeDocument/2006/relationships/oleObject" Target="../embeddings/oleObject89.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89.vml"/><Relationship Id="rId6" Type="http://schemas.openxmlformats.org/officeDocument/2006/relationships/hyperlink" Target="http://www.census.gov/construction/c30/c30index.html" TargetMode="External"/><Relationship Id="rId5" Type="http://schemas.openxmlformats.org/officeDocument/2006/relationships/image" Target="../media/image112.emf"/><Relationship Id="rId4" Type="http://schemas.openxmlformats.org/officeDocument/2006/relationships/oleObject" Target="../embeddings/oleObject90.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90.vml"/><Relationship Id="rId6" Type="http://schemas.openxmlformats.org/officeDocument/2006/relationships/hyperlink" Target="http://www.census.gov/construction/c30/historical_data.html" TargetMode="External"/><Relationship Id="rId5" Type="http://schemas.openxmlformats.org/officeDocument/2006/relationships/image" Target="../media/image113.emf"/><Relationship Id="rId4" Type="http://schemas.openxmlformats.org/officeDocument/2006/relationships/oleObject" Target="../embeddings/oleObject91.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91.vml"/><Relationship Id="rId6" Type="http://schemas.openxmlformats.org/officeDocument/2006/relationships/image" Target="../media/image114.emf"/><Relationship Id="rId5" Type="http://schemas.openxmlformats.org/officeDocument/2006/relationships/oleObject" Target="../embeddings/oleObject92.bin"/><Relationship Id="rId4" Type="http://schemas.openxmlformats.org/officeDocument/2006/relationships/hyperlink" Target="http://data.bls.gov/" TargetMode="Externa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15.emf"/><Relationship Id="rId4" Type="http://schemas.openxmlformats.org/officeDocument/2006/relationships/oleObject" Target="../embeddings/oleObject93.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93.vml"/><Relationship Id="rId5" Type="http://schemas.openxmlformats.org/officeDocument/2006/relationships/image" Target="../media/image116.emf"/><Relationship Id="rId4" Type="http://schemas.openxmlformats.org/officeDocument/2006/relationships/oleObject" Target="../embeddings/oleObject94.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94.vml"/><Relationship Id="rId5" Type="http://schemas.openxmlformats.org/officeDocument/2006/relationships/image" Target="../media/image117.emf"/><Relationship Id="rId4" Type="http://schemas.openxmlformats.org/officeDocument/2006/relationships/oleObject" Target="../embeddings/oleObject95.bin"/></Relationships>
</file>

<file path=ppt/slides/_rels/slide14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6.pn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18.emf"/><Relationship Id="rId4" Type="http://schemas.openxmlformats.org/officeDocument/2006/relationships/oleObject" Target="../embeddings/oleObject96.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image" Target="../media/image119.emf"/><Relationship Id="rId4" Type="http://schemas.openxmlformats.org/officeDocument/2006/relationships/oleObject" Target="../embeddings/oleObject97.bin"/></Relationships>
</file>

<file path=ppt/slides/_rels/slide1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6.xml"/><Relationship Id="rId1" Type="http://schemas.openxmlformats.org/officeDocument/2006/relationships/vmlDrawing" Target="../drawings/vmlDrawing97.vml"/><Relationship Id="rId4" Type="http://schemas.openxmlformats.org/officeDocument/2006/relationships/image" Target="../media/image120.e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6.xml"/><Relationship Id="rId1" Type="http://schemas.openxmlformats.org/officeDocument/2006/relationships/vmlDrawing" Target="../drawings/vmlDrawing98.vml"/><Relationship Id="rId4" Type="http://schemas.openxmlformats.org/officeDocument/2006/relationships/image" Target="../media/image121.emf"/></Relationships>
</file>

<file path=ppt/slides/_rels/slide155.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36.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99.vml"/><Relationship Id="rId6" Type="http://schemas.openxmlformats.org/officeDocument/2006/relationships/hyperlink" Target="http://www.ism.ws/ismreport/mfgrob.cfm" TargetMode="External"/><Relationship Id="rId5" Type="http://schemas.openxmlformats.org/officeDocument/2006/relationships/image" Target="../media/image122.emf"/><Relationship Id="rId4" Type="http://schemas.openxmlformats.org/officeDocument/2006/relationships/oleObject" Target="../embeddings/oleObject100.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0.vml"/><Relationship Id="rId6" Type="http://schemas.openxmlformats.org/officeDocument/2006/relationships/hyperlink" Target="http://www.census.gov/manufacturing/m3/" TargetMode="External"/><Relationship Id="rId5" Type="http://schemas.openxmlformats.org/officeDocument/2006/relationships/image" Target="../media/image123.emf"/><Relationship Id="rId4" Type="http://schemas.openxmlformats.org/officeDocument/2006/relationships/oleObject" Target="../embeddings/oleObject101.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01.vml"/><Relationship Id="rId5" Type="http://schemas.openxmlformats.org/officeDocument/2006/relationships/image" Target="../media/image124.emf"/><Relationship Id="rId4" Type="http://schemas.openxmlformats.org/officeDocument/2006/relationships/oleObject" Target="../embeddings/oleObject102.bin"/></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2.vml"/><Relationship Id="rId6" Type="http://schemas.openxmlformats.org/officeDocument/2006/relationships/hyperlink" Target="http://data.bls.gov/" TargetMode="External"/><Relationship Id="rId5" Type="http://schemas.openxmlformats.org/officeDocument/2006/relationships/image" Target="../media/image125.emf"/><Relationship Id="rId4" Type="http://schemas.openxmlformats.org/officeDocument/2006/relationships/oleObject" Target="../embeddings/oleObject103.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3.vml"/><Relationship Id="rId6" Type="http://schemas.openxmlformats.org/officeDocument/2006/relationships/hyperlink" Target="http://www.census.gov/manufacturing/m3/" TargetMode="External"/><Relationship Id="rId5" Type="http://schemas.openxmlformats.org/officeDocument/2006/relationships/image" Target="../media/image126.emf"/><Relationship Id="rId4" Type="http://schemas.openxmlformats.org/officeDocument/2006/relationships/oleObject" Target="../embeddings/oleObject104.bin"/></Relationships>
</file>

<file path=ppt/slides/_rels/slide16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3.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4.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104.vml"/><Relationship Id="rId6" Type="http://schemas.openxmlformats.org/officeDocument/2006/relationships/image" Target="../media/image127.emf"/><Relationship Id="rId5" Type="http://schemas.openxmlformats.org/officeDocument/2006/relationships/oleObject" Target="../embeddings/oleObject105.bin"/><Relationship Id="rId4" Type="http://schemas.openxmlformats.org/officeDocument/2006/relationships/audio" Target="../media/audio1.wav"/></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5.xml"/><Relationship Id="rId7" Type="http://schemas.openxmlformats.org/officeDocument/2006/relationships/hyperlink" Target="http://www.federalreserve.gov/releases/g17/ipdisk/ip_sa.txt" TargetMode="External"/><Relationship Id="rId2" Type="http://schemas.openxmlformats.org/officeDocument/2006/relationships/slideLayout" Target="../slideLayouts/slideLayout7.xml"/><Relationship Id="rId1" Type="http://schemas.openxmlformats.org/officeDocument/2006/relationships/vmlDrawing" Target="../drawings/vmlDrawing105.vml"/><Relationship Id="rId6" Type="http://schemas.openxmlformats.org/officeDocument/2006/relationships/image" Target="../media/image128.emf"/><Relationship Id="rId5" Type="http://schemas.openxmlformats.org/officeDocument/2006/relationships/oleObject" Target="../embeddings/Microsoft_Excel_97-2003_Worksheet8.xls"/><Relationship Id="rId4" Type="http://schemas.openxmlformats.org/officeDocument/2006/relationships/oleObject" Target="../embeddings/oleObject106.bin"/></Relationships>
</file>

<file path=ppt/slides/_rels/slide1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8" Type="http://schemas.openxmlformats.org/officeDocument/2006/relationships/image" Target="../media/image132.jpeg"/><Relationship Id="rId13" Type="http://schemas.openxmlformats.org/officeDocument/2006/relationships/image" Target="../media/image137.png"/><Relationship Id="rId3" Type="http://schemas.openxmlformats.org/officeDocument/2006/relationships/notesSlide" Target="../notesSlides/notesSlide147.xml"/><Relationship Id="rId7" Type="http://schemas.openxmlformats.org/officeDocument/2006/relationships/image" Target="../media/image131.png"/><Relationship Id="rId12" Type="http://schemas.openxmlformats.org/officeDocument/2006/relationships/image" Target="../media/image136.jpeg"/><Relationship Id="rId2" Type="http://schemas.openxmlformats.org/officeDocument/2006/relationships/slideLayout" Target="../slideLayouts/slideLayout6.xml"/><Relationship Id="rId1" Type="http://schemas.openxmlformats.org/officeDocument/2006/relationships/vmlDrawing" Target="../drawings/vmlDrawing106.vml"/><Relationship Id="rId6" Type="http://schemas.openxmlformats.org/officeDocument/2006/relationships/image" Target="../media/image130.jpeg"/><Relationship Id="rId11" Type="http://schemas.openxmlformats.org/officeDocument/2006/relationships/image" Target="../media/image135.png"/><Relationship Id="rId5" Type="http://schemas.openxmlformats.org/officeDocument/2006/relationships/image" Target="../media/image129.emf"/><Relationship Id="rId10" Type="http://schemas.openxmlformats.org/officeDocument/2006/relationships/image" Target="../media/image134.jpeg"/><Relationship Id="rId4" Type="http://schemas.openxmlformats.org/officeDocument/2006/relationships/oleObject" Target="../embeddings/oleObject107.bin"/><Relationship Id="rId9" Type="http://schemas.openxmlformats.org/officeDocument/2006/relationships/image" Target="../media/image133.png"/><Relationship Id="rId14" Type="http://schemas.openxmlformats.org/officeDocument/2006/relationships/image" Target="../media/image138.jpeg"/></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39.emf"/><Relationship Id="rId4" Type="http://schemas.openxmlformats.org/officeDocument/2006/relationships/oleObject" Target="../embeddings/oleObject108.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40.emf"/><Relationship Id="rId4" Type="http://schemas.openxmlformats.org/officeDocument/2006/relationships/oleObject" Target="../embeddings/oleObject10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6.xml"/><Relationship Id="rId1" Type="http://schemas.openxmlformats.org/officeDocument/2006/relationships/vmlDrawing" Target="../drawings/vmlDrawing109.vml"/><Relationship Id="rId5" Type="http://schemas.openxmlformats.org/officeDocument/2006/relationships/image" Target="../media/image141.emf"/><Relationship Id="rId4" Type="http://schemas.openxmlformats.org/officeDocument/2006/relationships/oleObject" Target="../embeddings/oleObject110.bin"/></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10.vml"/><Relationship Id="rId5" Type="http://schemas.openxmlformats.org/officeDocument/2006/relationships/image" Target="../media/image142.emf"/><Relationship Id="rId4" Type="http://schemas.openxmlformats.org/officeDocument/2006/relationships/oleObject" Target="../embeddings/oleObject111.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43.emf"/><Relationship Id="rId4" Type="http://schemas.openxmlformats.org/officeDocument/2006/relationships/oleObject" Target="../embeddings/oleObject112.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44.emf"/><Relationship Id="rId4" Type="http://schemas.openxmlformats.org/officeDocument/2006/relationships/oleObject" Target="../embeddings/oleObject113.bin"/></Relationships>
</file>

<file path=ppt/slides/_rels/slide17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7.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notesSlide" Target="../notesSlides/notesSlide158.xml"/><Relationship Id="rId1" Type="http://schemas.openxmlformats.org/officeDocument/2006/relationships/slideLayout" Target="../slideLayouts/slideLayout6.xml"/><Relationship Id="rId4" Type="http://schemas.openxmlformats.org/officeDocument/2006/relationships/hyperlink" Target="http://www.iii.org/white-paper/cyber-risks-threat-and-opportunities-100715" TargetMode="Externa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113.vml"/><Relationship Id="rId5" Type="http://schemas.openxmlformats.org/officeDocument/2006/relationships/image" Target="../media/image146.emf"/><Relationship Id="rId4" Type="http://schemas.openxmlformats.org/officeDocument/2006/relationships/oleObject" Target="../embeddings/oleObject114.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14.vml"/><Relationship Id="rId5" Type="http://schemas.openxmlformats.org/officeDocument/2006/relationships/image" Target="../media/image147.emf"/><Relationship Id="rId4" Type="http://schemas.openxmlformats.org/officeDocument/2006/relationships/oleObject" Target="../embeddings/oleObject1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15.vml"/><Relationship Id="rId5" Type="http://schemas.openxmlformats.org/officeDocument/2006/relationships/image" Target="../media/image148.emf"/><Relationship Id="rId4" Type="http://schemas.openxmlformats.org/officeDocument/2006/relationships/oleObject" Target="../embeddings/oleObject116.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16.vml"/><Relationship Id="rId5" Type="http://schemas.openxmlformats.org/officeDocument/2006/relationships/image" Target="../media/image149.emf"/><Relationship Id="rId4" Type="http://schemas.openxmlformats.org/officeDocument/2006/relationships/oleObject" Target="../embeddings/oleObject117.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17.vml"/><Relationship Id="rId5" Type="http://schemas.openxmlformats.org/officeDocument/2006/relationships/image" Target="../media/image150.emf"/><Relationship Id="rId4" Type="http://schemas.openxmlformats.org/officeDocument/2006/relationships/oleObject" Target="../embeddings/oleObject118.bin"/></Relationships>
</file>

<file path=ppt/slides/_rels/slide1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5.xml"/><Relationship Id="rId1" Type="http://schemas.openxmlformats.org/officeDocument/2006/relationships/slideLayout" Target="../slideLayouts/slideLayout7.xml"/><Relationship Id="rId4" Type="http://schemas.openxmlformats.org/officeDocument/2006/relationships/image" Target="../media/image151.jpg"/></Relationships>
</file>

<file path=ppt/slides/_rels/slide185.xml.rels><?xml version="1.0" encoding="UTF-8" standalone="yes"?>
<Relationships xmlns="http://schemas.openxmlformats.org/package/2006/relationships"><Relationship Id="rId3" Type="http://schemas.openxmlformats.org/officeDocument/2006/relationships/image" Target="../media/image152.jpg"/><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186.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notesSlide" Target="../notesSlides/notesSlide167.xml"/><Relationship Id="rId1" Type="http://schemas.openxmlformats.org/officeDocument/2006/relationships/slideLayout" Target="../slideLayouts/slideLayout7.xml"/><Relationship Id="rId6" Type="http://schemas.openxmlformats.org/officeDocument/2006/relationships/image" Target="../media/image157.jpg"/><Relationship Id="rId5" Type="http://schemas.openxmlformats.org/officeDocument/2006/relationships/image" Target="../media/image156.png"/><Relationship Id="rId4" Type="http://schemas.openxmlformats.org/officeDocument/2006/relationships/image" Target="../media/image155.png"/></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58.jpg"/><Relationship Id="rId2" Type="http://schemas.openxmlformats.org/officeDocument/2006/relationships/notesSlide" Target="../notesSlides/notesSlide169.xml"/><Relationship Id="rId1" Type="http://schemas.openxmlformats.org/officeDocument/2006/relationships/slideLayout" Target="../slideLayouts/slideLayout6.xml"/><Relationship Id="rId5" Type="http://schemas.openxmlformats.org/officeDocument/2006/relationships/image" Target="../media/image160.png"/><Relationship Id="rId4" Type="http://schemas.openxmlformats.org/officeDocument/2006/relationships/image" Target="../media/image159.jpeg"/></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1.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63.emf"/><Relationship Id="rId4" Type="http://schemas.openxmlformats.org/officeDocument/2006/relationships/image" Target="../media/image162.emf"/></Relationships>
</file>

<file path=ppt/slides/_rels/slide191.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72.xml"/><Relationship Id="rId1" Type="http://schemas.openxmlformats.org/officeDocument/2006/relationships/slideLayout" Target="../slideLayouts/slideLayout6.xml"/><Relationship Id="rId5" Type="http://schemas.openxmlformats.org/officeDocument/2006/relationships/image" Target="../media/image165.png"/><Relationship Id="rId4" Type="http://schemas.openxmlformats.org/officeDocument/2006/relationships/hyperlink" Target="http://www.propertydrone.org/" TargetMode="External"/></Relationships>
</file>

<file path=ppt/slides/_rels/slide1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18.vml"/><Relationship Id="rId5" Type="http://schemas.openxmlformats.org/officeDocument/2006/relationships/image" Target="../media/image166.emf"/><Relationship Id="rId4" Type="http://schemas.openxmlformats.org/officeDocument/2006/relationships/oleObject" Target="../embeddings/oleObject119.bin"/></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7.xml"/><Relationship Id="rId1" Type="http://schemas.openxmlformats.org/officeDocument/2006/relationships/vmlDrawing" Target="../drawings/vmlDrawing119.vml"/><Relationship Id="rId5" Type="http://schemas.openxmlformats.org/officeDocument/2006/relationships/image" Target="../media/image167.emf"/><Relationship Id="rId4" Type="http://schemas.openxmlformats.org/officeDocument/2006/relationships/oleObject" Target="../embeddings/oleObject120.bin"/></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7.xml"/><Relationship Id="rId1" Type="http://schemas.openxmlformats.org/officeDocument/2006/relationships/vmlDrawing" Target="../drawings/vmlDrawing120.vml"/><Relationship Id="rId5" Type="http://schemas.openxmlformats.org/officeDocument/2006/relationships/image" Target="../media/image168.emf"/><Relationship Id="rId4" Type="http://schemas.openxmlformats.org/officeDocument/2006/relationships/oleObject" Target="../embeddings/oleObject121.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21.vml"/><Relationship Id="rId5" Type="http://schemas.openxmlformats.org/officeDocument/2006/relationships/image" Target="../media/image169.emf"/><Relationship Id="rId4" Type="http://schemas.openxmlformats.org/officeDocument/2006/relationships/oleObject" Target="../embeddings/oleObject122.bin"/></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vmlDrawing" Target="../drawings/vmlDrawing122.vml"/><Relationship Id="rId5" Type="http://schemas.openxmlformats.org/officeDocument/2006/relationships/image" Target="../media/image170.emf"/><Relationship Id="rId4" Type="http://schemas.openxmlformats.org/officeDocument/2006/relationships/oleObject" Target="../embeddings/oleObject123.bin"/></Relationships>
</file>

<file path=ppt/slides/_rels/slide198.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23.vml"/><Relationship Id="rId5" Type="http://schemas.openxmlformats.org/officeDocument/2006/relationships/image" Target="../media/image171.emf"/><Relationship Id="rId4" Type="http://schemas.openxmlformats.org/officeDocument/2006/relationships/oleObject" Target="../embeddings/oleObject124.bin"/></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24.vml"/><Relationship Id="rId5" Type="http://schemas.openxmlformats.org/officeDocument/2006/relationships/image" Target="../media/image172.emf"/><Relationship Id="rId4" Type="http://schemas.openxmlformats.org/officeDocument/2006/relationships/oleObject" Target="../embeddings/oleObject125.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1.emf"/><Relationship Id="rId5" Type="http://schemas.openxmlformats.org/officeDocument/2006/relationships/oleObject" Target="../embeddings/oleObject17.bin"/><Relationship Id="rId4" Type="http://schemas.openxmlformats.org/officeDocument/2006/relationships/hyperlink" Target="http://www.federalreserve.gov/releases/h15/data.htm"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8.xml"/><Relationship Id="rId1" Type="http://schemas.openxmlformats.org/officeDocument/2006/relationships/vmlDrawing" Target="../drawings/vmlDrawing25.vml"/><Relationship Id="rId6" Type="http://schemas.openxmlformats.org/officeDocument/2006/relationships/image" Target="../media/image29.emf"/><Relationship Id="rId5" Type="http://schemas.openxmlformats.org/officeDocument/2006/relationships/oleObject" Target="../embeddings/oleObject25.bin"/><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vmlDrawing" Target="../drawings/vmlDrawing26.vml"/><Relationship Id="rId6" Type="http://schemas.openxmlformats.org/officeDocument/2006/relationships/image" Target="../media/image30.emf"/><Relationship Id="rId5" Type="http://schemas.openxmlformats.org/officeDocument/2006/relationships/oleObject" Target="../embeddings/oleObject26.bin"/><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34.png"/><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image" Target="../media/image35.png"/><Relationship Id="rId4" Type="http://schemas.openxmlformats.org/officeDocument/2006/relationships/oleObject" Target="../embeddings/Microsoft_Excel_97-2003_Worksheet2.xls"/></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36.png"/><Relationship Id="rId4" Type="http://schemas.openxmlformats.org/officeDocument/2006/relationships/oleObject" Target="../embeddings/Microsoft_Excel_97-2003_Worksheet3.xls"/></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oleObject" Target="../embeddings/oleObject32.bin"/><Relationship Id="rId7" Type="http://schemas.openxmlformats.org/officeDocument/2006/relationships/oleObject" Target="../embeddings/Microsoft_Excel_97-2003_Worksheet5.xls"/><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oleObject" Target="../embeddings/oleObject33.bin"/><Relationship Id="rId5" Type="http://schemas.openxmlformats.org/officeDocument/2006/relationships/image" Target="../media/image37.png"/><Relationship Id="rId4" Type="http://schemas.openxmlformats.org/officeDocument/2006/relationships/oleObject" Target="../embeddings/Microsoft_Excel_97-2003_Worksheet4.xls"/></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vmlDrawing" Target="../drawings/vmlDrawing35.vml"/><Relationship Id="rId6" Type="http://schemas.openxmlformats.org/officeDocument/2006/relationships/image" Target="../media/image41.emf"/><Relationship Id="rId5" Type="http://schemas.openxmlformats.org/officeDocument/2006/relationships/oleObject" Target="../embeddings/oleObject36.bin"/><Relationship Id="rId4"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48.emf"/><Relationship Id="rId4" Type="http://schemas.openxmlformats.org/officeDocument/2006/relationships/oleObject" Target="../embeddings/oleObject43.bin"/></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1.emf"/><Relationship Id="rId4" Type="http://schemas.openxmlformats.org/officeDocument/2006/relationships/oleObject" Target="../embeddings/oleObject44.bin"/></Relationships>
</file>

<file path=ppt/slides/_rels/slide6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2.emf"/><Relationship Id="rId4" Type="http://schemas.openxmlformats.org/officeDocument/2006/relationships/oleObject" Target="../embeddings/oleObject45.bin"/></Relationships>
</file>

<file path=ppt/slides/_rels/slide6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2.xml"/><Relationship Id="rId1" Type="http://schemas.openxmlformats.org/officeDocument/2006/relationships/vmlDrawing" Target="../drawings/vmlDrawing45.vml"/><Relationship Id="rId4" Type="http://schemas.openxmlformats.org/officeDocument/2006/relationships/image" Target="../media/image53.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4.emf"/><Relationship Id="rId4" Type="http://schemas.openxmlformats.org/officeDocument/2006/relationships/oleObject" Target="../embeddings/oleObject47.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5.emf"/><Relationship Id="rId4" Type="http://schemas.openxmlformats.org/officeDocument/2006/relationships/oleObject" Target="../embeddings/oleObject48.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6.emf"/><Relationship Id="rId4" Type="http://schemas.openxmlformats.org/officeDocument/2006/relationships/oleObject" Target="../embeddings/oleObject49.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7.emf"/><Relationship Id="rId4" Type="http://schemas.openxmlformats.org/officeDocument/2006/relationships/oleObject" Target="../embeddings/oleObject50.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8.emf"/><Relationship Id="rId4" Type="http://schemas.openxmlformats.org/officeDocument/2006/relationships/oleObject" Target="../embeddings/oleObject51.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59.emf"/><Relationship Id="rId4" Type="http://schemas.openxmlformats.org/officeDocument/2006/relationships/oleObject" Target="../embeddings/oleObject52.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0.emf"/><Relationship Id="rId4" Type="http://schemas.openxmlformats.org/officeDocument/2006/relationships/oleObject" Target="../embeddings/oleObject53.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61.emf"/><Relationship Id="rId4" Type="http://schemas.openxmlformats.org/officeDocument/2006/relationships/oleObject" Target="../embeddings/oleObject54.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2.emf"/><Relationship Id="rId4" Type="http://schemas.openxmlformats.org/officeDocument/2006/relationships/oleObject" Target="../embeddings/oleObject55.bin"/></Relationships>
</file>

<file path=ppt/slides/_rels/slide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63.emf"/><Relationship Id="rId4" Type="http://schemas.openxmlformats.org/officeDocument/2006/relationships/oleObject" Target="../embeddings/oleObject56.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64.emf"/></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65.e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66.png"/><Relationship Id="rId4" Type="http://schemas.openxmlformats.org/officeDocument/2006/relationships/hyperlink" Target="http://www.iii.org/issue-update/flood-insurance" TargetMode="Externa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67.em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68.emf"/><Relationship Id="rId4" Type="http://schemas.openxmlformats.org/officeDocument/2006/relationships/oleObject" Target="../embeddings/oleObject57.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57.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69.emf"/><Relationship Id="rId4" Type="http://schemas.openxmlformats.org/officeDocument/2006/relationships/oleObject" Target="../embeddings/oleObject58.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70.emf"/><Relationship Id="rId4" Type="http://schemas.openxmlformats.org/officeDocument/2006/relationships/oleObject" Target="../embeddings/oleObject59.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9.vml"/><Relationship Id="rId5" Type="http://schemas.openxmlformats.org/officeDocument/2006/relationships/image" Target="../media/image71.emf"/><Relationship Id="rId4" Type="http://schemas.openxmlformats.org/officeDocument/2006/relationships/oleObject" Target="../embeddings/oleObject60.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2.emf"/><Relationship Id="rId4" Type="http://schemas.openxmlformats.org/officeDocument/2006/relationships/oleObject" Target="../embeddings/oleObject6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3.emf"/><Relationship Id="rId4" Type="http://schemas.openxmlformats.org/officeDocument/2006/relationships/oleObject" Target="../embeddings/oleObject62.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74.emf"/></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4.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www.iii.org/"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76.emf"/></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77.emf"/></Relationships>
</file>

<file path=ppt/slides/_rels/slide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77650"/>
            <a:ext cx="9104313" cy="1714315"/>
          </a:xfrm>
          <a:ln/>
        </p:spPr>
        <p:txBody>
          <a:bodyPr/>
          <a:lstStyle/>
          <a:p>
            <a:r>
              <a:rPr lang="en-US" sz="4400" dirty="0" smtClean="0"/>
              <a:t>Top Challenges Confronting the Insurance Industry Today</a:t>
            </a:r>
            <a:br>
              <a:rPr lang="en-US" sz="4400" dirty="0" smtClean="0"/>
            </a:br>
            <a:r>
              <a:rPr lang="en-US" sz="3600" i="1" dirty="0" smtClean="0"/>
              <a:t>Trends, Challenges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0" y="4118983"/>
            <a:ext cx="8952271" cy="1640449"/>
          </a:xfrm>
        </p:spPr>
        <p:txBody>
          <a:bodyPr/>
          <a:lstStyle/>
          <a:p>
            <a:pPr>
              <a:lnSpc>
                <a:spcPct val="80000"/>
              </a:lnSpc>
            </a:pPr>
            <a:r>
              <a:rPr lang="en-US" dirty="0" smtClean="0"/>
              <a:t>Westchester CPCU Chapter Conferment Dinner</a:t>
            </a:r>
          </a:p>
          <a:p>
            <a:pPr>
              <a:lnSpc>
                <a:spcPct val="80000"/>
              </a:lnSpc>
            </a:pPr>
            <a:r>
              <a:rPr lang="en-US" dirty="0" smtClean="0"/>
              <a:t>Elmsford, NY</a:t>
            </a:r>
          </a:p>
          <a:p>
            <a:pPr>
              <a:lnSpc>
                <a:spcPct val="80000"/>
              </a:lnSpc>
            </a:pPr>
            <a:r>
              <a:rPr lang="en-US" dirty="0" smtClean="0"/>
              <a:t>October 22,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927063151"/>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095954"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1953-2015*</a:t>
            </a:r>
          </a:p>
        </p:txBody>
      </p:sp>
      <p:graphicFrame>
        <p:nvGraphicFramePr>
          <p:cNvPr id="34818" name="Object 3"/>
          <p:cNvGraphicFramePr>
            <a:graphicFrameLocks noGrp="1"/>
          </p:cNvGraphicFramePr>
          <p:nvPr>
            <p:ph idx="4294967295"/>
            <p:extLst/>
          </p:nvPr>
        </p:nvGraphicFramePr>
        <p:xfrm>
          <a:off x="207963" y="1300163"/>
          <a:ext cx="8559800" cy="4067175"/>
        </p:xfrm>
        <a:graphic>
          <a:graphicData uri="http://schemas.openxmlformats.org/presentationml/2006/ole">
            <mc:AlternateContent xmlns:mc="http://schemas.openxmlformats.org/markup-compatibility/2006">
              <mc:Choice xmlns:v="urn:schemas-microsoft-com:vml" Requires="v">
                <p:oleObj spid="_x0000_s28447812" name="Chart" r:id="rId4" imgW="8600977" imgH="4086121" progId="MSGraph.Chart.8">
                  <p:embed followColorScheme="full"/>
                </p:oleObj>
              </mc:Choice>
              <mc:Fallback>
                <p:oleObj name="Chart" r:id="rId4" imgW="8600977" imgH="4086121"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October 3</a:t>
            </a:r>
            <a:r>
              <a:rPr lang="en-US" sz="1100" dirty="0" smtClean="0">
                <a:solidFill>
                  <a:srgbClr val="000000"/>
                </a:solidFill>
                <a:latin typeface="Arial" charset="0"/>
                <a:cs typeface="Arial" charset="0"/>
              </a:rPr>
              <a:t>, 2015.</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Generally 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21861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2,239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36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1953-2014,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haven’t been that few </a:t>
            </a:r>
            <a:r>
              <a:rPr lang="en-US" sz="1400" b="1" dirty="0">
                <a:solidFill>
                  <a:srgbClr val="FFFFFF"/>
                </a:solidFill>
                <a:latin typeface="Arial" charset="0"/>
                <a:cs typeface="Arial" charset="0"/>
              </a:rPr>
              <a:t>recorded since 1995.</a:t>
            </a:r>
          </a:p>
        </p:txBody>
      </p:sp>
      <p:sp>
        <p:nvSpPr>
          <p:cNvPr id="10" name="AutoShape 7"/>
          <p:cNvSpPr>
            <a:spLocks noChangeArrowheads="1"/>
          </p:cNvSpPr>
          <p:nvPr/>
        </p:nvSpPr>
        <p:spPr bwMode="blackWhite">
          <a:xfrm>
            <a:off x="5561349" y="4245590"/>
            <a:ext cx="2685175" cy="687938"/>
          </a:xfrm>
          <a:prstGeom prst="wedgeRectCallout">
            <a:avLst>
              <a:gd name="adj1" fmla="val 62082"/>
              <a:gd name="adj2" fmla="val 21548"/>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36 </a:t>
            </a:r>
            <a:r>
              <a:rPr lang="en-US" sz="1600" b="1" dirty="0" smtClean="0">
                <a:solidFill>
                  <a:srgbClr val="FFFFFF"/>
                </a:solidFill>
                <a:latin typeface="Arial" charset="0"/>
                <a:cs typeface="Arial" charset="0"/>
              </a:rPr>
              <a:t>federal disasters </a:t>
            </a:r>
            <a:r>
              <a:rPr lang="en-US" sz="1600" b="1" dirty="0" smtClean="0">
                <a:solidFill>
                  <a:srgbClr val="FFFFFF"/>
                </a:solidFill>
              </a:rPr>
              <a:t>have</a:t>
            </a:r>
            <a:r>
              <a:rPr lang="en-US" sz="1600" b="1" dirty="0" smtClean="0">
                <a:solidFill>
                  <a:srgbClr val="FFFFFF"/>
                </a:solidFill>
                <a:latin typeface="Arial" charset="0"/>
                <a:cs typeface="Arial" charset="0"/>
              </a:rPr>
              <a:t> declared so far </a:t>
            </a:r>
            <a:r>
              <a:rPr lang="en-US" sz="1600" b="1" dirty="0" smtClean="0">
                <a:solidFill>
                  <a:srgbClr val="FFFFFF"/>
                </a:solidFill>
              </a:rPr>
              <a:t>i</a:t>
            </a:r>
            <a:r>
              <a:rPr lang="en-US" sz="1600" b="1" dirty="0" smtClean="0">
                <a:solidFill>
                  <a:srgbClr val="FFFFFF"/>
                </a:solidFill>
                <a:latin typeface="Arial" charset="0"/>
                <a:cs typeface="Arial" charset="0"/>
              </a:rPr>
              <a:t>n 2015*</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100</a:t>
            </a:fld>
            <a:endParaRPr lang="en-US"/>
          </a:p>
        </p:txBody>
      </p:sp>
    </p:spTree>
    <p:extLst>
      <p:ext uri="{BB962C8B-B14F-4D97-AF65-F5344CB8AC3E}">
        <p14:creationId xmlns:p14="http://schemas.microsoft.com/office/powerpoint/2010/main" val="2932652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101</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2015: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2932696239"/>
              </p:ext>
            </p:extLst>
          </p:nvPr>
        </p:nvGraphicFramePr>
        <p:xfrm>
          <a:off x="0" y="1704975"/>
          <a:ext cx="9055100" cy="4692650"/>
        </p:xfrm>
        <a:graphic>
          <a:graphicData uri="http://schemas.openxmlformats.org/presentationml/2006/ole">
            <mc:AlternateContent xmlns:mc="http://schemas.openxmlformats.org/markup-compatibility/2006">
              <mc:Choice xmlns:v="urn:schemas-microsoft-com:vml" Requires="v">
                <p:oleObj spid="_x0000_s28204334" name="Chart" r:id="rId4" imgW="8839408" imgH="4581560" progId="MSGraph.Chart.8">
                  <p:embed followColorScheme="full"/>
                </p:oleObj>
              </mc:Choice>
              <mc:Fallback>
                <p:oleObj name="Chart" r:id="rId4" imgW="8839408" imgH="4581560" progId="MSGraph.Chart.8">
                  <p:embed followColorScheme="full"/>
                  <p:pic>
                    <p:nvPicPr>
                      <p:cNvPr id="0" name=""/>
                      <p:cNvPicPr>
                        <a:picLocks noChangeAspect="1" noChangeArrowheads="1"/>
                      </p:cNvPicPr>
                      <p:nvPr/>
                    </p:nvPicPr>
                    <p:blipFill>
                      <a:blip r:embed="rId5"/>
                      <a:srcRect/>
                      <a:stretch>
                        <a:fillRect/>
                      </a:stretch>
                    </p:blipFill>
                    <p:spPr bwMode="auto">
                      <a:xfrm>
                        <a:off x="0" y="1704975"/>
                        <a:ext cx="9055100" cy="469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284453"/>
            <a:ext cx="3366807" cy="1608697"/>
          </a:xfrm>
          <a:prstGeom prst="wedgeRectCallout">
            <a:avLst>
              <a:gd name="adj1" fmla="val -44065"/>
              <a:gd name="adj2" fmla="val 722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Alabama</a:t>
            </a:r>
            <a:r>
              <a:rPr lang="en-US" b="1" dirty="0" smtClean="0">
                <a:solidFill>
                  <a:srgbClr val="FFFFFF"/>
                </a:solidFill>
                <a:latin typeface="Arial" charset="0"/>
                <a:cs typeface="Arial" charset="0"/>
              </a:rPr>
              <a:t> has had the 8</a:t>
            </a:r>
            <a:r>
              <a:rPr lang="en-US" b="1" baseline="30000" dirty="0" smtClean="0">
                <a:solidFill>
                  <a:srgbClr val="FFFFFF"/>
                </a:solidFill>
                <a:latin typeface="Arial" charset="0"/>
                <a:cs typeface="Arial" charset="0"/>
              </a:rPr>
              <a:t>th</a:t>
            </a:r>
            <a:r>
              <a:rPr lang="en-US" b="1" dirty="0" smtClean="0">
                <a:solidFill>
                  <a:srgbClr val="FFFFFF"/>
                </a:solidFill>
                <a:latin typeface="Arial" charset="0"/>
                <a:cs typeface="Arial" charset="0"/>
              </a:rPr>
              <a:t>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Oct. 3,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33194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102</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2015: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851846979"/>
              </p:ext>
            </p:extLst>
          </p:nvPr>
        </p:nvGraphicFramePr>
        <p:xfrm>
          <a:off x="26988" y="1797050"/>
          <a:ext cx="9051925" cy="4697413"/>
        </p:xfrm>
        <a:graphic>
          <a:graphicData uri="http://schemas.openxmlformats.org/presentationml/2006/ole">
            <mc:AlternateContent xmlns:mc="http://schemas.openxmlformats.org/markup-compatibility/2006">
              <mc:Choice xmlns:v="urn:schemas-microsoft-com:vml" Requires="v">
                <p:oleObj spid="_x0000_s28205358" name="Chart" r:id="rId4" imgW="8829838" imgH="4581560" progId="MSGraph.Chart.8">
                  <p:embed followColorScheme="full"/>
                </p:oleObj>
              </mc:Choice>
              <mc:Fallback>
                <p:oleObj name="Chart" r:id="rId4" imgW="8829838" imgH="4581560" progId="MSGraph.Chart.8">
                  <p:embed followColorScheme="full"/>
                  <p:pic>
                    <p:nvPicPr>
                      <p:cNvPr id="0" name=""/>
                      <p:cNvPicPr>
                        <a:picLocks noChangeAspect="1" noChangeArrowheads="1"/>
                      </p:cNvPicPr>
                      <p:nvPr/>
                    </p:nvPicPr>
                    <p:blipFill>
                      <a:blip r:embed="rId5"/>
                      <a:srcRect/>
                      <a:stretch>
                        <a:fillRect/>
                      </a:stretch>
                    </p:blipFill>
                    <p:spPr bwMode="auto">
                      <a:xfrm>
                        <a:off x="26988" y="1797050"/>
                        <a:ext cx="9051925" cy="469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56630"/>
              <a:gd name="adj2" fmla="val 1481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Utah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Oct. 3</a:t>
            </a:r>
            <a:r>
              <a:rPr lang="en-US" sz="1100" dirty="0" smtClean="0">
                <a:solidFill>
                  <a:srgbClr val="000000"/>
                </a:solidFill>
              </a:rPr>
              <a:t>,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355464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103</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434"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104</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458"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105</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105</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106</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639103996"/>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347606"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2015:Q1 over 2014:Q1: 4.4%</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106</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$7.66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25916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293366"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107</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1716392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94388"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108</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569586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109</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07275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869588616"/>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782"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31063" y="1955636"/>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1977:19.0%</a:t>
            </a:r>
            <a:endParaRPr lang="en-US" sz="1000" dirty="0">
              <a:solidFill>
                <a:srgbClr val="000000"/>
              </a:solidFill>
            </a:endParaRPr>
          </a:p>
        </p:txBody>
      </p:sp>
      <p:sp>
        <p:nvSpPr>
          <p:cNvPr id="16394" name="AutoShape 11"/>
          <p:cNvSpPr>
            <a:spLocks noChangeArrowheads="1"/>
          </p:cNvSpPr>
          <p:nvPr/>
        </p:nvSpPr>
        <p:spPr bwMode="auto">
          <a:xfrm>
            <a:off x="4885210"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827818" y="2784573"/>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007711" y="2524442"/>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813121" y="5221486"/>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65734" y="4926866"/>
            <a:ext cx="1026093" cy="234892"/>
          </a:xfrm>
          <a:prstGeom prst="wedgeRectCallout">
            <a:avLst>
              <a:gd name="adj1" fmla="val -40979"/>
              <a:gd name="adj2" fmla="val -18401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172505" y="5423132"/>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99242" y="5233356"/>
            <a:ext cx="1058679" cy="234300"/>
          </a:xfrm>
          <a:prstGeom prst="wedgeRectCallout">
            <a:avLst>
              <a:gd name="adj1" fmla="val -37484"/>
              <a:gd name="adj2" fmla="val -17126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097436" y="3072875"/>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2013 9.8%</a:t>
            </a:r>
            <a:endParaRPr lang="en-US" sz="1200" b="1" dirty="0">
              <a:solidFill>
                <a:srgbClr val="FFFFFF"/>
              </a:solidFill>
            </a:endParaRPr>
          </a:p>
        </p:txBody>
      </p:sp>
      <p:sp>
        <p:nvSpPr>
          <p:cNvPr id="19" name="AutoShape 8"/>
          <p:cNvSpPr>
            <a:spLocks noChangeArrowheads="1"/>
          </p:cNvSpPr>
          <p:nvPr/>
        </p:nvSpPr>
        <p:spPr bwMode="blackWhite">
          <a:xfrm>
            <a:off x="8187347" y="4483414"/>
            <a:ext cx="772370" cy="542954"/>
          </a:xfrm>
          <a:prstGeom prst="wedgeRectCallout">
            <a:avLst>
              <a:gd name="adj1" fmla="val 4304"/>
              <a:gd name="adj2" fmla="val -1312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8.8%</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2015E*</a:t>
            </a:r>
          </a:p>
        </p:txBody>
      </p:sp>
      <p:sp>
        <p:nvSpPr>
          <p:cNvPr id="22" name="AutoShape 6"/>
          <p:cNvSpPr>
            <a:spLocks noChangeArrowheads="1"/>
          </p:cNvSpPr>
          <p:nvPr/>
        </p:nvSpPr>
        <p:spPr bwMode="auto">
          <a:xfrm>
            <a:off x="2674679" y="494257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104896" y="5275194"/>
            <a:ext cx="1056384" cy="234300"/>
          </a:xfrm>
          <a:prstGeom prst="wedgeRectCallout">
            <a:avLst>
              <a:gd name="adj1" fmla="val -9998"/>
              <a:gd name="adj2" fmla="val -17226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33323" y="526591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50047" y="2697255"/>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384895" y="3466709"/>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262474" y="3670604"/>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66992392"/>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41192552"/>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176274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295412"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113</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1096722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31994510"/>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115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3869349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116</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361586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296438"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178717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297460"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327816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119</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298486"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941899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12</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227"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2013</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120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244974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121</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99508"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53859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122</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320988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300532"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4780420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301556"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30890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125</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940"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8</a:t>
            </a:r>
            <a:r>
              <a:rPr lang="en-US" sz="4200" dirty="0" smtClean="0">
                <a:solidFill>
                  <a:schemeClr val="bg1"/>
                </a:solidFill>
              </a:rPr>
              <a:t>. 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127</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128</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10/15; </a:t>
            </a:r>
            <a:r>
              <a:rPr lang="en-US" sz="1100" dirty="0"/>
              <a:t>Insurance Information Institute.</a:t>
            </a:r>
          </a:p>
        </p:txBody>
      </p:sp>
      <p:graphicFrame>
        <p:nvGraphicFramePr>
          <p:cNvPr id="66562" name="Object 4"/>
          <p:cNvGraphicFramePr>
            <a:graphicFrameLocks noChangeAspect="1"/>
          </p:cNvGraphicFramePr>
          <p:nvPr>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469287"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9206413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November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129</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 name="Picture 3"/>
          <p:cNvPicPr>
            <a:picLocks noChangeAspect="1"/>
          </p:cNvPicPr>
          <p:nvPr/>
        </p:nvPicPr>
        <p:blipFill>
          <a:blip r:embed="rId4"/>
          <a:stretch>
            <a:fillRect/>
          </a:stretch>
        </p:blipFill>
        <p:spPr>
          <a:xfrm>
            <a:off x="1117601" y="1076827"/>
            <a:ext cx="6727084" cy="4988693"/>
          </a:xfrm>
          <a:prstGeom prst="rect">
            <a:avLst/>
          </a:prstGeom>
        </p:spPr>
      </p:pic>
      <p:sp>
        <p:nvSpPr>
          <p:cNvPr id="17" name="AutoShape 7"/>
          <p:cNvSpPr>
            <a:spLocks noChangeArrowheads="1"/>
          </p:cNvSpPr>
          <p:nvPr/>
        </p:nvSpPr>
        <p:spPr bwMode="blackWhite">
          <a:xfrm>
            <a:off x="155575" y="3390729"/>
            <a:ext cx="1277938" cy="1317174"/>
          </a:xfrm>
          <a:prstGeom prst="wedgeRectCallout">
            <a:avLst>
              <a:gd name="adj1" fmla="val 72153"/>
              <a:gd name="adj2" fmla="val -471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8" name="AutoShape 8"/>
          <p:cNvSpPr>
            <a:spLocks noChangeArrowheads="1"/>
          </p:cNvSpPr>
          <p:nvPr/>
        </p:nvSpPr>
        <p:spPr bwMode="blackWhite">
          <a:xfrm>
            <a:off x="6908166" y="4049316"/>
            <a:ext cx="2044382" cy="1901031"/>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10 states, several of them energy dependent</a:t>
            </a:r>
            <a:endParaRPr lang="en-US" sz="1600" b="1" dirty="0">
              <a:solidFill>
                <a:schemeClr val="bg1"/>
              </a:solidFill>
            </a:endParaRPr>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599941979"/>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85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130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305505351"/>
              </p:ext>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264699"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4092752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131</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41442991"/>
              </p:ext>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265722"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4150"/>
              <a:gd name="adj2" fmla="val 113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 including in AL</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579541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132</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133</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134</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006818718"/>
              </p:ext>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28287226" name="Chart" r:id="rId4" imgW="7077186" imgH="4876661" progId="MSGraph.Chart.8">
                  <p:embed followColorScheme="full"/>
                </p:oleObj>
              </mc:Choice>
              <mc:Fallback>
                <p:oleObj name="Chart" r:id="rId4" imgW="7077186" imgH="4876661"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5.1% </a:t>
            </a:r>
            <a:r>
              <a:rPr lang="en-US" sz="1400" b="1" dirty="0">
                <a:solidFill>
                  <a:schemeClr val="bg1"/>
                </a:solidFill>
                <a:cs typeface="+mn-cs"/>
              </a:rPr>
              <a:t>in </a:t>
            </a:r>
            <a:r>
              <a:rPr lang="en-US" sz="1400" b="1" dirty="0" smtClean="0">
                <a:solidFill>
                  <a:schemeClr val="bg1"/>
                </a:solidFill>
                <a:cs typeface="+mn-cs"/>
              </a:rPr>
              <a:t>Sep.</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September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134</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10.0% </a:t>
            </a:r>
            <a:r>
              <a:rPr lang="en-US" sz="1400" b="1" dirty="0">
                <a:solidFill>
                  <a:schemeClr val="bg1"/>
                </a:solidFill>
                <a:cs typeface="+mn-cs"/>
              </a:rPr>
              <a:t>in </a:t>
            </a:r>
            <a:r>
              <a:rPr lang="en-US" sz="1400" b="1" dirty="0" smtClean="0">
                <a:solidFill>
                  <a:schemeClr val="bg1"/>
                </a:solidFill>
                <a:cs typeface="+mn-cs"/>
              </a:rPr>
              <a:t>Sept.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903096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047991225"/>
              </p:ext>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291323" name="Chart" r:id="rId4" imgW="8581836" imgH="4114800" progId="MSGraph.Chart.8">
                  <p:embed followColorScheme="full"/>
                </p:oleObj>
              </mc:Choice>
              <mc:Fallback>
                <p:oleObj name="Chart" r:id="rId4" imgW="8581836"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Sept.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13.03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118,000 </a:t>
            </a:r>
            <a:r>
              <a:rPr lang="en-US" sz="1400" b="1" dirty="0">
                <a:cs typeface="+mn-cs"/>
              </a:rPr>
              <a:t>private sector jobs were created in </a:t>
            </a:r>
            <a:r>
              <a:rPr lang="en-US" sz="1400" b="1" dirty="0" smtClean="0">
                <a:cs typeface="+mn-cs"/>
              </a:rPr>
              <a:t>Sept.</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135</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933213" y="1111072"/>
            <a:ext cx="2984602" cy="531998"/>
          </a:xfrm>
          <a:prstGeom prst="wedgeRectCallout">
            <a:avLst>
              <a:gd name="adj1" fmla="val 14391"/>
              <a:gd name="adj2" fmla="val 77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600252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136</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39713" y="1873250"/>
          <a:ext cx="8548687" cy="4383088"/>
        </p:xfrm>
        <a:graphic>
          <a:graphicData uri="http://schemas.openxmlformats.org/presentationml/2006/ole">
            <mc:AlternateContent xmlns:mc="http://schemas.openxmlformats.org/markup-compatibility/2006">
              <mc:Choice xmlns:v="urn:schemas-microsoft-com:vml" Requires="v">
                <p:oleObj spid="_x0000_s28470311" name="Chart" r:id="rId4" imgW="8229808" imgH="4219540" progId="MSGraph.Chart.8">
                  <p:embed followColorScheme="full"/>
                </p:oleObj>
              </mc:Choice>
              <mc:Fallback>
                <p:oleObj name="Chart" r:id="rId4" imgW="8229808" imgH="4219540" progId="MSGraph.Chart.8">
                  <p:embed followColorScheme="full"/>
                  <p:pic>
                    <p:nvPicPr>
                      <p:cNvPr id="0" name=""/>
                      <p:cNvPicPr>
                        <a:picLocks noChangeAspect="1" noChangeArrowheads="1"/>
                      </p:cNvPicPr>
                      <p:nvPr/>
                    </p:nvPicPr>
                    <p:blipFill>
                      <a:blip r:embed="rId5"/>
                      <a:srcRect/>
                      <a:stretch>
                        <a:fillRect/>
                      </a:stretch>
                    </p:blipFill>
                    <p:spPr bwMode="auto">
                      <a:xfrm>
                        <a:off x="239713" y="1873250"/>
                        <a:ext cx="8548687"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(9/15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1956034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137</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August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4180336159"/>
              </p:ext>
            </p:extLst>
          </p:nvPr>
        </p:nvGraphicFramePr>
        <p:xfrm>
          <a:off x="9525" y="1541463"/>
          <a:ext cx="9144000" cy="4725987"/>
        </p:xfrm>
        <a:graphic>
          <a:graphicData uri="http://schemas.openxmlformats.org/presentationml/2006/ole">
            <mc:AlternateContent xmlns:mc="http://schemas.openxmlformats.org/markup-compatibility/2006">
              <mc:Choice xmlns:v="urn:schemas-microsoft-com:vml" Requires="v">
                <p:oleObj spid="_x0000_s28471336"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541463"/>
                        <a:ext cx="91440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August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8" name="AutoShape 6"/>
          <p:cNvSpPr>
            <a:spLocks noChangeArrowheads="1"/>
          </p:cNvSpPr>
          <p:nvPr/>
        </p:nvSpPr>
        <p:spPr bwMode="blackWhite">
          <a:xfrm>
            <a:off x="5105400" y="1154113"/>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August</a:t>
            </a:r>
            <a:r>
              <a:rPr lang="en-US" sz="1400" b="1" dirty="0">
                <a:solidFill>
                  <a:schemeClr val="bg1"/>
                </a:solidFill>
                <a:latin typeface="Arial" charset="0"/>
              </a:rPr>
              <a:t>, 29 states had over-the-month unemployment rate decreases, 10 states had increases, and 11 states and the District of Columbia had no change</a:t>
            </a:r>
            <a:r>
              <a:rPr lang="en-US" sz="1400" b="1" dirty="0" smtClean="0">
                <a:solidFill>
                  <a:schemeClr val="bg1"/>
                </a:solidFill>
                <a:latin typeface="Arial" charset="0"/>
              </a:rPr>
              <a:t>.</a:t>
            </a: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3096195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138</a:t>
            </a:fld>
            <a:endParaRPr lang="en-US" altLang="en-US" sz="900" dirty="0" smtClean="0"/>
          </a:p>
        </p:txBody>
      </p:sp>
      <p:graphicFrame>
        <p:nvGraphicFramePr>
          <p:cNvPr id="7171" name="Object 3"/>
          <p:cNvGraphicFramePr>
            <a:graphicFrameLocks noGrp="1" noChangeAspect="1"/>
          </p:cNvGraphicFramePr>
          <p:nvPr>
            <p:ph idx="4294967295"/>
            <p:extLst/>
          </p:nvPr>
        </p:nvGraphicFramePr>
        <p:xfrm>
          <a:off x="9525" y="1836738"/>
          <a:ext cx="9134475" cy="4733925"/>
        </p:xfrm>
        <a:graphic>
          <a:graphicData uri="http://schemas.openxmlformats.org/presentationml/2006/ole">
            <mc:AlternateContent xmlns:mc="http://schemas.openxmlformats.org/markup-compatibility/2006">
              <mc:Choice xmlns:v="urn:schemas-microsoft-com:vml" Requires="v">
                <p:oleObj spid="_x0000_s28472360"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9525" y="1836738"/>
                        <a:ext cx="91344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August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August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12185" y="123825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a:solidFill>
                  <a:schemeClr val="bg1"/>
                </a:solidFill>
                <a:latin typeface="Arial" charset="0"/>
              </a:rPr>
              <a:t>In August, 29 states had over-the-month unemployment rate decreases, 10 states had increases, and 11 states and the District of Columbia had no change</a:t>
            </a:r>
            <a:r>
              <a:rPr lang="en-US" sz="1400" b="1" dirty="0" smtClean="0">
                <a:solidFill>
                  <a:schemeClr val="bg1"/>
                </a:solidFill>
                <a:latin typeface="Arial" charset="0"/>
              </a:rPr>
              <a:t>.</a:t>
            </a:r>
            <a:endParaRPr lang="en-US" sz="1400" b="1" dirty="0">
              <a:solidFill>
                <a:schemeClr val="bg1"/>
              </a:solidFill>
              <a:latin typeface="Arial" charset="0"/>
            </a:endParaRP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3645972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139</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14</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845775126"/>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888"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140</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1831649869"/>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668"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027"/>
              <a:gd name="adj2" fmla="val 5511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$787.8B as of July 2015, up 57.4% from the 2010 trough but still 13.6%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140</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$407.0</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$380.8</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July.</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141</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July 2015 vs. July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034935311"/>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744"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+16.9%</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+6.1%</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142</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July 2015 vs. July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157526984"/>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400768"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 the Second Half of 2015;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099398" y="1078335"/>
            <a:ext cx="4459642" cy="1162877"/>
          </a:xfrm>
          <a:prstGeom prst="wedgeRectCallout">
            <a:avLst>
              <a:gd name="adj1" fmla="val 66747"/>
              <a:gd name="adj2" fmla="val 650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Office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074976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143</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July 2015 vs. July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457066874"/>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401792"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6393"/>
              <a:gd name="adj2" fmla="val 123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Commercial and Conservation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08318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144</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925151198"/>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402816" name="Chart" r:id="rId4" imgW="5518024" imgH="2520835" progId="MSGraph.Chart.8">
                  <p:embed followColorScheme="full"/>
                </p:oleObj>
              </mc:Choice>
              <mc:Fallback>
                <p:oleObj name="Chart" r:id="rId4" imgW="5518024"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$16.7B or 5.3% since 2009 peak</a:t>
            </a:r>
            <a:endParaRPr lang="en-US" sz="1600" b="1" dirty="0">
              <a:solidFill>
                <a:schemeClr val="bg1"/>
              </a:solidFill>
            </a:endParaRPr>
          </a:p>
        </p:txBody>
      </p:sp>
    </p:spTree>
    <p:extLst>
      <p:ext uri="{BB962C8B-B14F-4D97-AF65-F5344CB8AC3E}">
        <p14:creationId xmlns:p14="http://schemas.microsoft.com/office/powerpoint/2010/main" val="3255254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145</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2010—Sept.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301597018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407936"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+948,000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(+17.4%)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980491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146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73383"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92756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0547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1AB3B57-913F-4166-938B-D42E2A5548FE}" type="slidenum">
              <a:rPr lang="en-US" altLang="en-US" sz="900" smtClean="0"/>
              <a:pPr>
                <a:lnSpc>
                  <a:spcPct val="85000"/>
                </a:lnSpc>
                <a:spcBef>
                  <a:spcPct val="20000"/>
                </a:spcBef>
                <a:buClrTx/>
                <a:buFontTx/>
                <a:buNone/>
              </a:pPr>
              <a:t>147</a:t>
            </a:fld>
            <a:endParaRPr lang="en-US" altLang="en-US" sz="900" smtClean="0"/>
          </a:p>
        </p:txBody>
      </p:sp>
      <p:sp>
        <p:nvSpPr>
          <p:cNvPr id="10547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105477" name="Rectangle 3"/>
          <p:cNvSpPr>
            <a:spLocks noGrp="1" noChangeArrowheads="1"/>
          </p:cNvSpPr>
          <p:nvPr>
            <p:ph type="title"/>
          </p:nvPr>
        </p:nvSpPr>
        <p:spPr/>
        <p:txBody>
          <a:bodyPr/>
          <a:lstStyle/>
          <a:p>
            <a:r>
              <a:rPr lang="en-US" altLang="en-US" dirty="0" smtClean="0">
                <a:latin typeface="Arial" panose="020B0604020202020204" pitchFamily="34" charset="0"/>
              </a:rPr>
              <a:t>U.S.: Pct. Of Private Housing Unit Starts</a:t>
            </a:r>
            <a:br>
              <a:rPr lang="en-US" altLang="en-US" dirty="0" smtClean="0">
                <a:latin typeface="Arial" panose="020B0604020202020204" pitchFamily="34" charset="0"/>
              </a:rPr>
            </a:br>
            <a:r>
              <a:rPr lang="en-US" altLang="en-US" dirty="0" smtClean="0">
                <a:latin typeface="Arial" panose="020B0604020202020204" pitchFamily="34" charset="0"/>
              </a:rPr>
              <a:t>In Multi-Unit Projects, 1990-2015</a:t>
            </a:r>
          </a:p>
        </p:txBody>
      </p:sp>
      <p:graphicFrame>
        <p:nvGraphicFramePr>
          <p:cNvPr id="105478" name="Object 4"/>
          <p:cNvGraphicFramePr>
            <a:graphicFrameLocks noChangeAspect="1"/>
          </p:cNvGraphicFramePr>
          <p:nvPr>
            <p:extLst>
              <p:ext uri="{D42A27DB-BD31-4B8C-83A1-F6EECF244321}">
                <p14:modId xmlns:p14="http://schemas.microsoft.com/office/powerpoint/2010/main" val="156085281"/>
              </p:ext>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28404863" name="Chart" r:id="rId4" imgW="5219674" imgH="2736965" progId="MSGraph.Chart.8">
                  <p:embed followColorScheme="full"/>
                </p:oleObj>
              </mc:Choice>
              <mc:Fallback>
                <p:oleObj name="Chart" r:id="rId4" imgW="5219674" imgH="2736965" progId="MSGraph.Chart.8">
                  <p:embed followColorScheme="full"/>
                  <p:pic>
                    <p:nvPicPr>
                      <p:cNvPr id="0" name=""/>
                      <p:cNvPicPr>
                        <a:picLocks noChangeAspect="1" noChangeArrowheads="1"/>
                      </p:cNvPicPr>
                      <p:nvPr/>
                    </p:nvPicPr>
                    <p:blipFill>
                      <a:blip r:embed="rId5"/>
                      <a:srcRect/>
                      <a:stretch>
                        <a:fillRect/>
                      </a:stretch>
                    </p:blipFill>
                    <p:spPr bwMode="auto">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tangle 5"/>
          <p:cNvSpPr>
            <a:spLocks noChangeArrowheads="1"/>
          </p:cNvSpPr>
          <p:nvPr/>
        </p:nvSpPr>
        <p:spPr bwMode="auto">
          <a:xfrm>
            <a:off x="0" y="6292850"/>
            <a:ext cx="85518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*January through April 2015; April is preliminary; calculations based on seasonally adjusted at annual rates</a:t>
            </a:r>
            <a:br>
              <a:rPr lang="en-US" altLang="en-US" sz="1100"/>
            </a:br>
            <a:r>
              <a:rPr lang="en-US" altLang="en-US" sz="1100"/>
              <a:t>Sources: U.S. Census Bureau, New Residential Construction in April 2015 and earlier releases; next release June 16, 2015; Insurance Information Institute calculations.</a:t>
            </a:r>
          </a:p>
        </p:txBody>
      </p:sp>
      <p:sp>
        <p:nvSpPr>
          <p:cNvPr id="1915910" name="Rectangle 6"/>
          <p:cNvSpPr>
            <a:spLocks noChangeArrowheads="1"/>
          </p:cNvSpPr>
          <p:nvPr/>
        </p:nvSpPr>
        <p:spPr bwMode="blackWhite">
          <a:xfrm>
            <a:off x="330200" y="5413375"/>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130301"/>
            <a:ext cx="2476500" cy="1271588"/>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5 of the last 7 years, over 30% of housing unit starts were in 5+-unit projects</a:t>
            </a:r>
          </a:p>
        </p:txBody>
      </p:sp>
      <p:sp>
        <p:nvSpPr>
          <p:cNvPr id="11" name="Rectangle 7"/>
          <p:cNvSpPr>
            <a:spLocks noChangeArrowheads="1"/>
          </p:cNvSpPr>
          <p:nvPr/>
        </p:nvSpPr>
        <p:spPr bwMode="grayWhite">
          <a:xfrm>
            <a:off x="6248400" y="1785938"/>
            <a:ext cx="2495550" cy="15859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16581995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148</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5887"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148</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149</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smtClean="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smtClean="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a:t>
            </a:r>
            <a:r>
              <a:rPr lang="en-US" sz="1100" dirty="0" smtClean="0">
                <a:solidFill>
                  <a:srgbClr val="000000"/>
                </a:solidFill>
                <a:latin typeface="Arial" charset="0"/>
                <a:cs typeface="Arial" charset="0"/>
              </a:rPr>
              <a:t>rent their home.</a:t>
            </a:r>
            <a:endParaRPr lang="en-US" sz="1100" dirty="0">
              <a:solidFill>
                <a:srgbClr val="000000"/>
              </a:solidFill>
              <a:latin typeface="Arial" charset="0"/>
              <a:cs typeface="Arial" charset="0"/>
            </a:endParaRP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smtClean="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351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075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075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2A9DBF8-FC2F-44EE-A5A9-B70D5B4A0F78}" type="slidenum">
              <a:rPr lang="en-US" altLang="en-US" sz="900"/>
              <a:pPr algn="r">
                <a:lnSpc>
                  <a:spcPct val="85000"/>
                </a:lnSpc>
                <a:spcBef>
                  <a:spcPct val="20000"/>
                </a:spcBef>
                <a:buClrTx/>
                <a:buFontTx/>
                <a:buNone/>
              </a:pPr>
              <a:t>150</a:t>
            </a:fld>
            <a:endParaRPr lang="en-US" altLang="en-US" sz="900"/>
          </a:p>
        </p:txBody>
      </p:sp>
      <p:sp>
        <p:nvSpPr>
          <p:cNvPr id="107525" name="Rectangle 2"/>
          <p:cNvSpPr>
            <a:spLocks noGrp="1" noChangeArrowheads="1"/>
          </p:cNvSpPr>
          <p:nvPr>
            <p:ph type="title" idx="4294967295"/>
          </p:nvPr>
        </p:nvSpPr>
        <p:spPr>
          <a:xfrm>
            <a:off x="242888" y="50800"/>
            <a:ext cx="5953125" cy="990600"/>
          </a:xfrm>
        </p:spPr>
        <p:txBody>
          <a:bodyPr/>
          <a:lstStyle/>
          <a:p>
            <a:r>
              <a:rPr lang="en-US" altLang="en-US" sz="2800" dirty="0" smtClean="0">
                <a:latin typeface="Arial" panose="020B0604020202020204" pitchFamily="34" charset="0"/>
              </a:rPr>
              <a:t>Rental Vacancy Rates, Quarterly,</a:t>
            </a:r>
            <a:br>
              <a:rPr lang="en-US" altLang="en-US" sz="2800" dirty="0" smtClean="0">
                <a:latin typeface="Arial" panose="020B0604020202020204" pitchFamily="34" charset="0"/>
              </a:rPr>
            </a:br>
            <a:r>
              <a:rPr lang="en-US" altLang="en-US" sz="2800" dirty="0" smtClean="0">
                <a:latin typeface="Arial" panose="020B0604020202020204" pitchFamily="34" charset="0"/>
              </a:rPr>
              <a:t>1990:Q1-2015:Q1</a:t>
            </a:r>
          </a:p>
        </p:txBody>
      </p:sp>
      <p:graphicFrame>
        <p:nvGraphicFramePr>
          <p:cNvPr id="107526" name="Object 2"/>
          <p:cNvGraphicFramePr>
            <a:graphicFrameLocks noGrp="1"/>
          </p:cNvGraphicFramePr>
          <p:nvPr>
            <p:ph idx="4294967295"/>
            <p:extLst>
              <p:ext uri="{D42A27DB-BD31-4B8C-83A1-F6EECF244321}">
                <p14:modId xmlns:p14="http://schemas.microsoft.com/office/powerpoint/2010/main" val="1361361270"/>
              </p:ext>
            </p:extLst>
          </p:nvPr>
        </p:nvGraphicFramePr>
        <p:xfrm>
          <a:off x="1003300" y="1144588"/>
          <a:ext cx="6837363" cy="4699000"/>
        </p:xfrm>
        <a:graphic>
          <a:graphicData uri="http://schemas.openxmlformats.org/presentationml/2006/ole">
            <mc:AlternateContent xmlns:mc="http://schemas.openxmlformats.org/markup-compatibility/2006">
              <mc:Choice xmlns:v="urn:schemas-microsoft-com:vml" Requires="v">
                <p:oleObj spid="_x0000_s28406911"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gray">
                      <a:xfrm>
                        <a:off x="1003300" y="1144588"/>
                        <a:ext cx="683736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7" name="Rectangle 8"/>
          <p:cNvSpPr>
            <a:spLocks noChangeArrowheads="1"/>
          </p:cNvSpPr>
          <p:nvPr/>
        </p:nvSpPr>
        <p:spPr bwMode="auto">
          <a:xfrm>
            <a:off x="0" y="6430963"/>
            <a:ext cx="8682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4341813" y="1042988"/>
            <a:ext cx="1905000" cy="846772"/>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107529" name="Rectangle 6"/>
          <p:cNvSpPr>
            <a:spLocks noChangeArrowheads="1"/>
          </p:cNvSpPr>
          <p:nvPr/>
        </p:nvSpPr>
        <p:spPr bwMode="blackWhite">
          <a:xfrm>
            <a:off x="461963" y="5770880"/>
            <a:ext cx="8220075" cy="6283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Before the 2001 recession, rental vacancy rates were 8% or less.</a:t>
            </a:r>
            <a:br>
              <a:rPr lang="en-US" altLang="en-US" sz="1800" b="1" dirty="0">
                <a:solidFill>
                  <a:srgbClr val="FFFFFF"/>
                </a:solidFill>
              </a:rPr>
            </a:br>
            <a:r>
              <a:rPr lang="en-US" altLang="en-US" sz="1800" b="1" dirty="0">
                <a:solidFill>
                  <a:srgbClr val="FFFFFF"/>
                </a:solidFill>
              </a:rPr>
              <a:t>We’re below those levels now. =&gt; More multi-unit construction?</a:t>
            </a:r>
          </a:p>
        </p:txBody>
      </p:sp>
      <p:sp>
        <p:nvSpPr>
          <p:cNvPr id="15" name="Date Placeholder 14"/>
          <p:cNvSpPr>
            <a:spLocks noGrp="1"/>
          </p:cNvSpPr>
          <p:nvPr>
            <p:ph type="dt" sz="quarter" idx="10"/>
          </p:nvPr>
        </p:nvSpPr>
        <p:spPr/>
        <p:txBody>
          <a:bodyPr/>
          <a:lstStyle/>
          <a:p>
            <a:pPr>
              <a:defRPr/>
            </a:pPr>
            <a:r>
              <a:rPr lang="en-US"/>
              <a:t>12/01/09 - 9pm</a:t>
            </a:r>
          </a:p>
        </p:txBody>
      </p:sp>
      <p:sp>
        <p:nvSpPr>
          <p:cNvPr id="10753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6405D42-19A4-4881-ADA4-DB6A3F1BDB58}" type="slidenum">
              <a:rPr lang="en-US" altLang="en-US" sz="900" smtClean="0">
                <a:solidFill>
                  <a:srgbClr val="000000"/>
                </a:solidFill>
              </a:rPr>
              <a:pPr>
                <a:lnSpc>
                  <a:spcPct val="85000"/>
                </a:lnSpc>
                <a:spcBef>
                  <a:spcPct val="20000"/>
                </a:spcBef>
                <a:buClrTx/>
                <a:buFontTx/>
                <a:buNone/>
              </a:pPr>
              <a:t>150</a:t>
            </a:fld>
            <a:endParaRPr lang="en-US" altLang="en-US" sz="900" smtClean="0">
              <a:solidFill>
                <a:srgbClr val="000000"/>
              </a:solidFill>
            </a:endParaRPr>
          </a:p>
        </p:txBody>
      </p:sp>
      <p:sp>
        <p:nvSpPr>
          <p:cNvPr id="107532"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7143750" y="1144588"/>
            <a:ext cx="1905000" cy="966787"/>
          </a:xfrm>
          <a:prstGeom prst="wedgeRectCallout">
            <a:avLst>
              <a:gd name="adj1" fmla="val 12588"/>
              <a:gd name="adj2" fmla="val 3534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Latest vacancy rate was 7.1% in 2015:Q1</a:t>
            </a:r>
          </a:p>
        </p:txBody>
      </p:sp>
      <p:sp>
        <p:nvSpPr>
          <p:cNvPr id="16" name="AutoShape 38"/>
          <p:cNvSpPr>
            <a:spLocks noChangeArrowheads="1"/>
          </p:cNvSpPr>
          <p:nvPr/>
        </p:nvSpPr>
        <p:spPr bwMode="blackWhite">
          <a:xfrm>
            <a:off x="2590800" y="2194560"/>
            <a:ext cx="1562100" cy="894715"/>
          </a:xfrm>
          <a:prstGeom prst="wedgeRectCallout">
            <a:avLst>
              <a:gd name="adj1" fmla="val 101605"/>
              <a:gd name="adj2" fmla="val -55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Vacancy rate 10.4% in 2004:Q1</a:t>
            </a:r>
          </a:p>
        </p:txBody>
      </p:sp>
    </p:spTree>
    <p:extLst>
      <p:ext uri="{BB962C8B-B14F-4D97-AF65-F5344CB8AC3E}">
        <p14:creationId xmlns:p14="http://schemas.microsoft.com/office/powerpoint/2010/main" val="1604014814"/>
      </p:ext>
    </p:extLst>
  </p:cSld>
  <p:clrMapOvr>
    <a:masterClrMapping/>
  </p:clrMapOvr>
  <p:transition>
    <p:wipe dir="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151</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2003–Sept.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334018581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408960"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2014-15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151</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Sept. 2015 totaled 6.396 million, an increase of 961,000 jobs or 17.7% from the Jan. 2011 trough</a:t>
            </a:r>
            <a:endParaRPr lang="en-US" sz="1200" b="1" dirty="0">
              <a:solidFill>
                <a:schemeClr val="bg1"/>
              </a:solidFill>
            </a:endParaRPr>
          </a:p>
        </p:txBody>
      </p:sp>
      <p:sp>
        <p:nvSpPr>
          <p:cNvPr id="17" name="AutoShape 14"/>
          <p:cNvSpPr>
            <a:spLocks noChangeArrowheads="1"/>
          </p:cNvSpPr>
          <p:nvPr/>
        </p:nvSpPr>
        <p:spPr bwMode="blackWhite">
          <a:xfrm>
            <a:off x="5521968" y="2429410"/>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1.33 million jobs</a:t>
            </a:r>
            <a:endParaRPr lang="en-US" b="1" dirty="0">
              <a:solidFill>
                <a:schemeClr val="bg1"/>
              </a:solidFill>
            </a:endParaRPr>
          </a:p>
        </p:txBody>
      </p:sp>
    </p:spTree>
    <p:extLst>
      <p:ext uri="{BB962C8B-B14F-4D97-AF65-F5344CB8AC3E}">
        <p14:creationId xmlns:p14="http://schemas.microsoft.com/office/powerpoint/2010/main" val="1920761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152</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152</a:t>
            </a:fld>
            <a:endParaRPr lang="en-US"/>
          </a:p>
        </p:txBody>
      </p:sp>
    </p:spTree>
    <p:extLst>
      <p:ext uri="{BB962C8B-B14F-4D97-AF65-F5344CB8AC3E}">
        <p14:creationId xmlns:p14="http://schemas.microsoft.com/office/powerpoint/2010/main" val="22912481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74025365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09982" name="Chart" r:id="rId3" imgW="8201097" imgH="5381660" progId="MSGraph.Chart.8">
                  <p:embed followColorScheme="full"/>
                </p:oleObj>
              </mc:Choice>
              <mc:Fallback>
                <p:oleObj name="Chart" r:id="rId3" imgW="8201097" imgH="538166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2354417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58975918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11006" name="Chart" r:id="rId3" imgW="8210667" imgH="5362540" progId="MSGraph.Chart.8">
                  <p:embed followColorScheme="full"/>
                </p:oleObj>
              </mc:Choice>
              <mc:Fallback>
                <p:oleObj name="Chart" r:id="rId3" imgW="8210667" imgH="536254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3866084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155</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2010—Sept.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1513441964"/>
              </p:ext>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188864" y="1245583"/>
            <a:ext cx="2736748" cy="1471420"/>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was up 28.8% </a:t>
            </a:r>
            <a:r>
              <a:rPr lang="en-US" b="1" dirty="0" smtClean="0">
                <a:solidFill>
                  <a:srgbClr val="FFFFFF"/>
                </a:solidFill>
              </a:rPr>
              <a:t>by Oct.</a:t>
            </a:r>
            <a:r>
              <a:rPr lang="en-US" b="1" dirty="0" smtClean="0">
                <a:solidFill>
                  <a:srgbClr val="FFFFFF"/>
                </a:solidFill>
                <a:latin typeface="Arial" charset="0"/>
                <a:cs typeface="Arial" charset="0"/>
              </a:rPr>
              <a:t> 2014 but falling energy prices have taken their toll</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75305" y="1292881"/>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246671" y="3416618"/>
            <a:ext cx="2859036" cy="966195"/>
          </a:xfrm>
          <a:prstGeom prst="wedgeRectCallout">
            <a:avLst>
              <a:gd name="adj1" fmla="val 63683"/>
              <a:gd name="adj2" fmla="val -873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in the O&amp;G segment is down 5.2% since its Oct. 2014 peak</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22610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156</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Was Experiencing a Mini Manufacturing Renaissance but Headwinds from Weak Export Markets and Strong Dollar Hurt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156</a:t>
            </a:fld>
            <a:endParaRPr lang="en-US"/>
          </a:p>
        </p:txBody>
      </p:sp>
    </p:spTree>
    <p:extLst>
      <p:ext uri="{BB962C8B-B14F-4D97-AF65-F5344CB8AC3E}">
        <p14:creationId xmlns:p14="http://schemas.microsoft.com/office/powerpoint/2010/main" val="22266417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831284615"/>
              </p:ext>
            </p:extLst>
          </p:nvPr>
        </p:nvGraphicFramePr>
        <p:xfrm>
          <a:off x="227013" y="1397000"/>
          <a:ext cx="8526462" cy="4087813"/>
        </p:xfrm>
        <a:graphic>
          <a:graphicData uri="http://schemas.openxmlformats.org/presentationml/2006/ole">
            <mc:AlternateContent xmlns:mc="http://schemas.openxmlformats.org/markup-compatibility/2006">
              <mc:Choice xmlns:v="urn:schemas-microsoft-com:vml" Requires="v">
                <p:oleObj spid="_x0000_s28412030"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227013" y="1397000"/>
                        <a:ext cx="8526462"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62 of the 64 months from Jan. 2010 through Apr. 2015.  Pace of recovery has been uneven due to economic turbulence in the U.S., Europe and China and the high dollar.</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58494" y="4018892"/>
            <a:ext cx="2745466" cy="624546"/>
          </a:xfrm>
          <a:prstGeom prst="wedgeRectCallout">
            <a:avLst>
              <a:gd name="adj1" fmla="val 100592"/>
              <a:gd name="adj2" fmla="val -10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157</a:t>
            </a:fld>
            <a:endParaRPr lang="en-US"/>
          </a:p>
        </p:txBody>
      </p:sp>
    </p:spTree>
    <p:extLst>
      <p:ext uri="{BB962C8B-B14F-4D97-AF65-F5344CB8AC3E}">
        <p14:creationId xmlns:p14="http://schemas.microsoft.com/office/powerpoint/2010/main" val="1241084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158</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4011857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413054"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268429"/>
            <a:ext cx="8760542" cy="11333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837573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159</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1720535476"/>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414079" name="Chart" r:id="rId4" imgW="7839082" imgH="3838402" progId="MSGraph.Chart.8">
                  <p:embed followColorScheme="full"/>
                </p:oleObj>
              </mc:Choice>
              <mc:Fallback>
                <p:oleObj name="Chart" r:id="rId4" imgW="7839082" imgH="3838402"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(10/15); </a:t>
            </a:r>
            <a:r>
              <a:rPr lang="en-US" sz="1100" dirty="0"/>
              <a:t>Insurance Information Institute.</a:t>
            </a:r>
          </a:p>
        </p:txBody>
      </p:sp>
      <p:sp>
        <p:nvSpPr>
          <p:cNvPr id="2079751" name="AutoShape 7"/>
          <p:cNvSpPr>
            <a:spLocks noChangeArrowheads="1"/>
          </p:cNvSpPr>
          <p:nvPr/>
        </p:nvSpPr>
        <p:spPr bwMode="blackWhite">
          <a:xfrm>
            <a:off x="921297" y="3492727"/>
            <a:ext cx="2949575" cy="1356135"/>
          </a:xfrm>
          <a:prstGeom prst="wedgeRectCallout">
            <a:avLst>
              <a:gd name="adj1" fmla="val 62971"/>
              <a:gd name="adj2" fmla="val 466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626069"/>
            <a:ext cx="2580970" cy="1222793"/>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09091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4245937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160</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2010—Sept.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2180325804"/>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415102"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dirty="0">
                <a:solidFill>
                  <a:schemeClr val="bg1"/>
                </a:solidFill>
              </a:rPr>
              <a:t>Manufacturing employment </a:t>
            </a:r>
            <a:r>
              <a:rPr lang="en-US" b="1" dirty="0" smtClean="0">
                <a:solidFill>
                  <a:schemeClr val="bg1"/>
                </a:solidFill>
              </a:rPr>
              <a:t>has been </a:t>
            </a:r>
            <a:r>
              <a:rPr lang="en-US" b="1" dirty="0">
                <a:solidFill>
                  <a:schemeClr val="bg1"/>
                </a:solidFill>
              </a:rPr>
              <a:t>a surprising source of strength in the economy.  Employment </a:t>
            </a:r>
            <a:r>
              <a:rPr lang="en-US" b="1" dirty="0" smtClean="0">
                <a:solidFill>
                  <a:schemeClr val="bg1"/>
                </a:solidFill>
              </a:rPr>
              <a:t>was at </a:t>
            </a:r>
            <a:r>
              <a:rPr lang="en-US" b="1" dirty="0">
                <a:solidFill>
                  <a:schemeClr val="bg1"/>
                </a:solidFill>
              </a:rPr>
              <a:t>a multi-year </a:t>
            </a:r>
            <a:r>
              <a:rPr lang="en-US" b="1" dirty="0" smtClean="0">
                <a:solidFill>
                  <a:schemeClr val="bg1"/>
                </a:solidFill>
              </a:rPr>
              <a:t>high until recently.</a:t>
            </a:r>
            <a:endParaRPr lang="en-US" b="1" dirty="0">
              <a:solidFill>
                <a:schemeClr val="bg1"/>
              </a:solidFill>
            </a:endParaRP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38275" y="1122363"/>
            <a:ext cx="4322715"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(+858,000 </a:t>
            </a:r>
            <a:r>
              <a:rPr lang="en-US" b="1" dirty="0">
                <a:solidFill>
                  <a:schemeClr val="bg1"/>
                </a:solidFill>
              </a:rPr>
              <a:t>or </a:t>
            </a:r>
            <a:r>
              <a:rPr lang="en-US" b="1" dirty="0" smtClean="0">
                <a:solidFill>
                  <a:schemeClr val="bg1"/>
                </a:solidFill>
              </a:rPr>
              <a:t>+7.5%) but has slipped in recent months as economies abroad weaken, hurting exports of manufactured goods</a:t>
            </a:r>
            <a:endParaRPr lang="en-US" b="1" dirty="0">
              <a:solidFill>
                <a:schemeClr val="bg1"/>
              </a:solidFill>
              <a:latin typeface="Arial" pitchFamily="34" charset="0"/>
            </a:endParaRPr>
          </a:p>
        </p:txBody>
      </p:sp>
    </p:spTree>
    <p:extLst>
      <p:ext uri="{BB962C8B-B14F-4D97-AF65-F5344CB8AC3E}">
        <p14:creationId xmlns:p14="http://schemas.microsoft.com/office/powerpoint/2010/main" val="4260452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161</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63572749"/>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416126"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1992—March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May </a:t>
            </a:r>
            <a:r>
              <a:rPr lang="en-US" sz="1100" dirty="0"/>
              <a:t>4</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March 2015 are similar to pre-crisis </a:t>
            </a:r>
            <a:r>
              <a:rPr lang="en-US" sz="1700" b="1" dirty="0">
                <a:solidFill>
                  <a:schemeClr val="bg1"/>
                </a:solidFill>
              </a:rPr>
              <a:t>(July 2008) </a:t>
            </a:r>
            <a:r>
              <a:rPr lang="en-US" sz="1700" b="1" dirty="0" smtClean="0">
                <a:solidFill>
                  <a:schemeClr val="bg1"/>
                </a:solidFill>
              </a:rPr>
              <a:t>peak but has declined in recent months due to the strong US dollar and weakness abroad.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161</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41942"/>
              <a:gd name="adj2" fmla="val -218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March 2015 </a:t>
            </a:r>
            <a:r>
              <a:rPr lang="en-US" sz="1600" b="1" dirty="0">
                <a:solidFill>
                  <a:schemeClr val="bg1"/>
                </a:solidFill>
              </a:rPr>
              <a:t>was </a:t>
            </a:r>
            <a:r>
              <a:rPr lang="en-US" sz="1600" b="1" dirty="0" smtClean="0">
                <a:solidFill>
                  <a:schemeClr val="bg1"/>
                </a:solidFill>
              </a:rPr>
              <a:t>$482.2B—down 5.1%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3005777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162</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162</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088208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63838521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417150" name="Chart" r:id="rId5" imgW="8134519" imgH="5391219" progId="MSGraph.Chart.8">
                  <p:embed followColorScheme="full"/>
                </p:oleObj>
              </mc:Choice>
              <mc:Fallback>
                <p:oleObj name="Chart" r:id="rId5" imgW="8134519" imgH="5391219"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278246" y="6470753"/>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163</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27182"/>
              <a:gd name="adj2" fmla="val -188995"/>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6762728" y="4008541"/>
            <a:ext cx="1752600" cy="1279422"/>
          </a:xfrm>
          <a:prstGeom prst="wedgeRectCallout">
            <a:avLst>
              <a:gd name="adj1" fmla="val 64400"/>
              <a:gd name="adj2" fmla="val -153741"/>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smtClean="0">
                <a:solidFill>
                  <a:schemeClr val="bg1"/>
                </a:solidFill>
              </a:rPr>
              <a:t>Capacity</a:t>
            </a:r>
            <a:r>
              <a:rPr lang="en-US" sz="1600" b="1" dirty="0">
                <a:solidFill>
                  <a:schemeClr val="bg1"/>
                </a:solidFill>
              </a:rPr>
              <a:t> </a:t>
            </a:r>
            <a:r>
              <a:rPr lang="en-US" sz="1600" b="1" dirty="0" smtClean="0">
                <a:solidFill>
                  <a:schemeClr val="bg1"/>
                </a:solidFill>
              </a:rPr>
              <a:t>utilization is falling due to strong dollar and falling energy prices</a:t>
            </a:r>
            <a:endParaRPr lang="en-US" sz="1600" b="1" dirty="0">
              <a:solidFill>
                <a:schemeClr val="bg1"/>
              </a:solidFill>
            </a:endParaRP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78.4% </a:t>
            </a:r>
            <a:r>
              <a:rPr lang="en-US" sz="1200" b="1" dirty="0"/>
              <a:t>of industrial capacity in </a:t>
            </a:r>
            <a:r>
              <a:rPr lang="en-US" sz="1200" b="1" dirty="0" smtClean="0"/>
              <a:t>Feb. 2015,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163</a:t>
            </a:fld>
            <a:endParaRPr lang="en-US"/>
          </a:p>
        </p:txBody>
      </p:sp>
      <p:sp>
        <p:nvSpPr>
          <p:cNvPr id="22" name="AutoShape 5"/>
          <p:cNvSpPr>
            <a:spLocks noChangeArrowheads="1"/>
          </p:cNvSpPr>
          <p:nvPr/>
        </p:nvSpPr>
        <p:spPr bwMode="auto">
          <a:xfrm>
            <a:off x="3013188" y="5287963"/>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2891283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3490" name="Chart 3"/>
          <p:cNvGraphicFramePr>
            <a:graphicFrameLocks/>
          </p:cNvGraphicFramePr>
          <p:nvPr>
            <p:extLst/>
          </p:nvPr>
        </p:nvGraphicFramePr>
        <p:xfrm>
          <a:off x="357188" y="1323975"/>
          <a:ext cx="8674100" cy="4237038"/>
        </p:xfrm>
        <a:graphic>
          <a:graphicData uri="http://schemas.openxmlformats.org/presentationml/2006/ole">
            <mc:AlternateContent xmlns:mc="http://schemas.openxmlformats.org/markup-compatibility/2006">
              <mc:Choice xmlns:v="urn:schemas-microsoft-com:vml" Requires="v">
                <p:oleObj spid="_x0000_s28418174" name="Worksheet" r:id="rId5" imgW="8677257" imgH="4248253" progId="Excel.Sheet.8">
                  <p:embed/>
                </p:oleObj>
              </mc:Choice>
              <mc:Fallback>
                <p:oleObj name="Worksheet" r:id="rId5" imgW="8677257" imgH="4248253" progId="Excel.Sheet.8">
                  <p:embed/>
                  <p:pic>
                    <p:nvPicPr>
                      <p:cNvPr id="0" name=""/>
                      <p:cNvPicPr>
                        <a:picLocks noChangeArrowheads="1"/>
                      </p:cNvPicPr>
                      <p:nvPr/>
                    </p:nvPicPr>
                    <p:blipFill>
                      <a:blip r:embed="rId6"/>
                      <a:srcRect/>
                      <a:stretch>
                        <a:fillRect/>
                      </a:stretch>
                    </p:blipFill>
                    <p:spPr bwMode="auto">
                      <a:xfrm>
                        <a:off x="357188" y="1323975"/>
                        <a:ext cx="86741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rPr>
              <a:t>12/01/09 - 9pm</a:t>
            </a:r>
          </a:p>
        </p:txBody>
      </p:sp>
      <p:sp>
        <p:nvSpPr>
          <p:cNvPr id="63492"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rPr>
              <a:t>eSlide – P6466 – The Financial Crisis and the Future of the P/C</a:t>
            </a:r>
          </a:p>
        </p:txBody>
      </p:sp>
      <p:sp>
        <p:nvSpPr>
          <p:cNvPr id="6349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CCBA39C-7FD4-4312-BC39-172A2AAA3DFD}" type="slidenum">
              <a:rPr lang="en-US" altLang="en-US" sz="900">
                <a:solidFill>
                  <a:srgbClr val="000000"/>
                </a:solidFill>
              </a:rPr>
              <a:pPr algn="r">
                <a:lnSpc>
                  <a:spcPct val="85000"/>
                </a:lnSpc>
                <a:spcBef>
                  <a:spcPct val="20000"/>
                </a:spcBef>
              </a:pPr>
              <a:t>164</a:t>
            </a:fld>
            <a:endParaRPr lang="en-US" altLang="en-US" sz="900">
              <a:solidFill>
                <a:srgbClr val="000000"/>
              </a:solidFill>
            </a:endParaRPr>
          </a:p>
        </p:txBody>
      </p:sp>
      <p:sp>
        <p:nvSpPr>
          <p:cNvPr id="63494" name="Rectangle 7"/>
          <p:cNvSpPr>
            <a:spLocks noGrp="1" noChangeArrowheads="1"/>
          </p:cNvSpPr>
          <p:nvPr>
            <p:ph type="title" idx="4294967295"/>
          </p:nvPr>
        </p:nvSpPr>
        <p:spPr>
          <a:xfrm>
            <a:off x="255588" y="88272"/>
            <a:ext cx="7332663" cy="860425"/>
          </a:xfrm>
        </p:spPr>
        <p:txBody>
          <a:bodyPr/>
          <a:lstStyle/>
          <a:p>
            <a:r>
              <a:rPr lang="en-US" altLang="en-US" sz="2800" dirty="0" smtClean="0">
                <a:latin typeface="Arial" panose="020B0604020202020204" pitchFamily="34" charset="0"/>
              </a:rPr>
              <a:t>Index of Total Industrial Production:*</a:t>
            </a:r>
            <a:br>
              <a:rPr lang="en-US" altLang="en-US" sz="2800" dirty="0" smtClean="0">
                <a:latin typeface="Arial" panose="020B0604020202020204" pitchFamily="34" charset="0"/>
              </a:rPr>
            </a:br>
            <a:r>
              <a:rPr lang="en-US" altLang="en-US" sz="2800" dirty="0" smtClean="0">
                <a:latin typeface="Arial" panose="020B0604020202020204" pitchFamily="34" charset="0"/>
              </a:rPr>
              <a:t>Strong Dollar Is a Headwind</a:t>
            </a:r>
          </a:p>
        </p:txBody>
      </p:sp>
      <p:sp>
        <p:nvSpPr>
          <p:cNvPr id="63495"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*Monthly, seasonally adjusted, through March 2015 (which is preliminary). Index based on year 2007 = 100</a:t>
            </a:r>
          </a:p>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Sources: Federal Reserve Board at </a:t>
            </a:r>
            <a:r>
              <a:rPr lang="en-US" altLang="en-US" sz="1100" dirty="0">
                <a:solidFill>
                  <a:srgbClr val="000000"/>
                </a:solidFill>
                <a:hlinkClick r:id="rId7"/>
              </a:rPr>
              <a:t>http://www.federalreserve.gov/releases/g17/ipdisk/ip_sa.txt</a:t>
            </a:r>
            <a:r>
              <a:rPr lang="en-US" altLang="en-US" sz="1100" dirty="0">
                <a:solidFill>
                  <a:srgbClr val="000000"/>
                </a:solidFill>
              </a:rPr>
              <a:t> .  </a:t>
            </a:r>
            <a:br>
              <a:rPr lang="en-US" altLang="en-US" sz="1100" dirty="0">
                <a:solidFill>
                  <a:srgbClr val="000000"/>
                </a:solidFill>
              </a:rPr>
            </a:br>
            <a:r>
              <a:rPr lang="en-US" altLang="en-US" sz="1100" dirty="0">
                <a:solidFill>
                  <a:srgbClr val="000000"/>
                </a:solidFill>
              </a:rPr>
              <a:t>National Bureau of Economic Research (recession dates); Insurance Information Institute.</a:t>
            </a:r>
          </a:p>
        </p:txBody>
      </p:sp>
      <p:sp>
        <p:nvSpPr>
          <p:cNvPr id="9" name="AutoShape 38"/>
          <p:cNvSpPr>
            <a:spLocks noChangeArrowheads="1"/>
          </p:cNvSpPr>
          <p:nvPr/>
        </p:nvSpPr>
        <p:spPr bwMode="blackWhite">
          <a:xfrm>
            <a:off x="4914900" y="3606800"/>
            <a:ext cx="1754188" cy="1052513"/>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Peak at 100.82 in December 2007 (officially  the 1</a:t>
            </a:r>
            <a:r>
              <a:rPr lang="en-US" altLang="en-US" sz="1400" b="1" baseline="30000">
                <a:solidFill>
                  <a:srgbClr val="FFFFFF"/>
                </a:solidFill>
              </a:rPr>
              <a:t>st</a:t>
            </a:r>
            <a:r>
              <a:rPr lang="en-US" altLang="en-US" sz="1400" b="1">
                <a:solidFill>
                  <a:srgbClr val="FFFFFF"/>
                </a:solidFill>
              </a:rPr>
              <a:t> month of the Great Recession)</a:t>
            </a:r>
          </a:p>
        </p:txBody>
      </p:sp>
      <p:sp>
        <p:nvSpPr>
          <p:cNvPr id="63497" name="Rectangle 4"/>
          <p:cNvSpPr>
            <a:spLocks noChangeArrowheads="1"/>
          </p:cNvSpPr>
          <p:nvPr/>
        </p:nvSpPr>
        <p:spPr bwMode="blackWhite">
          <a:xfrm>
            <a:off x="357188" y="5383213"/>
            <a:ext cx="8472487" cy="8556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dirty="0">
                <a:solidFill>
                  <a:srgbClr val="FFFFFF"/>
                </a:solidFill>
              </a:rPr>
              <a:t>Insurance exposures for industrial production will continue growing in 2015, and commercial insurance premium volume with them. </a:t>
            </a:r>
            <a:r>
              <a:rPr lang="en-US" altLang="en-US" sz="1600" b="1" dirty="0" smtClean="0">
                <a:solidFill>
                  <a:srgbClr val="FFFFFF"/>
                </a:solidFill>
              </a:rPr>
              <a:t>Y-o-y </a:t>
            </a:r>
            <a:r>
              <a:rPr lang="en-US" altLang="en-US" sz="1600" b="1" dirty="0">
                <a:solidFill>
                  <a:srgbClr val="FFFFFF"/>
                </a:solidFill>
              </a:rPr>
              <a:t>growth to December 2014 was 4.6%. Both production and premium volume growth for 2015 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63499"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F46EF0-0608-433E-B8BE-B249AB877300}" type="slidenum">
              <a:rPr lang="en-US" altLang="en-US" smtClean="0">
                <a:solidFill>
                  <a:srgbClr val="000000"/>
                </a:solidFill>
              </a:rPr>
              <a:pPr/>
              <a:t>164</a:t>
            </a:fld>
            <a:endParaRPr lang="en-US" altLang="en-US" smtClean="0">
              <a:solidFill>
                <a:srgbClr val="000000"/>
              </a:solidFill>
            </a:endParaRPr>
          </a:p>
        </p:txBody>
      </p:sp>
      <p:sp>
        <p:nvSpPr>
          <p:cNvPr id="15" name="AutoShape 38"/>
          <p:cNvSpPr>
            <a:spLocks noChangeArrowheads="1"/>
          </p:cNvSpPr>
          <p:nvPr/>
        </p:nvSpPr>
        <p:spPr bwMode="blackWhite">
          <a:xfrm>
            <a:off x="7341961" y="2763524"/>
            <a:ext cx="1543050" cy="552450"/>
          </a:xfrm>
          <a:prstGeom prst="wedgeRectCallout">
            <a:avLst>
              <a:gd name="adj1" fmla="val 35435"/>
              <a:gd name="adj2" fmla="val -1971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smtClean="0">
                <a:solidFill>
                  <a:srgbClr val="FFFFFF"/>
                </a:solidFill>
              </a:rPr>
              <a:t>April 2015 </a:t>
            </a:r>
            <a:r>
              <a:rPr lang="en-US" altLang="en-US" sz="1400" b="1" dirty="0">
                <a:solidFill>
                  <a:srgbClr val="FFFFFF"/>
                </a:solidFill>
              </a:rPr>
              <a:t>Index at 105.2</a:t>
            </a:r>
          </a:p>
        </p:txBody>
      </p:sp>
      <p:sp>
        <p:nvSpPr>
          <p:cNvPr id="16" name="AutoShape 7"/>
          <p:cNvSpPr>
            <a:spLocks noChangeArrowheads="1"/>
          </p:cNvSpPr>
          <p:nvPr/>
        </p:nvSpPr>
        <p:spPr bwMode="blackWhite">
          <a:xfrm>
            <a:off x="1230313" y="1323975"/>
            <a:ext cx="2103437" cy="1058863"/>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charset="0"/>
                <a:cs typeface="Arial" charset="0"/>
              </a:rPr>
              <a:t>Many economists expect business investment to rise in 2015</a:t>
            </a:r>
          </a:p>
        </p:txBody>
      </p:sp>
    </p:spTree>
    <p:extLst>
      <p:ext uri="{BB962C8B-B14F-4D97-AF65-F5344CB8AC3E}">
        <p14:creationId xmlns:p14="http://schemas.microsoft.com/office/powerpoint/2010/main" val="1296499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nodeType="afterGroup">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9</a:t>
            </a:r>
            <a:r>
              <a:rPr lang="en-US" sz="3800" dirty="0" smtClean="0">
                <a:solidFill>
                  <a:schemeClr val="bg1"/>
                </a:solidFill>
              </a:rPr>
              <a:t>. 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165</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378"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7" y="47625"/>
            <a:ext cx="6998421" cy="812800"/>
          </a:xfrm>
        </p:spPr>
        <p:txBody>
          <a:bodyPr lIns="0" tIns="0" rIns="0" bIns="0" anchor="t"/>
          <a:lstStyle/>
          <a:p>
            <a:r>
              <a:rPr lang="en-US" dirty="0" smtClean="0">
                <a:cs typeface="Arial" charset="0"/>
              </a:rPr>
              <a:t>High Profile Data Breaches, 2014-2015</a:t>
            </a:r>
            <a:endParaRPr lang="en-US" dirty="0" smtClean="0"/>
          </a:p>
        </p:txBody>
      </p:sp>
      <p:graphicFrame>
        <p:nvGraphicFramePr>
          <p:cNvPr id="346262" name="Group 150"/>
          <p:cNvGraphicFramePr>
            <a:graphicFrameLocks noGrp="1"/>
          </p:cNvGraphicFramePr>
          <p:nvPr>
            <p:ph idx="4294967295"/>
          </p:nvPr>
        </p:nvGraphicFramePr>
        <p:xfrm>
          <a:off x="96982" y="601104"/>
          <a:ext cx="9047018" cy="6069958"/>
        </p:xfrm>
        <a:graphic>
          <a:graphicData uri="http://schemas.openxmlformats.org/drawingml/2006/table">
            <a:tbl>
              <a:tblPr/>
              <a:tblGrid>
                <a:gridCol w="969818"/>
                <a:gridCol w="1579418"/>
                <a:gridCol w="6497782"/>
              </a:tblGrid>
              <a:tr h="363066">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Hackers broke into U.S. Government Personnel Office stealing personal identifying information of as many as 14 million civilian U.S. government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Mar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rPr>
                        <a:t>Premera</a:t>
                      </a:r>
                      <a:r>
                        <a:rPr kumimoji="0" lang="en-US" sz="1200" b="0" i="0" u="none" strike="noStrike" cap="none" normalizeH="0" baseline="0" dirty="0" smtClean="0">
                          <a:ln>
                            <a:noFill/>
                          </a:ln>
                          <a:solidFill>
                            <a:schemeClr val="tx1"/>
                          </a:solidFill>
                          <a:effectLst/>
                          <a:latin typeface="Arial" charset="0"/>
                        </a:rPr>
                        <a:t> Blue Cross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Data breach compromises financial and medical records of 11 million customers.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1971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Anthem,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after hackers gained access to corporate data base containing personal information of as many as 80 million current and former U.S. customers and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8090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Dec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Sony Pictures Entertainment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 break-in involving theft of unreleased motion pictures, and theft of more than 25 gigabytes of sensitive data on tens of thousands of Sony employees, including social security numbers, medical and salary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050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Staples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Point-of-sale (POS) malware attack and breach exposing  customer data, and resulting in  compromise of 1.2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3238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Sept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Home Depot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smtClean="0">
                          <a:ln>
                            <a:noFill/>
                          </a:ln>
                          <a:solidFill>
                            <a:schemeClr val="tx1"/>
                          </a:solidFill>
                          <a:effectLst/>
                          <a:latin typeface="Arial" charset="0"/>
                        </a:rPr>
                        <a:t>Huge </a:t>
                      </a:r>
                      <a:r>
                        <a:rPr kumimoji="0" lang="en-US" sz="1200" b="0" i="0" u="none" strike="noStrike" cap="none" normalizeH="0" baseline="0" dirty="0" smtClean="0">
                          <a:ln>
                            <a:noFill/>
                          </a:ln>
                          <a:solidFill>
                            <a:schemeClr val="tx1"/>
                          </a:solidFill>
                          <a:effectLst/>
                          <a:latin typeface="Arial" charset="0"/>
                        </a:rPr>
                        <a:t>data </a:t>
                      </a:r>
                      <a:r>
                        <a:rPr kumimoji="0" lang="en-US" sz="1200" b="0" i="0" u="none" strike="noStrike" cap="none" normalizeH="0" baseline="0" smtClean="0">
                          <a:ln>
                            <a:noFill/>
                          </a:ln>
                          <a:solidFill>
                            <a:schemeClr val="tx1"/>
                          </a:solidFill>
                          <a:effectLst/>
                          <a:latin typeface="Arial" charset="0"/>
                        </a:rPr>
                        <a:t>breach exposes </a:t>
                      </a:r>
                      <a:r>
                        <a:rPr kumimoji="0" lang="en-US" sz="1200" b="0" i="0" u="none" strike="noStrike" cap="none" normalizeH="0" baseline="0" dirty="0" smtClean="0">
                          <a:ln>
                            <a:noFill/>
                          </a:ln>
                          <a:solidFill>
                            <a:schemeClr val="tx1"/>
                          </a:solidFill>
                          <a:effectLst/>
                          <a:latin typeface="Arial" charset="0"/>
                        </a:rPr>
                        <a:t>56 million credit and debit cards and 53 million email addresses.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2912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Aug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Community Health Systems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Cyber attack originating in China resulted in data breach, compromising 4.5 million patient records. Hackers broke into company’s computer system by exploiting </a:t>
                      </a:r>
                      <a:r>
                        <a:rPr kumimoji="0" lang="en-US" sz="1200" b="0" i="0" u="none" strike="noStrike" cap="none" normalizeH="0" baseline="0" dirty="0" err="1" smtClean="0">
                          <a:ln>
                            <a:noFill/>
                          </a:ln>
                          <a:solidFill>
                            <a:schemeClr val="tx1"/>
                          </a:solidFill>
                          <a:effectLst/>
                          <a:latin typeface="Arial" charset="0"/>
                        </a:rPr>
                        <a:t>Heartbleed</a:t>
                      </a:r>
                      <a:r>
                        <a:rPr kumimoji="0" lang="en-US" sz="1200" b="0" i="0" u="none" strike="noStrike" cap="none" normalizeH="0" baseline="0" dirty="0" smtClean="0">
                          <a:ln>
                            <a:noFill/>
                          </a:ln>
                          <a:solidFill>
                            <a:schemeClr val="tx1"/>
                          </a:solidFill>
                          <a:effectLst/>
                          <a:latin typeface="Arial" charset="0"/>
                        </a:rPr>
                        <a:t> bug.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1027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June/July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JP Morgan Chase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compromised data associated with 76 million household and 7 million small business accounts. Hackers obtained personal identifying </a:t>
                      </a:r>
                      <a:r>
                        <a:rPr kumimoji="0" lang="en-US" sz="1200" b="0" i="0" u="none" strike="noStrike" cap="none" normalizeH="0" baseline="0" dirty="0" err="1" smtClean="0">
                          <a:ln>
                            <a:noFill/>
                          </a:ln>
                          <a:solidFill>
                            <a:schemeClr val="tx1"/>
                          </a:solidFill>
                          <a:effectLst/>
                          <a:latin typeface="Arial" charset="0"/>
                        </a:rPr>
                        <a:t>nformation</a:t>
                      </a:r>
                      <a:r>
                        <a:rPr kumimoji="0" lang="en-US" sz="12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7037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PF </a:t>
                      </a:r>
                      <a:r>
                        <a:rPr kumimoji="0" lang="en-US" sz="1200" b="0" i="0" u="none" strike="noStrike" cap="none" normalizeH="0" baseline="0" dirty="0" err="1" smtClean="0">
                          <a:ln>
                            <a:noFill/>
                          </a:ln>
                          <a:solidFill>
                            <a:schemeClr val="tx1"/>
                          </a:solidFill>
                          <a:effectLst/>
                          <a:latin typeface="Arial" charset="0"/>
                        </a:rPr>
                        <a:t>Changs</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affected customers at 33 restaurants located in 16 states, with potential credit and debit card data stolen.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538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eBay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exposed records of site’s 233 million customers, including names, email addresses, physical addresses, phone numbers and birthdates.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0401">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Michaels Stores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Possible fraudulent activity on some U.S. payment cards used at Michaels stores suggests it may have experienced data security attack, exposing 2.6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686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err="1" smtClean="0">
                          <a:ln>
                            <a:noFill/>
                          </a:ln>
                          <a:solidFill>
                            <a:schemeClr val="tx1"/>
                          </a:solidFill>
                          <a:effectLst/>
                          <a:latin typeface="Arial" charset="0"/>
                        </a:rPr>
                        <a:t>Snapchat</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Security breach compromises phone numbers and usernames for 4.6 million accounts.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1054">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Neiman Marcus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Hacker break-in exposed  unknown no. of  customer cards, compromising  est. 1.1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1040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Nov/Dec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Malware stored on Target’s checkout registers led to theft of data from about 40 million credit and debit card accounts and the personal information of up to 70 million customers.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611779"/>
            <a:ext cx="8597900" cy="246221"/>
          </a:xfrm>
          <a:prstGeom prst="rect">
            <a:avLst/>
          </a:prstGeom>
          <a:noFill/>
          <a:ln w="9525" algn="ctr">
            <a:noFill/>
            <a:miter lim="800000"/>
            <a:headEnd/>
            <a:tailEnd/>
          </a:ln>
        </p:spPr>
        <p:txBody>
          <a:bodyPr wrap="square">
            <a:spAutoFit/>
          </a:bodyPr>
          <a:lstStyle/>
          <a:p>
            <a:pPr eaLnBrk="0" hangingPunct="0">
              <a:spcBef>
                <a:spcPct val="50000"/>
              </a:spcBef>
              <a:buClr>
                <a:srgbClr val="FF3300"/>
              </a:buClr>
            </a:pPr>
            <a:r>
              <a:rPr lang="en-US" sz="1000" dirty="0" smtClean="0">
                <a:latin typeface="Verdana" pitchFamily="34" charset="0"/>
              </a:rPr>
              <a:t>Sources</a:t>
            </a:r>
            <a:r>
              <a:rPr lang="en-US" sz="1000" dirty="0">
                <a:latin typeface="Verdana" pitchFamily="34" charset="0"/>
              </a:rPr>
              <a:t>: Identity Theft Resource </a:t>
            </a:r>
            <a:r>
              <a:rPr lang="en-US" sz="1000" dirty="0" smtClean="0">
                <a:latin typeface="Verdana" pitchFamily="34" charset="0"/>
              </a:rPr>
              <a:t>Center; Insurance </a:t>
            </a:r>
            <a:r>
              <a:rPr lang="en-US" sz="1000" dirty="0">
                <a:latin typeface="Verdana" pitchFamily="34" charset="0"/>
              </a:rPr>
              <a:t>Information Institute (I.I.I.) research.</a:t>
            </a:r>
            <a:endParaRPr lang="en-US" sz="1100" dirty="0"/>
          </a:p>
        </p:txBody>
      </p:sp>
    </p:spTree>
    <p:extLst>
      <p:ext uri="{BB962C8B-B14F-4D97-AF65-F5344CB8AC3E}">
        <p14:creationId xmlns:p14="http://schemas.microsoft.com/office/powerpoint/2010/main" val="3630699515"/>
      </p:ext>
    </p:extLst>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384402" name="Chart" r:id="rId4" imgW="8600977" imgH="4114800" progId="MSGraph.Chart.8">
                  <p:embed followColorScheme="full"/>
                </p:oleObj>
              </mc:Choice>
              <mc:Fallback>
                <p:oleObj name="Chart" r:id="rId4" imgW="8600977"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168</a:t>
            </a:fld>
            <a:endParaRPr lang="en-US" altLang="en-US" sz="1800"/>
          </a:p>
        </p:txBody>
      </p:sp>
    </p:spTree>
    <p:extLst>
      <p:ext uri="{BB962C8B-B14F-4D97-AF65-F5344CB8AC3E}">
        <p14:creationId xmlns:p14="http://schemas.microsoft.com/office/powerpoint/2010/main" val="1422515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169</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Top 10 Global Business Risks for 2015</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Allianz Risk Barometer on Business Risks 2015</a:t>
            </a:r>
            <a:endParaRPr lang="en-US" sz="1100" dirty="0"/>
          </a:p>
        </p:txBody>
      </p:sp>
      <p:graphicFrame>
        <p:nvGraphicFramePr>
          <p:cNvPr id="4098" name="Object 2"/>
          <p:cNvGraphicFramePr>
            <a:graphicFrameLocks/>
          </p:cNvGraphicFramePr>
          <p:nvPr>
            <p:extLst/>
          </p:nvPr>
        </p:nvGraphicFramePr>
        <p:xfrm>
          <a:off x="205509" y="1818408"/>
          <a:ext cx="8547100" cy="4111337"/>
        </p:xfrm>
        <a:graphic>
          <a:graphicData uri="http://schemas.openxmlformats.org/presentationml/2006/ole">
            <mc:AlternateContent xmlns:mc="http://schemas.openxmlformats.org/markup-compatibility/2006">
              <mc:Choice xmlns:v="urn:schemas-microsoft-com:vml" Requires="v">
                <p:oleObj spid="_x0000_s28385426"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8"/>
                        <a:ext cx="8547100" cy="411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304802" y="1212273"/>
            <a:ext cx="79248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Cyber is one of the most significant movers in this year’s Risk Barometer rankings, gaining five percentage points to move into the top 5 global business risks for the first time.</a:t>
            </a:r>
            <a:endParaRPr lang="en-US" sz="1600" b="1" dirty="0">
              <a:solidFill>
                <a:srgbClr val="FFFFFF"/>
              </a:solidFill>
            </a:endParaRPr>
          </a:p>
        </p:txBody>
      </p:sp>
    </p:spTree>
    <p:extLst>
      <p:ext uri="{BB962C8B-B14F-4D97-AF65-F5344CB8AC3E}">
        <p14:creationId xmlns:p14="http://schemas.microsoft.com/office/powerpoint/2010/main" val="443269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4197236620"/>
              </p:ext>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378273" name="Chart" r:id="rId4" imgW="8629689" imgH="5248240" progId="MSGraph.Chart.8">
                  <p:embed followColorScheme="full"/>
                </p:oleObj>
              </mc:Choice>
              <mc:Fallback>
                <p:oleObj name="Chart" r:id="rId4" imgW="8629689" imgH="5248240"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170</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2014 Data Breaches By Business Category, By Number of Breaches</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6451" name="Chart" r:id="rId4" imgW="5200533" imgH="4229100" progId="MSGraph.Chart.8">
                  <p:embed followColorScheme="full"/>
                </p:oleObj>
              </mc:Choice>
              <mc:Fallback>
                <p:oleObj name="Chart" r:id="rId4" imgW="5200533" imgH="4229100" progId="MSGraph.Chart.8">
                  <p:embed followColorScheme="full"/>
                  <p:pic>
                    <p:nvPicPr>
                      <p:cNvPr id="0" name=""/>
                      <p:cNvPicPr>
                        <a:picLocks noGrp="1" noChangeArrowheads="1"/>
                      </p:cNvPicPr>
                      <p:nvPr/>
                    </p:nvPicPr>
                    <p:blipFill>
                      <a:blip r:embed="rId5"/>
                      <a:srcRect/>
                      <a:stretch>
                        <a:fillRect/>
                      </a:stretch>
                    </p:blipFill>
                    <p:spPr bwMode="auto">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http://www.idtheftcenter.org/ITRC-Surveys-Studies/2014databreaches.html</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783 </a:t>
            </a:r>
            <a:r>
              <a:rPr lang="en-US" sz="1600" b="1" dirty="0">
                <a:solidFill>
                  <a:srgbClr val="FFFFFF"/>
                </a:solidFill>
              </a:rPr>
              <a:t>data breaches in </a:t>
            </a:r>
            <a:r>
              <a:rPr lang="en-US" sz="1600" b="1" dirty="0" smtClean="0">
                <a:solidFill>
                  <a:srgbClr val="FFFFFF"/>
                </a:solidFill>
              </a:rPr>
              <a:t>2014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6441" cy="523220"/>
          </a:xfrm>
          <a:prstGeom prst="rect">
            <a:avLst/>
          </a:prstGeom>
          <a:noFill/>
          <a:ln w="9525">
            <a:noFill/>
            <a:miter lim="800000"/>
            <a:headEnd/>
            <a:tailEnd/>
          </a:ln>
        </p:spPr>
        <p:txBody>
          <a:bodyPr wrap="none">
            <a:spAutoFit/>
          </a:bodyPr>
          <a:lstStyle/>
          <a:p>
            <a:r>
              <a:rPr lang="en-US" sz="1400" dirty="0"/>
              <a:t>Business, </a:t>
            </a:r>
            <a:r>
              <a:rPr lang="en-US" sz="1400" dirty="0" smtClean="0"/>
              <a:t>258 </a:t>
            </a:r>
            <a:r>
              <a:rPr lang="en-US" sz="1400" dirty="0"/>
              <a:t>(</a:t>
            </a:r>
            <a:r>
              <a:rPr lang="en-US" sz="1400" dirty="0" smtClean="0"/>
              <a:t>33.3%)</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92 (11.7%)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43 (5.5%)</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57 (7.3%)</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333 (42.5%)</a:t>
            </a:r>
            <a:endParaRPr lang="en-US" sz="1400" dirty="0"/>
          </a:p>
        </p:txBody>
      </p:sp>
    </p:spTree>
    <p:extLst>
      <p:ext uri="{BB962C8B-B14F-4D97-AF65-F5344CB8AC3E}">
        <p14:creationId xmlns:p14="http://schemas.microsoft.com/office/powerpoint/2010/main" val="3458595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171</a:t>
            </a:fld>
            <a:endParaRPr lang="en-US" smtClean="0"/>
          </a:p>
        </p:txBody>
      </p:sp>
      <p:sp>
        <p:nvSpPr>
          <p:cNvPr id="1922051" name="Rectangle 3"/>
          <p:cNvSpPr>
            <a:spLocks noGrp="1" noChangeArrowheads="1"/>
          </p:cNvSpPr>
          <p:nvPr>
            <p:ph type="body" idx="1"/>
          </p:nvPr>
        </p:nvSpPr>
        <p:spPr>
          <a:xfrm>
            <a:off x="647700" y="1142999"/>
            <a:ext cx="7772400" cy="5160820"/>
          </a:xfrm>
        </p:spPr>
        <p:txBody>
          <a:bodyPr/>
          <a:lstStyle/>
          <a:p>
            <a:pPr>
              <a:lnSpc>
                <a:spcPct val="100000"/>
              </a:lnSpc>
              <a:spcBef>
                <a:spcPts val="0"/>
              </a:spcBef>
              <a:buClrTx/>
              <a:buNone/>
            </a:pPr>
            <a:r>
              <a:rPr lang="en-US" sz="2800" b="1" dirty="0" smtClean="0">
                <a:solidFill>
                  <a:srgbClr val="2B7299"/>
                </a:solidFill>
                <a:latin typeface="Arial" pitchFamily="34" charset="0"/>
                <a:cs typeface="Arial" pitchFamily="34" charset="0"/>
              </a:rPr>
              <a:t>State sponsored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Foreign government sponsored</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Sophisticated and well-funded</a:t>
            </a:r>
          </a:p>
          <a:p>
            <a:pPr>
              <a:lnSpc>
                <a:spcPct val="100000"/>
              </a:lnSpc>
              <a:spcBef>
                <a:spcPts val="0"/>
              </a:spcBef>
              <a:buClrTx/>
              <a:buNone/>
            </a:pPr>
            <a:r>
              <a:rPr lang="en-US" sz="2800" b="1" dirty="0" smtClean="0">
                <a:solidFill>
                  <a:srgbClr val="2B7299"/>
                </a:solidFill>
                <a:latin typeface="Arial" pitchFamily="34" charset="0"/>
                <a:cs typeface="Arial" pitchFamily="34" charset="0"/>
              </a:rPr>
              <a:t>Organized cyber criminals: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Traditional organized crime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Loosely organized global hacker crews</a:t>
            </a:r>
          </a:p>
          <a:p>
            <a:pPr>
              <a:lnSpc>
                <a:spcPct val="100000"/>
              </a:lnSpc>
              <a:spcBef>
                <a:spcPts val="0"/>
              </a:spcBef>
              <a:buClrTx/>
              <a:buNone/>
            </a:pPr>
            <a:r>
              <a:rPr lang="en-US" sz="2800" b="1" dirty="0" err="1" smtClean="0">
                <a:solidFill>
                  <a:srgbClr val="2B7299"/>
                </a:solidFill>
                <a:latin typeface="Arial" pitchFamily="34" charset="0"/>
                <a:cs typeface="Arial" pitchFamily="34" charset="0"/>
              </a:rPr>
              <a:t>Hacktivists</a:t>
            </a:r>
            <a:r>
              <a:rPr lang="en-US" sz="2800" b="1" dirty="0" smtClean="0">
                <a:solidFill>
                  <a:srgbClr val="2B7299"/>
                </a:solidFill>
                <a:latin typeface="Arial" pitchFamily="34" charset="0"/>
                <a:cs typeface="Arial" pitchFamily="34" charset="0"/>
              </a:rPr>
              <a:t>:</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Politically-motivated hackers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Increasing capabilities</a:t>
            </a:r>
          </a:p>
          <a:p>
            <a:pPr>
              <a:lnSpc>
                <a:spcPct val="100000"/>
              </a:lnSpc>
              <a:spcBef>
                <a:spcPts val="0"/>
              </a:spcBef>
              <a:buClrTx/>
              <a:buNone/>
            </a:pPr>
            <a:r>
              <a:rPr lang="en-US" sz="2800" b="1" dirty="0" smtClean="0">
                <a:solidFill>
                  <a:srgbClr val="2B7299"/>
                </a:solidFill>
                <a:latin typeface="Arial" pitchFamily="34" charset="0"/>
                <a:cs typeface="Arial" pitchFamily="34" charset="0"/>
              </a:rPr>
              <a:t>Insiders: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Easy access to sensitive information</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Difficult to detect</a:t>
            </a:r>
          </a:p>
          <a:p>
            <a:pPr>
              <a:lnSpc>
                <a:spcPct val="100000"/>
              </a:lnSpc>
              <a:spcBef>
                <a:spcPts val="0"/>
              </a:spcBef>
              <a:buClrTx/>
              <a:buNone/>
            </a:pPr>
            <a:r>
              <a:rPr lang="en-US" sz="2800" b="1" dirty="0" smtClean="0">
                <a:solidFill>
                  <a:srgbClr val="2B7299"/>
                </a:solidFill>
                <a:latin typeface="Arial" pitchFamily="34" charset="0"/>
                <a:cs typeface="Arial" pitchFamily="34" charset="0"/>
              </a:rPr>
              <a:t>Terrorists: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Destruction of physical </a:t>
            </a:r>
            <a:r>
              <a:rPr lang="en-US" sz="2000" b="1" dirty="0" smtClean="0">
                <a:latin typeface="Arial" pitchFamily="34" charset="0"/>
                <a:cs typeface="Arial" pitchFamily="34" charset="0"/>
              </a:rPr>
              <a:t>and</a:t>
            </a:r>
            <a:r>
              <a:rPr lang="en-US" sz="2000" dirty="0" smtClean="0">
                <a:latin typeface="Arial" pitchFamily="34" charset="0"/>
                <a:cs typeface="Arial" pitchFamily="34" charset="0"/>
              </a:rPr>
              <a:t> digital assets</a:t>
            </a:r>
          </a:p>
        </p:txBody>
      </p:sp>
      <p:sp>
        <p:nvSpPr>
          <p:cNvPr id="8" name="Rectangle 2"/>
          <p:cNvSpPr txBox="1">
            <a:spLocks noChangeArrowheads="1"/>
          </p:cNvSpPr>
          <p:nvPr/>
        </p:nvSpPr>
        <p:spPr bwMode="black">
          <a:xfrm>
            <a:off x="627484" y="152400"/>
            <a:ext cx="7162800" cy="761999"/>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600" b="1" dirty="0" smtClean="0">
                <a:solidFill>
                  <a:srgbClr val="225A7A"/>
                </a:solidFill>
                <a:latin typeface="Arial" panose="020B0604020202020204" pitchFamily="34" charset="0"/>
                <a:cs typeface="Arial" panose="020B0604020202020204" pitchFamily="34" charset="0"/>
              </a:rPr>
              <a:t>Evolving Threats: Cyber Crime and Cyber Terrorism</a:t>
            </a:r>
            <a:endParaRPr lang="en-US" sz="2600" b="1" kern="0" dirty="0">
              <a:solidFill>
                <a:schemeClr val="accent1"/>
              </a:solidFill>
              <a:ea typeface="+mj-ea"/>
              <a:cs typeface="+mj-cs"/>
            </a:endParaRPr>
          </a:p>
        </p:txBody>
      </p:sp>
      <p:sp>
        <p:nvSpPr>
          <p:cNvPr id="7"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Lewis </a:t>
            </a:r>
            <a:r>
              <a:rPr lang="en-US" sz="1100" dirty="0" err="1" smtClean="0"/>
              <a:t>Brisbois</a:t>
            </a:r>
            <a:r>
              <a:rPr lang="en-US" sz="1100" dirty="0" smtClean="0"/>
              <a:t>, </a:t>
            </a:r>
            <a:r>
              <a:rPr lang="en-US" sz="1100" i="1" dirty="0" smtClean="0"/>
              <a:t>Practical Strategies to Address Cyber Risk in Your Business</a:t>
            </a:r>
            <a:r>
              <a:rPr lang="en-US" sz="1100" dirty="0" smtClean="0"/>
              <a:t>, November 2014</a:t>
            </a:r>
            <a:endParaRPr lang="en-US" sz="1100" dirty="0"/>
          </a:p>
        </p:txBody>
      </p:sp>
    </p:spTree>
    <p:extLst>
      <p:ext uri="{BB962C8B-B14F-4D97-AF65-F5344CB8AC3E}">
        <p14:creationId xmlns:p14="http://schemas.microsoft.com/office/powerpoint/2010/main" val="1151468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20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220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220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C1E07142-DE44-46F8-9BD5-4FBD13855DFF}" type="slidenum">
              <a:rPr lang="en-US" smtClean="0"/>
              <a:pPr/>
              <a:t>172</a:t>
            </a:fld>
            <a:endParaRPr lang="en-US" smtClean="0"/>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t>Main Causes of Data Breach Globally</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7474"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185880" y="6053224"/>
            <a:ext cx="8107363" cy="9848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smtClean="0"/>
              <a:t>*The most common types of malicious or criminal attacks include malware infections, criminal insiders, phishing/social engineering and SQL injection.</a:t>
            </a:r>
          </a:p>
          <a:p>
            <a:pPr eaLnBrk="0" hangingPunct="0">
              <a:lnSpc>
                <a:spcPct val="85000"/>
              </a:lnSpc>
              <a:spcBef>
                <a:spcPct val="25000"/>
              </a:spcBef>
              <a:buClr>
                <a:schemeClr val="accent2"/>
              </a:buClr>
            </a:pPr>
            <a:r>
              <a:rPr lang="en-US" sz="1100" dirty="0" smtClean="0"/>
              <a:t>Source</a:t>
            </a:r>
            <a:r>
              <a:rPr lang="en-US" sz="1100" dirty="0"/>
              <a:t>: </a:t>
            </a:r>
            <a:r>
              <a:rPr lang="en-US" sz="1100" dirty="0" smtClean="0"/>
              <a:t>2014 Cost of a Data Breach Study: Global Analysis, the </a:t>
            </a:r>
            <a:r>
              <a:rPr lang="en-US" sz="1100" dirty="0" err="1" smtClean="0"/>
              <a:t>Ponemon</a:t>
            </a:r>
            <a:r>
              <a:rPr lang="en-US" sz="1100" dirty="0" smtClean="0"/>
              <a:t> Institute, sponsored by IBM, May 2014</a:t>
            </a:r>
          </a:p>
          <a:p>
            <a:pPr eaLnBrk="0" hangingPunct="0">
              <a:lnSpc>
                <a:spcPct val="85000"/>
              </a:lnSpc>
              <a:spcBef>
                <a:spcPct val="25000"/>
              </a:spcBef>
              <a:buClr>
                <a:schemeClr val="accent2"/>
              </a:buClr>
              <a:buFont typeface="Wingdings" pitchFamily="2" charset="2"/>
              <a:buNone/>
            </a:pPr>
            <a:endParaRPr lang="en-US" sz="1100" dirty="0"/>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or criminal attacks </a:t>
            </a:r>
            <a:r>
              <a:rPr lang="en-US" sz="1600" b="1" dirty="0">
                <a:solidFill>
                  <a:srgbClr val="FFFFFF"/>
                </a:solidFill>
              </a:rPr>
              <a:t>are most often the cause of </a:t>
            </a:r>
            <a:r>
              <a:rPr lang="en-US" sz="1600" b="1" dirty="0" smtClean="0">
                <a:solidFill>
                  <a:srgbClr val="FFFFFF"/>
                </a:solidFill>
              </a:rPr>
              <a:t>data breach globally. </a:t>
            </a:r>
            <a:r>
              <a:rPr lang="en-US" sz="1600" b="1" dirty="0">
                <a:solidFill>
                  <a:srgbClr val="FFFFFF"/>
                </a:solidFill>
              </a:rPr>
              <a:t>Some </a:t>
            </a:r>
            <a:r>
              <a:rPr lang="en-US" sz="1600" b="1" dirty="0" smtClean="0">
                <a:solidFill>
                  <a:srgbClr val="FFFFFF"/>
                </a:solidFill>
              </a:rPr>
              <a:t>42 </a:t>
            </a:r>
            <a:r>
              <a:rPr lang="en-US" sz="1600" b="1" dirty="0">
                <a:solidFill>
                  <a:srgbClr val="FFFFFF"/>
                </a:solidFill>
              </a:rPr>
              <a:t>percent of </a:t>
            </a:r>
            <a:r>
              <a:rPr lang="en-US" sz="1600" b="1" dirty="0" smtClean="0">
                <a:solidFill>
                  <a:srgbClr val="FFFFFF"/>
                </a:solidFill>
              </a:rPr>
              <a:t>incidents concern a malicious or criminal attack, while 30 percent concern a negligent employee or contractor (human factor).</a:t>
            </a:r>
            <a:endParaRPr lang="en-US" sz="1600" b="1" dirty="0">
              <a:solidFill>
                <a:srgbClr val="FFFFFF"/>
              </a:solidFill>
            </a:endParaRPr>
          </a:p>
        </p:txBody>
      </p:sp>
      <p:sp>
        <p:nvSpPr>
          <p:cNvPr id="8200" name="TextBox 18"/>
          <p:cNvSpPr txBox="1">
            <a:spLocks noChangeArrowheads="1"/>
          </p:cNvSpPr>
          <p:nvPr/>
        </p:nvSpPr>
        <p:spPr bwMode="auto">
          <a:xfrm>
            <a:off x="6324600" y="2298700"/>
            <a:ext cx="2404826" cy="307777"/>
          </a:xfrm>
          <a:prstGeom prst="rect">
            <a:avLst/>
          </a:prstGeom>
          <a:noFill/>
          <a:ln w="9525">
            <a:noFill/>
            <a:miter lim="800000"/>
            <a:headEnd/>
            <a:tailEnd/>
          </a:ln>
        </p:spPr>
        <p:txBody>
          <a:bodyPr wrap="none">
            <a:spAutoFit/>
          </a:bodyPr>
          <a:lstStyle/>
          <a:p>
            <a:r>
              <a:rPr lang="en-US" sz="1400" dirty="0" smtClean="0"/>
              <a:t>Malicious or criminal attack*</a:t>
            </a:r>
            <a:endParaRPr lang="en-US" sz="1400" dirty="0"/>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Human error</a:t>
            </a:r>
            <a:endParaRPr lang="en-US" sz="1400" dirty="0"/>
          </a:p>
        </p:txBody>
      </p:sp>
      <p:sp>
        <p:nvSpPr>
          <p:cNvPr id="8202" name="Rectangle 7"/>
          <p:cNvSpPr>
            <a:spLocks noChangeArrowheads="1"/>
          </p:cNvSpPr>
          <p:nvPr/>
        </p:nvSpPr>
        <p:spPr bwMode="gray">
          <a:xfrm>
            <a:off x="1308100" y="5371024"/>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System glitch</a:t>
            </a:r>
            <a:endParaRPr lang="en-US" sz="1400" dirty="0"/>
          </a:p>
        </p:txBody>
      </p:sp>
    </p:spTree>
    <p:extLst>
      <p:ext uri="{BB962C8B-B14F-4D97-AF65-F5344CB8AC3E}">
        <p14:creationId xmlns:p14="http://schemas.microsoft.com/office/powerpoint/2010/main" val="3073858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173</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US: Most Costly Types of Cyber Crimes,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8499"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193964" y="1092200"/>
            <a:ext cx="8559511"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code, denial of service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the total annualized cost of cyber crime experienced by 59 U.S. companies.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466111" y="1894335"/>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100657"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2216439" y="2442520"/>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276638" y="3125001"/>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171575" y="4303279"/>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349032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174</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522"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175</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176</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177</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I.I.I.’s New Cyber Risk Report (Oct.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a:t>
            </a:r>
            <a:r>
              <a:rPr kumimoji="0" lang="en-US" sz="1900" b="1" i="1"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Cyber Risk: Threat and Opportunity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81215" y="1158662"/>
            <a:ext cx="3757726" cy="4859251"/>
          </a:xfrm>
          <a:prstGeom prst="rect">
            <a:avLst/>
          </a:prstGeom>
          <a:ln>
            <a:solidFill>
              <a:schemeClr val="accent1"/>
            </a:solidFill>
          </a:ln>
        </p:spPr>
      </p:pic>
      <p:sp>
        <p:nvSpPr>
          <p:cNvPr id="3" name="Rectangle 2"/>
          <p:cNvSpPr/>
          <p:nvPr/>
        </p:nvSpPr>
        <p:spPr>
          <a:xfrm>
            <a:off x="82106" y="6125944"/>
            <a:ext cx="4572000" cy="646331"/>
          </a:xfrm>
          <a:prstGeom prst="rect">
            <a:avLst/>
          </a:prstGeom>
        </p:spPr>
        <p:txBody>
          <a:bodyPr>
            <a:spAutoFit/>
          </a:bodyPr>
          <a:lstStyle/>
          <a:p>
            <a:r>
              <a:rPr lang="en-US" dirty="0">
                <a:hlinkClick r:id="rId4"/>
              </a:rPr>
              <a:t>http://</a:t>
            </a:r>
            <a:r>
              <a:rPr lang="en-US" dirty="0" smtClean="0">
                <a:hlinkClick r:id="rId4"/>
              </a:rPr>
              <a:t>www.iii.org/white-paper/cyber-risks-threat-and-opportunities-100715</a:t>
            </a:r>
            <a:r>
              <a:rPr lang="en-US" dirty="0" smtClean="0"/>
              <a:t> </a:t>
            </a:r>
            <a:endParaRPr lang="en-US" dirty="0"/>
          </a:p>
        </p:txBody>
      </p:sp>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178</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PWC Survey: Cybercrime Costs Greater for U.S. Companies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2014 Global Economic Crime Survey, PWC.</a:t>
            </a:r>
            <a:endParaRPr lang="en-US" sz="1100" dirty="0"/>
          </a:p>
        </p:txBody>
      </p:sp>
      <p:graphicFrame>
        <p:nvGraphicFramePr>
          <p:cNvPr id="4098" name="Object 2"/>
          <p:cNvGraphicFramePr>
            <a:graphicFrameLocks/>
          </p:cNvGraphicFramePr>
          <p:nvPr>
            <p:extLst/>
          </p:nvPr>
        </p:nvGraphicFramePr>
        <p:xfrm>
          <a:off x="205509" y="1818409"/>
          <a:ext cx="8547100" cy="4203700"/>
        </p:xfrm>
        <a:graphic>
          <a:graphicData uri="http://schemas.openxmlformats.org/presentationml/2006/ole">
            <mc:AlternateContent xmlns:mc="http://schemas.openxmlformats.org/markup-compatibility/2006">
              <mc:Choice xmlns:v="urn:schemas-microsoft-com:vml" Requires="v">
                <p:oleObj spid="_x0000_s28390546"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9"/>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4479059" y="2852968"/>
            <a:ext cx="4056149" cy="106729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U.S. organizations are more at risk of suffering financial losses in excess of $1 million due to cybercrime.</a:t>
            </a:r>
            <a:endParaRPr lang="en-US" b="1" dirty="0">
              <a:solidFill>
                <a:srgbClr val="FFFFFF"/>
              </a:solidFill>
            </a:endParaRPr>
          </a:p>
        </p:txBody>
      </p:sp>
    </p:spTree>
    <p:extLst>
      <p:ext uri="{BB962C8B-B14F-4D97-AF65-F5344CB8AC3E}">
        <p14:creationId xmlns:p14="http://schemas.microsoft.com/office/powerpoint/2010/main" val="408394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179</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570"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3863878493"/>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379297" name="Chart" r:id="rId4" imgW="8286815" imgH="5524639" progId="MSGraph.Chart.8">
                  <p:embed followColorScheme="full"/>
                </p:oleObj>
              </mc:Choice>
              <mc:Fallback>
                <p:oleObj name="Chart" r:id="rId4" imgW="8286815"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864611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180</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594"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181</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618"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182</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642"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183</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10. 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smtClean="0">
                <a:solidFill>
                  <a:srgbClr val="FF0000"/>
                </a:solidFill>
              </a:rPr>
              <a:t>Will Insurers Keep Pace?</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183</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184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1" y="20345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smtClean="0">
                <a:solidFill>
                  <a:srgbClr val="FFFFFF"/>
                </a:solidFill>
              </a:rPr>
              <a:t>Technology and Insurance</a:t>
            </a:r>
            <a:endParaRPr lang="en-US" sz="4800" b="1" dirty="0">
              <a:solidFill>
                <a:srgbClr val="FFFFFF"/>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184</a:t>
            </a:fld>
            <a:endParaRPr lang="en-US"/>
          </a:p>
        </p:txBody>
      </p:sp>
      <p:sp>
        <p:nvSpPr>
          <p:cNvPr id="10" name="Rectangle 8"/>
          <p:cNvSpPr>
            <a:spLocks noChangeArrowheads="1"/>
          </p:cNvSpPr>
          <p:nvPr/>
        </p:nvSpPr>
        <p:spPr bwMode="auto">
          <a:xfrm>
            <a:off x="444395" y="4476733"/>
            <a:ext cx="8299719" cy="1588127"/>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a:t>
            </a:r>
            <a:r>
              <a:rPr lang="en-US" sz="3600" b="1" dirty="0" smtClean="0">
                <a:solidFill>
                  <a:srgbClr val="225A7A"/>
                </a:solidFill>
              </a:rPr>
              <a:t>Are Impacting Many Segments of the P/C Insurance Industry</a:t>
            </a:r>
            <a:endParaRPr lang="en-US" sz="3600" b="1" dirty="0">
              <a:solidFill>
                <a:srgbClr val="225A7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185</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186</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187</a:t>
            </a:fld>
            <a:endParaRPr lang="en-US" smtClean="0"/>
          </a:p>
        </p:txBody>
      </p:sp>
      <p:sp>
        <p:nvSpPr>
          <p:cNvPr id="107525" name="Rectangle 2"/>
          <p:cNvSpPr>
            <a:spLocks noGrp="1" noChangeArrowheads="1"/>
          </p:cNvSpPr>
          <p:nvPr>
            <p:ph type="title"/>
          </p:nvPr>
        </p:nvSpPr>
        <p:spPr>
          <a:xfrm>
            <a:off x="85725" y="99359"/>
            <a:ext cx="7647371" cy="860425"/>
          </a:xfrm>
        </p:spPr>
        <p:txBody>
          <a:bodyPr/>
          <a:lstStyle/>
          <a:p>
            <a:r>
              <a:rPr lang="en-US" dirty="0" smtClean="0"/>
              <a:t>A Few Thoughts on the Future of Auto Insurance</a:t>
            </a:r>
          </a:p>
        </p:txBody>
      </p:sp>
      <p:sp>
        <p:nvSpPr>
          <p:cNvPr id="1922051" name="Rectangle 3"/>
          <p:cNvSpPr>
            <a:spLocks noGrp="1" noChangeArrowheads="1"/>
          </p:cNvSpPr>
          <p:nvPr>
            <p:ph type="body" idx="1"/>
          </p:nvPr>
        </p:nvSpPr>
        <p:spPr>
          <a:xfrm>
            <a:off x="195262" y="1090924"/>
            <a:ext cx="8629650" cy="4652963"/>
          </a:xfrm>
        </p:spPr>
        <p:txBody>
          <a:bodyPr/>
          <a:lstStyle/>
          <a:p>
            <a:pPr>
              <a:lnSpc>
                <a:spcPts val="2100"/>
              </a:lnSpc>
              <a:spcBef>
                <a:spcPct val="50000"/>
              </a:spcBef>
            </a:pPr>
            <a:r>
              <a:rPr lang="en-US" sz="2000" b="1" dirty="0" smtClean="0"/>
              <a:t>Global auto insurance premiums written total about $600B</a:t>
            </a:r>
          </a:p>
          <a:p>
            <a:pPr lvl="1">
              <a:lnSpc>
                <a:spcPts val="2100"/>
              </a:lnSpc>
            </a:pPr>
            <a:r>
              <a:rPr lang="en-US" sz="1800" b="1" dirty="0" smtClean="0"/>
              <a:t>~80% personal, 20% commercial</a:t>
            </a:r>
          </a:p>
          <a:p>
            <a:pPr lvl="1">
              <a:lnSpc>
                <a:spcPts val="2100"/>
              </a:lnSpc>
            </a:pPr>
            <a:r>
              <a:rPr lang="en-US" sz="1800" b="1" dirty="0" smtClean="0"/>
              <a:t>US accounts for more than 1/3 of this total (about $210B in 2014)</a:t>
            </a:r>
            <a:endParaRPr lang="en-US" sz="1600" b="1" dirty="0" smtClean="0"/>
          </a:p>
          <a:p>
            <a:pPr>
              <a:lnSpc>
                <a:spcPts val="2100"/>
              </a:lnSpc>
              <a:spcBef>
                <a:spcPct val="50000"/>
              </a:spcBef>
            </a:pPr>
            <a:r>
              <a:rPr lang="en-US" sz="2000" b="1" dirty="0" smtClean="0"/>
              <a:t>Innovations in automobile safety will, over time, reduced claim frequency but severities could still rise as repair costs escalate</a:t>
            </a:r>
          </a:p>
          <a:p>
            <a:pPr lvl="1">
              <a:lnSpc>
                <a:spcPts val="2100"/>
              </a:lnSpc>
            </a:pPr>
            <a:r>
              <a:rPr lang="en-US" sz="1800" b="1" dirty="0" smtClean="0"/>
              <a:t>Claim activity clearly not immune to economy</a:t>
            </a:r>
          </a:p>
          <a:p>
            <a:pPr>
              <a:lnSpc>
                <a:spcPts val="2100"/>
              </a:lnSpc>
              <a:spcBef>
                <a:spcPct val="50000"/>
              </a:spcBef>
            </a:pPr>
            <a:r>
              <a:rPr lang="en-US" sz="2000" b="1" dirty="0" smtClean="0"/>
              <a:t>Frequency declines could lead price declines, aiding profitability</a:t>
            </a:r>
          </a:p>
          <a:p>
            <a:pPr>
              <a:lnSpc>
                <a:spcPts val="2100"/>
              </a:lnSpc>
              <a:spcBef>
                <a:spcPct val="50000"/>
              </a:spcBef>
            </a:pPr>
            <a:r>
              <a:rPr lang="en-US" sz="2000" b="1" dirty="0" smtClean="0"/>
              <a:t>More cars, not fewer will be on highways in the US, world</a:t>
            </a:r>
          </a:p>
          <a:p>
            <a:pPr lvl="1">
              <a:lnSpc>
                <a:spcPts val="2100"/>
              </a:lnSpc>
            </a:pPr>
            <a:r>
              <a:rPr lang="en-US" sz="1800" b="1" dirty="0" smtClean="0"/>
              <a:t>Exposure (insured car years) grows even as frequency declines</a:t>
            </a:r>
          </a:p>
          <a:p>
            <a:pPr>
              <a:lnSpc>
                <a:spcPts val="2100"/>
              </a:lnSpc>
              <a:spcBef>
                <a:spcPct val="50000"/>
              </a:spcBef>
            </a:pPr>
            <a:r>
              <a:rPr lang="en-US" sz="2000" b="1" dirty="0" smtClean="0"/>
              <a:t>Timeline for large numbers of mass produced autonomous vehicles on American highways is wildly optimistic</a:t>
            </a:r>
          </a:p>
          <a:p>
            <a:pPr lvl="1">
              <a:lnSpc>
                <a:spcPts val="2100"/>
              </a:lnSpc>
            </a:pPr>
            <a:r>
              <a:rPr lang="en-US" sz="1600" b="1" dirty="0" smtClean="0"/>
              <a:t>Mid-2030s is more likely timeframe; Transition occurring through mid-</a:t>
            </a:r>
            <a:r>
              <a:rPr lang="en-US" sz="1600" b="1" dirty="0"/>
              <a:t>c</a:t>
            </a:r>
            <a:r>
              <a:rPr lang="en-US" sz="1600" b="1" dirty="0" smtClean="0"/>
              <a:t>entury</a:t>
            </a:r>
          </a:p>
          <a:p>
            <a:pPr lvl="1">
              <a:lnSpc>
                <a:spcPts val="2100"/>
              </a:lnSpc>
            </a:pPr>
            <a:r>
              <a:rPr lang="en-US" sz="1600" b="1" dirty="0" smtClean="0"/>
              <a:t>Tech media is enamored with anything involving Google, Apple</a:t>
            </a:r>
            <a:endParaRPr lang="en-US" sz="1800" dirty="0" smtClean="0"/>
          </a:p>
          <a:p>
            <a:pPr>
              <a:lnSpc>
                <a:spcPts val="2100"/>
              </a:lnSpc>
              <a:spcBef>
                <a:spcPct val="50000"/>
              </a:spcBef>
            </a:pPr>
            <a:r>
              <a:rPr lang="en-US" sz="2000" b="1" dirty="0" smtClean="0"/>
              <a:t>Auto insurance will be the largest, most important of all P/C lines for many years to come</a:t>
            </a:r>
          </a:p>
        </p:txBody>
      </p:sp>
    </p:spTree>
    <p:extLst>
      <p:ext uri="{BB962C8B-B14F-4D97-AF65-F5344CB8AC3E}">
        <p14:creationId xmlns:p14="http://schemas.microsoft.com/office/powerpoint/2010/main" val="4050398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188</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*From publically available sources as of June 2,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189</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endParaRPr lang="en-US"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1389805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2. 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190</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1805644517"/>
      </p:ext>
    </p:extLst>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191</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smtClean="0"/>
              <a:t>Drones or Unmanned Aerial Vehicle (UAV) technology is seeing rapid adoption rate in many industries, including insurance</a:t>
            </a:r>
          </a:p>
          <a:p>
            <a:pPr>
              <a:lnSpc>
                <a:spcPts val="2400"/>
              </a:lnSpc>
              <a:spcBef>
                <a:spcPct val="50000"/>
              </a:spcBef>
            </a:pPr>
            <a:r>
              <a:rPr lang="en-US" sz="1800" b="1" kern="0" dirty="0" smtClean="0"/>
              <a:t>~700,000 drones in US by year-end</a:t>
            </a:r>
          </a:p>
          <a:p>
            <a:pPr>
              <a:lnSpc>
                <a:spcPts val="2400"/>
              </a:lnSpc>
              <a:spcBef>
                <a:spcPct val="50000"/>
              </a:spcBef>
            </a:pPr>
            <a:r>
              <a:rPr lang="en-US" sz="1800" b="1" kern="0" dirty="0" smtClean="0"/>
              <a:t>FAA granting Section 333 exemptions for commercial use and testing of UAS</a:t>
            </a:r>
          </a:p>
          <a:p>
            <a:pPr>
              <a:lnSpc>
                <a:spcPts val="2400"/>
              </a:lnSpc>
              <a:spcBef>
                <a:spcPct val="50000"/>
              </a:spcBef>
            </a:pPr>
            <a:r>
              <a:rPr lang="en-US" sz="1800" b="1" kern="0" dirty="0" smtClean="0"/>
              <a:t>FAA will require most drones to be registered by year-end 2015.</a:t>
            </a:r>
          </a:p>
          <a:p>
            <a:pPr>
              <a:lnSpc>
                <a:spcPts val="2400"/>
              </a:lnSpc>
              <a:spcBef>
                <a:spcPct val="50000"/>
              </a:spcBef>
            </a:pPr>
            <a:r>
              <a:rPr lang="en-US" sz="1800" b="1" kern="0" dirty="0" smtClean="0"/>
              <a:t>At least 5 insurers have received permission to test</a:t>
            </a:r>
          </a:p>
          <a:p>
            <a:pPr>
              <a:lnSpc>
                <a:spcPts val="2400"/>
              </a:lnSpc>
              <a:spcBef>
                <a:spcPct val="50000"/>
              </a:spcBef>
            </a:pPr>
            <a:r>
              <a:rPr lang="en-US" sz="1800" b="1" kern="0" dirty="0" smtClean="0"/>
              <a:t>Wide variety of applications: claims, pre-event property inspections…</a:t>
            </a:r>
          </a:p>
          <a:p>
            <a:pPr>
              <a:lnSpc>
                <a:spcPts val="2400"/>
              </a:lnSpc>
              <a:spcBef>
                <a:spcPct val="50000"/>
              </a:spcBef>
            </a:pPr>
            <a:r>
              <a:rPr lang="en-US" sz="1800" b="1" kern="0" dirty="0" smtClean="0"/>
              <a:t>Insurers partnering with construction industry to guide R&amp;D and regulation of UAV use via </a:t>
            </a:r>
            <a:r>
              <a:rPr lang="en-US" sz="1800" b="1" i="1" kern="0" dirty="0" smtClean="0"/>
              <a:t>Property Drone Consortium</a:t>
            </a:r>
            <a:r>
              <a:rPr lang="en-US" sz="1800" b="1" kern="0" dirty="0" smtClean="0"/>
              <a:t>: </a:t>
            </a:r>
            <a:r>
              <a:rPr lang="en-US" sz="1800" b="1" kern="0" dirty="0" smtClean="0">
                <a:hlinkClick r:id="rId4"/>
              </a:rPr>
              <a:t>www.propertydrone.org</a:t>
            </a:r>
            <a:r>
              <a:rPr lang="en-US" sz="1800" b="1" kern="0" dirty="0" smtClean="0"/>
              <a:t> </a:t>
            </a:r>
          </a:p>
          <a:p>
            <a:pPr>
              <a:lnSpc>
                <a:spcPts val="2400"/>
              </a:lnSpc>
              <a:spcBef>
                <a:spcPct val="50000"/>
              </a:spcBef>
            </a:pPr>
            <a:endParaRPr lang="en-US" sz="1800" b="1" kern="0" dirty="0" smtClean="0"/>
          </a:p>
          <a:p>
            <a:pPr>
              <a:lnSpc>
                <a:spcPts val="2400"/>
              </a:lnSpc>
              <a:spcBef>
                <a:spcPct val="50000"/>
              </a:spcBef>
            </a:pPr>
            <a:endParaRPr lang="en-US" sz="18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2324395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11. Shifting Legal Liability &amp; </a:t>
            </a:r>
            <a:br>
              <a:rPr lang="en-US" sz="4000" dirty="0" smtClean="0">
                <a:solidFill>
                  <a:schemeClr val="bg1"/>
                </a:solidFill>
              </a:rPr>
            </a:br>
            <a:r>
              <a:rPr lang="en-US" sz="4000" dirty="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192</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193</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28474407" name="Chart" r:id="rId4" imgW="8715408" imgH="4524202" progId="MSGraph.Chart.8">
                  <p:embed followColorScheme="full"/>
                </p:oleObj>
              </mc:Choice>
              <mc:Fallback>
                <p:oleObj name="Chart" r:id="rId4" imgW="8715408" imgH="4524202" progId="MSGraph.Chart.8">
                  <p:embed followColorScheme="full"/>
                  <p:pic>
                    <p:nvPicPr>
                      <p:cNvPr id="0" name=""/>
                      <p:cNvPicPr preferRelativeResize="0">
                        <a:picLocks noChangeArrowheads="1"/>
                      </p:cNvPicPr>
                      <p:nvPr/>
                    </p:nvPicPr>
                    <p:blipFill>
                      <a:blip r:embed="rId5"/>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40087043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5082"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8154"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195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196</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430"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197</a:t>
            </a:fld>
            <a:endParaRPr lang="en-US" sz="90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478503"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1817396" y="1207890"/>
            <a:ext cx="5441534"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err="1" smtClean="0">
                <a:solidFill>
                  <a:srgbClr val="FFFFFF"/>
                </a:solidFill>
              </a:rPr>
              <a:t>Porducts</a:t>
            </a:r>
            <a:r>
              <a:rPr lang="en-US" sz="1600" b="1" dirty="0" smtClean="0">
                <a:solidFill>
                  <a:srgbClr val="FFFFFF"/>
                </a:solidFill>
              </a:rPr>
              <a:t> Liability and Medical Malpractice cases tend to have among the highest jury awards</a:t>
            </a:r>
            <a:endParaRPr lang="en-US" sz="1600" b="1" i="1" dirty="0">
              <a:solidFill>
                <a:srgbClr val="FFFFFF"/>
              </a:solidFill>
            </a:endParaRPr>
          </a:p>
        </p:txBody>
      </p:sp>
      <p:sp>
        <p:nvSpPr>
          <p:cNvPr id="8" name="Rectangle 3"/>
          <p:cNvSpPr txBox="1">
            <a:spLocks noChangeArrowheads="1"/>
          </p:cNvSpPr>
          <p:nvPr/>
        </p:nvSpPr>
        <p:spPr>
          <a:xfrm>
            <a:off x="29817" y="19878"/>
            <a:ext cx="8055044"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t>Median and Average Personal Injury Jury Award by Type of Liability, 2013</a:t>
            </a:r>
          </a:p>
        </p:txBody>
      </p:sp>
      <p:sp>
        <p:nvSpPr>
          <p:cNvPr id="9" name="Rectangle 8"/>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
        <p:nvSpPr>
          <p:cNvPr id="2" name="Rectangle 1"/>
          <p:cNvSpPr/>
          <p:nvPr/>
        </p:nvSpPr>
        <p:spPr>
          <a:xfrm>
            <a:off x="7274696" y="4288217"/>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04617" y="4267191"/>
            <a:ext cx="1191282" cy="171932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7064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198</a:t>
            </a:fld>
            <a:endParaRPr lang="en-US" smtClean="0"/>
          </a:p>
        </p:txBody>
      </p:sp>
      <p:graphicFrame>
        <p:nvGraphicFramePr>
          <p:cNvPr id="5122" name="Object 2"/>
          <p:cNvGraphicFramePr>
            <a:graphicFrameLocks/>
          </p:cNvGraphicFramePr>
          <p:nvPr>
            <p:extLst/>
          </p:nvPr>
        </p:nvGraphicFramePr>
        <p:xfrm>
          <a:off x="193040" y="1697895"/>
          <a:ext cx="8763453" cy="4676775"/>
        </p:xfrm>
        <a:graphic>
          <a:graphicData uri="http://schemas.openxmlformats.org/presentationml/2006/ole">
            <mc:AlternateContent xmlns:mc="http://schemas.openxmlformats.org/markup-compatibility/2006">
              <mc:Choice xmlns:v="urn:schemas-microsoft-com:vml" Requires="v">
                <p:oleObj spid="_x0000_s28476454"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193040" y="1697895"/>
                        <a:ext cx="8763453" cy="4676775"/>
                      </a:xfrm>
                      <a:prstGeom prst="rect">
                        <a:avLst/>
                      </a:prstGeom>
                      <a:noFill/>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 of Personal Injury Jury Awards Over $1 Million, 2003 – 2013*</a:t>
            </a:r>
          </a:p>
        </p:txBody>
      </p:sp>
      <p:sp>
        <p:nvSpPr>
          <p:cNvPr id="1969158" name="AutoShape 6"/>
          <p:cNvSpPr>
            <a:spLocks noChangeArrowheads="1"/>
          </p:cNvSpPr>
          <p:nvPr/>
        </p:nvSpPr>
        <p:spPr bwMode="blackWhite">
          <a:xfrm>
            <a:off x="3849149" y="1697895"/>
            <a:ext cx="2986967" cy="1037843"/>
          </a:xfrm>
          <a:prstGeom prst="wedgeRectCallout">
            <a:avLst>
              <a:gd name="adj1" fmla="val 74403"/>
              <a:gd name="adj2" fmla="val 7258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share of $1MM+ jury awards has returned </a:t>
            </a:r>
            <a:r>
              <a:rPr lang="en-US" b="1" dirty="0" err="1" smtClean="0">
                <a:solidFill>
                  <a:schemeClr val="bg1"/>
                </a:solidFill>
                <a:cs typeface="+mn-cs"/>
              </a:rPr>
              <a:t>ot</a:t>
            </a:r>
            <a:r>
              <a:rPr lang="en-US" b="1" dirty="0" smtClean="0">
                <a:solidFill>
                  <a:schemeClr val="bg1"/>
                </a:solidFill>
                <a:cs typeface="+mn-cs"/>
              </a:rPr>
              <a:t> its pre-crisis high</a:t>
            </a:r>
            <a:endParaRPr lang="en-US" b="1" dirty="0">
              <a:solidFill>
                <a:schemeClr val="bg1"/>
              </a:solidFill>
              <a:cs typeface="+mn-cs"/>
            </a:endParaRPr>
          </a:p>
        </p:txBody>
      </p:sp>
      <p:sp>
        <p:nvSpPr>
          <p:cNvPr id="7" name="Rectangle 6"/>
          <p:cNvSpPr>
            <a:spLocks noChangeArrowheads="1"/>
          </p:cNvSpPr>
          <p:nvPr/>
        </p:nvSpPr>
        <p:spPr bwMode="auto">
          <a:xfrm>
            <a:off x="76200" y="6327769"/>
            <a:ext cx="7195047"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*Latest available.</a:t>
            </a:r>
          </a:p>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53</a:t>
            </a:r>
            <a:r>
              <a:rPr lang="en-US" sz="1200" baseline="30000" dirty="0" smtClean="0"/>
              <a:t>rd</a:t>
            </a:r>
            <a:r>
              <a:rPr lang="en-US" sz="1200" i="1" dirty="0" smtClean="0"/>
              <a:t> and </a:t>
            </a:r>
            <a:r>
              <a:rPr lang="en-US" sz="1200" dirty="0" smtClean="0"/>
              <a:t>54</a:t>
            </a:r>
            <a:r>
              <a:rPr lang="en-US" sz="1200" baseline="30000" dirty="0" smtClean="0"/>
              <a:t>th</a:t>
            </a:r>
            <a:r>
              <a:rPr lang="en-US" sz="1200" dirty="0" smtClean="0"/>
              <a:t> Editions; Insurance Information </a:t>
            </a:r>
            <a:r>
              <a:rPr lang="en-US" sz="1200" dirty="0"/>
              <a:t>Institute.</a:t>
            </a:r>
          </a:p>
        </p:txBody>
      </p:sp>
    </p:spTree>
    <p:extLst>
      <p:ext uri="{BB962C8B-B14F-4D97-AF65-F5344CB8AC3E}">
        <p14:creationId xmlns:p14="http://schemas.microsoft.com/office/powerpoint/2010/main" val="23040550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199</a:t>
            </a:fld>
            <a:endParaRPr lang="en-US" smtClean="0"/>
          </a:p>
        </p:txBody>
      </p:sp>
      <p:graphicFrame>
        <p:nvGraphicFramePr>
          <p:cNvPr id="5122" name="Object 2"/>
          <p:cNvGraphicFramePr>
            <a:graphicFrameLocks/>
          </p:cNvGraphicFramePr>
          <p:nvPr>
            <p:extLst/>
          </p:nvPr>
        </p:nvGraphicFramePr>
        <p:xfrm>
          <a:off x="255221" y="1540240"/>
          <a:ext cx="8926513" cy="4676775"/>
        </p:xfrm>
        <a:graphic>
          <a:graphicData uri="http://schemas.openxmlformats.org/presentationml/2006/ole">
            <mc:AlternateContent xmlns:mc="http://schemas.openxmlformats.org/markup-compatibility/2006">
              <mc:Choice xmlns:v="urn:schemas-microsoft-com:vml" Requires="v">
                <p:oleObj spid="_x0000_s28477478" name="Chart" r:id="rId4" imgW="8715408" imgH="4572000" progId="MSGraph.Chart.8">
                  <p:embed followColorScheme="full"/>
                </p:oleObj>
              </mc:Choice>
              <mc:Fallback>
                <p:oleObj name="Chart" r:id="rId4" imgW="8715408" imgH="4572000" progId="MSGraph.Chart.8">
                  <p:embed followColorScheme="full"/>
                  <p:pic>
                    <p:nvPicPr>
                      <p:cNvPr id="0" name=""/>
                      <p:cNvPicPr>
                        <a:picLocks noChangeArrowheads="1"/>
                      </p:cNvPicPr>
                      <p:nvPr/>
                    </p:nvPicPr>
                    <p:blipFill>
                      <a:blip r:embed="rId5"/>
                      <a:srcRect/>
                      <a:stretch>
                        <a:fillRect/>
                      </a:stretch>
                    </p:blipFill>
                    <p:spPr bwMode="auto">
                      <a:xfrm>
                        <a:off x="255221" y="1540240"/>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Dollar Value of Top 100 Verdicts in 2013 by Cause of Action, 2013</a:t>
            </a:r>
          </a:p>
        </p:txBody>
      </p:sp>
      <p:sp>
        <p:nvSpPr>
          <p:cNvPr id="1969158" name="AutoShape 6"/>
          <p:cNvSpPr>
            <a:spLocks noChangeArrowheads="1"/>
          </p:cNvSpPr>
          <p:nvPr/>
        </p:nvSpPr>
        <p:spPr bwMode="blackWhite">
          <a:xfrm>
            <a:off x="4469290" y="1361562"/>
            <a:ext cx="2986967" cy="1473569"/>
          </a:xfrm>
          <a:prstGeom prst="wedgeRectCallout">
            <a:avLst>
              <a:gd name="adj1" fmla="val -55098"/>
              <a:gd name="adj2" fmla="val 81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Many causes of action can give rise to catastrophic casualty claims, including </a:t>
            </a:r>
            <a:r>
              <a:rPr lang="en-US" sz="2000" b="1" dirty="0" err="1" smtClean="0">
                <a:solidFill>
                  <a:schemeClr val="bg1"/>
                </a:solidFill>
                <a:cs typeface="+mn-cs"/>
              </a:rPr>
              <a:t>motoe</a:t>
            </a:r>
            <a:r>
              <a:rPr lang="en-US" sz="2000" b="1" dirty="0" smtClean="0">
                <a:solidFill>
                  <a:schemeClr val="bg1"/>
                </a:solidFill>
                <a:cs typeface="+mn-cs"/>
              </a:rPr>
              <a:t> vehicle claims</a:t>
            </a:r>
            <a:endParaRPr lang="en-US" sz="2000" b="1" dirty="0">
              <a:solidFill>
                <a:schemeClr val="bg1"/>
              </a:solidFill>
              <a:cs typeface="+mn-cs"/>
            </a:endParaRPr>
          </a:p>
        </p:txBody>
      </p:sp>
      <p:sp>
        <p:nvSpPr>
          <p:cNvPr id="7" name="Rectangle 6"/>
          <p:cNvSpPr>
            <a:spLocks noChangeArrowheads="1"/>
          </p:cNvSpPr>
          <p:nvPr/>
        </p:nvSpPr>
        <p:spPr bwMode="auto">
          <a:xfrm>
            <a:off x="155027" y="6395693"/>
            <a:ext cx="7301230" cy="462307"/>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dirty="0" err="1" smtClean="0"/>
              <a:t>VerdictSearch</a:t>
            </a:r>
            <a:r>
              <a:rPr lang="en-US" sz="1200" dirty="0" smtClean="0"/>
              <a:t> as cited in </a:t>
            </a:r>
            <a:r>
              <a:rPr lang="en-US" sz="1200" i="1" dirty="0"/>
              <a:t>Reevaluating Excess Casualty Protection as Liability Losses Increase</a:t>
            </a:r>
            <a:r>
              <a:rPr lang="en-US" sz="1200" dirty="0"/>
              <a:t>, </a:t>
            </a:r>
            <a:endParaRPr lang="en-US" sz="1200" dirty="0" smtClean="0"/>
          </a:p>
          <a:p>
            <a:pPr eaLnBrk="0" hangingPunct="0"/>
            <a:r>
              <a:rPr lang="en-US" sz="1200" dirty="0" smtClean="0"/>
              <a:t>Marsh </a:t>
            </a:r>
            <a:r>
              <a:rPr lang="en-US" sz="1200" dirty="0"/>
              <a:t>Risk Management Research Briefing, Oct. </a:t>
            </a:r>
            <a:r>
              <a:rPr lang="en-US" sz="1200" dirty="0" smtClean="0"/>
              <a:t>2014.</a:t>
            </a:r>
            <a:endParaRPr lang="en-US" sz="1200" dirty="0"/>
          </a:p>
        </p:txBody>
      </p:sp>
      <p:sp>
        <p:nvSpPr>
          <p:cNvPr id="8"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Tree>
    <p:extLst>
      <p:ext uri="{BB962C8B-B14F-4D97-AF65-F5344CB8AC3E}">
        <p14:creationId xmlns:p14="http://schemas.microsoft.com/office/powerpoint/2010/main" val="14014598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1.  Insurance Industry        Financial Performance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09806002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09435"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Q2.</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456682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New Mexico</a:t>
            </a:r>
          </a:p>
          <a:p>
            <a:pPr marL="533400" indent="-533400">
              <a:buFontTx/>
              <a:buAutoNum type="arabicPeriod" startAt="41"/>
            </a:pPr>
            <a:r>
              <a:rPr lang="en-US" sz="1800" dirty="0" smtClean="0"/>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200</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201</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202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728"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22</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August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405882577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368062"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22</a:t>
            </a:fld>
            <a:endParaRPr lang="en-US"/>
          </a:p>
        </p:txBody>
      </p:sp>
      <p:sp>
        <p:nvSpPr>
          <p:cNvPr id="14" name="Rectangle 7"/>
          <p:cNvSpPr>
            <a:spLocks noChangeArrowheads="1"/>
          </p:cNvSpPr>
          <p:nvPr/>
        </p:nvSpPr>
        <p:spPr bwMode="grayWhite">
          <a:xfrm>
            <a:off x="7939257" y="365792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795139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23</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2015 </a:t>
            </a:r>
          </a:p>
        </p:txBody>
      </p:sp>
      <p:graphicFrame>
        <p:nvGraphicFramePr>
          <p:cNvPr id="59394" name="Object 3"/>
          <p:cNvGraphicFramePr>
            <a:graphicFrameLocks noChangeAspect="1"/>
          </p:cNvGraphicFramePr>
          <p:nvPr>
            <p:extLst>
              <p:ext uri="{D42A27DB-BD31-4B8C-83A1-F6EECF244321}">
                <p14:modId xmlns:p14="http://schemas.microsoft.com/office/powerpoint/2010/main" val="56369757"/>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251396" name="Chart" r:id="rId4" imgW="5626213" imgH="2876619" progId="MSGraph.Chart.8">
                  <p:embed followColorScheme="full"/>
                </p:oleObj>
              </mc:Choice>
              <mc:Fallback>
                <p:oleObj name="Chart" r:id="rId4" imgW="5626213" imgH="2876619"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07746" y="227485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Likely to Begin Raising Rates Later in 2015 but Only Very Gradually</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617150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543693492"/>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369084"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628900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25</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468265"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the 2020s,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(10/15 for 2015 and 2016; for 2017-2021 10/15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0129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26</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998078630"/>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53444" name="Chart" r:id="rId4" imgW="8296386" imgH="3838402" progId="MSGraph.Chart.8">
                  <p:embed followColorScheme="full"/>
                </p:oleObj>
              </mc:Choice>
              <mc:Fallback>
                <p:oleObj name="Chart" r:id="rId4" imgW="8296386" imgH="3838402"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9</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359764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27</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6046"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28</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1990-2015:Q2</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247862868"/>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211486"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042912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1994–2015:Q2</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415926307"/>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8095"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1991–2015:H1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2015:H1 ROAS </a:t>
            </a:r>
            <a:r>
              <a:rPr lang="en-US" sz="1200" dirty="0">
                <a:solidFill>
                  <a:srgbClr val="000000"/>
                </a:solidFill>
              </a:rPr>
              <a:t>= </a:t>
            </a:r>
            <a:r>
              <a:rPr lang="en-US" sz="1200" dirty="0" smtClean="0">
                <a:solidFill>
                  <a:srgbClr val="000000"/>
                </a:solidFill>
              </a:rPr>
              <a:t>9.2%</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985384423"/>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2941"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577688908"/>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819"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Oct. 9,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93234" y="4869432"/>
            <a:ext cx="772370" cy="542954"/>
          </a:xfrm>
          <a:prstGeom prst="wedgeRectCallout">
            <a:avLst>
              <a:gd name="adj1" fmla="val 28255"/>
              <a:gd name="adj2" fmla="val -183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31</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3.  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Alternative Capital Impacts?</a:t>
            </a:r>
            <a:r>
              <a:rPr lang="en-US" sz="4000" b="1" dirty="0" smtClean="0">
                <a:solidFill>
                  <a:srgbClr val="225A7A"/>
                </a:solidFill>
              </a:rPr>
              <a:t>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33</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987031264"/>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126"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6/30/15 stood at a near-record high $672.4B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095199087"/>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759" name="Chart" r:id="rId4" imgW="8600977" imgH="4190861" progId="MSGraph.Chart.8">
                  <p:embed followColorScheme="full"/>
                </p:oleObj>
              </mc:Choice>
              <mc:Fallback>
                <p:oleObj name="Chart" r:id="rId4" imgW="8600977" imgH="4190861"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1975–2015:Q2*</a:t>
            </a:r>
          </a:p>
        </p:txBody>
      </p:sp>
      <p:sp>
        <p:nvSpPr>
          <p:cNvPr id="46084" name="Rectangle 4"/>
          <p:cNvSpPr>
            <a:spLocks noChangeArrowheads="1"/>
          </p:cNvSpPr>
          <p:nvPr/>
        </p:nvSpPr>
        <p:spPr bwMode="auto">
          <a:xfrm>
            <a:off x="-12700" y="6206380"/>
            <a:ext cx="6651625"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6</a:t>
            </a:r>
          </a:p>
          <a:p>
            <a:pPr eaLnBrk="0" hangingPunct="0">
              <a:lnSpc>
                <a:spcPct val="85000"/>
              </a:lnSpc>
              <a:spcBef>
                <a:spcPct val="25000"/>
              </a:spcBef>
              <a:buClr>
                <a:schemeClr val="accent2"/>
              </a:buClr>
              <a:buFont typeface="Wingdings" pitchFamily="2" charset="2"/>
              <a:buNone/>
            </a:pPr>
            <a:r>
              <a:rPr lang="en-US" sz="1100" dirty="0" smtClean="0"/>
              <a:t>*As of 6/30/15.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0.76:$</a:t>
            </a:r>
            <a:r>
              <a:rPr lang="en-US" b="1" dirty="0">
                <a:solidFill>
                  <a:srgbClr val="FFFFFF"/>
                </a:solidFill>
              </a:rPr>
              <a:t>1 as of</a:t>
            </a:r>
            <a:br>
              <a:rPr lang="en-US" b="1" dirty="0">
                <a:solidFill>
                  <a:srgbClr val="FFFFFF"/>
                </a:solidFill>
              </a:rPr>
            </a:br>
            <a:r>
              <a:rPr lang="en-US" b="1" dirty="0" smtClean="0">
                <a:solidFill>
                  <a:srgbClr val="FFFFFF"/>
                </a:solidFill>
              </a:rPr>
              <a:t>6/30/15,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505013"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6</a:t>
            </a:r>
            <a:r>
              <a:rPr lang="en-US" sz="1600" b="1" dirty="0" smtClean="0">
                <a:solidFill>
                  <a:schemeClr val="bg1"/>
                </a:solidFill>
              </a:rPr>
              <a:t>/30/15 </a:t>
            </a:r>
            <a:r>
              <a:rPr lang="en-US" sz="1600" b="1" dirty="0">
                <a:solidFill>
                  <a:schemeClr val="bg1"/>
                </a:solidFill>
              </a:rPr>
              <a:t>was </a:t>
            </a:r>
            <a:r>
              <a:rPr lang="en-US" sz="1600" b="1" dirty="0" smtClean="0">
                <a:solidFill>
                  <a:schemeClr val="bg1"/>
                </a:solidFill>
              </a:rPr>
              <a:t>a near-record $672.4, down 0.3% from the record $674.7 of 12/31/14 but up 53.8% ($235.3B)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88218367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836"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and ISO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759060186"/>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38</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38</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134"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802110773"/>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364991"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8.8%</a:t>
            </a:r>
            <a:endParaRPr lang="en-US" b="1" dirty="0">
              <a:solidFill>
                <a:srgbClr val="FFFFFF"/>
              </a:solidFill>
            </a:endParaRPr>
          </a:p>
        </p:txBody>
      </p:sp>
    </p:spTree>
    <p:custDataLst>
      <p:tags r:id="rId2"/>
    </p:custDataLst>
    <p:extLst>
      <p:ext uri="{BB962C8B-B14F-4D97-AF65-F5344CB8AC3E}">
        <p14:creationId xmlns:p14="http://schemas.microsoft.com/office/powerpoint/2010/main" val="1469791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2180"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1997-2015:Q2</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42</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Appears to Be Slowing Down in 2015 from 2014’s Record Pace.  Lower Yields on Bonds Explain Some of the Contraction.</a:t>
            </a:r>
          </a:p>
        </p:txBody>
      </p:sp>
      <p:sp>
        <p:nvSpPr>
          <p:cNvPr id="10249" name="TextBox 2"/>
          <p:cNvSpPr txBox="1">
            <a:spLocks noChangeArrowheads="1"/>
          </p:cNvSpPr>
          <p:nvPr/>
        </p:nvSpPr>
        <p:spPr bwMode="auto">
          <a:xfrm>
            <a:off x="347663" y="6386036"/>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39955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4228"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43</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734"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735"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46</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4. 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47</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48</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346582"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Tree>
    <p:extLst>
      <p:ext uri="{BB962C8B-B14F-4D97-AF65-F5344CB8AC3E}">
        <p14:creationId xmlns:p14="http://schemas.microsoft.com/office/powerpoint/2010/main" val="225412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83312" y="5897247"/>
            <a:ext cx="8640966"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smtClean="0">
              <a:solidFill>
                <a:srgbClr val="000000"/>
              </a:solidFill>
            </a:endParaRPr>
          </a:p>
          <a:p>
            <a:r>
              <a:rPr lang="en-US" sz="1100" dirty="0" smtClean="0">
                <a:solidFill>
                  <a:srgbClr val="000000"/>
                </a:solidFill>
              </a:rPr>
              <a:t>Update: Alleghany Corp. announced in May 2015 that it is considering the sale of </a:t>
            </a:r>
            <a:r>
              <a:rPr lang="en-US" sz="1100" dirty="0" err="1" smtClean="0">
                <a:solidFill>
                  <a:srgbClr val="000000"/>
                </a:solidFill>
              </a:rPr>
              <a:t>TransAtlantic</a:t>
            </a:r>
            <a:r>
              <a:rPr lang="en-US" sz="1100" dirty="0" smtClean="0">
                <a:solidFill>
                  <a:srgbClr val="000000"/>
                </a:solidFill>
              </a:rPr>
              <a:t> Holding Co. (</a:t>
            </a:r>
            <a:r>
              <a:rPr lang="en-US" sz="1100" dirty="0" err="1" smtClean="0">
                <a:solidFill>
                  <a:srgbClr val="000000"/>
                </a:solidFill>
              </a:rPr>
              <a:t>TransRe</a:t>
            </a:r>
            <a:r>
              <a:rPr lang="en-US" sz="1100" dirty="0" smtClean="0">
                <a:solidFill>
                  <a:srgbClr val="000000"/>
                </a:solidFill>
              </a:rPr>
              <a:t>).</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Conning; Insurance information Institute.</a:t>
            </a:r>
            <a:endParaRPr lang="en-US" sz="1100" dirty="0">
              <a:solidFill>
                <a:srgbClr val="000000"/>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T</a:t>
            </a:r>
            <a:r>
              <a:rPr lang="en-US" kern="0" dirty="0" smtClean="0">
                <a:latin typeface="Arial" panose="020B0604020202020204" pitchFamily="34" charset="0"/>
              </a:rPr>
              <a:t>op Global P&amp;C M&amp;As in 2014 - YTD 2015</a:t>
            </a:r>
          </a:p>
        </p:txBody>
      </p:sp>
      <p:graphicFrame>
        <p:nvGraphicFramePr>
          <p:cNvPr id="2" name="Table 1"/>
          <p:cNvGraphicFramePr>
            <a:graphicFrameLocks noGrp="1"/>
          </p:cNvGraphicFramePr>
          <p:nvPr>
            <p:extLst>
              <p:ext uri="{D42A27DB-BD31-4B8C-83A1-F6EECF244321}">
                <p14:modId xmlns:p14="http://schemas.microsoft.com/office/powerpoint/2010/main" val="1860864445"/>
              </p:ext>
            </p:extLst>
          </p:nvPr>
        </p:nvGraphicFramePr>
        <p:xfrm>
          <a:off x="451326" y="1078242"/>
          <a:ext cx="8216845" cy="5185410"/>
        </p:xfrm>
        <a:graphic>
          <a:graphicData uri="http://schemas.openxmlformats.org/drawingml/2006/table">
            <a:tbl>
              <a:tblPr>
                <a:tableStyleId>{5C22544A-7EE6-4342-B048-85BDC9FD1C3A}</a:tableStyleId>
              </a:tblPr>
              <a:tblGrid>
                <a:gridCol w="2795080"/>
                <a:gridCol w="3609833"/>
                <a:gridCol w="1811932"/>
              </a:tblGrid>
              <a:tr h="184150">
                <a:tc>
                  <a:txBody>
                    <a:bodyPr/>
                    <a:lstStyle/>
                    <a:p>
                      <a:pPr algn="l" fontAlgn="b"/>
                      <a:r>
                        <a:rPr lang="en-US" sz="1400" b="1" u="none" strike="noStrike" dirty="0" smtClean="0">
                          <a:solidFill>
                            <a:schemeClr val="bg1"/>
                          </a:solidFill>
                          <a:effectLst/>
                        </a:rPr>
                        <a:t>Acquirer</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l" fontAlgn="b"/>
                      <a:r>
                        <a:rPr lang="en-US" sz="1400" b="1" u="none" strike="noStrike" dirty="0">
                          <a:solidFill>
                            <a:schemeClr val="bg1"/>
                          </a:solidFill>
                          <a:effectLst/>
                        </a:rPr>
                        <a:t>Target</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r" fontAlgn="b"/>
                      <a:r>
                        <a:rPr lang="en-US" sz="1400" b="1" u="none" strike="noStrike" dirty="0" smtClean="0">
                          <a:solidFill>
                            <a:schemeClr val="bg1"/>
                          </a:solidFill>
                          <a:effectLst/>
                        </a:rPr>
                        <a:t>Transaction</a:t>
                      </a:r>
                    </a:p>
                    <a:p>
                      <a:pPr algn="r" fontAlgn="b"/>
                      <a:r>
                        <a:rPr lang="en-US" sz="1400" b="1" u="none" strike="noStrike" dirty="0" smtClean="0">
                          <a:solidFill>
                            <a:schemeClr val="bg1"/>
                          </a:solidFill>
                          <a:effectLst/>
                        </a:rPr>
                        <a:t>Value</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184150">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ACE (Switzerland)</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Chubb (US)</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1" i="0" u="none" strike="noStrike" dirty="0" smtClean="0">
                          <a:solidFill>
                            <a:srgbClr val="FF0000"/>
                          </a:solidFill>
                          <a:effectLst/>
                          <a:latin typeface="Calibri" panose="020F0502020204030204" pitchFamily="34" charset="0"/>
                        </a:rPr>
                        <a:t>$28,300</a:t>
                      </a:r>
                      <a:endParaRPr lang="en-US" sz="1400" b="1" i="0" u="none" strike="noStrike" dirty="0">
                        <a:solidFill>
                          <a:srgbClr val="FF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b="0" i="0" u="none" strike="noStrike" dirty="0" err="1" smtClean="0">
                          <a:solidFill>
                            <a:srgbClr val="000000"/>
                          </a:solidFill>
                          <a:effectLst/>
                          <a:latin typeface="+mn-lt"/>
                        </a:rPr>
                        <a:t>Exor</a:t>
                      </a:r>
                      <a:r>
                        <a:rPr lang="en-US" sz="1100" b="0" i="0" u="none" strike="noStrike" dirty="0" smtClean="0">
                          <a:solidFill>
                            <a:srgbClr val="000000"/>
                          </a:solidFill>
                          <a:effectLst/>
                          <a:latin typeface="+mn-lt"/>
                        </a:rPr>
                        <a:t> (Italy)</a:t>
                      </a:r>
                      <a:endParaRPr lang="en-US" sz="1100" b="0" i="0" u="none" strike="noStrike" dirty="0">
                        <a:solidFill>
                          <a:srgbClr val="000000"/>
                        </a:solidFill>
                        <a:effectLst/>
                        <a:latin typeface="+mn-lt"/>
                      </a:endParaRPr>
                    </a:p>
                  </a:txBody>
                  <a:tcPr marL="6350" marR="6350" marT="6350" marB="0" anchor="b"/>
                </a:tc>
                <a:tc>
                  <a:txBody>
                    <a:bodyPr/>
                    <a:lstStyle/>
                    <a:p>
                      <a:pPr marL="0" marR="0" indent="0" algn="l" defTabSz="914400" eaLnBrk="1" fontAlgn="b" latinLnBrk="0" hangingPunct="1">
                        <a:lnSpc>
                          <a:spcPct val="150000"/>
                        </a:lnSpc>
                        <a:spcBef>
                          <a:spcPts val="0"/>
                        </a:spcBef>
                        <a:spcAft>
                          <a:spcPts val="0"/>
                        </a:spcAft>
                        <a:buClrTx/>
                        <a:buSzTx/>
                        <a:buFontTx/>
                        <a:buNone/>
                        <a:tabLst/>
                        <a:defRPr/>
                      </a:pPr>
                      <a:r>
                        <a:rPr lang="en-US" sz="1100" u="none" strike="noStrike" dirty="0" smtClean="0">
                          <a:effectLst/>
                        </a:rPr>
                        <a:t>PartnerRe Ltd. (Bermuda)</a:t>
                      </a:r>
                      <a:endParaRPr lang="en-US" sz="11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smtClean="0">
                          <a:effectLst/>
                        </a:rPr>
                        <a:t>$6,900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Zurich</a:t>
                      </a:r>
                      <a:r>
                        <a:rPr lang="en-US" sz="1400" b="0" i="0" u="none" strike="noStrike" baseline="0" dirty="0" smtClean="0">
                          <a:solidFill>
                            <a:srgbClr val="000000"/>
                          </a:solidFill>
                          <a:effectLst/>
                          <a:latin typeface="Calibri" panose="020F0502020204030204" pitchFamily="34" charset="0"/>
                        </a:rPr>
                        <a:t> (Switzerland)</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RSA (UK)</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0" i="0" u="none" strike="noStrike" dirty="0" smtClean="0">
                          <a:solidFill>
                            <a:srgbClr val="000000"/>
                          </a:solidFill>
                          <a:effectLst/>
                          <a:latin typeface="Calibri" panose="020F0502020204030204" pitchFamily="34" charset="0"/>
                        </a:rPr>
                        <a:t>8,000</a:t>
                      </a:r>
                      <a:endParaRPr lang="en-US" sz="14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XL Group plc (Ireland)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Catlin Group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4,200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RenaissanceRe</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Platinum Underwriters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1,900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Fairfax Financial Holdings Ltd.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Brit Insurance Holdings NV (Netherlands)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1,880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a:effectLst/>
                        </a:rPr>
                        <a:t>Desjardins Financial Corp.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State Farm's property/casualty and life insurance operations in Canada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TPG Capital LP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The Warranty Group, Inc.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Fosun</a:t>
                      </a:r>
                      <a:r>
                        <a:rPr lang="en-US" sz="1100" u="none" strike="noStrike" dirty="0">
                          <a:effectLst/>
                        </a:rPr>
                        <a:t> International Ltd. (China)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pt-BR" sz="1100" u="none" strike="noStrike" dirty="0">
                          <a:effectLst/>
                        </a:rPr>
                        <a:t>Caixa Seguros e Saude SGPA SA (Portugal)</a:t>
                      </a:r>
                      <a:endParaRPr lang="pt-B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1,360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Progressive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ARX Holding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875</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Assured Guaranty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Radian Asset Assurance,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810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err="1">
                          <a:effectLst/>
                        </a:rPr>
                        <a:t>Mapfre</a:t>
                      </a:r>
                      <a:r>
                        <a:rPr lang="en-US" sz="1100" u="none" strike="noStrike" dirty="0">
                          <a:effectLst/>
                        </a:rPr>
                        <a:t> S.A. (Spain)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German and </a:t>
                      </a:r>
                      <a:r>
                        <a:rPr lang="en-US" sz="1100" u="none" strike="noStrike" dirty="0" err="1">
                          <a:effectLst/>
                        </a:rPr>
                        <a:t>Italina</a:t>
                      </a:r>
                      <a:r>
                        <a:rPr lang="en-US" sz="1100" u="none" strike="noStrike" dirty="0">
                          <a:effectLst/>
                        </a:rPr>
                        <a:t> operations of Direct Line Insurance Group plc (Germany/Italy)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701</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Validus</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Western World Insurance Group,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690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ACE Ltd. (Switzerland)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P&amp;C business from </a:t>
                      </a:r>
                      <a:r>
                        <a:rPr lang="en-US" sz="1100" u="none" strike="noStrike" dirty="0" err="1">
                          <a:effectLst/>
                        </a:rPr>
                        <a:t>Itau</a:t>
                      </a:r>
                      <a:r>
                        <a:rPr lang="en-US" sz="1100" u="none" strike="noStrike" dirty="0">
                          <a:effectLst/>
                        </a:rPr>
                        <a:t> </a:t>
                      </a:r>
                      <a:r>
                        <a:rPr lang="en-US" sz="1100" u="none" strike="noStrike" dirty="0" err="1">
                          <a:effectLst/>
                        </a:rPr>
                        <a:t>Seguros</a:t>
                      </a:r>
                      <a:r>
                        <a:rPr lang="en-US" sz="1100" u="none" strike="noStrike" dirty="0">
                          <a:effectLst/>
                        </a:rPr>
                        <a:t> S.A. (Brazil)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685</a:t>
                      </a:r>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custDataLst>
      <p:tags r:id="rId1"/>
    </p:custDataLst>
    <p:extLst>
      <p:ext uri="{BB962C8B-B14F-4D97-AF65-F5344CB8AC3E}">
        <p14:creationId xmlns:p14="http://schemas.microsoft.com/office/powerpoint/2010/main" val="18915691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883571768"/>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6013"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Recent </a:t>
            </a:r>
            <a:r>
              <a:rPr lang="en-US" kern="0" dirty="0">
                <a:latin typeface="Arial" panose="020B0604020202020204" pitchFamily="34" charset="0"/>
              </a:rPr>
              <a:t>M&amp;A Transactions Involving </a:t>
            </a:r>
            <a:r>
              <a:rPr lang="en-US" kern="0" dirty="0" smtClean="0">
                <a:latin typeface="Arial" panose="020B0604020202020204" pitchFamily="34" charset="0"/>
              </a:rPr>
              <a:t/>
            </a:r>
            <a:br>
              <a:rPr lang="en-US" kern="0" dirty="0" smtClean="0">
                <a:latin typeface="Arial" panose="020B0604020202020204" pitchFamily="34" charset="0"/>
              </a:rPr>
            </a:br>
            <a:r>
              <a:rPr lang="en-US" kern="0" dirty="0" smtClean="0">
                <a:latin typeface="Arial" panose="020B0604020202020204" pitchFamily="34" charset="0"/>
              </a:rPr>
              <a:t>Lloyd's </a:t>
            </a:r>
            <a:r>
              <a:rPr lang="en-US" kern="0" dirty="0">
                <a:latin typeface="Arial" panose="020B0604020202020204" pitchFamily="34" charset="0"/>
              </a:rPr>
              <a:t>and Bermuda </a:t>
            </a:r>
            <a:r>
              <a:rPr lang="en-US" kern="0" dirty="0" smtClean="0">
                <a:latin typeface="Arial" panose="020B0604020202020204" pitchFamily="34" charset="0"/>
              </a:rPr>
              <a:t>Re/Insurers</a:t>
            </a:r>
          </a:p>
        </p:txBody>
      </p:sp>
      <p:graphicFrame>
        <p:nvGraphicFramePr>
          <p:cNvPr id="2" name="Table 1"/>
          <p:cNvGraphicFramePr>
            <a:graphicFrameLocks noGrp="1"/>
          </p:cNvGraphicFramePr>
          <p:nvPr>
            <p:extLst/>
          </p:nvPr>
        </p:nvGraphicFramePr>
        <p:xfrm>
          <a:off x="442651" y="1808483"/>
          <a:ext cx="8213670" cy="3579661"/>
        </p:xfrm>
        <a:graphic>
          <a:graphicData uri="http://schemas.openxmlformats.org/drawingml/2006/table">
            <a:tbl>
              <a:tblPr>
                <a:tableStyleId>{5C22544A-7EE6-4342-B048-85BDC9FD1C3A}</a:tableStyleId>
              </a:tblPr>
              <a:tblGrid>
                <a:gridCol w="1383721"/>
                <a:gridCol w="2500511"/>
                <a:gridCol w="2750830"/>
                <a:gridCol w="1578608"/>
              </a:tblGrid>
              <a:tr h="474096">
                <a:tc>
                  <a:txBody>
                    <a:bodyPr/>
                    <a:lstStyle/>
                    <a:p>
                      <a:pPr algn="ctr" fontAlgn="b"/>
                      <a:r>
                        <a:rPr lang="en-US" sz="1600" b="1" i="0" u="none" strike="noStrike" dirty="0" smtClean="0">
                          <a:solidFill>
                            <a:schemeClr val="bg1"/>
                          </a:solidFill>
                          <a:effectLst/>
                          <a:latin typeface="+mj-lt"/>
                        </a:rPr>
                        <a:t>Date</a:t>
                      </a:r>
                      <a:endParaRPr lang="en-US" sz="1600" b="1" i="0" u="none" strike="noStrike" dirty="0">
                        <a:solidFill>
                          <a:schemeClr val="bg1"/>
                        </a:solidFill>
                        <a:effectLst/>
                        <a:latin typeface="+mj-lt"/>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Acquirer</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a:solidFill>
                            <a:schemeClr val="bg1"/>
                          </a:solidFill>
                          <a:effectLst/>
                        </a:rPr>
                        <a:t>Target</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Deal Value </a:t>
                      </a:r>
                    </a:p>
                    <a:p>
                      <a:pPr algn="ctr" fontAlgn="b"/>
                      <a:r>
                        <a:rPr lang="en-US" sz="1600" b="1" i="0" u="none" strike="noStrike" dirty="0" smtClean="0">
                          <a:solidFill>
                            <a:schemeClr val="bg1"/>
                          </a:solidFill>
                          <a:effectLst/>
                          <a:latin typeface="Calibri" panose="020F0502020204030204" pitchFamily="34" charset="0"/>
                        </a:rPr>
                        <a:t>$ Billion</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207156">
                <a:tc>
                  <a:txBody>
                    <a:bodyPr/>
                    <a:lstStyle/>
                    <a:p>
                      <a:pPr algn="l" fontAlgn="b"/>
                      <a:r>
                        <a:rPr lang="en-US" sz="1400" b="0" i="0" u="none" strike="noStrike" dirty="0">
                          <a:solidFill>
                            <a:srgbClr val="000000"/>
                          </a:solidFill>
                          <a:effectLst/>
                          <a:latin typeface="Calibri" panose="020F0502020204030204" pitchFamily="34" charset="0"/>
                        </a:rPr>
                        <a:t>Dec 2012</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Aquiline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Equity Redstar</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Jun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Atrium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Jul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Torus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0.7</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Ian Beaton and Management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Ark Syndicate Management</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Lancashire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Cathedral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AmTrust</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Sagicor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15498">
                <a:tc>
                  <a:txBody>
                    <a:bodyPr/>
                    <a:lstStyle/>
                    <a:p>
                      <a:pPr algn="l" fontAlgn="b"/>
                      <a:r>
                        <a:rPr lang="en-US" sz="1400" b="0" i="0" u="none" strike="noStrike">
                          <a:solidFill>
                            <a:srgbClr val="000000"/>
                          </a:solidFill>
                          <a:effectLst/>
                          <a:latin typeface="Calibri" panose="020F0502020204030204" pitchFamily="34" charset="0"/>
                        </a:rPr>
                        <a:t>Sep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ANV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Jubilee Managing Agency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N/A</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Dec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Sompo </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Canopius</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Qatar Insurance Company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Antares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Jul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BTG Pactual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Ariel Re</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Nov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RenaissanceRe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Platinum Underwriters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1.9</a:t>
                      </a:r>
                    </a:p>
                  </a:txBody>
                  <a:tcPr marL="6350" marR="6350" marT="6350" marB="0" anchor="b"/>
                </a:tc>
              </a:tr>
              <a:tr h="229401">
                <a:tc>
                  <a:txBody>
                    <a:bodyPr/>
                    <a:lstStyle/>
                    <a:p>
                      <a:pPr algn="l" fontAlgn="b"/>
                      <a:r>
                        <a:rPr lang="en-US" sz="1400" b="0" i="0" u="none" strike="noStrike">
                          <a:solidFill>
                            <a:srgbClr val="000000"/>
                          </a:solidFill>
                          <a:effectLst/>
                          <a:latin typeface="Calibri" panose="020F0502020204030204" pitchFamily="34" charset="0"/>
                        </a:rPr>
                        <a:t>Dec 2014</a:t>
                      </a:r>
                    </a:p>
                  </a:txBody>
                  <a:tcPr marL="6350" marR="6350" marT="6350" marB="0" anchor="b"/>
                </a:tc>
                <a:tc>
                  <a:txBody>
                    <a:bodyPr/>
                    <a:lstStyle/>
                    <a:p>
                      <a:pPr algn="l" fontAlgn="b"/>
                      <a:r>
                        <a:rPr lang="en-US" sz="1400" b="0" i="0" u="none" strike="noStrike" dirty="0" smtClean="0">
                          <a:solidFill>
                            <a:srgbClr val="000000"/>
                          </a:solidFill>
                          <a:effectLst/>
                          <a:latin typeface="Calibri" panose="020F0502020204030204" pitchFamily="34" charset="0"/>
                        </a:rPr>
                        <a:t>XL Group</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Catlin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4.1</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Jan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PartnerRe</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AXIS</a:t>
                      </a:r>
                    </a:p>
                  </a:txBody>
                  <a:tcPr marL="6350" marR="6350" marT="6350" marB="0" anchor="b"/>
                </a:tc>
                <a:tc>
                  <a:txBody>
                    <a:bodyPr/>
                    <a:lstStyle/>
                    <a:p>
                      <a:pPr algn="r" fontAlgn="b"/>
                      <a:r>
                        <a:rPr lang="en-US" sz="1400" b="0" i="0" u="none" strike="noStrike" dirty="0" smtClean="0">
                          <a:solidFill>
                            <a:srgbClr val="000000"/>
                          </a:solidFill>
                          <a:effectLst/>
                          <a:latin typeface="Calibri" panose="020F0502020204030204" pitchFamily="34" charset="0"/>
                        </a:rPr>
                        <a:t>11.0*</a:t>
                      </a:r>
                      <a:endParaRPr lang="en-US" sz="1400" b="0" i="0" u="none" strike="noStrike" dirty="0">
                        <a:solidFill>
                          <a:srgbClr val="000000"/>
                        </a:solidFill>
                        <a:effectLst/>
                        <a:latin typeface="Calibri" panose="020F0502020204030204" pitchFamily="34" charset="0"/>
                      </a:endParaRP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Fairfax Financial Holdings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Brit</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1.9</a:t>
                      </a:r>
                    </a:p>
                  </a:txBody>
                  <a:tcPr marL="6350" marR="6350" marT="6350" marB="0" anchor="b"/>
                </a:tc>
              </a:tr>
            </a:tbl>
          </a:graphicData>
        </a:graphic>
      </p:graphicFrame>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*Deal was not complete as of 6/4/15 and a rival bid from Italian investment firm </a:t>
            </a:r>
            <a:r>
              <a:rPr lang="en-US" sz="1100" dirty="0" err="1" smtClean="0">
                <a:solidFill>
                  <a:srgbClr val="000000"/>
                </a:solidFill>
              </a:rPr>
              <a:t>Exor</a:t>
            </a:r>
            <a:r>
              <a:rPr lang="en-US" sz="1100" dirty="0" smtClean="0">
                <a:solidFill>
                  <a:srgbClr val="000000"/>
                </a:solidFill>
              </a:rPr>
              <a:t> was still under consideration.</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Swiss Re </a:t>
            </a:r>
            <a:r>
              <a:rPr lang="en-US" sz="1100" i="1" dirty="0" smtClean="0">
                <a:solidFill>
                  <a:srgbClr val="000000"/>
                </a:solidFill>
              </a:rPr>
              <a:t>sigma </a:t>
            </a:r>
            <a:r>
              <a:rPr lang="en-US" sz="1100" dirty="0" smtClean="0">
                <a:solidFill>
                  <a:srgbClr val="000000"/>
                </a:solidFill>
              </a:rPr>
              <a:t>3/2015; Insurance information Institute.</a:t>
            </a:r>
            <a:endParaRPr lang="en-US" sz="1100" dirty="0">
              <a:solidFill>
                <a:srgbClr val="000000"/>
              </a:solidFill>
            </a:endParaRPr>
          </a:p>
        </p:txBody>
      </p:sp>
    </p:spTree>
    <p:custDataLst>
      <p:tags r:id="rId1"/>
    </p:custDataLst>
    <p:extLst>
      <p:ext uri="{BB962C8B-B14F-4D97-AF65-F5344CB8AC3E}">
        <p14:creationId xmlns:p14="http://schemas.microsoft.com/office/powerpoint/2010/main" val="101076558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51</a:t>
            </a:fld>
            <a:endParaRPr lang="en-US" dirty="0" smtClean="0"/>
          </a:p>
        </p:txBody>
      </p:sp>
      <p:sp>
        <p:nvSpPr>
          <p:cNvPr id="82949" name="Rectangle 2"/>
          <p:cNvSpPr>
            <a:spLocks noGrp="1" noChangeArrowheads="1"/>
          </p:cNvSpPr>
          <p:nvPr>
            <p:ph type="title"/>
          </p:nvPr>
        </p:nvSpPr>
        <p:spPr/>
        <p:txBody>
          <a:bodyPr/>
          <a:lstStyle/>
          <a:p>
            <a:r>
              <a:rPr lang="en-US" dirty="0" smtClean="0"/>
              <a:t>What’s Driving Global Insurance M&amp;A Activity and Will It Continue?</a:t>
            </a:r>
          </a:p>
        </p:txBody>
      </p:sp>
      <p:sp>
        <p:nvSpPr>
          <p:cNvPr id="1922051" name="Rectangle 3"/>
          <p:cNvSpPr>
            <a:spLocks noGrp="1" noChangeArrowheads="1"/>
          </p:cNvSpPr>
          <p:nvPr>
            <p:ph type="body" idx="1"/>
          </p:nvPr>
        </p:nvSpPr>
        <p:spPr>
          <a:xfrm>
            <a:off x="268543" y="1073939"/>
            <a:ext cx="8780207" cy="5448301"/>
          </a:xfrm>
        </p:spPr>
        <p:txBody>
          <a:bodyPr/>
          <a:lstStyle/>
          <a:p>
            <a:pPr>
              <a:lnSpc>
                <a:spcPts val="2000"/>
              </a:lnSpc>
            </a:pPr>
            <a:r>
              <a:rPr lang="en-US" sz="2000" b="1" dirty="0" smtClean="0"/>
              <a:t>Excess Capital in Global Reinsurance and Primary </a:t>
            </a:r>
            <a:r>
              <a:rPr lang="en-US" sz="2000" b="1" dirty="0"/>
              <a:t>C</a:t>
            </a:r>
            <a:r>
              <a:rPr lang="en-US" sz="2000" b="1" dirty="0" smtClean="0"/>
              <a:t>ommercial Insurance in US</a:t>
            </a:r>
          </a:p>
          <a:p>
            <a:pPr lvl="1">
              <a:lnSpc>
                <a:spcPts val="2000"/>
              </a:lnSpc>
            </a:pPr>
            <a:r>
              <a:rPr lang="en-US" sz="1800" b="1" dirty="0" smtClean="0"/>
              <a:t>(Re)Insurers, like corporations in many industry, are sitting are large amounts of cash accumulated since the Global Financial Crisis that earns very little</a:t>
            </a:r>
          </a:p>
          <a:p>
            <a:pPr>
              <a:lnSpc>
                <a:spcPts val="2000"/>
              </a:lnSpc>
            </a:pPr>
            <a:r>
              <a:rPr lang="en-US" sz="2000" b="1" dirty="0" smtClean="0"/>
              <a:t>Alternative Capital</a:t>
            </a:r>
          </a:p>
          <a:p>
            <a:pPr>
              <a:lnSpc>
                <a:spcPts val="2000"/>
              </a:lnSpc>
            </a:pPr>
            <a:r>
              <a:rPr lang="en-US" sz="2000" b="1" dirty="0" smtClean="0"/>
              <a:t>Slow Top Line (Premium) Growth</a:t>
            </a:r>
          </a:p>
          <a:p>
            <a:pPr>
              <a:lnSpc>
                <a:spcPts val="2000"/>
              </a:lnSpc>
            </a:pPr>
            <a:r>
              <a:rPr lang="en-US" sz="2000" b="1" dirty="0" smtClean="0"/>
              <a:t>Slowdown in Pace of Earnings Growth/ROE</a:t>
            </a:r>
          </a:p>
          <a:p>
            <a:pPr>
              <a:lnSpc>
                <a:spcPts val="2000"/>
              </a:lnSpc>
            </a:pPr>
            <a:r>
              <a:rPr lang="en-US" sz="2000" b="1" dirty="0" smtClean="0"/>
              <a:t>Low Interest Rates Make Debt Financing for Acquisitions Attractive</a:t>
            </a:r>
          </a:p>
          <a:p>
            <a:pPr lvl="1">
              <a:lnSpc>
                <a:spcPts val="2000"/>
              </a:lnSpc>
            </a:pPr>
            <a:r>
              <a:rPr lang="en-US" sz="2000" b="1" dirty="0" smtClean="0"/>
              <a:t>Concern that interest rates in US may soon rise so best to act now</a:t>
            </a:r>
          </a:p>
          <a:p>
            <a:pPr>
              <a:lnSpc>
                <a:spcPts val="2000"/>
              </a:lnSpc>
            </a:pPr>
            <a:r>
              <a:rPr lang="en-US" sz="2000" b="1" dirty="0" smtClean="0"/>
              <a:t>Desire to Achieve Economies of Scale</a:t>
            </a:r>
          </a:p>
          <a:p>
            <a:pPr>
              <a:lnSpc>
                <a:spcPts val="2000"/>
              </a:lnSpc>
            </a:pPr>
            <a:r>
              <a:rPr lang="en-US" sz="2000" b="1" dirty="0" smtClean="0"/>
              <a:t>Peer Pressure/Momentum</a:t>
            </a:r>
          </a:p>
          <a:p>
            <a:pPr lvl="1">
              <a:lnSpc>
                <a:spcPts val="2000"/>
              </a:lnSpc>
            </a:pPr>
            <a:r>
              <a:rPr lang="en-US" sz="1800" b="1" dirty="0" smtClean="0"/>
              <a:t>Management concerns about being “left out”</a:t>
            </a:r>
          </a:p>
        </p:txBody>
      </p:sp>
    </p:spTree>
    <p:extLst>
      <p:ext uri="{BB962C8B-B14F-4D97-AF65-F5344CB8AC3E}">
        <p14:creationId xmlns:p14="http://schemas.microsoft.com/office/powerpoint/2010/main" val="37105752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5. 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 and Over Time, But…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53</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268757790"/>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633"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1971—2015:H1</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2015:H1: </a:t>
            </a:r>
            <a:r>
              <a:rPr lang="en-US" sz="1400" b="1" dirty="0" smtClean="0">
                <a:solidFill>
                  <a:srgbClr val="FFFFFF"/>
                </a:solidFill>
                <a:latin typeface="Arial "/>
              </a:rPr>
              <a:t>4.1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482583"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13670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263"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2916120408"/>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288"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407"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721601832"/>
              </p:ext>
            </p:extLst>
          </p:nvPr>
        </p:nvGraphicFramePr>
        <p:xfrm>
          <a:off x="17463" y="1951038"/>
          <a:ext cx="9107487" cy="4686300"/>
        </p:xfrm>
        <a:graphic>
          <a:graphicData uri="http://schemas.openxmlformats.org/presentationml/2006/ole">
            <mc:AlternateContent xmlns:mc="http://schemas.openxmlformats.org/markup-compatibility/2006">
              <mc:Choice xmlns:v="urn:schemas-microsoft-com:vml" Requires="v">
                <p:oleObj spid="_x0000_s28339430"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17463" y="1951038"/>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979683" y="3986444"/>
            <a:ext cx="2506716"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Alabama DPW growth has been sluggish</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149455103"/>
              </p:ext>
            </p:extLst>
          </p:nvPr>
        </p:nvGraphicFramePr>
        <p:xfrm>
          <a:off x="23813" y="1608138"/>
          <a:ext cx="9096375" cy="4700587"/>
        </p:xfrm>
        <a:graphic>
          <a:graphicData uri="http://schemas.openxmlformats.org/presentationml/2006/ole">
            <mc:AlternateContent xmlns:mc="http://schemas.openxmlformats.org/markup-compatibility/2006">
              <mc:Choice xmlns:v="urn:schemas-microsoft-com:vml" Requires="v">
                <p:oleObj spid="_x0000_s28340454"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23813" y="1608138"/>
                        <a:ext cx="9096375"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21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2486514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914"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341478"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7 years</a:t>
            </a:r>
            <a:endParaRPr lang="en-US" b="1" dirty="0">
              <a:solidFill>
                <a:schemeClr val="bg1"/>
              </a:solidFill>
            </a:endParaRPr>
          </a:p>
        </p:txBody>
      </p:sp>
    </p:spTree>
    <p:extLst>
      <p:ext uri="{BB962C8B-B14F-4D97-AF65-F5344CB8AC3E}">
        <p14:creationId xmlns:p14="http://schemas.microsoft.com/office/powerpoint/2010/main" val="2625988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6.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 but Personal Lines Are Up</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61</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 y="58956"/>
            <a:ext cx="7812799" cy="860425"/>
          </a:xfrm>
        </p:spPr>
        <p:txBody>
          <a:bodyPr/>
          <a:lstStyle/>
          <a:p>
            <a:r>
              <a:rPr lang="en-US" dirty="0" smtClean="0"/>
              <a:t>Commercial Lines Rate Change by Month (vs. Year Earlier), July 2001 – Sep. 2015</a:t>
            </a:r>
            <a:endParaRPr lang="en-US" dirty="0"/>
          </a:p>
        </p:txBody>
      </p:sp>
      <p:graphicFrame>
        <p:nvGraphicFramePr>
          <p:cNvPr id="9" name="Content Placeholder 8"/>
          <p:cNvGraphicFramePr>
            <a:graphicFrameLocks noGrp="1"/>
          </p:cNvGraphicFramePr>
          <p:nvPr>
            <p:ph idx="1"/>
            <p:extLst/>
          </p:nvPr>
        </p:nvGraphicFramePr>
        <p:xfrm>
          <a:off x="549275" y="1354684"/>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62</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Commercial Insurance Rate Changes Are Fairly Stable</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7699375" y="1984827"/>
            <a:ext cx="1349375" cy="465641"/>
          </a:xfrm>
          <a:prstGeom prst="wedgeRectCallout">
            <a:avLst>
              <a:gd name="adj1" fmla="val 11137"/>
              <a:gd name="adj2" fmla="val 281657"/>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Sept. 2015: -1.5%</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20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63</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(1Q:2004–2Q:2015)</a:t>
            </a:r>
          </a:p>
        </p:txBody>
      </p:sp>
      <p:graphicFrame>
        <p:nvGraphicFramePr>
          <p:cNvPr id="7200771" name="Object 2"/>
          <p:cNvGraphicFramePr>
            <a:graphicFrameLocks noGrp="1" noChangeAspect="1"/>
          </p:cNvGraphicFramePr>
          <p:nvPr>
            <p:ph type="chart" idx="4294967295"/>
            <p:extLst/>
          </p:nvPr>
        </p:nvGraphicFramePr>
        <p:xfrm>
          <a:off x="195263" y="1633538"/>
          <a:ext cx="8701087" cy="4843462"/>
        </p:xfrm>
        <a:graphic>
          <a:graphicData uri="http://schemas.openxmlformats.org/presentationml/2006/ole">
            <mc:AlternateContent xmlns:mc="http://schemas.openxmlformats.org/markup-compatibility/2006">
              <mc:Choice xmlns:v="urn:schemas-microsoft-com:vml" Requires="v">
                <p:oleObj spid="_x0000_s28480547" name="Chart" r:id="rId4" imgW="8572682" imgH="4771921" progId="MSGraph.Chart.8">
                  <p:embed followColorScheme="full"/>
                </p:oleObj>
              </mc:Choice>
              <mc:Fallback>
                <p:oleObj name="Chart" r:id="rId4" imgW="8572682" imgH="4771921" progId="MSGraph.Chart.8">
                  <p:embed followColorScheme="full"/>
                  <p:pic>
                    <p:nvPicPr>
                      <p:cNvPr id="0" name=""/>
                      <p:cNvPicPr>
                        <a:picLocks noGrp="1" noChangeAspect="1" noChangeArrowheads="1"/>
                      </p:cNvPicPr>
                      <p:nvPr/>
                    </p:nvPicPr>
                    <p:blipFill>
                      <a:blip r:embed="rId5"/>
                      <a:srcRect/>
                      <a:stretch>
                        <a:fillRect/>
                      </a:stretch>
                    </p:blipFill>
                    <p:spPr bwMode="auto">
                      <a:xfrm>
                        <a:off x="195263" y="1633538"/>
                        <a:ext cx="8701087"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22439" y="4348481"/>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Q2:2015 had remained (slightly)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419500" y="1763033"/>
            <a:ext cx="1951038" cy="1075297"/>
          </a:xfrm>
          <a:prstGeom prst="wedgeRectCallout">
            <a:avLst>
              <a:gd name="adj1" fmla="val 83860"/>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425876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64</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a:t>
            </a:r>
            <a:r>
              <a:rPr lang="en-US" sz="1100" u="sng" dirty="0" smtClean="0"/>
              <a:t>can</a:t>
            </a:r>
            <a:r>
              <a:rPr lang="en-US" sz="1100" dirty="0" smtClean="0"/>
              <a:t> and </a:t>
            </a:r>
            <a:r>
              <a:rPr lang="en-US" sz="1100" u="sng" dirty="0" smtClean="0"/>
              <a:t>do</a:t>
            </a:r>
            <a:r>
              <a:rPr lang="en-US" sz="1100" dirty="0" smtClean="0"/>
              <a:t> vary, </a:t>
            </a:r>
            <a:r>
              <a:rPr lang="en-US" sz="1100" i="1" dirty="0" smtClean="0"/>
              <a:t>potentially substantially</a:t>
            </a:r>
            <a:r>
              <a:rPr lang="en-US" sz="1100" dirty="0" smtClean="0"/>
              <a:t>.</a:t>
            </a:r>
            <a:endParaRPr lang="en-US" sz="1100" dirty="0"/>
          </a:p>
        </p:txBody>
      </p:sp>
      <p:sp>
        <p:nvSpPr>
          <p:cNvPr id="15" name="Rectangle 6"/>
          <p:cNvSpPr>
            <a:spLocks noChangeArrowheads="1"/>
          </p:cNvSpPr>
          <p:nvPr/>
        </p:nvSpPr>
        <p:spPr bwMode="black">
          <a:xfrm>
            <a:off x="259175" y="102819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337443" y="5456568"/>
            <a:ext cx="3743325" cy="161925"/>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181" y="1341044"/>
            <a:ext cx="8697069" cy="5124655"/>
          </a:xfrm>
          <a:prstGeom prst="rect">
            <a:avLst/>
          </a:prstGeom>
        </p:spPr>
      </p:pic>
      <p:sp>
        <p:nvSpPr>
          <p:cNvPr id="18" name="AutoShape 7"/>
          <p:cNvSpPr>
            <a:spLocks noChangeArrowheads="1"/>
          </p:cNvSpPr>
          <p:nvPr/>
        </p:nvSpPr>
        <p:spPr bwMode="blackWhite">
          <a:xfrm>
            <a:off x="2387675" y="1320403"/>
            <a:ext cx="1819275" cy="666750"/>
          </a:xfrm>
          <a:prstGeom prst="wedgeRectCallout">
            <a:avLst>
              <a:gd name="adj1" fmla="val -85926"/>
              <a:gd name="adj2" fmla="val 387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9" name="AutoShape 6"/>
          <p:cNvSpPr>
            <a:spLocks noChangeArrowheads="1"/>
          </p:cNvSpPr>
          <p:nvPr/>
        </p:nvSpPr>
        <p:spPr bwMode="blackWhite">
          <a:xfrm>
            <a:off x="4206950" y="3326619"/>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0" name="AutoShape 6"/>
          <p:cNvSpPr>
            <a:spLocks noChangeArrowheads="1"/>
          </p:cNvSpPr>
          <p:nvPr/>
        </p:nvSpPr>
        <p:spPr bwMode="blackWhite">
          <a:xfrm>
            <a:off x="5768876" y="1697910"/>
            <a:ext cx="1757691" cy="1571261"/>
          </a:xfrm>
          <a:prstGeom prst="wedgeRectCallout">
            <a:avLst>
              <a:gd name="adj1" fmla="val -6943"/>
              <a:gd name="adj2" fmla="val 1195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Pricing turned positive in Q3:2011, the first increase in nearly 8 years</a:t>
            </a:r>
            <a:endParaRPr lang="en-US" sz="1600" b="1" dirty="0">
              <a:solidFill>
                <a:schemeClr val="bg1"/>
              </a:solidFill>
              <a:latin typeface="Arial" pitchFamily="34" charset="0"/>
              <a:cs typeface="+mn-cs"/>
            </a:endParaRPr>
          </a:p>
        </p:txBody>
      </p:sp>
      <p:sp>
        <p:nvSpPr>
          <p:cNvPr id="21" name="AutoShape 7"/>
          <p:cNvSpPr>
            <a:spLocks noChangeArrowheads="1"/>
          </p:cNvSpPr>
          <p:nvPr/>
        </p:nvSpPr>
        <p:spPr bwMode="blackWhite">
          <a:xfrm>
            <a:off x="1169885" y="5123193"/>
            <a:ext cx="1924050" cy="666750"/>
          </a:xfrm>
          <a:prstGeom prst="wedgeRectCallout">
            <a:avLst>
              <a:gd name="adj1" fmla="val 137136"/>
              <a:gd name="adj2" fmla="val 19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7" name="AutoShape 6"/>
          <p:cNvSpPr>
            <a:spLocks noChangeArrowheads="1"/>
          </p:cNvSpPr>
          <p:nvPr/>
        </p:nvSpPr>
        <p:spPr bwMode="blackWhite">
          <a:xfrm>
            <a:off x="2598356" y="2115241"/>
            <a:ext cx="1771650" cy="1104900"/>
          </a:xfrm>
          <a:prstGeom prst="wedgeRectCallout">
            <a:avLst>
              <a:gd name="adj1" fmla="val -30204"/>
              <a:gd name="adj2" fmla="val 152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16" name="AutoShape 7"/>
          <p:cNvSpPr>
            <a:spLocks noChangeArrowheads="1"/>
          </p:cNvSpPr>
          <p:nvPr/>
        </p:nvSpPr>
        <p:spPr bwMode="blackWhite">
          <a:xfrm>
            <a:off x="6537326" y="4857750"/>
            <a:ext cx="2347911" cy="1035204"/>
          </a:xfrm>
          <a:prstGeom prst="wedgeRectCallout">
            <a:avLst>
              <a:gd name="adj1" fmla="val 35912"/>
              <a:gd name="adj2" fmla="val -716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Rate trends are roughly flat, some carriers reporting small gains, others flat, others small declines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36652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6900"/>
                            </p:stCondLst>
                            <p:childTnLst>
                              <p:par>
                                <p:cTn id="25" presetID="22" presetClass="entr" presetSubtype="4" fill="hold" grpId="0" nodeType="afterEffect">
                                  <p:stCondLst>
                                    <p:cond delay="7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7" grpId="0" animBg="1"/>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65</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Q2:2015;   EPL, D&amp;O and Commercial Auto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481571" name="Chart" r:id="rId4" imgW="8296386" imgH="3781460" progId="MSGraph.Chart.8">
                  <p:embed followColorScheme="full"/>
                </p:oleObj>
              </mc:Choice>
              <mc:Fallback>
                <p:oleObj name="Chart" r:id="rId4" imgW="8296386" imgH="378146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86597" y="1074711"/>
            <a:ext cx="2624779" cy="1276910"/>
          </a:xfrm>
          <a:prstGeom prst="wedgeRectCallout">
            <a:avLst>
              <a:gd name="adj1" fmla="val 144103"/>
              <a:gd name="adj2" fmla="val 7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Employment Practices</a:t>
            </a:r>
            <a:r>
              <a:rPr lang="en-US" sz="1600" b="1" dirty="0" smtClean="0">
                <a:solidFill>
                  <a:srgbClr val="FFFFFF"/>
                </a:solidFill>
                <a:latin typeface="Arial" charset="0"/>
                <a:cs typeface="Arial" charset="0"/>
              </a:rPr>
              <a:t> rate increases are large than any other line, followed by D&amp;O and Commercial Auto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1241034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66</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485106"/>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67</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July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251"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July 2015 reading of 5.4%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68</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7</a:t>
            </a:r>
            <a:r>
              <a:rPr lang="en-US" sz="4000" b="1" dirty="0" smtClean="0">
                <a:solidFill>
                  <a:srgbClr val="FFFFFF"/>
                </a:solidFill>
              </a:rPr>
              <a:t>. 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392808463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466"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(2015-16F)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1990-2016F*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69</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40211345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580"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734702057"/>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183"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70</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71</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483597" name="Chart" r:id="rId4" imgW="8677125" imgH="3762340" progId="MSGraph.Chart.8">
                  <p:embed followColorScheme="full"/>
                </p:oleObj>
              </mc:Choice>
              <mc:Fallback>
                <p:oleObj name="Chart" r:id="rId4" imgW="867712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2015:Q2.</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22027352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92161825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206"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399" y="215752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6117"/>
              <a:gd name="adj2" fmla="val 109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4146925671"/>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255492"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 Insurance Information Institute.</a:t>
            </a:r>
            <a:endParaRPr lang="en-US" sz="1100" dirty="0"/>
          </a:p>
        </p:txBody>
      </p:sp>
    </p:spTree>
    <p:extLst>
      <p:ext uri="{BB962C8B-B14F-4D97-AF65-F5344CB8AC3E}">
        <p14:creationId xmlns:p14="http://schemas.microsoft.com/office/powerpoint/2010/main" val="1097822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4555536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6516"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extLst>
      <p:ext uri="{BB962C8B-B14F-4D97-AF65-F5344CB8AC3E}">
        <p14:creationId xmlns:p14="http://schemas.microsoft.com/office/powerpoint/2010/main" val="1376508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957658826"/>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257540"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Tree>
    <p:extLst>
      <p:ext uri="{BB962C8B-B14F-4D97-AF65-F5344CB8AC3E}">
        <p14:creationId xmlns:p14="http://schemas.microsoft.com/office/powerpoint/2010/main" val="1125392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58562"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940459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107950561"/>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9589"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Remains Stable in 2015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*2015F-2016F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Tree>
    <p:extLst>
      <p:ext uri="{BB962C8B-B14F-4D97-AF65-F5344CB8AC3E}">
        <p14:creationId xmlns:p14="http://schemas.microsoft.com/office/powerpoint/2010/main" val="3958030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707923256"/>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60610"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spTree>
    <p:extLst>
      <p:ext uri="{BB962C8B-B14F-4D97-AF65-F5344CB8AC3E}">
        <p14:creationId xmlns:p14="http://schemas.microsoft.com/office/powerpoint/2010/main" val="434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79</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985996514"/>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367038" name="Chart" r:id="rId4" imgW="8600977" imgH="3924439" progId="MSGraph.Chart.8">
                  <p:embed followColorScheme="full"/>
                </p:oleObj>
              </mc:Choice>
              <mc:Fallback>
                <p:oleObj name="Chart" r:id="rId4" imgW="8600977" imgH="392443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104909"/>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2013-15:Q2</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0233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80</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559203990"/>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62656" name="Chart" r:id="rId4" imgW="8534400" imgH="3543300" progId="MSGraph.Chart.8">
                  <p:embed followColorScheme="full"/>
                </p:oleObj>
              </mc:Choice>
              <mc:Fallback>
                <p:oleObj name="Chart" r:id="rId4" imgW="8534400" imgH="354330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9/30/15 in 2015 dollars.</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a:t>
            </a:r>
            <a:r>
              <a:rPr lang="en-US" sz="1050" dirty="0" smtClean="0">
                <a:solidFill>
                  <a:srgbClr val="000000"/>
                </a:solidFill>
              </a:rPr>
              <a:t>;  </a:t>
            </a:r>
            <a:r>
              <a:rPr lang="en-US" sz="1050" dirty="0">
                <a:solidFill>
                  <a:srgbClr val="000000"/>
                </a:solidFill>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$11.0B in insured CAT losses though 9/30/15</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$ 2014)</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80</a:t>
            </a:fld>
            <a:endParaRPr lang="en-US"/>
          </a:p>
        </p:txBody>
      </p:sp>
    </p:spTree>
    <p:extLst>
      <p:ext uri="{BB962C8B-B14F-4D97-AF65-F5344CB8AC3E}">
        <p14:creationId xmlns:p14="http://schemas.microsoft.com/office/powerpoint/2010/main" val="330376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US Insured CAT Losses Through Q3to Date: 30 Events =$11 Billion in Claims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PCS; Insurance information Institute.</a:t>
            </a:r>
            <a:endParaRPr lang="en-US" sz="1100" dirty="0">
              <a:solidFill>
                <a:srgbClr val="000000"/>
              </a:solidFill>
            </a:endParaRPr>
          </a:p>
        </p:txBody>
      </p:sp>
      <p:pic>
        <p:nvPicPr>
          <p:cNvPr id="2" name="Picture 1"/>
          <p:cNvPicPr>
            <a:picLocks noChangeAspect="1"/>
          </p:cNvPicPr>
          <p:nvPr/>
        </p:nvPicPr>
        <p:blipFill>
          <a:blip r:embed="rId4"/>
          <a:stretch>
            <a:fillRect/>
          </a:stretch>
        </p:blipFill>
        <p:spPr>
          <a:xfrm>
            <a:off x="574251" y="1229711"/>
            <a:ext cx="7661119" cy="5150820"/>
          </a:xfrm>
          <a:prstGeom prst="rect">
            <a:avLst/>
          </a:prstGeom>
        </p:spPr>
      </p:pic>
    </p:spTree>
    <p:custDataLst>
      <p:tags r:id="rId1"/>
    </p:custDataLst>
    <p:extLst>
      <p:ext uri="{BB962C8B-B14F-4D97-AF65-F5344CB8AC3E}">
        <p14:creationId xmlns:p14="http://schemas.microsoft.com/office/powerpoint/2010/main" val="213722355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Top 10 Insured CAT Losses Through      2015 Q3: 30 Events = $11 Bill. in Claims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PCS; Insurance information Institute.</a:t>
            </a:r>
            <a:endParaRPr lang="en-US" sz="1100" dirty="0">
              <a:solidFill>
                <a:srgbClr val="000000"/>
              </a:solidFill>
            </a:endParaRPr>
          </a:p>
        </p:txBody>
      </p:sp>
      <p:pic>
        <p:nvPicPr>
          <p:cNvPr id="3" name="Picture 2"/>
          <p:cNvPicPr>
            <a:picLocks noChangeAspect="1"/>
          </p:cNvPicPr>
          <p:nvPr/>
        </p:nvPicPr>
        <p:blipFill>
          <a:blip r:embed="rId4"/>
          <a:stretch>
            <a:fillRect/>
          </a:stretch>
        </p:blipFill>
        <p:spPr>
          <a:xfrm>
            <a:off x="551647" y="1078242"/>
            <a:ext cx="7904295" cy="5329656"/>
          </a:xfrm>
          <a:prstGeom prst="rect">
            <a:avLst/>
          </a:prstGeom>
        </p:spPr>
      </p:pic>
      <p:sp>
        <p:nvSpPr>
          <p:cNvPr id="4" name="Oval 3"/>
          <p:cNvSpPr/>
          <p:nvPr/>
        </p:nvSpPr>
        <p:spPr>
          <a:xfrm>
            <a:off x="2617076" y="3358055"/>
            <a:ext cx="331076" cy="173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17076" y="4674476"/>
            <a:ext cx="331076" cy="1734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2723309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Top 10 Largest NFIP Flood Claim            Payout Events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NFIP; Insurance information </a:t>
            </a:r>
            <a:r>
              <a:rPr lang="en-US" sz="1100" dirty="0">
                <a:solidFill>
                  <a:srgbClr val="000000"/>
                </a:solidFill>
              </a:rPr>
              <a:t>Institute </a:t>
            </a:r>
            <a:r>
              <a:rPr lang="en-US" sz="1100" dirty="0">
                <a:solidFill>
                  <a:srgbClr val="000000"/>
                </a:solidFill>
                <a:hlinkClick r:id="rId4"/>
              </a:rPr>
              <a:t>http://</a:t>
            </a:r>
            <a:r>
              <a:rPr lang="en-US" sz="1100" dirty="0" smtClean="0">
                <a:solidFill>
                  <a:srgbClr val="000000"/>
                </a:solidFill>
                <a:hlinkClick r:id="rId4"/>
              </a:rPr>
              <a:t>www.iii.org/issue-update/flood-insurance</a:t>
            </a:r>
            <a:r>
              <a:rPr lang="en-US" sz="1100" dirty="0" smtClean="0">
                <a:solidFill>
                  <a:srgbClr val="000000"/>
                </a:solidFill>
              </a:rPr>
              <a:t> </a:t>
            </a:r>
            <a:endParaRPr lang="en-US" sz="1100" dirty="0">
              <a:solidFill>
                <a:srgbClr val="000000"/>
              </a:solidFill>
            </a:endParaRPr>
          </a:p>
        </p:txBody>
      </p:sp>
      <p:pic>
        <p:nvPicPr>
          <p:cNvPr id="3" name="Picture 2"/>
          <p:cNvPicPr>
            <a:picLocks noChangeAspect="1"/>
          </p:cNvPicPr>
          <p:nvPr/>
        </p:nvPicPr>
        <p:blipFill>
          <a:blip r:embed="rId5"/>
          <a:stretch>
            <a:fillRect/>
          </a:stretch>
        </p:blipFill>
        <p:spPr>
          <a:xfrm>
            <a:off x="149841" y="1481959"/>
            <a:ext cx="8934523" cy="4371975"/>
          </a:xfrm>
          <a:prstGeom prst="rect">
            <a:avLst/>
          </a:prstGeom>
        </p:spPr>
      </p:pic>
    </p:spTree>
    <p:custDataLst>
      <p:tags r:id="rId1"/>
    </p:custDataLst>
    <p:extLst>
      <p:ext uri="{BB962C8B-B14F-4D97-AF65-F5344CB8AC3E}">
        <p14:creationId xmlns:p14="http://schemas.microsoft.com/office/powerpoint/2010/main" val="617375861"/>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84</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4" name="Text Box 15"/>
          <p:cNvSpPr txBox="1">
            <a:spLocks noChangeArrowheads="1"/>
          </p:cNvSpPr>
          <p:nvPr/>
        </p:nvSpPr>
        <p:spPr bwMode="auto">
          <a:xfrm>
            <a:off x="5959366" y="193457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$8.2 Billion Insured Losses</a:t>
            </a:r>
          </a:p>
          <a:p>
            <a:pPr algn="ctr"/>
            <a:r>
              <a:rPr lang="en-US" dirty="0" smtClean="0">
                <a:solidFill>
                  <a:schemeClr val="bg1"/>
                </a:solidFill>
              </a:rPr>
              <a:t>$12.0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41241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85</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813"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86</a:t>
            </a:fld>
            <a:endParaRPr lang="en-US" smtClean="0">
              <a:solidFill>
                <a:srgbClr val="000000"/>
              </a:solidFill>
            </a:endParaRPr>
          </a:p>
        </p:txBody>
      </p:sp>
      <p:graphicFrame>
        <p:nvGraphicFramePr>
          <p:cNvPr id="51202" name="Object 2"/>
          <p:cNvGraphicFramePr>
            <a:graphicFrameLocks/>
          </p:cNvGraphicFramePr>
          <p:nvPr>
            <p:extLst>
              <p:ext uri="{D42A27DB-BD31-4B8C-83A1-F6EECF244321}">
                <p14:modId xmlns:p14="http://schemas.microsoft.com/office/powerpoint/2010/main" val="2003896272"/>
              </p:ext>
            </p:extLst>
          </p:nvPr>
        </p:nvGraphicFramePr>
        <p:xfrm>
          <a:off x="85725" y="1773806"/>
          <a:ext cx="8493125" cy="4343400"/>
        </p:xfrm>
        <a:graphic>
          <a:graphicData uri="http://schemas.openxmlformats.org/presentationml/2006/ole">
            <mc:AlternateContent xmlns:mc="http://schemas.openxmlformats.org/markup-compatibility/2006">
              <mc:Choice xmlns:v="urn:schemas-microsoft-com:vml" Requires="v">
                <p:oleObj spid="_x0000_s28449838" name="Chart" r:id="rId4" imgW="8429540" imgH="4343400" progId="MSGraph.Chart.8">
                  <p:embed followColorScheme="full"/>
                </p:oleObj>
              </mc:Choice>
              <mc:Fallback>
                <p:oleObj name="Chart" r:id="rId4" imgW="8429540" imgH="4343400" progId="MSGraph.Chart.8">
                  <p:embed followColorScheme="full"/>
                  <p:pic>
                    <p:nvPicPr>
                      <p:cNvPr id="0" name=""/>
                      <p:cNvPicPr>
                        <a:picLocks noChangeArrowheads="1"/>
                      </p:cNvPicPr>
                      <p:nvPr/>
                    </p:nvPicPr>
                    <p:blipFill>
                      <a:blip r:embed="rId5"/>
                      <a:srcRect/>
                      <a:stretch>
                        <a:fillRect/>
                      </a:stretch>
                    </p:blipFill>
                    <p:spPr bwMode="auto">
                      <a:xfrm>
                        <a:off x="85725" y="1773806"/>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216966" y="6117206"/>
            <a:ext cx="9191625" cy="661720"/>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
                <a:cs typeface="Arial" charset="0"/>
              </a:rPr>
              <a:t>Sources: CA Earthquake (</a:t>
            </a:r>
            <a:r>
              <a:rPr lang="en-US" sz="1000" dirty="0">
                <a:solidFill>
                  <a:srgbClr val="000000"/>
                </a:solidFill>
                <a:latin typeface="Arial "/>
                <a:cs typeface="Arial" charset="0"/>
              </a:rPr>
              <a:t>WSJ, </a:t>
            </a:r>
            <a:r>
              <a:rPr lang="en-US" sz="1000" dirty="0">
                <a:solidFill>
                  <a:srgbClr val="000000"/>
                </a:solidFill>
                <a:latin typeface="Arial "/>
                <a:cs typeface="Arial" charset="0"/>
                <a:hlinkClick r:id="rId6"/>
              </a:rPr>
              <a:t>http://</a:t>
            </a:r>
            <a:r>
              <a:rPr lang="en-US" sz="1000" dirty="0" smtClean="0">
                <a:solidFill>
                  <a:srgbClr val="000000"/>
                </a:solidFill>
                <a:latin typeface="Arial "/>
                <a:cs typeface="Arial" charset="0"/>
                <a:hlinkClick r:id="rId6"/>
              </a:rPr>
              <a:t>www.wsj.com/articles/california-pushes-homeowners-to-insure-against-earthquakes-1440980138</a:t>
            </a:r>
            <a:r>
              <a:rPr lang="en-US" sz="1000" dirty="0" smtClean="0">
                <a:solidFill>
                  <a:srgbClr val="000000"/>
                </a:solidFill>
                <a:latin typeface="Arial "/>
                <a:cs typeface="Arial" charset="0"/>
              </a:rPr>
              <a:t> ); Flood and Renters (I.I.I. June 2015 Pulse Survey); Cyber (</a:t>
            </a:r>
            <a:r>
              <a:rPr lang="en-US" sz="1000" dirty="0" err="1" smtClean="0">
                <a:solidFill>
                  <a:srgbClr val="000000"/>
                </a:solidFill>
                <a:latin typeface="Arial "/>
                <a:cs typeface="Arial" charset="0"/>
              </a:rPr>
              <a:t>Advisen</a:t>
            </a:r>
            <a:r>
              <a:rPr lang="en-US" sz="1000" dirty="0" smtClean="0">
                <a:solidFill>
                  <a:srgbClr val="000000"/>
                </a:solidFill>
                <a:latin typeface="Arial "/>
                <a:cs typeface="Arial" charset="0"/>
              </a:rPr>
              <a:t>, 2015); Terrorism (</a:t>
            </a:r>
            <a:r>
              <a:rPr lang="en-US" sz="1000" dirty="0">
                <a:solidFill>
                  <a:srgbClr val="000000"/>
                </a:solidFill>
                <a:latin typeface="Arial" charset="0"/>
                <a:cs typeface="Arial" charset="0"/>
              </a:rPr>
              <a:t>Marsh Global Analytics, </a:t>
            </a:r>
            <a:r>
              <a:rPr lang="en-US" sz="1000" i="1" dirty="0">
                <a:solidFill>
                  <a:srgbClr val="000000"/>
                </a:solidFill>
                <a:latin typeface="Arial" charset="0"/>
                <a:cs typeface="Arial" charset="0"/>
              </a:rPr>
              <a:t>2014 Terrorism Risk Insurance Report,</a:t>
            </a:r>
            <a:r>
              <a:rPr lang="en-US" sz="1000" dirty="0">
                <a:solidFill>
                  <a:srgbClr val="000000"/>
                </a:solidFill>
                <a:latin typeface="Arial" charset="0"/>
                <a:cs typeface="Arial" charset="0"/>
              </a:rPr>
              <a:t> April </a:t>
            </a:r>
            <a:r>
              <a:rPr lang="en-US" sz="1000" dirty="0" smtClean="0">
                <a:solidFill>
                  <a:srgbClr val="000000"/>
                </a:solidFill>
                <a:latin typeface="Arial" charset="0"/>
                <a:cs typeface="Arial" charset="0"/>
              </a:rPr>
              <a:t>2014; data for 2013); Pvt. Passenger Auto (Insurance Research Council, </a:t>
            </a:r>
            <a:r>
              <a:rPr lang="en-US" sz="1000" i="1" dirty="0" smtClean="0">
                <a:solidFill>
                  <a:srgbClr val="000000"/>
                </a:solidFill>
                <a:latin typeface="Arial" charset="0"/>
                <a:cs typeface="Arial" charset="0"/>
              </a:rPr>
              <a:t>Uninsured Motorists, </a:t>
            </a:r>
            <a:r>
              <a:rPr lang="en-US" sz="1000" dirty="0" smtClean="0">
                <a:solidFill>
                  <a:srgbClr val="000000"/>
                </a:solidFill>
                <a:latin typeface="Arial" charset="0"/>
                <a:cs typeface="Arial" charset="0"/>
              </a:rPr>
              <a:t>2014 Edition, data for 2012); Home and Workers Comp (I.I.I. estimates);  Insurance Information Institute research.</a:t>
            </a:r>
            <a:endParaRPr lang="en-US" sz="1000" dirty="0">
              <a:solidFill>
                <a:srgbClr val="000000"/>
              </a:solidFill>
              <a:latin typeface="Arial "/>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panose="020B0604020202020204" pitchFamily="34" charset="0"/>
                <a:cs typeface="Arial" panose="020B0604020202020204" pitchFamily="34" charset="0"/>
              </a:rPr>
              <a:t>Take-Up Rates for Various Types of Insurance in the U.S.</a:t>
            </a:r>
          </a:p>
        </p:txBody>
      </p:sp>
      <p:sp>
        <p:nvSpPr>
          <p:cNvPr id="13" name="Rectangle 3"/>
          <p:cNvSpPr>
            <a:spLocks noChangeArrowheads="1"/>
          </p:cNvSpPr>
          <p:nvPr/>
        </p:nvSpPr>
        <p:spPr bwMode="black">
          <a:xfrm>
            <a:off x="111647" y="132101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
                <a:cs typeface="Arial" charset="0"/>
              </a:rPr>
              <a:t>Take-Up Rate</a:t>
            </a:r>
            <a:endParaRPr lang="en-US" sz="1600" b="1" dirty="0">
              <a:solidFill>
                <a:srgbClr val="225A7A"/>
              </a:solidFill>
              <a:latin typeface="Arial "/>
              <a:cs typeface="Arial" charset="0"/>
            </a:endParaRPr>
          </a:p>
        </p:txBody>
      </p:sp>
      <p:sp>
        <p:nvSpPr>
          <p:cNvPr id="10" name="Text Box 17"/>
          <p:cNvSpPr txBox="1">
            <a:spLocks noChangeArrowheads="1"/>
          </p:cNvSpPr>
          <p:nvPr/>
        </p:nvSpPr>
        <p:spPr bwMode="auto">
          <a:xfrm>
            <a:off x="1010471" y="2207874"/>
            <a:ext cx="3370208" cy="707886"/>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2000" b="1" dirty="0" smtClean="0">
                <a:solidFill>
                  <a:srgbClr val="FFFFFF"/>
                </a:solidFill>
                <a:cs typeface="Arial" panose="020B0604020202020204" pitchFamily="34" charset="0"/>
              </a:rPr>
              <a:t>Take-up rates vary widely by type of coverage</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478203967"/>
      </p:ext>
    </p:extLst>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87</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730"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88</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803588570"/>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374195"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3740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89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281"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9</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-2014*</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479525"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898260" y="3547246"/>
            <a:ext cx="2617450"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Banks: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49606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90</a:t>
            </a:fld>
            <a:endParaRPr lang="en-US" smtClean="0"/>
          </a:p>
        </p:txBody>
      </p:sp>
      <p:graphicFrame>
        <p:nvGraphicFramePr>
          <p:cNvPr id="51202" name="Object 2"/>
          <p:cNvGraphicFramePr>
            <a:graphicFrameLocks/>
          </p:cNvGraphicFramePr>
          <p:nvPr>
            <p:extLst/>
          </p:nvPr>
        </p:nvGraphicFramePr>
        <p:xfrm>
          <a:off x="111647" y="2220348"/>
          <a:ext cx="8493125" cy="4343400"/>
        </p:xfrm>
        <a:graphic>
          <a:graphicData uri="http://schemas.openxmlformats.org/presentationml/2006/ole">
            <mc:AlternateContent xmlns:mc="http://schemas.openxmlformats.org/markup-compatibility/2006">
              <mc:Choice xmlns:v="urn:schemas-microsoft-com:vml" Requires="v">
                <p:oleObj spid="_x0000_s28263677" name="Chart" r:id="rId4" imgW="8439111" imgH="4333840" progId="MSGraph.Chart.8">
                  <p:embed followColorScheme="full"/>
                </p:oleObj>
              </mc:Choice>
              <mc:Fallback>
                <p:oleObj name="Chart" r:id="rId4" imgW="8439111" imgH="4333840" progId="MSGraph.Chart.8">
                  <p:embed followColorScheme="full"/>
                  <p:pic>
                    <p:nvPicPr>
                      <p:cNvPr id="0" name=""/>
                      <p:cNvPicPr>
                        <a:picLocks noChangeArrowheads="1"/>
                      </p:cNvPicPr>
                      <p:nvPr/>
                    </p:nvPicPr>
                    <p:blipFill>
                      <a:blip r:embed="rId5"/>
                      <a:srcRect/>
                      <a:stretch>
                        <a:fillRect/>
                      </a:stretch>
                    </p:blipFill>
                    <p:spPr bwMode="auto">
                      <a:xfrm>
                        <a:off x="111647" y="2220348"/>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latin typeface="Arial "/>
              </a:rPr>
              <a:t>*</a:t>
            </a:r>
            <a:r>
              <a:rPr lang="en-US" sz="1000" dirty="0">
                <a:latin typeface="Arial "/>
              </a:rPr>
              <a:t>T</a:t>
            </a:r>
            <a:r>
              <a:rPr lang="en-US" sz="1000" dirty="0" smtClean="0">
                <a:latin typeface="Arial "/>
              </a:rPr>
              <a:t>hrough June 10, 2015.</a:t>
            </a:r>
          </a:p>
          <a:p>
            <a:pPr eaLnBrk="0" hangingPunct="0">
              <a:lnSpc>
                <a:spcPct val="85000"/>
              </a:lnSpc>
              <a:spcBef>
                <a:spcPct val="25000"/>
              </a:spcBef>
              <a:buClr>
                <a:schemeClr val="accent2"/>
              </a:buClr>
              <a:buFont typeface="Wingdings" pitchFamily="2" charset="2"/>
              <a:buNone/>
            </a:pPr>
            <a:r>
              <a:rPr lang="en-US" sz="1000" dirty="0" smtClean="0">
                <a:latin typeface="Arial "/>
              </a:rPr>
              <a:t>Sources: PCS unit of </a:t>
            </a:r>
            <a:r>
              <a:rPr lang="en-US" sz="1000" dirty="0" err="1" smtClean="0">
                <a:latin typeface="Arial "/>
              </a:rPr>
              <a:t>Verisk</a:t>
            </a:r>
            <a:r>
              <a:rPr lang="en-US" sz="1000" dirty="0" smtClean="0">
                <a:latin typeface="Arial "/>
              </a:rPr>
              <a:t> Analytics; Insurance Information Institute. </a:t>
            </a:r>
            <a:endParaRPr lang="en-US" sz="1000" dirty="0">
              <a:latin typeface="Arial "/>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latin typeface="Arial" panose="020B0604020202020204" pitchFamily="34" charset="0"/>
                <a:ea typeface="+mj-ea"/>
                <a:cs typeface="Arial" panose="020B0604020202020204" pitchFamily="34" charset="0"/>
              </a:rPr>
              <a:t>Top 5 Insured Catastrophe Losses in 2015*</a:t>
            </a:r>
            <a:endParaRPr kumimoji="0" lang="en-US" sz="3000" b="1" i="0" u="none" strike="noStrike" kern="0" cap="none" spc="0" normalizeH="0" baseline="0" noProof="0" dirty="0" smtClean="0">
              <a:ln>
                <a:noFill/>
              </a:ln>
              <a:solidFill>
                <a:srgbClr val="225A7A"/>
              </a:solidFill>
              <a:effectLst/>
              <a:uLnTx/>
              <a:uFillTx/>
              <a:latin typeface="Arial" panose="020B0604020202020204" pitchFamily="34" charset="0"/>
              <a:ea typeface="+mj-ea"/>
              <a:cs typeface="Arial" panose="020B0604020202020204" pitchFamily="34" charset="0"/>
            </a:endParaRPr>
          </a:p>
        </p:txBody>
      </p:sp>
      <p:sp>
        <p:nvSpPr>
          <p:cNvPr id="15" name="AutoShape 8"/>
          <p:cNvSpPr>
            <a:spLocks noChangeArrowheads="1"/>
          </p:cNvSpPr>
          <p:nvPr/>
        </p:nvSpPr>
        <p:spPr bwMode="blackWhite">
          <a:xfrm>
            <a:off x="3284113" y="1037589"/>
            <a:ext cx="5426009" cy="1252293"/>
          </a:xfrm>
          <a:prstGeom prst="wedgeRectCallout">
            <a:avLst>
              <a:gd name="adj1" fmla="val -68471"/>
              <a:gd name="adj2" fmla="val 569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As in 2014, a “Polar Vortex” event was the most costly cat through the first half of 2015 with $1.84 billion in insured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280987" y="166373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
              </a:rPr>
              <a:t>($ Millions</a:t>
            </a:r>
            <a:r>
              <a:rPr lang="en-US" sz="1600" b="1" dirty="0">
                <a:solidFill>
                  <a:srgbClr val="225A7A"/>
                </a:solidFill>
                <a:latin typeface="Arial "/>
              </a:rPr>
              <a:t>)</a:t>
            </a:r>
          </a:p>
        </p:txBody>
      </p:sp>
      <p:sp>
        <p:nvSpPr>
          <p:cNvPr id="10" name="Text Box 17"/>
          <p:cNvSpPr txBox="1">
            <a:spLocks noChangeArrowheads="1"/>
          </p:cNvSpPr>
          <p:nvPr/>
        </p:nvSpPr>
        <p:spPr bwMode="auto">
          <a:xfrm>
            <a:off x="4253555" y="2302691"/>
            <a:ext cx="4510489" cy="1477328"/>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800" b="1" dirty="0" smtClean="0">
                <a:solidFill>
                  <a:schemeClr val="bg1"/>
                </a:solidFill>
                <a:cs typeface="Arial" panose="020B0604020202020204" pitchFamily="34" charset="0"/>
              </a:rPr>
              <a:t>In 2015, Winter Storm cat events resulting in $2.3 billion in insured losses, little changed from $2.4 billion in 2013.  These figures are about double the long-term average.</a:t>
            </a:r>
            <a:endParaRPr lang="en-US" altLang="en-US" sz="1800" b="1" dirty="0">
              <a:solidFill>
                <a:schemeClr val="bg1"/>
              </a:solidFill>
              <a:cs typeface="Arial" panose="020B0604020202020204" pitchFamily="34" charset="0"/>
            </a:endParaRPr>
          </a:p>
        </p:txBody>
      </p:sp>
    </p:spTree>
    <p:extLst>
      <p:ext uri="{BB962C8B-B14F-4D97-AF65-F5344CB8AC3E}">
        <p14:creationId xmlns:p14="http://schemas.microsoft.com/office/powerpoint/2010/main" val="1163573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latin typeface="Arial" panose="020B0604020202020204" pitchFamily="34" charset="0"/>
                <a:cs typeface="Arial" panose="020B0604020202020204" pitchFamily="34" charset="0"/>
              </a:rPr>
              <a:t>**</a:t>
            </a:r>
            <a:r>
              <a:rPr lang="de-DE" sz="900" b="1" dirty="0" err="1">
                <a:latin typeface="Arial" panose="020B0604020202020204" pitchFamily="34" charset="0"/>
                <a:cs typeface="Arial" panose="020B0604020202020204" pitchFamily="34" charset="0"/>
              </a:rPr>
              <a:t>Losses</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adjusted</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to</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inflation</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based</a:t>
            </a:r>
            <a:r>
              <a:rPr lang="de-DE" sz="900" b="1" dirty="0">
                <a:latin typeface="Arial" panose="020B0604020202020204" pitchFamily="34" charset="0"/>
                <a:cs typeface="Arial" panose="020B0604020202020204" pitchFamily="34" charset="0"/>
              </a:rPr>
              <a:t> on </a:t>
            </a:r>
            <a:r>
              <a:rPr lang="de-DE" sz="900" b="1" dirty="0" err="1">
                <a:latin typeface="Arial" panose="020B0604020202020204" pitchFamily="34" charset="0"/>
                <a:cs typeface="Arial" panose="020B0604020202020204" pitchFamily="34" charset="0"/>
              </a:rPr>
              <a:t>country</a:t>
            </a:r>
            <a:r>
              <a:rPr lang="de-DE" sz="900" b="1" dirty="0">
                <a:latin typeface="Arial" panose="020B0604020202020204" pitchFamily="34" charset="0"/>
                <a:cs typeface="Arial" panose="020B0604020202020204" pitchFamily="34" charset="0"/>
              </a:rPr>
              <a:t> CPI</a:t>
            </a:r>
            <a:endParaRPr lang="en-US" sz="900" b="1" dirty="0" err="1">
              <a:latin typeface="Arial" panose="020B0604020202020204" pitchFamily="34" charset="0"/>
              <a:cs typeface="Arial" panose="020B0604020202020204" pitchFamily="34" charset="0"/>
            </a:endParaRPr>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latin typeface="Arial" panose="020B0604020202020204" pitchFamily="34" charset="0"/>
                <a:cs typeface="Arial" panose="020B0604020202020204" pitchFamily="34" charset="0"/>
              </a:rPr>
              <a:t>*Winter </a:t>
            </a:r>
            <a:r>
              <a:rPr lang="de-DE" sz="1000" b="1" dirty="0" err="1">
                <a:latin typeface="Arial" panose="020B0604020202020204" pitchFamily="34" charset="0"/>
                <a:cs typeface="Arial" panose="020B0604020202020204" pitchFamily="34" charset="0"/>
              </a:rPr>
              <a:t>storms</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include</a:t>
            </a:r>
            <a:r>
              <a:rPr lang="de-DE" sz="1000" b="1" dirty="0">
                <a:latin typeface="Arial" panose="020B0604020202020204" pitchFamily="34" charset="0"/>
                <a:cs typeface="Arial" panose="020B0604020202020204" pitchFamily="34" charset="0"/>
              </a:rPr>
              <a:t> winter </a:t>
            </a:r>
            <a:r>
              <a:rPr lang="de-DE" sz="1000" b="1" dirty="0" err="1">
                <a:latin typeface="Arial" panose="020B0604020202020204" pitchFamily="34" charset="0"/>
                <a:cs typeface="Arial" panose="020B0604020202020204" pitchFamily="34" charset="0"/>
              </a:rPr>
              <a:t>damage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blizzard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snow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storm</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and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cold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wave</a:t>
            </a:r>
            <a:endParaRPr lang="de-DE" sz="1000" b="1" dirty="0">
              <a:latin typeface="Arial" panose="020B0604020202020204" pitchFamily="34" charset="0"/>
              <a:cs typeface="Arial" panose="020B0604020202020204" pitchFamily="34" charset="0"/>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91</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10008" y="2227991"/>
            <a:ext cx="8674523"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latin typeface="Arial" panose="020B0604020202020204" pitchFamily="34" charset="0"/>
                <a:cs typeface="Arial" panose="020B0604020202020204" pitchFamily="34" charset="0"/>
              </a:rPr>
              <a:t>Source: Property Claim Services, MR </a:t>
            </a:r>
            <a:r>
              <a:rPr lang="en-US" sz="900" dirty="0" err="1">
                <a:solidFill>
                  <a:schemeClr val="accent4">
                    <a:lumMod val="75000"/>
                  </a:schemeClr>
                </a:solidFill>
                <a:latin typeface="Arial" panose="020B0604020202020204" pitchFamily="34" charset="0"/>
                <a:cs typeface="Arial" panose="020B0604020202020204" pitchFamily="34" charset="0"/>
              </a:rPr>
              <a:t>NatCatSERVICE</a:t>
            </a:r>
            <a:r>
              <a:rPr lang="en-US" sz="900" dirty="0">
                <a:solidFill>
                  <a:schemeClr val="accent4">
                    <a:lumMod val="75000"/>
                  </a:schemeClr>
                </a:solidFill>
                <a:latin typeface="Arial" panose="020B0604020202020204" pitchFamily="34" charset="0"/>
                <a:cs typeface="Arial" panose="020B0604020202020204" pitchFamily="34" charset="0"/>
              </a:rPr>
              <a:t>.</a:t>
            </a:r>
          </a:p>
        </p:txBody>
      </p:sp>
      <p:sp>
        <p:nvSpPr>
          <p:cNvPr id="24" name="Textfeld 9"/>
          <p:cNvSpPr txBox="1"/>
          <p:nvPr/>
        </p:nvSpPr>
        <p:spPr bwMode="auto">
          <a:xfrm>
            <a:off x="10008" y="1815565"/>
            <a:ext cx="2459865"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a:t>
            </a:r>
            <a:r>
              <a:rPr lang="de-DE" sz="1400" b="1" dirty="0" smtClean="0">
                <a:solidFill>
                  <a:srgbClr val="2B7299"/>
                </a:solidFill>
                <a:latin typeface="Arial" panose="020B0604020202020204" pitchFamily="34" charset="0"/>
                <a:cs typeface="Arial" panose="020B0604020202020204" pitchFamily="34" charset="0"/>
              </a:rPr>
              <a:t>Billions, in 2014 Dollars</a:t>
            </a:r>
            <a:endParaRPr lang="de-DE" sz="1400" b="1" dirty="0">
              <a:solidFill>
                <a:srgbClr val="2B7299"/>
              </a:solidFill>
              <a:latin typeface="Arial" panose="020B0604020202020204" pitchFamily="34" charset="0"/>
              <a:cs typeface="Arial" panose="020B0604020202020204" pitchFamily="34" charset="0"/>
            </a:endParaRPr>
          </a:p>
        </p:txBody>
      </p:sp>
      <p:sp>
        <p:nvSpPr>
          <p:cNvPr id="4" name="Rectangle 3"/>
          <p:cNvSpPr/>
          <p:nvPr/>
        </p:nvSpPr>
        <p:spPr>
          <a:xfrm>
            <a:off x="8574417" y="3797569"/>
            <a:ext cx="110114" cy="1848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7"/>
          <p:cNvSpPr>
            <a:spLocks noChangeArrowheads="1"/>
          </p:cNvSpPr>
          <p:nvPr/>
        </p:nvSpPr>
        <p:spPr bwMode="blackWhite">
          <a:xfrm>
            <a:off x="6539858" y="1359372"/>
            <a:ext cx="2554188" cy="1382865"/>
          </a:xfrm>
          <a:prstGeom prst="wedgeRectCallout">
            <a:avLst>
              <a:gd name="adj1" fmla="val 31113"/>
              <a:gd name="adj2" fmla="val 1206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2015 insured winter storm losses totaled $2.3B, similar to 2014 and about double the long-run average</a:t>
            </a:r>
            <a:endParaRPr lang="en-US" sz="1600" b="1" dirty="0">
              <a:solidFill>
                <a:srgbClr val="FFFFFF"/>
              </a:solidFill>
              <a:latin typeface="Arial" panose="020B0604020202020204" pitchFamily="34" charset="0"/>
              <a:cs typeface="Arial" panose="020B0604020202020204" pitchFamily="34" charset="0"/>
            </a:endParaRPr>
          </a:p>
        </p:txBody>
      </p:sp>
      <p:sp>
        <p:nvSpPr>
          <p:cNvPr id="21" name="AutoShape 7"/>
          <p:cNvSpPr>
            <a:spLocks noChangeArrowheads="1"/>
          </p:cNvSpPr>
          <p:nvPr/>
        </p:nvSpPr>
        <p:spPr bwMode="blackWhite">
          <a:xfrm>
            <a:off x="3958300" y="1104050"/>
            <a:ext cx="2563424" cy="1765802"/>
          </a:xfrm>
          <a:prstGeom prst="wedgeRectCallout">
            <a:avLst>
              <a:gd name="adj1" fmla="val -55474"/>
              <a:gd name="adj2" fmla="val 372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sz="1600"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1420913" y="2663841"/>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
        <p:nvSpPr>
          <p:cNvPr id="2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1980-2015 (2014 US$)</a:t>
            </a:r>
            <a:endParaRPr kumimoji="0" lang="en-US" sz="2800" b="1" i="0" u="none" strike="noStrike" kern="0" cap="none" spc="0" normalizeH="0" baseline="0" noProof="0" dirty="0">
              <a:ln>
                <a:noFill/>
              </a:ln>
              <a:solidFill>
                <a:srgbClr val="225A7A"/>
              </a:solidFill>
              <a:effectLst/>
              <a:uLnTx/>
              <a:uFillTx/>
              <a:ea typeface="+mj-ea"/>
              <a:cs typeface="+mj-cs"/>
            </a:endParaRPr>
          </a:p>
        </p:txBody>
      </p:sp>
    </p:spTree>
    <p:custDataLst>
      <p:tags r:id="rId1"/>
    </p:custDataLst>
    <p:extLst>
      <p:ext uri="{BB962C8B-B14F-4D97-AF65-F5344CB8AC3E}">
        <p14:creationId xmlns:p14="http://schemas.microsoft.com/office/powerpoint/2010/main" val="27341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15681"/>
            <a:ext cx="7183119" cy="540000"/>
          </a:xfrm>
        </p:spPr>
        <p:txBody>
          <a:bodyPr/>
          <a:lstStyle/>
          <a:p>
            <a:pPr rtl="0" eaLnBrk="1" latinLnBrk="0" hangingPunct="1"/>
            <a:r>
              <a:rPr lang="en-US" sz="2800" dirty="0" smtClean="0">
                <a:latin typeface="Arial"/>
                <a:ea typeface="Arial Unicode MS"/>
                <a:cs typeface="Arial"/>
              </a:rPr>
              <a:t>Natural </a:t>
            </a:r>
            <a:r>
              <a:rPr lang="en-US" sz="2800" dirty="0">
                <a:latin typeface="Arial"/>
                <a:ea typeface="Arial Unicode MS"/>
                <a:cs typeface="Arial"/>
              </a:rPr>
              <a:t>D</a:t>
            </a:r>
            <a:r>
              <a:rPr lang="en-US" sz="2800" dirty="0" smtClean="0">
                <a:latin typeface="Arial"/>
                <a:ea typeface="Arial Unicode MS"/>
                <a:cs typeface="Arial"/>
              </a:rPr>
              <a:t>isaster Losses </a:t>
            </a:r>
            <a:r>
              <a:rPr lang="en-US" sz="2800" dirty="0">
                <a:latin typeface="Arial"/>
                <a:ea typeface="Arial Unicode MS"/>
                <a:cs typeface="Arial"/>
              </a:rPr>
              <a:t>in the U.S</a:t>
            </a:r>
            <a:r>
              <a:rPr lang="en-US" sz="2800" dirty="0" smtClean="0">
                <a:latin typeface="Arial"/>
                <a:ea typeface="Arial Unicode MS"/>
                <a:cs typeface="Arial"/>
              </a:rPr>
              <a:t>.,</a:t>
            </a:r>
            <a:br>
              <a:rPr lang="en-US" sz="2800" dirty="0" smtClean="0">
                <a:latin typeface="Arial"/>
                <a:ea typeface="Arial Unicode MS"/>
                <a:cs typeface="Arial"/>
              </a:rPr>
            </a:br>
            <a:r>
              <a:rPr lang="en-US" sz="2800" dirty="0" smtClean="0">
                <a:latin typeface="Arial"/>
                <a:ea typeface="Arial Unicode MS"/>
                <a:cs typeface="Arial"/>
              </a:rPr>
              <a:t>First Half 2015</a:t>
            </a:r>
            <a:endParaRPr lang="de-DE" sz="2000" dirty="0">
              <a:latin typeface="Arial"/>
              <a:ea typeface="Arial Unicode MS"/>
              <a:cs typeface="Arial"/>
            </a:endParaRPr>
          </a:p>
        </p:txBody>
      </p:sp>
      <p:graphicFrame>
        <p:nvGraphicFramePr>
          <p:cNvPr id="6" name="Group 5"/>
          <p:cNvGraphicFramePr>
            <a:graphicFrameLocks/>
          </p:cNvGraphicFramePr>
          <p:nvPr>
            <p:extLst>
              <p:ext uri="{D42A27DB-BD31-4B8C-83A1-F6EECF244321}">
                <p14:modId xmlns:p14="http://schemas.microsoft.com/office/powerpoint/2010/main" val="2727533420"/>
              </p:ext>
            </p:extLst>
          </p:nvPr>
        </p:nvGraphicFramePr>
        <p:xfrm>
          <a:off x="230189" y="1835792"/>
          <a:ext cx="8651874" cy="3966044"/>
        </p:xfrm>
        <a:graphic>
          <a:graphicData uri="http://schemas.openxmlformats.org/drawingml/2006/table">
            <a:tbl>
              <a:tblPr>
                <a:effectLst/>
              </a:tblPr>
              <a:tblGrid>
                <a:gridCol w="2645091"/>
                <a:gridCol w="944880"/>
                <a:gridCol w="1125225"/>
                <a:gridCol w="1895036"/>
                <a:gridCol w="2041642"/>
              </a:tblGrid>
              <a:tr h="7637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400" b="0" dirty="0" smtClean="0">
                          <a:solidFill>
                            <a:srgbClr val="FFFFFF"/>
                          </a:solidFill>
                          <a:latin typeface="Arial" charset="0"/>
                        </a:rPr>
                        <a:t>As of July 1, 2015</a:t>
                      </a:r>
                      <a:endParaRPr lang="en-US" sz="14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smtClean="0">
                          <a:solidFill>
                            <a:schemeClr val="tx1"/>
                          </a:solidFill>
                          <a:latin typeface="Arial"/>
                          <a:ea typeface="Arial Unicode MS"/>
                          <a:cs typeface="Arial"/>
                        </a:rPr>
                        <a:t>Severe Thunderstorm</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38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66</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7,000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solidFill>
                            <a:schemeClr val="tx1"/>
                          </a:solidFill>
                          <a:latin typeface="Arial"/>
                        </a:rPr>
                        <a:t>5,100</a:t>
                      </a:r>
                      <a:endParaRPr lang="en-US" sz="1400" b="0" i="0" u="none" strike="noStrike" dirty="0">
                        <a:solidFill>
                          <a:schemeClr val="tx1"/>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47525">
                <a:tc>
                  <a:txBody>
                    <a:bodyPr/>
                    <a:lstStyle/>
                    <a:p>
                      <a:pPr marL="0" marR="0" indent="0" algn="l" rtl="0" eaLnBrk="1" fontAlgn="base" latinLnBrk="0" hangingPunct="1">
                        <a:lnSpc>
                          <a:spcPct val="110000"/>
                        </a:lnSpc>
                        <a:spcBef>
                          <a:spcPts val="660"/>
                        </a:spcBef>
                        <a:spcAft>
                          <a:spcPts val="0"/>
                        </a:spcAft>
                      </a:pPr>
                      <a:r>
                        <a:rPr lang="en-US" sz="1400" b="1" i="1" u="none" strike="noStrike" kern="1200" baseline="0" dirty="0">
                          <a:solidFill>
                            <a:srgbClr val="0070C0"/>
                          </a:solidFill>
                          <a:latin typeface="Arial"/>
                          <a:ea typeface="Arial Unicode MS"/>
                          <a:cs typeface="Arial"/>
                        </a:rPr>
                        <a:t>Winter Storms &amp; Cold Waves</a:t>
                      </a:r>
                      <a:endParaRPr lang="en-US" sz="2400" b="1" i="1" u="none" strike="noStrike" dirty="0">
                        <a:solidFill>
                          <a:srgbClr val="0070C0"/>
                        </a:solidFill>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11</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80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3,800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2,900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Flood, </a:t>
                      </a:r>
                      <a:r>
                        <a:rPr lang="en-US" sz="1400" b="0" i="0" u="none" strike="noStrike" kern="1200" baseline="0" dirty="0" smtClean="0">
                          <a:solidFill>
                            <a:schemeClr val="tx1"/>
                          </a:solidFill>
                          <a:latin typeface="Arial"/>
                          <a:ea typeface="Arial Unicode MS"/>
                          <a:cs typeface="Arial"/>
                        </a:rPr>
                        <a:t>Flash </a:t>
                      </a:r>
                      <a:r>
                        <a:rPr lang="en-US" sz="1400" b="0" i="0" u="none" strike="noStrike" kern="1200" baseline="0" dirty="0">
                          <a:solidFill>
                            <a:schemeClr val="tx1"/>
                          </a:solidFill>
                          <a:latin typeface="Arial"/>
                          <a:ea typeface="Arial Unicode MS"/>
                          <a:cs typeface="Arial"/>
                        </a:rPr>
                        <a:t>F</a:t>
                      </a:r>
                      <a:r>
                        <a:rPr lang="en-US" sz="1400" b="0" i="0" u="none" strike="noStrike" kern="1200" baseline="0" dirty="0" smtClean="0">
                          <a:solidFill>
                            <a:schemeClr val="tx1"/>
                          </a:solidFill>
                          <a:latin typeface="Arial"/>
                          <a:ea typeface="Arial Unicode MS"/>
                          <a:cs typeface="Arial"/>
                        </a:rPr>
                        <a:t>lood</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500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150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Earthquake &amp; </a:t>
                      </a:r>
                      <a:r>
                        <a:rPr lang="en-US" sz="1400" b="0" i="0" u="none" strike="noStrike" kern="1200" baseline="0" dirty="0" smtClean="0">
                          <a:solidFill>
                            <a:schemeClr val="tx1"/>
                          </a:solidFill>
                          <a:latin typeface="Arial"/>
                          <a:ea typeface="Arial Unicode MS"/>
                          <a:cs typeface="Arial"/>
                        </a:rPr>
                        <a:t>Geophysical</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Tropical Cyclone</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2</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Loss </a:t>
                      </a:r>
                      <a:r>
                        <a:rPr lang="de-DE" sz="1400" b="0" i="0" u="none" strike="noStrike" dirty="0" err="1" smtClean="0">
                          <a:latin typeface="Arial"/>
                        </a:rPr>
                        <a:t>est.</a:t>
                      </a:r>
                      <a:r>
                        <a:rPr lang="de-DE" sz="1400" b="0" i="0" u="none" strike="noStrike" dirty="0" smtClean="0">
                          <a:latin typeface="Arial"/>
                        </a:rPr>
                        <a:t> in </a:t>
                      </a:r>
                      <a:r>
                        <a:rPr lang="de-DE" sz="1400" b="0" i="0" u="none" strike="noStrike" dirty="0" err="1" smtClean="0">
                          <a:latin typeface="Arial"/>
                        </a:rPr>
                        <a:t>progress</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mn-lt"/>
                        </a:rPr>
                        <a:t>Loss </a:t>
                      </a:r>
                      <a:r>
                        <a:rPr lang="de-DE" sz="1400" b="0" i="0" u="none" strike="noStrike" dirty="0" err="1" smtClean="0">
                          <a:latin typeface="+mn-lt"/>
                        </a:rPr>
                        <a:t>est.</a:t>
                      </a:r>
                      <a:r>
                        <a:rPr lang="de-DE" sz="1400" b="0" i="0" u="none" strike="noStrike" dirty="0" smtClean="0">
                          <a:latin typeface="+mn-lt"/>
                        </a:rPr>
                        <a:t> in </a:t>
                      </a:r>
                      <a:r>
                        <a:rPr lang="de-DE" sz="1400" b="0" i="0" u="none" strike="noStrike" dirty="0" err="1" smtClean="0">
                          <a:latin typeface="+mn-lt"/>
                        </a:rPr>
                        <a:t>progress</a:t>
                      </a:r>
                      <a:endParaRPr lang="en-US" sz="1400" b="0" i="0" u="none" strike="noStrike" dirty="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a:solidFill>
                            <a:schemeClr val="tx1"/>
                          </a:solidFill>
                          <a:latin typeface="Arial"/>
                          <a:ea typeface="Arial Unicode MS"/>
                          <a:cs typeface="Arial"/>
                        </a:rPr>
                        <a:t>Wildfire, Heat Waves, &amp; Drought</a:t>
                      </a:r>
                      <a:endParaRPr lang="en-US" sz="2400" b="0" i="0" u="none" strike="noStrike">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1,300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Minor </a:t>
                      </a:r>
                      <a:r>
                        <a:rPr lang="de-DE" sz="1400" b="0" i="0" u="none" strike="noStrike" dirty="0" err="1" smtClean="0">
                          <a:latin typeface="+mn-lt"/>
                        </a:rPr>
                        <a:t>market</a:t>
                      </a:r>
                      <a:r>
                        <a:rPr lang="de-DE" sz="1400" b="0" i="0" u="none" strike="noStrike" dirty="0" smtClean="0">
                          <a:latin typeface="+mn-lt"/>
                        </a:rPr>
                        <a:t> </a:t>
                      </a:r>
                      <a:r>
                        <a:rPr lang="de-DE" sz="1400" b="0" i="0" u="none" strike="noStrike" dirty="0" err="1" smtClean="0">
                          <a:latin typeface="+mn-lt"/>
                        </a:rPr>
                        <a:t>loss</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1" i="0" u="none" strike="noStrike" kern="1200" baseline="0" dirty="0">
                          <a:solidFill>
                            <a:schemeClr val="tx1"/>
                          </a:solidFill>
                          <a:latin typeface="Arial"/>
                          <a:ea typeface="Arial Unicode MS"/>
                          <a:cs typeface="Arial"/>
                        </a:rPr>
                        <a:t>Totals</a:t>
                      </a:r>
                      <a:endParaRPr lang="en-US" sz="24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154</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12,600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8,200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5742412"/>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92</a:t>
            </a:fld>
            <a:endParaRPr lang="en-US" sz="1000" dirty="0">
              <a:solidFill>
                <a:schemeClr val="accent4">
                  <a:lumMod val="75000"/>
                </a:schemeClr>
              </a:solidFill>
            </a:endParaRPr>
          </a:p>
        </p:txBody>
      </p:sp>
      <p:sp>
        <p:nvSpPr>
          <p:cNvPr id="2" name="Textfeld 1"/>
          <p:cNvSpPr txBox="1"/>
          <p:nvPr/>
        </p:nvSpPr>
        <p:spPr>
          <a:xfrm>
            <a:off x="152401" y="6309230"/>
            <a:ext cx="3685624" cy="230832"/>
          </a:xfrm>
          <a:prstGeom prst="rect">
            <a:avLst/>
          </a:prstGeom>
          <a:noFill/>
          <a:effectLst/>
        </p:spPr>
        <p:txBody>
          <a:bodyPr wrap="none" rtlCol="0">
            <a:spAutoFit/>
          </a:bodyPr>
          <a:lstStyle/>
          <a:p>
            <a:r>
              <a:rPr lang="de-DE" sz="900" dirty="0"/>
              <a:t>*Source: Property Claim Services (PCS) as of </a:t>
            </a:r>
            <a:r>
              <a:rPr lang="de-DE" sz="900" dirty="0" smtClean="0"/>
              <a:t>7/7/2015; Munich Re.</a:t>
            </a:r>
            <a:endParaRPr lang="en-US" sz="900" dirty="0" err="1"/>
          </a:p>
        </p:txBody>
      </p:sp>
    </p:spTree>
    <p:custDataLst>
      <p:tags r:id="rId1"/>
    </p:custDataLst>
    <p:extLst>
      <p:ext uri="{BB962C8B-B14F-4D97-AF65-F5344CB8AC3E}">
        <p14:creationId xmlns:p14="http://schemas.microsoft.com/office/powerpoint/2010/main" val="257277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
          <p:cNvGraphicFramePr>
            <a:graphicFrameLocks/>
          </p:cNvGraphicFramePr>
          <p:nvPr>
            <p:extLst>
              <p:ext uri="{D42A27DB-BD31-4B8C-83A1-F6EECF244321}">
                <p14:modId xmlns:p14="http://schemas.microsoft.com/office/powerpoint/2010/main" val="183870843"/>
              </p:ext>
            </p:extLst>
          </p:nvPr>
        </p:nvGraphicFramePr>
        <p:xfrm>
          <a:off x="230186" y="1962151"/>
          <a:ext cx="8651876" cy="3781502"/>
        </p:xfrm>
        <a:graphic>
          <a:graphicData uri="http://schemas.openxmlformats.org/drawingml/2006/table">
            <a:tbl>
              <a:tblPr>
                <a:effectLst/>
              </a:tblPr>
              <a:tblGrid>
                <a:gridCol w="1970863"/>
                <a:gridCol w="1334125"/>
                <a:gridCol w="1334125"/>
                <a:gridCol w="1971120"/>
                <a:gridCol w="2041643"/>
              </a:tblGrid>
              <a:tr h="5043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0" dirty="0" smtClean="0">
                          <a:solidFill>
                            <a:srgbClr val="FFFFFF"/>
                          </a:solidFill>
                          <a:latin typeface="Arial" charset="0"/>
                        </a:rPr>
                        <a:t>As of January, 2015</a:t>
                      </a:r>
                      <a:endParaRPr lang="en-US" sz="12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Severe</a:t>
                      </a:r>
                      <a:br>
                        <a:rPr kumimoji="0" lang="en-US" sz="12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98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12,300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8049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Winter Storm, winter damage, cold wave, snow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1" i="1" u="none" strike="noStrike" cap="none" normalizeH="0" baseline="0" dirty="0" smtClean="0">
                          <a:ln>
                            <a:noFill/>
                          </a:ln>
                          <a:solidFill>
                            <a:srgbClr val="0070C0"/>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3,700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Flood, flash flood, storm surge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1,800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Earthquake &amp; Geophysical, landslides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45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750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95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3006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25,000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5" name="TextBox 4"/>
          <p:cNvSpPr txBox="1"/>
          <p:nvPr/>
        </p:nvSpPr>
        <p:spPr>
          <a:xfrm>
            <a:off x="8357508" y="630554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93</a:t>
            </a:fld>
            <a:endParaRPr lang="en-US" sz="1000" dirty="0">
              <a:solidFill>
                <a:schemeClr val="accent4">
                  <a:lumMod val="75000"/>
                </a:schemeClr>
              </a:solidFill>
            </a:endParaRPr>
          </a:p>
        </p:txBody>
      </p:sp>
      <p:sp>
        <p:nvSpPr>
          <p:cNvPr id="9" name="Title 8"/>
          <p:cNvSpPr>
            <a:spLocks noGrp="1"/>
          </p:cNvSpPr>
          <p:nvPr>
            <p:ph type="title"/>
          </p:nvPr>
        </p:nvSpPr>
        <p:spPr>
          <a:xfrm>
            <a:off x="156297" y="221095"/>
            <a:ext cx="6840000" cy="540000"/>
          </a:xfrm>
        </p:spPr>
        <p:txBody>
          <a:bodyPr/>
          <a:lstStyle/>
          <a:p>
            <a:pPr lvl="0"/>
            <a:r>
              <a:rPr lang="en-US" sz="2800" kern="1200" dirty="0">
                <a:latin typeface="Arial"/>
                <a:ea typeface="Arial Unicode MS"/>
                <a:cs typeface="Arial"/>
              </a:rPr>
              <a:t>Natural </a:t>
            </a:r>
            <a:r>
              <a:rPr lang="en-US" sz="2800" kern="1200" dirty="0" smtClean="0">
                <a:latin typeface="Arial"/>
                <a:ea typeface="Arial Unicode MS"/>
                <a:cs typeface="Arial"/>
              </a:rPr>
              <a:t>Disaster Losses </a:t>
            </a:r>
            <a:r>
              <a:rPr lang="en-US" sz="2800" kern="1200" dirty="0">
                <a:latin typeface="Arial"/>
                <a:ea typeface="Arial Unicode MS"/>
                <a:cs typeface="Arial"/>
              </a:rPr>
              <a:t>in the </a:t>
            </a:r>
            <a:r>
              <a:rPr lang="en-US" sz="2800" kern="1200" dirty="0" smtClean="0">
                <a:latin typeface="Arial"/>
                <a:ea typeface="Arial Unicode MS"/>
                <a:cs typeface="Arial"/>
              </a:rPr>
              <a:t>US, </a:t>
            </a:r>
            <a:r>
              <a:rPr lang="en-US" sz="2800" kern="1200" dirty="0">
                <a:latin typeface="Arial"/>
                <a:ea typeface="Arial Unicode MS"/>
                <a:cs typeface="Arial"/>
              </a:rPr>
              <a:t>2014</a:t>
            </a:r>
            <a:r>
              <a:rPr lang="en-US" sz="2800" kern="1200" dirty="0">
                <a:solidFill>
                  <a:srgbClr val="FF00FF"/>
                </a:solidFill>
                <a:latin typeface="Arial"/>
                <a:ea typeface="Arial Unicode MS"/>
                <a:cs typeface="Arial"/>
              </a:rPr>
              <a:t/>
            </a:r>
            <a:br>
              <a:rPr lang="en-US" sz="2800" kern="1200" dirty="0">
                <a:solidFill>
                  <a:srgbClr val="FF00FF"/>
                </a:solidFill>
                <a:latin typeface="Arial"/>
                <a:ea typeface="Arial Unicode MS"/>
                <a:cs typeface="Arial"/>
              </a:rPr>
            </a:br>
            <a:r>
              <a:rPr lang="en-US" sz="2000" dirty="0"/>
              <a:t>Based on perils </a:t>
            </a:r>
            <a:endParaRPr lang="en-US" sz="3600" dirty="0" smtClean="0"/>
          </a:p>
        </p:txBody>
      </p:sp>
      <p:sp>
        <p:nvSpPr>
          <p:cNvPr id="8" name="TextBox 7"/>
          <p:cNvSpPr txBox="1"/>
          <p:nvPr/>
        </p:nvSpPr>
        <p:spPr bwMode="auto">
          <a:xfrm>
            <a:off x="4682067" y="857251"/>
            <a:ext cx="2802466" cy="207749"/>
          </a:xfrm>
          <a:prstGeom prst="rect">
            <a:avLst/>
          </a:prstGeom>
          <a:noFill/>
          <a:ln w="9525">
            <a:noFill/>
            <a:miter lim="800000"/>
            <a:headEnd/>
            <a:tailEnd/>
          </a:ln>
        </p:spPr>
        <p:txBody>
          <a:bodyPr wrap="square" rtlCol="0">
            <a:spAutoFit/>
          </a:bodyPr>
          <a:lstStyle/>
          <a:p>
            <a:pPr algn="just" eaLnBrk="0" hangingPunct="0">
              <a:buClr>
                <a:srgbClr val="FF3300"/>
              </a:buClr>
            </a:pPr>
            <a:endParaRPr lang="en-US" sz="750" dirty="0">
              <a:solidFill>
                <a:schemeClr val="tx2"/>
              </a:solidFill>
            </a:endParaRPr>
          </a:p>
        </p:txBody>
      </p:sp>
      <p:sp>
        <p:nvSpPr>
          <p:cNvPr id="10" name="Rectangle 4"/>
          <p:cNvSpPr>
            <a:spLocks noChangeArrowheads="1"/>
          </p:cNvSpPr>
          <p:nvPr/>
        </p:nvSpPr>
        <p:spPr bwMode="auto">
          <a:xfrm>
            <a:off x="-230909" y="6245525"/>
            <a:ext cx="8214852" cy="61247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Munich Re.</a:t>
            </a:r>
            <a:endParaRPr lang="en-US" sz="1100"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2694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8601075" y="6656388"/>
            <a:ext cx="447675" cy="117725"/>
          </a:xfrm>
        </p:spPr>
        <p:txBody>
          <a:bodyPr/>
          <a:lstStyle/>
          <a:p>
            <a:fld id="{D94909C6-CC71-4962-A18E-AF0515723D95}" type="slidenum">
              <a:rPr lang="en-GB" noProof="0" smtClean="0"/>
              <a:pPr/>
              <a:t>94</a:t>
            </a:fld>
            <a:endParaRPr lang="en-GB" noProof="0"/>
          </a:p>
        </p:txBody>
      </p:sp>
      <p:sp>
        <p:nvSpPr>
          <p:cNvPr id="7" name="Textplatzhalter 2"/>
          <p:cNvSpPr txBox="1">
            <a:spLocks/>
          </p:cNvSpPr>
          <p:nvPr/>
        </p:nvSpPr>
        <p:spPr>
          <a:xfrm>
            <a:off x="314337" y="1940738"/>
            <a:ext cx="8569325" cy="4464397"/>
          </a:xfrm>
          <a:prstGeom prst="rect">
            <a:avLst/>
          </a:prstGeom>
        </p:spPr>
        <p:txBody>
          <a:bodyPr vert="horz" lIns="0" tIns="0" rIns="0" bIns="0" rtlCol="0">
            <a:noAutofit/>
          </a:bodyPr>
          <a:lstStyle/>
          <a:p>
            <a:pPr fontAlgn="auto">
              <a:lnSpc>
                <a:spcPct val="120000"/>
              </a:lnSpc>
              <a:spcBef>
                <a:spcPts val="1200"/>
              </a:spcBef>
              <a:spcAft>
                <a:spcPts val="0"/>
              </a:spcAft>
              <a:defRPr/>
            </a:pPr>
            <a:endParaRPr lang="de-DE" sz="1600" dirty="0">
              <a:solidFill>
                <a:schemeClr val="tx1">
                  <a:lumMod val="85000"/>
                  <a:lumOff val="15000"/>
                </a:schemeClr>
              </a:solidFill>
              <a:latin typeface="+mn-lt"/>
              <a:cs typeface="+mn-cs"/>
            </a:endParaRPr>
          </a:p>
        </p:txBody>
      </p:sp>
      <p:sp>
        <p:nvSpPr>
          <p:cNvPr id="9" name="Titel 8"/>
          <p:cNvSpPr>
            <a:spLocks noGrp="1"/>
          </p:cNvSpPr>
          <p:nvPr>
            <p:ph type="title"/>
          </p:nvPr>
        </p:nvSpPr>
        <p:spPr>
          <a:xfrm>
            <a:off x="206849" y="223593"/>
            <a:ext cx="6840000" cy="540000"/>
          </a:xfrm>
        </p:spPr>
        <p:txBody>
          <a:bodyPr/>
          <a:lstStyle/>
          <a:p>
            <a:r>
              <a:rPr lang="de-DE" sz="2800" dirty="0" smtClean="0"/>
              <a:t>The World is Warmer...With One Big Exception!</a:t>
            </a:r>
            <a:endParaRPr lang="de-DE" sz="2800" dirty="0"/>
          </a:p>
        </p:txBody>
      </p:sp>
      <p:sp>
        <p:nvSpPr>
          <p:cNvPr id="11" name="Textfeld 10"/>
          <p:cNvSpPr txBox="1"/>
          <p:nvPr/>
        </p:nvSpPr>
        <p:spPr>
          <a:xfrm>
            <a:off x="206849" y="1419426"/>
            <a:ext cx="3605130" cy="4801314"/>
          </a:xfrm>
          <a:prstGeom prst="rect">
            <a:avLst/>
          </a:prstGeom>
          <a:noFill/>
          <a:effectLst/>
        </p:spPr>
        <p:txBody>
          <a:bodyPr wrap="square" rtlCol="0">
            <a:spAutoFit/>
          </a:bodyPr>
          <a:lstStyle/>
          <a:p>
            <a:pPr algn="ctr"/>
            <a:r>
              <a:rPr lang="en-US" b="1" u="sng" dirty="0" smtClean="0">
                <a:solidFill>
                  <a:schemeClr val="tx1">
                    <a:lumMod val="75000"/>
                    <a:lumOff val="25000"/>
                  </a:schemeClr>
                </a:solidFill>
              </a:rPr>
              <a:t>HIGHLIGHTS</a:t>
            </a:r>
          </a:p>
          <a:p>
            <a:pPr algn="ctr"/>
            <a:endParaRPr lang="en-US" b="1" u="sng"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2014 was the warmest year across global land and ocean surfaces since records began in 1880.</a:t>
            </a:r>
          </a:p>
          <a:p>
            <a:pPr marL="285750" indent="-285750">
              <a:buFont typeface="Arial" panose="020B0604020202020204" pitchFamily="34" charset="0"/>
              <a:buChar char="•"/>
            </a:pPr>
            <a:endParaRPr lang="en-US" b="1"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9 of the 10 warmest years in the 135-year period of record have occurred in the 21</a:t>
            </a:r>
            <a:r>
              <a:rPr lang="en-US" b="1" baseline="30000" dirty="0" smtClean="0">
                <a:solidFill>
                  <a:schemeClr val="tx1">
                    <a:lumMod val="75000"/>
                    <a:lumOff val="25000"/>
                  </a:schemeClr>
                </a:solidFill>
              </a:rPr>
              <a:t>st</a:t>
            </a:r>
            <a:r>
              <a:rPr lang="en-US" b="1" dirty="0" smtClean="0">
                <a:solidFill>
                  <a:schemeClr val="tx1">
                    <a:lumMod val="75000"/>
                    <a:lumOff val="25000"/>
                  </a:schemeClr>
                </a:solidFill>
              </a:rPr>
              <a:t> century. 1998 currently ranks as the fourth warmest year on record.</a:t>
            </a:r>
          </a:p>
          <a:p>
            <a:pPr marL="285750" indent="-285750">
              <a:buFont typeface="Arial" panose="020B0604020202020204" pitchFamily="34" charset="0"/>
              <a:buChar char="•"/>
            </a:pPr>
            <a:endParaRPr lang="en-US" dirty="0" smtClean="0">
              <a:solidFill>
                <a:schemeClr val="tx1">
                  <a:lumMod val="75000"/>
                  <a:lumOff val="25000"/>
                </a:schemeClr>
              </a:solidFill>
            </a:endParaRPr>
          </a:p>
          <a:p>
            <a:pPr marL="285750" indent="-285750">
              <a:buFont typeface="Arial" panose="020B0604020202020204" pitchFamily="34" charset="0"/>
              <a:buChar char="•"/>
            </a:pPr>
            <a:r>
              <a:rPr lang="en-US" b="1" i="1" dirty="0" smtClean="0">
                <a:solidFill>
                  <a:srgbClr val="C00000"/>
                </a:solidFill>
              </a:rPr>
              <a:t>January to May 2015 warmest first five months on record!</a:t>
            </a: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9467" y="1784879"/>
            <a:ext cx="4964195" cy="3835969"/>
          </a:xfrm>
          <a:prstGeom prst="rect">
            <a:avLst/>
          </a:prstGeom>
        </p:spPr>
      </p:pic>
      <p:sp>
        <p:nvSpPr>
          <p:cNvPr id="8" name="Text Box 49"/>
          <p:cNvSpPr txBox="1">
            <a:spLocks noChangeArrowheads="1"/>
          </p:cNvSpPr>
          <p:nvPr/>
        </p:nvSpPr>
        <p:spPr bwMode="auto">
          <a:xfrm>
            <a:off x="205030" y="6539318"/>
            <a:ext cx="5942012" cy="153888"/>
          </a:xfrm>
          <a:prstGeom prst="rect">
            <a:avLst/>
          </a:prstGeom>
          <a:noFill/>
          <a:ln w="9525">
            <a:noFill/>
            <a:miter lim="800000"/>
            <a:headEnd/>
            <a:tailEnd/>
          </a:ln>
        </p:spPr>
        <p:txBody>
          <a:bodyPr wrap="square" lIns="0" tIns="0" rIns="0" bIns="0">
            <a:spAutoFit/>
          </a:bodyPr>
          <a:lstStyle/>
          <a:p>
            <a:pPr>
              <a:spcBef>
                <a:spcPct val="10000"/>
              </a:spcBef>
            </a:pPr>
            <a:r>
              <a:rPr lang="de-DE" sz="1000" dirty="0">
                <a:solidFill>
                  <a:schemeClr val="accent4">
                    <a:lumMod val="75000"/>
                  </a:schemeClr>
                </a:solidFill>
              </a:rPr>
              <a:t>Source: </a:t>
            </a:r>
            <a:r>
              <a:rPr lang="de-DE" sz="1000" dirty="0" smtClean="0">
                <a:solidFill>
                  <a:schemeClr val="accent4">
                    <a:lumMod val="75000"/>
                  </a:schemeClr>
                </a:solidFill>
              </a:rPr>
              <a:t>NOAA; Munich Re.</a:t>
            </a:r>
            <a:endParaRPr lang="en-US" sz="1000" dirty="0">
              <a:solidFill>
                <a:schemeClr val="accent4">
                  <a:lumMod val="75000"/>
                </a:schemeClr>
              </a:solidFill>
            </a:endParaRPr>
          </a:p>
        </p:txBody>
      </p:sp>
      <p:sp>
        <p:nvSpPr>
          <p:cNvPr id="2" name="Oval 1"/>
          <p:cNvSpPr/>
          <p:nvPr/>
        </p:nvSpPr>
        <p:spPr>
          <a:xfrm rot="2564747">
            <a:off x="5185258" y="2518438"/>
            <a:ext cx="447040" cy="1099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7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95</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Top 11 Insured Loss Events from Riots and Civil Commotion</a:t>
            </a:r>
            <a:endParaRPr lang="en-US" i="1" dirty="0" smtClean="0"/>
          </a:p>
        </p:txBody>
      </p:sp>
      <p:sp>
        <p:nvSpPr>
          <p:cNvPr id="7" name="Rectangle 3"/>
          <p:cNvSpPr>
            <a:spLocks noChangeArrowheads="1"/>
          </p:cNvSpPr>
          <p:nvPr/>
        </p:nvSpPr>
        <p:spPr bwMode="auto">
          <a:xfrm>
            <a:off x="-181746" y="6293005"/>
            <a:ext cx="8863781" cy="60785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latin typeface="Arial "/>
            </a:endParaRPr>
          </a:p>
          <a:p>
            <a:pPr eaLnBrk="0" hangingPunct="0">
              <a:lnSpc>
                <a:spcPct val="85000"/>
              </a:lnSpc>
              <a:spcBef>
                <a:spcPct val="25000"/>
              </a:spcBef>
              <a:buClr>
                <a:schemeClr val="accent2"/>
              </a:buClr>
              <a:buFont typeface="Wingdings" pitchFamily="2" charset="2"/>
              <a:buNone/>
            </a:pPr>
            <a:r>
              <a:rPr lang="en-US" sz="1000" dirty="0" smtClean="0">
                <a:latin typeface="Arial "/>
              </a:rPr>
              <a:t>*As of 6/10/15.  </a:t>
            </a:r>
          </a:p>
          <a:p>
            <a:pPr eaLnBrk="0" hangingPunct="0">
              <a:lnSpc>
                <a:spcPct val="85000"/>
              </a:lnSpc>
              <a:spcBef>
                <a:spcPct val="25000"/>
              </a:spcBef>
              <a:buClr>
                <a:schemeClr val="accent2"/>
              </a:buClr>
              <a:buFont typeface="Wingdings" pitchFamily="2" charset="2"/>
              <a:buNone/>
            </a:pPr>
            <a:r>
              <a:rPr lang="en-US" sz="1000" dirty="0" smtClean="0">
                <a:latin typeface="Arial "/>
              </a:rPr>
              <a:t>Source: PCS unit of Verisk Analytics;  Insurance Information Institute</a:t>
            </a:r>
            <a:endParaRPr lang="en-US" sz="1000" dirty="0">
              <a:latin typeface="Arial "/>
            </a:endParaRPr>
          </a:p>
        </p:txBody>
      </p:sp>
      <p:graphicFrame>
        <p:nvGraphicFramePr>
          <p:cNvPr id="3" name="Content Placeholder 2"/>
          <p:cNvGraphicFramePr>
            <a:graphicFrameLocks noGrp="1"/>
          </p:cNvGraphicFramePr>
          <p:nvPr>
            <p:ph idx="1"/>
            <p:extLst/>
          </p:nvPr>
        </p:nvGraphicFramePr>
        <p:xfrm>
          <a:off x="473440" y="1103623"/>
          <a:ext cx="8208595" cy="4754880"/>
        </p:xfrm>
        <a:graphic>
          <a:graphicData uri="http://schemas.openxmlformats.org/drawingml/2006/table">
            <a:tbl>
              <a:tblPr firstRow="1" firstCol="1" bandRow="1">
                <a:tableStyleId>{5C22544A-7EE6-4342-B048-85BDC9FD1C3A}</a:tableStyleId>
              </a:tblPr>
              <a:tblGrid>
                <a:gridCol w="1034900"/>
                <a:gridCol w="876769"/>
                <a:gridCol w="2110688"/>
                <a:gridCol w="1000125"/>
                <a:gridCol w="1871664"/>
                <a:gridCol w="1314449"/>
              </a:tblGrid>
              <a:tr h="669039">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Deaths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 When Occurred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Losses    (2014 $MM)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1992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Apr 29 - May 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775,000,000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1,307.7</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1980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May 17 - 19</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FL</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65,250,000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187.5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23 - 31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MI</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294.2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87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11-Aug</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285.6</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99</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13 - 14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NY</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109.4</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47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12 - 21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NJ</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78.0</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1966</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12-Jul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IL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2015</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Apr 18 – May 1</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MD</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23,900,000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Verdana" panose="020B0604030504040204" pitchFamily="34" charset="0"/>
                          <a:cs typeface="Verdana" panose="020B0604030504040204" pitchFamily="34" charset="0"/>
                        </a:rPr>
                        <a:t>23.9*</a:t>
                      </a:r>
                      <a:endParaRPr lang="en-US" sz="1600" b="1" i="1" dirty="0">
                        <a:solidFill>
                          <a:srgbClr val="FF0000"/>
                        </a:solidFill>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63</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Jun 13 - 15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NM</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11</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13 - 14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NY</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77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23 - 24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OH</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Calibri" panose="020F0502020204030204" pitchFamily="34" charset="0"/>
                          <a:cs typeface="Times New Roman" panose="02020603050405020304" pitchFamily="18" charset="0"/>
                        </a:rPr>
                        <a:t>10.2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976630" y="14041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blackWhite">
          <a:xfrm>
            <a:off x="299915" y="5603380"/>
            <a:ext cx="8480100" cy="8342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
              </a:rPr>
              <a:t>April 2015 Baltimore riots were designated a PCS CAT event on April 29 (first PCS designation for a riot in 23 years) as of 6/10/15 insured losses totaled $23.9 million (2014 Ferguson riots did not receive PCS designation)</a:t>
            </a:r>
            <a:endParaRPr lang="en-US" b="1" dirty="0">
              <a:solidFill>
                <a:srgbClr val="FFFFFF"/>
              </a:solidFill>
              <a:latin typeface="Arial "/>
            </a:endParaRPr>
          </a:p>
        </p:txBody>
      </p:sp>
    </p:spTree>
    <p:extLst>
      <p:ext uri="{BB962C8B-B14F-4D97-AF65-F5344CB8AC3E}">
        <p14:creationId xmlns:p14="http://schemas.microsoft.com/office/powerpoint/2010/main" val="34825192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96</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Insurance Coverage for Riots and Civil Commotions: Home, Auto </a:t>
            </a:r>
            <a:r>
              <a:rPr lang="en-US" smtClean="0"/>
              <a:t>and Business</a:t>
            </a:r>
            <a:endParaRPr lang="en-US" i="1" dirty="0" smtClean="0"/>
          </a:p>
        </p:txBody>
      </p:sp>
      <p:sp>
        <p:nvSpPr>
          <p:cNvPr id="1922051" name="Rectangle 3"/>
          <p:cNvSpPr>
            <a:spLocks noGrp="1" noChangeArrowheads="1"/>
          </p:cNvSpPr>
          <p:nvPr>
            <p:ph type="body" idx="1"/>
          </p:nvPr>
        </p:nvSpPr>
        <p:spPr>
          <a:xfrm>
            <a:off x="194875" y="982036"/>
            <a:ext cx="8853875" cy="5448301"/>
          </a:xfrm>
        </p:spPr>
        <p:txBody>
          <a:bodyPr/>
          <a:lstStyle/>
          <a:p>
            <a:pPr>
              <a:lnSpc>
                <a:spcPts val="2100"/>
              </a:lnSpc>
            </a:pPr>
            <a:r>
              <a:rPr lang="en-US" sz="2000" dirty="0"/>
              <a:t>Auto, homeowners, and business insurance policies generally include coverage for property losses caused by riots and civil </a:t>
            </a:r>
            <a:r>
              <a:rPr lang="en-US" sz="2000" dirty="0" smtClean="0"/>
              <a:t>commotions</a:t>
            </a:r>
            <a:endParaRPr lang="en-US" sz="2000" dirty="0"/>
          </a:p>
          <a:p>
            <a:pPr>
              <a:lnSpc>
                <a:spcPts val="2100"/>
              </a:lnSpc>
            </a:pPr>
            <a:r>
              <a:rPr lang="en-US" sz="2000" dirty="0"/>
              <a:t>Homeowners policies pay to repair, or rebuild, an insured home if its structure is damaged or destroyed as the result of a riot or civil commotion, as well as to replace the homeowner’s personal belongings if they are damaged or stolen during the event</a:t>
            </a:r>
            <a:r>
              <a:rPr lang="en-US" sz="2000" dirty="0" smtClean="0"/>
              <a:t>.</a:t>
            </a:r>
            <a:endParaRPr lang="en-US" sz="2000" dirty="0"/>
          </a:p>
          <a:p>
            <a:pPr lvl="1">
              <a:lnSpc>
                <a:spcPts val="2100"/>
              </a:lnSpc>
            </a:pPr>
            <a:r>
              <a:rPr lang="en-US" sz="1800" dirty="0"/>
              <a:t>If the home is rendered uninhabitable by the damage caused by a riot or civil commotion, policyholders can file an additional living expenses (ALE) claim to finance their </a:t>
            </a:r>
            <a:r>
              <a:rPr lang="en-US" sz="1800" dirty="0" smtClean="0"/>
              <a:t>temp. </a:t>
            </a:r>
            <a:r>
              <a:rPr lang="en-US" sz="1800" dirty="0"/>
              <a:t>housing expenses until </a:t>
            </a:r>
            <a:r>
              <a:rPr lang="en-US" sz="1800" dirty="0" smtClean="0"/>
              <a:t>the </a:t>
            </a:r>
            <a:r>
              <a:rPr lang="en-US" sz="1800" dirty="0"/>
              <a:t>residence has been repaired.</a:t>
            </a:r>
            <a:endParaRPr lang="en-US" sz="1800" dirty="0" smtClean="0"/>
          </a:p>
          <a:p>
            <a:pPr>
              <a:lnSpc>
                <a:spcPts val="2100"/>
              </a:lnSpc>
            </a:pPr>
            <a:r>
              <a:rPr lang="en-US" sz="2000" dirty="0" smtClean="0"/>
              <a:t>The </a:t>
            </a:r>
            <a:r>
              <a:rPr lang="en-US" sz="2000" dirty="0"/>
              <a:t>optional comprehensive coverage on an auto insurance policy reimburses losses to a vehicle due to damage caused by falling objects, fire, riots and vandalism, among other things</a:t>
            </a:r>
            <a:r>
              <a:rPr lang="en-US" sz="2000" dirty="0" smtClean="0"/>
              <a:t>.</a:t>
            </a:r>
            <a:r>
              <a:rPr lang="en-US" sz="2000" dirty="0"/>
              <a:t> </a:t>
            </a:r>
          </a:p>
          <a:p>
            <a:pPr>
              <a:lnSpc>
                <a:spcPts val="2100"/>
              </a:lnSpc>
            </a:pPr>
            <a:r>
              <a:rPr lang="en-US" sz="2000" dirty="0"/>
              <a:t>Standard business property insurance policies provide coverage for the structure of the building as well as the contents inside, and cover losses arising from riots or civil commotion. Business interruption (BI) coverage, whereby the policyholder can file a claim for lost income, is usually only triggered when the insured business incurs direct physical damage. </a:t>
            </a:r>
            <a:endParaRPr lang="en-US" sz="1800" b="1" dirty="0"/>
          </a:p>
        </p:txBody>
      </p:sp>
      <p:sp>
        <p:nvSpPr>
          <p:cNvPr id="7" name="Rectangle 3"/>
          <p:cNvSpPr>
            <a:spLocks noChangeArrowheads="1"/>
          </p:cNvSpPr>
          <p:nvPr/>
        </p:nvSpPr>
        <p:spPr bwMode="auto">
          <a:xfrm>
            <a:off x="-205092" y="6462985"/>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Source: Insurance Information Institute, </a:t>
            </a:r>
            <a:r>
              <a:rPr lang="en-US" sz="1000" dirty="0" smtClean="0">
                <a:hlinkClick r:id="rId3"/>
              </a:rPr>
              <a:t>www.iii.org</a:t>
            </a:r>
            <a:r>
              <a:rPr lang="en-US" sz="1000" dirty="0" smtClean="0"/>
              <a:t> . </a:t>
            </a:r>
            <a:endParaRPr lang="en-US" sz="1000" dirty="0"/>
          </a:p>
        </p:txBody>
      </p:sp>
    </p:spTree>
    <p:extLst>
      <p:ext uri="{BB962C8B-B14F-4D97-AF65-F5344CB8AC3E}">
        <p14:creationId xmlns:p14="http://schemas.microsoft.com/office/powerpoint/2010/main" val="36254294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screen"/>
          <a:srcRect/>
          <a:stretch>
            <a:fillRect/>
          </a:stretch>
        </p:blipFill>
        <p:spPr bwMode="auto">
          <a:xfrm>
            <a:off x="140530" y="2260431"/>
            <a:ext cx="6396749" cy="3208930"/>
          </a:xfrm>
          <a:prstGeom prst="rect">
            <a:avLst/>
          </a:prstGeom>
          <a:noFill/>
          <a:ln w="9525">
            <a:noFill/>
            <a:miter lim="800000"/>
            <a:headEnd/>
            <a:tailEnd/>
          </a:ln>
          <a:effectLst/>
        </p:spPr>
      </p:pic>
      <p:sp>
        <p:nvSpPr>
          <p:cNvPr id="20" name="Titel 26"/>
          <p:cNvSpPr>
            <a:spLocks noGrp="1"/>
          </p:cNvSpPr>
          <p:nvPr>
            <p:ph type="title"/>
          </p:nvPr>
        </p:nvSpPr>
        <p:spPr>
          <a:xfrm>
            <a:off x="219274" y="178794"/>
            <a:ext cx="8609510" cy="795370"/>
          </a:xfrm>
        </p:spPr>
        <p:txBody>
          <a:bodyPr/>
          <a:lstStyle/>
          <a:p>
            <a:pPr lvl="0"/>
            <a:r>
              <a:rPr lang="de-DE" dirty="0"/>
              <a:t>Loss events in the </a:t>
            </a:r>
            <a:r>
              <a:rPr lang="de-DE" dirty="0" smtClean="0"/>
              <a:t>US, </a:t>
            </a:r>
            <a:r>
              <a:rPr lang="de-DE" dirty="0"/>
              <a:t>1980 – </a:t>
            </a:r>
            <a:r>
              <a:rPr lang="de-DE" dirty="0" smtClean="0"/>
              <a:t>2014</a:t>
            </a:r>
            <a:r>
              <a:rPr lang="de-DE" dirty="0"/>
              <a:t/>
            </a:r>
            <a:br>
              <a:rPr lang="de-DE" dirty="0"/>
            </a:br>
            <a:r>
              <a:rPr lang="en-US" sz="2000" dirty="0"/>
              <a:t>Number of events </a:t>
            </a:r>
            <a:endParaRPr lang="de-DE" sz="2000" dirty="0">
              <a:solidFill>
                <a:srgbClr val="4D4E53"/>
              </a:solidFill>
            </a:endParaRPr>
          </a:p>
        </p:txBody>
      </p:sp>
      <p:sp>
        <p:nvSpPr>
          <p:cNvPr id="28" name="TextBox 27"/>
          <p:cNvSpPr txBox="1"/>
          <p:nvPr/>
        </p:nvSpPr>
        <p:spPr>
          <a:xfrm>
            <a:off x="8350713" y="6312543"/>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97</a:t>
            </a:fld>
            <a:endParaRPr lang="en-US" sz="1000" dirty="0">
              <a:solidFill>
                <a:schemeClr val="accent4">
                  <a:lumMod val="75000"/>
                </a:schemeClr>
              </a:solidFill>
            </a:endParaRPr>
          </a:p>
        </p:txBody>
      </p:sp>
      <p:grpSp>
        <p:nvGrpSpPr>
          <p:cNvPr id="2" name="Gruppieren 5"/>
          <p:cNvGrpSpPr/>
          <p:nvPr/>
        </p:nvGrpSpPr>
        <p:grpSpPr>
          <a:xfrm>
            <a:off x="7173624" y="2045281"/>
            <a:ext cx="1782382" cy="2626018"/>
            <a:chOff x="759170" y="5824703"/>
            <a:chExt cx="1782382" cy="2626017"/>
          </a:xfrm>
        </p:grpSpPr>
        <p:grpSp>
          <p:nvGrpSpPr>
            <p:cNvPr id="3" name="Gruppieren 37"/>
            <p:cNvGrpSpPr/>
            <p:nvPr/>
          </p:nvGrpSpPr>
          <p:grpSpPr>
            <a:xfrm>
              <a:off x="759170" y="6408869"/>
              <a:ext cx="1782382" cy="861774"/>
              <a:chOff x="5310930" y="3565430"/>
              <a:chExt cx="1782382" cy="861774"/>
            </a:xfrm>
          </p:grpSpPr>
          <p:sp>
            <p:nvSpPr>
              <p:cNvPr id="65"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a:t>Meteorological</a:t>
                </a:r>
                <a:r>
                  <a:rPr lang="en-GB" sz="1000" dirty="0"/>
                  <a:t> </a:t>
                </a:r>
                <a:r>
                  <a:rPr lang="en-GB" sz="1000" b="1" dirty="0"/>
                  <a:t>events</a:t>
                </a:r>
              </a:p>
              <a:p>
                <a:pPr>
                  <a:lnSpc>
                    <a:spcPct val="100000"/>
                  </a:lnSpc>
                </a:pPr>
                <a:r>
                  <a:rPr lang="en-GB" sz="1000" dirty="0"/>
                  <a:t>(Tropical storm, </a:t>
                </a:r>
                <a:r>
                  <a:rPr lang="en-GB" sz="1000" dirty="0" err="1"/>
                  <a:t>extratropical</a:t>
                </a:r>
                <a:r>
                  <a:rPr lang="en-GB" sz="1000" dirty="0"/>
                  <a:t> storm, convective storm, </a:t>
                </a:r>
              </a:p>
              <a:p>
                <a:pPr>
                  <a:lnSpc>
                    <a:spcPct val="100000"/>
                  </a:lnSpc>
                </a:pPr>
                <a:r>
                  <a:rPr lang="en-GB" sz="1000" dirty="0"/>
                  <a:t>local storm)</a:t>
                </a:r>
              </a:p>
            </p:txBody>
          </p:sp>
          <p:sp>
            <p:nvSpPr>
              <p:cNvPr id="66" name="Rectangle 29"/>
              <p:cNvSpPr>
                <a:spLocks noChangeArrowheads="1"/>
              </p:cNvSpPr>
              <p:nvPr/>
            </p:nvSpPr>
            <p:spPr bwMode="auto">
              <a:xfrm>
                <a:off x="5310930" y="3668052"/>
                <a:ext cx="108000" cy="119708"/>
              </a:xfrm>
              <a:prstGeom prst="rect">
                <a:avLst/>
              </a:prstGeom>
              <a:solidFill>
                <a:srgbClr val="00B050"/>
              </a:solidFill>
              <a:ln w="9525">
                <a:solidFill>
                  <a:srgbClr val="4D4E53"/>
                </a:solidFill>
                <a:miter lim="800000"/>
                <a:headEnd/>
                <a:tailEnd/>
              </a:ln>
            </p:spPr>
            <p:txBody>
              <a:bodyPr wrap="none" anchor="ctr"/>
              <a:lstStyle/>
              <a:p>
                <a:endParaRPr lang="de-DE" sz="1000" dirty="0"/>
              </a:p>
            </p:txBody>
          </p:sp>
        </p:grpSp>
        <p:grpSp>
          <p:nvGrpSpPr>
            <p:cNvPr id="4" name="Gruppieren 40"/>
            <p:cNvGrpSpPr/>
            <p:nvPr/>
          </p:nvGrpSpPr>
          <p:grpSpPr>
            <a:xfrm>
              <a:off x="759170" y="7279642"/>
              <a:ext cx="1519989" cy="553998"/>
              <a:chOff x="3219729" y="5160323"/>
              <a:chExt cx="1519989" cy="553998"/>
            </a:xfrm>
          </p:grpSpPr>
          <p:sp>
            <p:nvSpPr>
              <p:cNvPr id="63"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a:t>Hydrological</a:t>
                </a:r>
                <a:r>
                  <a:rPr lang="de-DE" sz="1000" dirty="0"/>
                  <a:t> </a:t>
                </a:r>
                <a:r>
                  <a:rPr lang="de-DE" sz="1000" b="1" dirty="0" err="1"/>
                  <a:t>events</a:t>
                </a:r>
                <a:endParaRPr lang="de-DE" sz="1000" b="1" dirty="0"/>
              </a:p>
              <a:p>
                <a:pPr>
                  <a:lnSpc>
                    <a:spcPct val="100000"/>
                  </a:lnSpc>
                </a:pPr>
                <a:r>
                  <a:rPr lang="de-DE" sz="1000" dirty="0"/>
                  <a:t>(</a:t>
                </a:r>
                <a:r>
                  <a:rPr lang="de-DE" sz="1000" dirty="0" err="1"/>
                  <a:t>Flood</a:t>
                </a:r>
                <a:r>
                  <a:rPr lang="de-DE" sz="1000" dirty="0"/>
                  <a:t>, </a:t>
                </a:r>
              </a:p>
              <a:p>
                <a:pPr>
                  <a:lnSpc>
                    <a:spcPct val="100000"/>
                  </a:lnSpc>
                </a:pPr>
                <a:r>
                  <a:rPr lang="de-DE" sz="1000" dirty="0" err="1"/>
                  <a:t>mass</a:t>
                </a:r>
                <a:r>
                  <a:rPr lang="de-DE" sz="1000" dirty="0"/>
                  <a:t> </a:t>
                </a:r>
                <a:r>
                  <a:rPr lang="de-DE" sz="1000" dirty="0" err="1"/>
                  <a:t>movement</a:t>
                </a:r>
                <a:r>
                  <a:rPr lang="de-DE" sz="1000" dirty="0"/>
                  <a:t>)</a:t>
                </a:r>
              </a:p>
            </p:txBody>
          </p:sp>
          <p:sp>
            <p:nvSpPr>
              <p:cNvPr id="64" name="Rectangle 30"/>
              <p:cNvSpPr>
                <a:spLocks noChangeArrowheads="1"/>
              </p:cNvSpPr>
              <p:nvPr/>
            </p:nvSpPr>
            <p:spPr bwMode="auto">
              <a:xfrm>
                <a:off x="3219729" y="5229332"/>
                <a:ext cx="108000" cy="108000"/>
              </a:xfrm>
              <a:prstGeom prst="rect">
                <a:avLst/>
              </a:prstGeom>
              <a:solidFill>
                <a:srgbClr val="3333CC"/>
              </a:solidFill>
              <a:ln w="9525">
                <a:solidFill>
                  <a:srgbClr val="4D4E53"/>
                </a:solidFill>
                <a:miter lim="800000"/>
                <a:headEnd/>
                <a:tailEnd/>
              </a:ln>
            </p:spPr>
            <p:txBody>
              <a:bodyPr wrap="none" anchor="ctr"/>
              <a:lstStyle/>
              <a:p>
                <a:endParaRPr lang="de-DE" sz="1000" dirty="0"/>
              </a:p>
            </p:txBody>
          </p:sp>
        </p:grpSp>
        <p:grpSp>
          <p:nvGrpSpPr>
            <p:cNvPr id="5" name="Gruppieren 43"/>
            <p:cNvGrpSpPr/>
            <p:nvPr/>
          </p:nvGrpSpPr>
          <p:grpSpPr>
            <a:xfrm>
              <a:off x="759170" y="7896722"/>
              <a:ext cx="1655160" cy="553998"/>
              <a:chOff x="2677079" y="6567977"/>
              <a:chExt cx="1261870" cy="553998"/>
            </a:xfrm>
          </p:grpSpPr>
          <p:sp>
            <p:nvSpPr>
              <p:cNvPr id="61"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a:t>Climatological</a:t>
                </a:r>
                <a:r>
                  <a:rPr lang="de-DE" sz="1000" dirty="0"/>
                  <a:t> </a:t>
                </a:r>
                <a:r>
                  <a:rPr lang="de-DE" sz="1000" b="1" dirty="0" err="1"/>
                  <a:t>events</a:t>
                </a:r>
                <a:r>
                  <a:rPr lang="de-DE" sz="1000" dirty="0"/>
                  <a:t/>
                </a:r>
                <a:br>
                  <a:rPr lang="de-DE" sz="1000" dirty="0"/>
                </a:br>
                <a:r>
                  <a:rPr lang="de-DE" sz="1000" dirty="0"/>
                  <a:t>(Extreme </a:t>
                </a:r>
                <a:r>
                  <a:rPr lang="de-DE" sz="1000" dirty="0" err="1"/>
                  <a:t>temperature</a:t>
                </a:r>
                <a:r>
                  <a:rPr lang="de-DE" sz="1000" dirty="0"/>
                  <a:t>, </a:t>
                </a:r>
              </a:p>
              <a:p>
                <a:pPr>
                  <a:lnSpc>
                    <a:spcPct val="100000"/>
                  </a:lnSpc>
                </a:pPr>
                <a:r>
                  <a:rPr lang="de-DE" sz="1000" dirty="0" err="1"/>
                  <a:t>drought</a:t>
                </a:r>
                <a:r>
                  <a:rPr lang="de-DE" sz="1000" dirty="0"/>
                  <a:t>, </a:t>
                </a:r>
                <a:r>
                  <a:rPr lang="de-DE" sz="1000" dirty="0" err="1"/>
                  <a:t>forest</a:t>
                </a:r>
                <a:r>
                  <a:rPr lang="de-DE" sz="1000" dirty="0"/>
                  <a:t> </a:t>
                </a:r>
                <a:r>
                  <a:rPr lang="de-DE" sz="1000" dirty="0" err="1"/>
                  <a:t>fire</a:t>
                </a:r>
                <a:r>
                  <a:rPr lang="de-DE" sz="1000" dirty="0"/>
                  <a:t>)</a:t>
                </a:r>
              </a:p>
            </p:txBody>
          </p:sp>
          <p:sp>
            <p:nvSpPr>
              <p:cNvPr id="62" name="Rectangle 31"/>
              <p:cNvSpPr>
                <a:spLocks noChangeArrowheads="1"/>
              </p:cNvSpPr>
              <p:nvPr/>
            </p:nvSpPr>
            <p:spPr bwMode="auto">
              <a:xfrm>
                <a:off x="2677079" y="6640122"/>
                <a:ext cx="82338" cy="108000"/>
              </a:xfrm>
              <a:prstGeom prst="rect">
                <a:avLst/>
              </a:prstGeom>
              <a:solidFill>
                <a:schemeClr val="accent2"/>
              </a:solidFill>
              <a:ln w="9525">
                <a:solidFill>
                  <a:srgbClr val="4D4E53"/>
                </a:solidFill>
                <a:miter lim="800000"/>
                <a:headEnd/>
                <a:tailEnd/>
              </a:ln>
            </p:spPr>
            <p:txBody>
              <a:bodyPr wrap="none" anchor="ctr"/>
              <a:lstStyle/>
              <a:p>
                <a:endParaRPr lang="de-DE" sz="1000" dirty="0">
                  <a:solidFill>
                    <a:srgbClr val="C00000"/>
                  </a:solidFill>
                </a:endParaRPr>
              </a:p>
            </p:txBody>
          </p:sp>
        </p:grpSp>
        <p:grpSp>
          <p:nvGrpSpPr>
            <p:cNvPr id="6" name="Gruppieren 46"/>
            <p:cNvGrpSpPr/>
            <p:nvPr/>
          </p:nvGrpSpPr>
          <p:grpSpPr>
            <a:xfrm>
              <a:off x="760347" y="5824703"/>
              <a:ext cx="1525653" cy="553998"/>
              <a:chOff x="7299756" y="2133759"/>
              <a:chExt cx="1525653" cy="553998"/>
            </a:xfrm>
          </p:grpSpPr>
          <p:sp>
            <p:nvSpPr>
              <p:cNvPr id="59" name="Text Box 32"/>
              <p:cNvSpPr txBox="1">
                <a:spLocks noChangeArrowheads="1"/>
              </p:cNvSpPr>
              <p:nvPr/>
            </p:nvSpPr>
            <p:spPr bwMode="auto">
              <a:xfrm>
                <a:off x="7384525" y="2133759"/>
                <a:ext cx="1440884" cy="553998"/>
              </a:xfrm>
              <a:prstGeom prst="rect">
                <a:avLst/>
              </a:prstGeom>
              <a:noFill/>
              <a:ln w="9525">
                <a:noFill/>
                <a:miter lim="800000"/>
                <a:headEnd/>
                <a:tailEnd/>
              </a:ln>
            </p:spPr>
            <p:txBody>
              <a:bodyPr wrap="square">
                <a:spAutoFit/>
              </a:bodyPr>
              <a:lstStyle/>
              <a:p>
                <a:pPr>
                  <a:lnSpc>
                    <a:spcPct val="100000"/>
                  </a:lnSpc>
                </a:pPr>
                <a:r>
                  <a:rPr lang="en-GB" sz="1000" b="1" dirty="0"/>
                  <a:t>Geophysical</a:t>
                </a:r>
                <a:r>
                  <a:rPr lang="en-GB" sz="1000" dirty="0"/>
                  <a:t> </a:t>
                </a:r>
                <a:r>
                  <a:rPr lang="en-GB" sz="1000" b="1" dirty="0"/>
                  <a:t>events</a:t>
                </a:r>
                <a:r>
                  <a:rPr lang="en-GB" sz="1000" dirty="0"/>
                  <a:t/>
                </a:r>
                <a:br>
                  <a:rPr lang="en-GB" sz="1000" dirty="0"/>
                </a:br>
                <a:r>
                  <a:rPr lang="en-GB" sz="1000" dirty="0"/>
                  <a:t>(Earthquake, tsunami, </a:t>
                </a:r>
                <a:br>
                  <a:rPr lang="en-GB" sz="1000" dirty="0"/>
                </a:br>
                <a:r>
                  <a:rPr lang="en-GB" sz="1000" dirty="0"/>
                  <a:t>volcanic activity)</a:t>
                </a:r>
              </a:p>
            </p:txBody>
          </p:sp>
          <p:sp>
            <p:nvSpPr>
              <p:cNvPr id="60" name="Rectangle 28"/>
              <p:cNvSpPr>
                <a:spLocks noChangeArrowheads="1"/>
              </p:cNvSpPr>
              <p:nvPr/>
            </p:nvSpPr>
            <p:spPr bwMode="auto">
              <a:xfrm>
                <a:off x="7299756" y="2206175"/>
                <a:ext cx="108000" cy="108000"/>
              </a:xfrm>
              <a:prstGeom prst="rect">
                <a:avLst/>
              </a:prstGeom>
              <a:solidFill>
                <a:srgbClr val="FF0000"/>
              </a:solidFill>
              <a:ln w="9525">
                <a:solidFill>
                  <a:srgbClr val="4D4E53"/>
                </a:solidFill>
                <a:miter lim="800000"/>
                <a:headEnd/>
                <a:tailEnd/>
              </a:ln>
            </p:spPr>
            <p:txBody>
              <a:bodyPr wrap="none" anchor="ctr"/>
              <a:lstStyle/>
              <a:p>
                <a:endParaRPr lang="de-DE" sz="1000" dirty="0"/>
              </a:p>
            </p:txBody>
          </p:sp>
        </p:grpSp>
      </p:grpSp>
      <p:sp>
        <p:nvSpPr>
          <p:cNvPr id="67" name="Textfeld 18"/>
          <p:cNvSpPr txBox="1"/>
          <p:nvPr/>
        </p:nvSpPr>
        <p:spPr bwMode="auto">
          <a:xfrm>
            <a:off x="140529" y="1417241"/>
            <a:ext cx="2086538"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25A7A"/>
                </a:solidFill>
              </a:rPr>
              <a:t>Number of Events</a:t>
            </a:r>
            <a:endParaRPr lang="de-DE" sz="1600" b="1" dirty="0">
              <a:solidFill>
                <a:srgbClr val="225A7A"/>
              </a:solidFill>
            </a:endParaRPr>
          </a:p>
        </p:txBody>
      </p:sp>
      <p:sp>
        <p:nvSpPr>
          <p:cNvPr id="68" name="Textfeld 24"/>
          <p:cNvSpPr txBox="1"/>
          <p:nvPr/>
        </p:nvSpPr>
        <p:spPr>
          <a:xfrm>
            <a:off x="6497381" y="4961123"/>
            <a:ext cx="360000" cy="246217"/>
          </a:xfrm>
          <a:prstGeom prst="rect">
            <a:avLst/>
          </a:prstGeom>
          <a:solidFill>
            <a:srgbClr val="C00000"/>
          </a:solidFill>
          <a:effectLst/>
        </p:spPr>
        <p:txBody>
          <a:bodyPr wrap="square" lIns="91436" tIns="45718" rIns="91436" bIns="45718" rtlCol="0">
            <a:spAutoFit/>
          </a:bodyPr>
          <a:lstStyle/>
          <a:p>
            <a:pPr algn="ctr"/>
            <a:r>
              <a:rPr lang="de-DE" sz="1000" b="1" dirty="0">
                <a:solidFill>
                  <a:schemeClr val="bg1"/>
                </a:solidFill>
              </a:rPr>
              <a:t>7</a:t>
            </a:r>
          </a:p>
        </p:txBody>
      </p:sp>
      <p:sp>
        <p:nvSpPr>
          <p:cNvPr id="69" name="Textfeld 39"/>
          <p:cNvSpPr txBox="1"/>
          <p:nvPr/>
        </p:nvSpPr>
        <p:spPr>
          <a:xfrm>
            <a:off x="6497381" y="4641676"/>
            <a:ext cx="360000" cy="246217"/>
          </a:xfrm>
          <a:prstGeom prst="rect">
            <a:avLst/>
          </a:prstGeom>
          <a:solidFill>
            <a:srgbClr val="00B050"/>
          </a:solidFill>
          <a:effectLst/>
        </p:spPr>
        <p:txBody>
          <a:bodyPr wrap="square" lIns="91436" tIns="45718" rIns="91436" bIns="45718" rtlCol="0">
            <a:spAutoFit/>
          </a:bodyPr>
          <a:lstStyle/>
          <a:p>
            <a:pPr algn="ctr"/>
            <a:r>
              <a:rPr lang="de-DE" sz="1000" b="1" dirty="0">
                <a:solidFill>
                  <a:schemeClr val="bg1"/>
                </a:solidFill>
              </a:rPr>
              <a:t>72</a:t>
            </a:r>
          </a:p>
        </p:txBody>
      </p:sp>
      <p:sp>
        <p:nvSpPr>
          <p:cNvPr id="70" name="Textfeld 40"/>
          <p:cNvSpPr txBox="1"/>
          <p:nvPr/>
        </p:nvSpPr>
        <p:spPr>
          <a:xfrm>
            <a:off x="6497381" y="4322228"/>
            <a:ext cx="360000" cy="246217"/>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a:solidFill>
                  <a:schemeClr val="bg1"/>
                </a:solidFill>
              </a:rPr>
              <a:t>24</a:t>
            </a:r>
          </a:p>
        </p:txBody>
      </p:sp>
      <p:sp>
        <p:nvSpPr>
          <p:cNvPr id="71" name="Textfeld 41"/>
          <p:cNvSpPr txBox="1"/>
          <p:nvPr/>
        </p:nvSpPr>
        <p:spPr>
          <a:xfrm>
            <a:off x="6497381" y="4002780"/>
            <a:ext cx="360000" cy="246217"/>
          </a:xfrm>
          <a:prstGeom prst="rect">
            <a:avLst/>
          </a:prstGeom>
          <a:solidFill>
            <a:schemeClr val="accent2"/>
          </a:solidFill>
          <a:effectLst/>
        </p:spPr>
        <p:txBody>
          <a:bodyPr wrap="square" lIns="91436" tIns="45718" rIns="91436" bIns="45718" rtlCol="0">
            <a:spAutoFit/>
          </a:bodyPr>
          <a:lstStyle/>
          <a:p>
            <a:pPr algn="ctr"/>
            <a:r>
              <a:rPr lang="de-DE" sz="1000" b="1" dirty="0">
                <a:solidFill>
                  <a:schemeClr val="bg1"/>
                </a:solidFill>
              </a:rPr>
              <a:t>16</a:t>
            </a:r>
          </a:p>
        </p:txBody>
      </p:sp>
      <p:sp>
        <p:nvSpPr>
          <p:cNvPr id="73" name="Text Box 15"/>
          <p:cNvSpPr txBox="1">
            <a:spLocks noChangeArrowheads="1"/>
          </p:cNvSpPr>
          <p:nvPr/>
        </p:nvSpPr>
        <p:spPr bwMode="auto">
          <a:xfrm>
            <a:off x="2798567" y="1294130"/>
            <a:ext cx="1902021" cy="646327"/>
          </a:xfrm>
          <a:prstGeom prst="rect">
            <a:avLst/>
          </a:prstGeom>
          <a:solidFill>
            <a:srgbClr val="2B7299"/>
          </a:solidFill>
          <a:ln w="9525" algn="ctr">
            <a:noFill/>
            <a:miter lim="800000"/>
            <a:headEnd/>
            <a:tailEnd/>
          </a:ln>
        </p:spPr>
        <p:txBody>
          <a:bodyPr wrap="square" lIns="91436" tIns="45718" rIns="91436" bIns="45718">
            <a:spAutoFit/>
          </a:bodyPr>
          <a:lstStyle/>
          <a:p>
            <a:pPr algn="ctr"/>
            <a:r>
              <a:rPr lang="en-US" b="1" dirty="0">
                <a:solidFill>
                  <a:schemeClr val="bg1"/>
                </a:solidFill>
              </a:rPr>
              <a:t>2014 Total:</a:t>
            </a:r>
          </a:p>
          <a:p>
            <a:pPr algn="ctr"/>
            <a:r>
              <a:rPr lang="en-US" dirty="0" smtClean="0">
                <a:solidFill>
                  <a:schemeClr val="bg1"/>
                </a:solidFill>
              </a:rPr>
              <a:t>119 </a:t>
            </a:r>
            <a:r>
              <a:rPr lang="en-US" dirty="0">
                <a:solidFill>
                  <a:schemeClr val="bg1"/>
                </a:solidFill>
              </a:rPr>
              <a:t>Events </a:t>
            </a:r>
          </a:p>
        </p:txBody>
      </p:sp>
      <p:sp>
        <p:nvSpPr>
          <p:cNvPr id="26" name="Text Box 49"/>
          <p:cNvSpPr txBox="1">
            <a:spLocks noChangeArrowheads="1"/>
          </p:cNvSpPr>
          <p:nvPr/>
        </p:nvSpPr>
        <p:spPr bwMode="auto">
          <a:xfrm>
            <a:off x="140530" y="625098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sp>
        <p:nvSpPr>
          <p:cNvPr id="25" name="AutoShape 13"/>
          <p:cNvSpPr>
            <a:spLocks noChangeArrowheads="1"/>
          </p:cNvSpPr>
          <p:nvPr/>
        </p:nvSpPr>
        <p:spPr bwMode="blackWhite">
          <a:xfrm>
            <a:off x="832151" y="2225698"/>
            <a:ext cx="3691878" cy="1151620"/>
          </a:xfrm>
          <a:prstGeom prst="wedgeRectCallout">
            <a:avLst>
              <a:gd name="adj1" fmla="val 77457"/>
              <a:gd name="adj2" fmla="val 3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number of loss events surged from 2006 – 2010, though insured losses remained elevated through 2012</a:t>
            </a:r>
            <a:endParaRPr lang="en-US" b="1" dirty="0">
              <a:solidFill>
                <a:schemeClr val="bg1"/>
              </a:solidFill>
            </a:endParaRPr>
          </a:p>
        </p:txBody>
      </p:sp>
      <p:sp>
        <p:nvSpPr>
          <p:cNvPr id="27" name="Text Box 15"/>
          <p:cNvSpPr txBox="1">
            <a:spLocks noChangeArrowheads="1"/>
          </p:cNvSpPr>
          <p:nvPr/>
        </p:nvSpPr>
        <p:spPr bwMode="auto">
          <a:xfrm>
            <a:off x="4953193" y="1273104"/>
            <a:ext cx="1902021" cy="646327"/>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dirty="0" smtClean="0">
                <a:solidFill>
                  <a:schemeClr val="bg1"/>
                </a:solidFill>
              </a:rPr>
              <a:t>2015 First Half:</a:t>
            </a:r>
            <a:endParaRPr lang="en-US" b="1" dirty="0">
              <a:solidFill>
                <a:schemeClr val="bg1"/>
              </a:solidFill>
            </a:endParaRPr>
          </a:p>
          <a:p>
            <a:pPr algn="ctr"/>
            <a:r>
              <a:rPr lang="en-US" dirty="0" smtClean="0">
                <a:solidFill>
                  <a:schemeClr val="bg1"/>
                </a:solidFill>
              </a:rPr>
              <a:t>80 </a:t>
            </a:r>
            <a:r>
              <a:rPr lang="en-US" dirty="0">
                <a:solidFill>
                  <a:schemeClr val="bg1"/>
                </a:solidFill>
              </a:rPr>
              <a:t>Events </a:t>
            </a:r>
          </a:p>
        </p:txBody>
      </p:sp>
    </p:spTree>
    <p:custDataLst>
      <p:tags r:id="rId1"/>
    </p:custDataLst>
    <p:extLst>
      <p:ext uri="{BB962C8B-B14F-4D97-AF65-F5344CB8AC3E}">
        <p14:creationId xmlns:p14="http://schemas.microsoft.com/office/powerpoint/2010/main" val="193082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98</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
        <p:nvSpPr>
          <p:cNvPr id="17" name="Text Box 15"/>
          <p:cNvSpPr txBox="1">
            <a:spLocks noChangeArrowheads="1"/>
          </p:cNvSpPr>
          <p:nvPr/>
        </p:nvSpPr>
        <p:spPr bwMode="auto">
          <a:xfrm>
            <a:off x="1059197" y="356889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$5.1 Billion Insured Losses</a:t>
            </a:r>
          </a:p>
          <a:p>
            <a:pPr algn="ctr"/>
            <a:r>
              <a:rPr lang="en-US" dirty="0" smtClean="0">
                <a:solidFill>
                  <a:schemeClr val="bg1"/>
                </a:solidFill>
              </a:rPr>
              <a:t>$7.0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24534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1953-2015</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99</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6.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UDIO_ID" val="587"/>
  <p:tag name="ORIGINAL_AUDIO_FILEPATH" val="C:\Users\n1100201\Desktop\NATCAT\Articulate\05CH.mp3"/>
  <p:tag name="ELAPSEDTIME" val="72.412"/>
  <p:tag name="ARTICULATE_TITLE_TAG" val="Natural disaster losses in the U.S. 2014 - Based on perils"/>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RTICULATE_TITLE_TAG" val="Natural disaster losses in the U.S.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5"/>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7CH.mp3"/>
  <p:tag name="ELAPSEDTIME" val="27.242"/>
  <p:tag name="ARTICULATE_TITLE_TAG" val="Loss events in the U.S. 1980 – 2014 - Number of event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9"/>
  <p:tag name="ARTICULATE_USED_LAYOUT" val="6"/>
</p:tagLst>
</file>

<file path=ppt/tags/tag21.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219605</TotalTime>
  <Words>15946</Words>
  <Application>Microsoft Office PowerPoint</Application>
  <PresentationFormat>On-screen Show (4:3)</PresentationFormat>
  <Paragraphs>2292</Paragraphs>
  <Slides>202</Slides>
  <Notes>182</Notes>
  <HiddenSlides>141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202</vt:i4>
      </vt:variant>
    </vt:vector>
  </HeadingPairs>
  <TitlesOfParts>
    <vt:vector size="215" baseType="lpstr">
      <vt:lpstr>Arial Unicode MS</vt:lpstr>
      <vt:lpstr>ＭＳ ゴシック</vt: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Top Challenges Confronting the Insurance Industry Today Trends, Challenges &amp; Opportunities</vt:lpstr>
      <vt:lpstr>PowerPoint Presentation</vt:lpstr>
      <vt:lpstr>P/C Industry Net Income After Taxes 1991–2015:H1</vt:lpstr>
      <vt:lpstr>Profitability Peaks &amp; Troughs in the P/C Insurance Industry, 1975 – 2015E</vt:lpstr>
      <vt:lpstr>ROE: Property/Casualty Insurance by Major Event, 1987–2015E</vt:lpstr>
      <vt:lpstr>PowerPoint Presentation</vt:lpstr>
      <vt:lpstr>P/C Insurance Industry  Combined Ratio, 2001–2015:H1*</vt:lpstr>
      <vt:lpstr>A 100 Combined Ratio Isn’t What It Once Was: Investment Impact on ROEs</vt:lpstr>
      <vt:lpstr>Return on Equity by Financial Services Sector vs. Fortune 500, 2004-2014*</vt:lpstr>
      <vt:lpstr>Return on Net Worth (RNW) All Lines: 2004-2013 Average</vt:lpstr>
      <vt:lpstr>PowerPoint Presentation</vt:lpstr>
      <vt:lpstr>Distribution of Direct Premiums Written by Segment/Line, 2013</vt:lpstr>
      <vt:lpstr>RNW All Lines by State, 2004-2013 Average: Highest 25 States</vt:lpstr>
      <vt:lpstr>PowerPoint Presentation</vt:lpstr>
      <vt:lpstr>PowerPoint Presentation</vt:lpstr>
      <vt:lpstr>Profitability &amp; Politics</vt:lpstr>
      <vt:lpstr>PowerPoint Presentation</vt:lpstr>
      <vt:lpstr>PowerPoint Presentation</vt:lpstr>
      <vt:lpstr>2. INVESTMENTS:  THE NEW REALITY</vt:lpstr>
      <vt:lpstr>Property/Casualty Insurance Industry Investment Income: 2000–2015E1</vt:lpstr>
      <vt:lpstr>Distribution of Invested Assets: P/C Insurance Industry, 2013</vt:lpstr>
      <vt:lpstr>U.S. Treasury Security Yields: A Long Downward Trend, 1990–2015*</vt:lpstr>
      <vt:lpstr>Treasury Yield Curves:   Pre-Crisis (July 2007) vs. June 2015 </vt:lpstr>
      <vt:lpstr>Net Yield on Property/Casualty Insurance Invested Assets, 2007–2015*</vt:lpstr>
      <vt:lpstr>Interest Rate Forecasts: 2015 – 2021</vt:lpstr>
      <vt:lpstr>Annual Inflation Rates, (CPI-U, %), 1990–2016F</vt:lpstr>
      <vt:lpstr>PowerPoint Presentation</vt:lpstr>
      <vt:lpstr>P/C Insurer Net Realized  Capital Gains/Losses, 1990-2015:Q2</vt:lpstr>
      <vt:lpstr>Property/Casualty Insurance Industry Investment Gain: 1994–2015:Q21</vt:lpstr>
      <vt:lpstr>PowerPoint Presentation</vt:lpstr>
      <vt:lpstr>Distribution of Bond Maturities, P/C Insurance Industry, 2003-2013</vt:lpstr>
      <vt:lpstr>3.  CAPITAL/CAPACITY </vt:lpstr>
      <vt:lpstr>Policyholder Surplus,  2006:Q4–2015:Q2</vt:lpstr>
      <vt:lpstr>US Policyholder Surplus: 1975–2015:Q2*</vt:lpstr>
      <vt:lpstr>Premium-to-Surplus Ratio: 1985–2014*</vt:lpstr>
      <vt:lpstr>US P/C Insurance Industry Excess Capital Position: 1994–2016E</vt:lpstr>
      <vt:lpstr>P/C Industry: Loss Reserve-to-Surplus Ratio, 1971-2014</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1997-2015:Q2</vt:lpstr>
      <vt:lpstr>Largest Sponsors of ILS, Year-End 2014</vt:lpstr>
      <vt:lpstr>Reinsurance Pricing: Change in Rate on Line for Cat Business</vt:lpstr>
      <vt:lpstr>ILS Issuance by Trigger</vt:lpstr>
      <vt:lpstr>Questions Arising from Influence of Alternative Capital</vt:lpstr>
      <vt:lpstr>4. M&amp;A UPDATE:  A PATH TO GROWTH? </vt:lpstr>
      <vt:lpstr>U.S. INSURANCE MERGERS AND ACQUISITIONS, P/C SECTOR, 1994-2014 (1)</vt:lpstr>
      <vt:lpstr>PowerPoint Presentation</vt:lpstr>
      <vt:lpstr>PowerPoint Presentation</vt:lpstr>
      <vt:lpstr>What’s Driving Global Insurance M&amp;A Activity and Will It Continue?</vt:lpstr>
      <vt:lpstr>PowerPoint Presentation</vt:lpstr>
      <vt:lpstr>Net Premium Growth (All P/C Lines): Annual Change, 1971—2015:H1</vt:lpstr>
      <vt:lpstr>PowerPoint Presentation</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Direct Premiums Written: Workers’ Comp Percent Change by State, 2007-2014*</vt:lpstr>
      <vt:lpstr>Direct Premiums Written: Worker’s Comp Percent Change by State, 2007-2014*</vt:lpstr>
      <vt:lpstr>PowerPoint Presentation</vt:lpstr>
      <vt:lpstr>Commercial Lines Rate Change by Month (vs. Year Earlier), July 2001 – Sep. 2015</vt:lpstr>
      <vt:lpstr>CIAB: Average Commercial Rate Change, All Lines, (1Q:2004–2Q:2015)</vt:lpstr>
      <vt:lpstr>Change in Commercial Rate Renewals, by Account Size: 1999:Q4 to 2015:Q1</vt:lpstr>
      <vt:lpstr>Change in Commercial Rate Renewals, by Line: 2015:Q2</vt:lpstr>
      <vt:lpstr>How the Risk Dollar is Spent  (U.S. Firms with Revenues Under $1 Bill)</vt:lpstr>
      <vt:lpstr>Monthly Change in Auto Insurance Prices, 1991–2015*</vt:lpstr>
      <vt:lpstr>PowerPoint Presentation</vt:lpstr>
      <vt:lpstr>Commercial Lines Combined Ratio, 1990-2016F*</vt:lpstr>
      <vt:lpstr>Private Passenger Auto Combined Ratio: 1993–2017F</vt:lpstr>
      <vt:lpstr>Collision Coverage: Severity &amp; Frequency Trends Are Both Higher in 2015*</vt:lpstr>
      <vt:lpstr>Homeowners Insurance Combined Ratio: 1990–2015F</vt:lpstr>
      <vt:lpstr>Commercial Auto Combined Ratio: 1993–2015F</vt:lpstr>
      <vt:lpstr>Commercial Property Combined Ratio:  2007–2016F</vt:lpstr>
      <vt:lpstr>General Liability Combined Ratio:  2005–2016F</vt:lpstr>
      <vt:lpstr>Workers Compensation Combined Ratio: 1994–2014P</vt:lpstr>
      <vt:lpstr>Commercial Multi-Peril Combined Ratio: 1995–2016F</vt:lpstr>
      <vt:lpstr>Inland Marine Combined Ratio:  2004–2015F</vt:lpstr>
      <vt:lpstr>PowerPoint Presentation</vt:lpstr>
      <vt:lpstr>U.S. Insured Catastrophe Losses</vt:lpstr>
      <vt:lpstr>PowerPoint Presentation</vt:lpstr>
      <vt:lpstr>PowerPoint Presentation</vt:lpstr>
      <vt:lpstr>PowerPoint Presentation</vt:lpstr>
      <vt:lpstr>Loss Events in the US, 1980 – 2014 Overall and Insured Losses </vt:lpstr>
      <vt:lpstr>PowerPoint Presentation</vt:lpstr>
      <vt:lpstr>PowerPoint Presentation</vt:lpstr>
      <vt:lpstr>Top 16 Most Costly Disasters in U.S. History—Katrina Still Ranks #1</vt:lpstr>
      <vt:lpstr>Combined Ratio Points Associated with Catastrophe Losses: 1960 – 2015F*</vt:lpstr>
      <vt:lpstr>Inflation Adjusted U.S. Catastrophe Losses by Cause of Loss, 1995–20141</vt:lpstr>
      <vt:lpstr>PowerPoint Presentation</vt:lpstr>
      <vt:lpstr>PowerPoint Presentation</vt:lpstr>
      <vt:lpstr>Natural Disaster Losses in the U.S., First Half 2015</vt:lpstr>
      <vt:lpstr>Natural Disaster Losses in the US, 2014 Based on perils </vt:lpstr>
      <vt:lpstr>The World is Warmer...With One Big Exception!</vt:lpstr>
      <vt:lpstr>Top 11 Insured Loss Events from Riots and Civil Commotion</vt:lpstr>
      <vt:lpstr>Insurance Coverage for Riots and Civil Commotions: Home, Auto and Business</vt:lpstr>
      <vt:lpstr>Loss events in the US, 1980 – 2014 Number of events </vt:lpstr>
      <vt:lpstr>Convective Loss Events in the US Overall and insured losses, 1980 – 2014</vt:lpstr>
      <vt:lpstr>PowerPoint Presentation</vt:lpstr>
      <vt:lpstr>Number of Federal Major Disaster Declarations, 1953-2015*</vt:lpstr>
      <vt:lpstr>Federal Disasters Declarations by State,  1953 – 2015: Highest 25 States*</vt:lpstr>
      <vt:lpstr>Federal Disasters Declarations by State,  1953 – 2015: Lowest 25 States*</vt:lpstr>
      <vt:lpstr>Natural Hazard Risk Scores, 2014 Highest 25 States*</vt:lpstr>
      <vt:lpstr>Natural Hazard Risk Scores, 2014 Bottom 24 States*</vt:lpstr>
      <vt:lpstr>Workers Compensation   Operating Environment</vt:lpstr>
      <vt:lpstr>Nonfarm Payroll (Wages and Salaries): Quarterly, 2005–2015:Q1</vt:lpstr>
      <vt:lpstr>Payroll vs. Workers Comp Net Written Premiums, 1990-2014P</vt:lpstr>
      <vt:lpstr>Workers Compensation Combined Ratio: 1994–2014P</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8. THE ECONOMY</vt:lpstr>
      <vt:lpstr>US Real GDP Growth*</vt:lpstr>
      <vt:lpstr>PowerPoint Presentation</vt:lpstr>
      <vt:lpstr>Real GDP by State Percent Change, 2014*: Highest 25 States</vt:lpstr>
      <vt:lpstr>PowerPoint Presentation</vt:lpstr>
      <vt:lpstr>PowerPoint Presentation</vt:lpstr>
      <vt:lpstr>PowerPoint Presentation</vt:lpstr>
      <vt:lpstr>Unemployment and Underemployment Rates: Still Too High, But Falling</vt:lpstr>
      <vt:lpstr>PowerPoint Presentation</vt:lpstr>
      <vt:lpstr>US Unemployment Rate Forecast</vt:lpstr>
      <vt:lpstr>Unemployment Rates by State, August 2015: Highest 25 States*</vt:lpstr>
      <vt:lpstr>PowerPoint Presentation</vt:lpstr>
      <vt:lpstr>CONSTRUCTION INDUSTRY OVERVIEW &amp; OUTLOOK</vt:lpstr>
      <vt:lpstr>Value of New Private Construction: Residential &amp; Nonresidential, 2003-2015*</vt:lpstr>
      <vt:lpstr>Value of Construction Put in Place,   July 2015 vs. July 2014*</vt:lpstr>
      <vt:lpstr>Value of Private Construction Put in Place, by Segment,  July 2015 vs. July 2014*</vt:lpstr>
      <vt:lpstr>Value of Public Construction Put in Place, by Segment,  July 2015 vs. July 2014*</vt:lpstr>
      <vt:lpstr>PowerPoint Presentation</vt:lpstr>
      <vt:lpstr>Construction Employment, Jan. 2010—Sept. 2015*</vt:lpstr>
      <vt:lpstr>New Private Housing Starts, 1990-2021F</vt:lpstr>
      <vt:lpstr>U.S.: Pct. Of Private Housing Unit Starts In Multi-Unit Projects, 1990-2015</vt:lpstr>
      <vt:lpstr>Rental-Occupied Housing Units as % of Total Occupied Units, Quarterly, 1990:Q1-2015:Q1</vt:lpstr>
      <vt:lpstr>I.I.I. Poll: Renter’s Insurance</vt:lpstr>
      <vt:lpstr>Rental Vacancy Rates, Quarterly, 1990:Q1-2015:Q1</vt:lpstr>
      <vt:lpstr>Construction Employment,  Jan. 2003–Sept. 2015 </vt:lpstr>
      <vt:lpstr>ENERGY SECTOR: OIL &amp; GAS INDUSTRY FUTURE IS BRIGHT BUT VOLATILE</vt:lpstr>
      <vt:lpstr>U.S. Crude Oil Production, 2005-2016P</vt:lpstr>
      <vt:lpstr>U.S. Natural Gas Production, 2000-2013</vt:lpstr>
      <vt:lpstr>Employment in Oil &amp; Gas Extraction, Jan. 2010—Sept. 2015*</vt:lpstr>
      <vt:lpstr>MANUFACTURING SECTOR OVERVIEW &amp; OUTLOOK</vt:lpstr>
      <vt:lpstr>PowerPoint Presentation</vt:lpstr>
      <vt:lpstr>Manufacturing Growth for Selected Sectors, 2015 vs. 2014*</vt:lpstr>
      <vt:lpstr>Auto/Light Truck Sales, 1999-2021F</vt:lpstr>
      <vt:lpstr>Manufacturing Employment, Jan. 2010—Sept. 2015*</vt:lpstr>
      <vt:lpstr>Dollar Value* of Manufacturers’ Shipments Monthly, Jan. 1992—March 2015</vt:lpstr>
      <vt:lpstr>Index of Total Industrial Production:* A Near Peak as of December 2014</vt:lpstr>
      <vt:lpstr>Recovery in Capacity Utilization is a Positive Sign for Commercial Exposures</vt:lpstr>
      <vt:lpstr>Index of Total Industrial Production:* Strong Dollar Is a Headwind</vt:lpstr>
      <vt:lpstr>9. CYBER RISK &amp;                     CYBER INSURANCE</vt:lpstr>
      <vt:lpstr>Data Breaches 2005-2015, by Number of Breaches and Records Exposed</vt:lpstr>
      <vt:lpstr>High Profile Data Breaches, 2014-2015</vt:lpstr>
      <vt:lpstr>Worldwide Cybersecurity Spending, 2011- 2016F </vt:lpstr>
      <vt:lpstr>Top 10 Global Business Risks for 2015</vt:lpstr>
      <vt:lpstr>2014 Data Breaches By Business Category, By Number of Breaches</vt:lpstr>
      <vt:lpstr>PowerPoint Presentation</vt:lpstr>
      <vt:lpstr>Main Causes of Data Breach Globally</vt:lpstr>
      <vt:lpstr>US: Most Costly Types of Cyber Crimes, Fiscal Year 2014</vt:lpstr>
      <vt:lpstr>US: External Cyber Crime Costs:    Fiscal Year 2014</vt:lpstr>
      <vt:lpstr>Data/Privacy Breach: Many Potential Costs Can Be Insured</vt:lpstr>
      <vt:lpstr>The Three Basic Elements of Cyber Coverage: Prevention, Transfer, Response</vt:lpstr>
      <vt:lpstr>I.I.I.’s New Cyber Risk Report (Oct. 2015):             Cyber Risks Threat and Opportunity</vt:lpstr>
      <vt:lpstr>PWC Survey: Cybercrime Costs Greater for U.S. Companies</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PowerPoint Presentation</vt:lpstr>
      <vt:lpstr>PowerPoint Presentation</vt:lpstr>
      <vt:lpstr>Media is Obsessed with Driverless Vehicles: Often Predicting the Demise of Auto Insurance</vt:lpstr>
      <vt:lpstr>On-Demand/Sharing/Peer-to-Peer Economy Impacts Many Lines of Insurance</vt:lpstr>
      <vt:lpstr>A Few Thoughts on the Future of Auto Insurance</vt:lpstr>
      <vt:lpstr>Labor on Demand: Huge Implications for    the US Economy, Workers &amp; Insurers</vt:lpstr>
      <vt:lpstr>TNC Ridesharing Arrangements: Insurance Applicability</vt:lpstr>
      <vt:lpstr>Ridesharing Regulation/Legislation and Status of ISO Filings as of 9/30/15</vt:lpstr>
      <vt:lpstr>Send in the Drones: Potential Rapid  Adoption in Industry; Media Loves It</vt:lpstr>
      <vt:lpstr>11. 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Average Personal Injury Jury Award, 2009 – 2013</vt:lpstr>
      <vt:lpstr>PowerPoint Presentation</vt:lpstr>
      <vt:lpstr>Percent of Personal Injury Jury Awards Over $1 Million, 2003 – 2013*</vt:lpstr>
      <vt:lpstr>Dollar Value of Top 100 Verdicts in 2013 by Cause of Action, 2013</vt:lpstr>
      <vt:lpstr>Business Leaders Ranking of Liability Systems in 2015</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4486</cp:revision>
  <cp:lastPrinted>2015-08-21T15:55:25Z</cp:lastPrinted>
  <dcterms:modified xsi:type="dcterms:W3CDTF">2015-10-22T17:11:55Z</dcterms:modified>
</cp:coreProperties>
</file>