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950" r:id="rId2"/>
    <p:sldId id="5070" r:id="rId3"/>
    <p:sldId id="5071" r:id="rId4"/>
    <p:sldId id="5072" r:id="rId5"/>
    <p:sldId id="5073" r:id="rId6"/>
    <p:sldId id="5074" r:id="rId7"/>
    <p:sldId id="5075" r:id="rId8"/>
    <p:sldId id="5128" r:id="rId9"/>
    <p:sldId id="5144" r:id="rId10"/>
    <p:sldId id="5133" r:id="rId11"/>
    <p:sldId id="5134" r:id="rId12"/>
    <p:sldId id="5078" r:id="rId13"/>
    <p:sldId id="5079" r:id="rId14"/>
    <p:sldId id="5080" r:id="rId15"/>
    <p:sldId id="5081" r:id="rId16"/>
    <p:sldId id="5082" r:id="rId17"/>
    <p:sldId id="5083" r:id="rId18"/>
    <p:sldId id="5084" r:id="rId19"/>
    <p:sldId id="5085" r:id="rId20"/>
    <p:sldId id="5086" r:id="rId21"/>
    <p:sldId id="5087" r:id="rId22"/>
    <p:sldId id="5130" r:id="rId23"/>
    <p:sldId id="5131" r:id="rId24"/>
    <p:sldId id="5088" r:id="rId25"/>
    <p:sldId id="5089" r:id="rId26"/>
    <p:sldId id="5132" r:id="rId27"/>
    <p:sldId id="5140" r:id="rId28"/>
    <p:sldId id="5090" r:id="rId29"/>
    <p:sldId id="5091" r:id="rId30"/>
    <p:sldId id="5092" r:id="rId31"/>
    <p:sldId id="5093" r:id="rId32"/>
    <p:sldId id="5094" r:id="rId33"/>
    <p:sldId id="5095" r:id="rId34"/>
    <p:sldId id="5147" r:id="rId35"/>
    <p:sldId id="4557" r:id="rId36"/>
    <p:sldId id="5135" r:id="rId37"/>
    <p:sldId id="5146" r:id="rId38"/>
    <p:sldId id="5136" r:id="rId39"/>
    <p:sldId id="5137" r:id="rId40"/>
    <p:sldId id="5138" r:id="rId41"/>
    <p:sldId id="5139" r:id="rId42"/>
    <p:sldId id="5141" r:id="rId43"/>
    <p:sldId id="5143" r:id="rId44"/>
    <p:sldId id="5145" r:id="rId45"/>
    <p:sldId id="1136" r:id="rId4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2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orient="horz" pos="3608">
          <p15:clr>
            <a:srgbClr val="A4A3A4"/>
          </p15:clr>
        </p15:guide>
        <p15:guide id="4" orient="horz" pos="1472">
          <p15:clr>
            <a:srgbClr val="A4A3A4"/>
          </p15:clr>
        </p15:guide>
        <p15:guide id="5" orient="horz" pos="798">
          <p15:clr>
            <a:srgbClr val="A4A3A4"/>
          </p15:clr>
        </p15:guide>
        <p15:guide id="6" pos="219">
          <p15:clr>
            <a:srgbClr val="A4A3A4"/>
          </p15:clr>
        </p15:guide>
        <p15:guide id="7" pos="5497">
          <p15:clr>
            <a:srgbClr val="A4A3A4"/>
          </p15:clr>
        </p15:guide>
        <p15:guide id="8" pos="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A7A"/>
    <a:srgbClr val="3333CC"/>
    <a:srgbClr val="3691C4"/>
    <a:srgbClr val="2B7299"/>
    <a:srgbClr val="28688C"/>
    <a:srgbClr val="E5F1F7"/>
    <a:srgbClr val="4B9FCD"/>
    <a:srgbClr val="D0DCE2"/>
    <a:srgbClr val="C9D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785" autoAdjust="0"/>
  </p:normalViewPr>
  <p:slideViewPr>
    <p:cSldViewPr snapToGrid="0">
      <p:cViewPr varScale="1">
        <p:scale>
          <a:sx n="104" d="100"/>
          <a:sy n="104" d="100"/>
        </p:scale>
        <p:origin x="1572" y="90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8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3592519685042"/>
          <c:y val="0.12384375"/>
          <c:w val="0.49992814960629922"/>
          <c:h val="0.74989222440944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Share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9.7916666666666596E-2"/>
                  <c:y val="-0.1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874999999999983"/>
                  <c:y val="-0.143750000000000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7291666666666666"/>
                  <c:y val="0.149999999999999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9166666666666668"/>
                  <c:y val="0.146875000000000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8541666666666667"/>
                  <c:y val="-6.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5000000000000005"/>
                  <c:y val="-0.11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0.14000000000000001</c:v>
                </c:pt>
                <c:pt idx="1">
                  <c:v>0.24</c:v>
                </c:pt>
                <c:pt idx="2">
                  <c:v>0.24</c:v>
                </c:pt>
                <c:pt idx="3">
                  <c:v>0.14000000000000001</c:v>
                </c:pt>
                <c:pt idx="4">
                  <c:v>0.08</c:v>
                </c:pt>
                <c:pt idx="5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3592519685042"/>
          <c:y val="0.12384375"/>
          <c:w val="0.49992814960629922"/>
          <c:h val="0.74989222440944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Share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5624999999999992"/>
                  <c:y val="-0.185769685039370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874999999999983"/>
                  <c:y val="-0.143750000000000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833333333334096E-3"/>
                  <c:y val="0.130743356299212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9166666666666668"/>
                  <c:y val="0.146875000000000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0833333333333334"/>
                  <c:y val="1.56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9583333333333333"/>
                  <c:y val="-0.1218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25E-2"/>
                  <c:y val="-0.17901796259842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Less than $25,000</c:v>
                </c:pt>
                <c:pt idx="1">
                  <c:v>$25,000 - $49,999</c:v>
                </c:pt>
                <c:pt idx="2">
                  <c:v>$50,000 - $74,999</c:v>
                </c:pt>
                <c:pt idx="3">
                  <c:v>$75,000 - $99,999</c:v>
                </c:pt>
                <c:pt idx="4">
                  <c:v>$100,000 - $149,999</c:v>
                </c:pt>
                <c:pt idx="5">
                  <c:v>$150,000 - $149,999</c:v>
                </c:pt>
                <c:pt idx="6">
                  <c:v>$200,000+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0.19</c:v>
                </c:pt>
                <c:pt idx="1">
                  <c:v>0.24</c:v>
                </c:pt>
                <c:pt idx="2">
                  <c:v>0.16</c:v>
                </c:pt>
                <c:pt idx="3">
                  <c:v>0.16</c:v>
                </c:pt>
                <c:pt idx="4">
                  <c:v>0.11</c:v>
                </c:pt>
                <c:pt idx="5">
                  <c:v>0.03</c:v>
                </c:pt>
                <c:pt idx="6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296" y="0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296" y="8830627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00175" y="582613"/>
            <a:ext cx="4057650" cy="30448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0091" y="3824750"/>
            <a:ext cx="5739375" cy="5155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085167" y="9047017"/>
            <a:ext cx="690779" cy="2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1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D1C2E-2B8A-4F02-910C-5A7C55E0E8B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7488" y="579438"/>
            <a:ext cx="4033837" cy="3024187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9743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10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489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11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9536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72A459-2FEA-42C6-8384-EF158E7DF3FA}" type="slidenum">
              <a:rPr lang="en-US" altLang="en-US" sz="1200">
                <a:solidFill>
                  <a:srgbClr val="000000"/>
                </a:solidFill>
              </a:rPr>
              <a:pPr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845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16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9039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17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3259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18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8221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19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2968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8836291"/>
            <a:ext cx="690779" cy="245831"/>
          </a:xfrm>
        </p:spPr>
        <p:txBody>
          <a:bodyPr/>
          <a:lstStyle/>
          <a:p>
            <a:pPr>
              <a:defRPr/>
            </a:pPr>
            <a:fld id="{AED8072F-0E08-458F-BF88-90F48070855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4844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8859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416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72A459-2FEA-42C6-8384-EF158E7DF3FA}" type="slidenum">
              <a:rPr lang="en-US" altLang="en-US" sz="120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3102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2595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8476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6090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3789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4025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72A459-2FEA-42C6-8384-EF158E7DF3FA}" type="slidenum">
              <a:rPr lang="en-US" altLang="en-US" sz="1200">
                <a:solidFill>
                  <a:srgbClr val="000000"/>
                </a:solidFill>
              </a:rPr>
              <a:pPr/>
              <a:t>28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6775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8836291"/>
            <a:ext cx="690779" cy="245831"/>
          </a:xfrm>
        </p:spPr>
        <p:txBody>
          <a:bodyPr/>
          <a:lstStyle/>
          <a:p>
            <a:pPr>
              <a:defRPr/>
            </a:pPr>
            <a:fld id="{AED8072F-0E08-458F-BF88-90F48070855D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864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084513" y="8897938"/>
            <a:ext cx="6921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6B82E3-76B4-48FE-93E9-6704F7EE8B30}" type="slidenum">
              <a:rPr lang="en-US" altLang="en-US" sz="1200">
                <a:solidFill>
                  <a:srgbClr val="000000"/>
                </a:solidFill>
              </a:rPr>
              <a:pPr/>
              <a:t>34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731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C7605-3122-4090-8F86-E7A576852043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2875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653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355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6507" y="9047163"/>
            <a:ext cx="691921" cy="247650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37</a:t>
            </a:fld>
            <a:endParaRPr lang="en-US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6832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BB4DD-D1D1-4CB0-B9E7-4B83CE30A292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86688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4198202" y="6713812"/>
            <a:ext cx="938097" cy="2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28692"/>
            <a:fld id="{0D384969-57EF-47F2-8E1F-3213D4760988}" type="slidenum">
              <a:rPr lang="en-US" sz="1000"/>
              <a:pPr algn="ctr" defTabSz="928692"/>
              <a:t>39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87949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4198202" y="6713812"/>
            <a:ext cx="938097" cy="2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28692"/>
            <a:fld id="{0D384969-57EF-47F2-8E1F-3213D4760988}" type="slidenum">
              <a:rPr lang="en-US" sz="1000"/>
              <a:pPr algn="ctr" defTabSz="928692"/>
              <a:t>40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65797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4198202" y="6713812"/>
            <a:ext cx="938097" cy="2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28692"/>
            <a:fld id="{0D384969-57EF-47F2-8E1F-3213D4760988}" type="slidenum">
              <a:rPr lang="en-US" sz="1000"/>
              <a:pPr algn="ctr" defTabSz="928692"/>
              <a:t>41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8677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8836291"/>
            <a:ext cx="690779" cy="245831"/>
          </a:xfrm>
        </p:spPr>
        <p:txBody>
          <a:bodyPr/>
          <a:lstStyle/>
          <a:p>
            <a:pPr>
              <a:defRPr/>
            </a:pPr>
            <a:fld id="{AED8072F-0E08-458F-BF88-90F48070855D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80623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43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03536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44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1203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891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922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0482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793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1264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8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590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72A459-2FEA-42C6-8384-EF158E7DF3FA}" type="slidenum">
              <a:rPr lang="en-US" altLang="en-US" sz="1200">
                <a:solidFill>
                  <a:srgbClr val="000000"/>
                </a:solidFill>
              </a:rPr>
              <a:pPr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064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nt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uters.com/journalists/sarah-mcbri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hyperlink" Target="http://www.reuters.com/journalists/dan-levin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elfemployed.com/gig-economy/infographic-inside-the-new-economy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elfemployed.com/gig-economy/infographic-inside-the-new-economy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elfemployed.com/gig-economy/infographic-inside-the-new-economy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elfemployed.com/gig-economy/infographic-inside-the-new-economy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tations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88" y="2313225"/>
            <a:ext cx="9104312" cy="1138773"/>
          </a:xfrm>
          <a:ln/>
        </p:spPr>
        <p:txBody>
          <a:bodyPr/>
          <a:lstStyle/>
          <a:p>
            <a:r>
              <a:rPr lang="en-US" sz="4000" dirty="0"/>
              <a:t>T</a:t>
            </a:r>
            <a:r>
              <a:rPr lang="en-US" sz="4000" dirty="0" smtClean="0"/>
              <a:t>he “Sharing Economy” and the Impact on Workers Compensation</a:t>
            </a:r>
            <a:endParaRPr lang="en-US" sz="4000" i="1" dirty="0">
              <a:solidFill>
                <a:srgbClr val="C000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51998"/>
            <a:ext cx="9144000" cy="2403222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en-US" sz="2800" dirty="0" smtClean="0"/>
              <a:t>Workers Compensation Research Institute       Annual Conference</a:t>
            </a:r>
            <a:endParaRPr lang="en-US" sz="2800" dirty="0"/>
          </a:p>
          <a:p>
            <a:pPr>
              <a:lnSpc>
                <a:spcPts val="3100"/>
              </a:lnSpc>
            </a:pPr>
            <a:r>
              <a:rPr lang="en-US" sz="2800" dirty="0"/>
              <a:t> </a:t>
            </a:r>
            <a:r>
              <a:rPr lang="en-US" sz="2800" dirty="0" smtClean="0"/>
              <a:t>Boston, MA</a:t>
            </a:r>
          </a:p>
          <a:p>
            <a:pPr>
              <a:lnSpc>
                <a:spcPts val="3100"/>
              </a:lnSpc>
            </a:pPr>
            <a:r>
              <a:rPr lang="en-US" sz="2800" dirty="0" smtClean="0"/>
              <a:t>March 11, 2016</a:t>
            </a:r>
          </a:p>
          <a:p>
            <a:pPr>
              <a:lnSpc>
                <a:spcPts val="3100"/>
              </a:lnSpc>
            </a:pPr>
            <a:r>
              <a:rPr lang="en-US" sz="2800" i="1" dirty="0" smtClean="0">
                <a:solidFill>
                  <a:srgbClr val="C00000"/>
                </a:solidFill>
              </a:rPr>
              <a:t>Download at </a:t>
            </a:r>
            <a:r>
              <a:rPr lang="en-US" sz="2800" i="1" dirty="0" smtClean="0">
                <a:solidFill>
                  <a:srgbClr val="C00000"/>
                </a:solidFill>
                <a:hlinkClick r:id="rId3"/>
              </a:rPr>
              <a:t>www.iii.org/presentations</a:t>
            </a:r>
            <a:r>
              <a:rPr lang="en-US" sz="2800" i="1" dirty="0" smtClean="0">
                <a:solidFill>
                  <a:srgbClr val="C00000"/>
                </a:solidFill>
              </a:rPr>
              <a:t> 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106500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>
                <a:solidFill>
                  <a:schemeClr val="bg2"/>
                </a:solidFill>
              </a:rPr>
              <a:t>Robert P. Hartwig, Ph.D., CPCU, President &amp;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Tel: 212.346.5520  Cell: 917.453.1885  bobh@iii.org  www.iii.org</a:t>
            </a:r>
          </a:p>
        </p:txBody>
      </p:sp>
    </p:spTree>
    <p:extLst>
      <p:ext uri="{BB962C8B-B14F-4D97-AF65-F5344CB8AC3E}">
        <p14:creationId xmlns:p14="http://schemas.microsoft.com/office/powerpoint/2010/main" val="3563707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" y="106943"/>
            <a:ext cx="7950815" cy="860425"/>
          </a:xfrm>
        </p:spPr>
        <p:txBody>
          <a:bodyPr/>
          <a:lstStyle/>
          <a:p>
            <a:r>
              <a:rPr lang="en-US" dirty="0" smtClean="0"/>
              <a:t>Political Skepticism About the</a:t>
            </a:r>
            <a:br>
              <a:rPr lang="en-US" dirty="0" smtClean="0"/>
            </a:br>
            <a:r>
              <a:rPr lang="en-US" dirty="0" smtClean="0"/>
              <a:t>‘Gig’ Economy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880" y="1082675"/>
            <a:ext cx="5048250" cy="28384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3050" y="3921125"/>
            <a:ext cx="87757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i="1" dirty="0"/>
              <a:t>"Many Americans are making extra money renting out a spare room, designing a website ... even driving their own car. This on demand or so called 'gig' economy is creating exciting opportunities and unleashing innovation, </a:t>
            </a:r>
            <a:r>
              <a:rPr lang="en-US" sz="2300" b="1" i="1" dirty="0">
                <a:solidFill>
                  <a:srgbClr val="FF0000"/>
                </a:solidFill>
              </a:rPr>
              <a:t>but it's also raising hard questions about workplace protections </a:t>
            </a:r>
            <a:r>
              <a:rPr lang="en-US" sz="2300" i="1" dirty="0"/>
              <a:t>and what a good job will look like in the </a:t>
            </a:r>
            <a:r>
              <a:rPr lang="en-US" sz="2300" i="1" dirty="0" smtClean="0"/>
              <a:t>future." </a:t>
            </a:r>
          </a:p>
          <a:p>
            <a:r>
              <a:rPr lang="en-US" sz="2300" dirty="0" smtClean="0"/>
              <a:t>	</a:t>
            </a:r>
          </a:p>
          <a:p>
            <a:r>
              <a:rPr lang="en-US" sz="2300" dirty="0" smtClean="0"/>
              <a:t>--Hillary Clinton, July 13, 2015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7954972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" y="6349"/>
            <a:ext cx="7950815" cy="860425"/>
          </a:xfrm>
        </p:spPr>
        <p:txBody>
          <a:bodyPr/>
          <a:lstStyle/>
          <a:p>
            <a:r>
              <a:rPr lang="en-US" dirty="0" smtClean="0"/>
              <a:t>Regulatory Issues Abound as Well, With Implications for Insurance Coverages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68157" y="1659754"/>
            <a:ext cx="70567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In California, Uber </a:t>
            </a:r>
            <a:r>
              <a:rPr lang="en-US" sz="3200" b="1" dirty="0" smtClean="0"/>
              <a:t>Driver Is Employee</a:t>
            </a:r>
            <a:r>
              <a:rPr lang="en-US" sz="3200" b="1" dirty="0"/>
              <a:t>, </a:t>
            </a:r>
            <a:r>
              <a:rPr lang="en-US" sz="3200" b="1" dirty="0" smtClean="0"/>
              <a:t>Not </a:t>
            </a:r>
            <a:r>
              <a:rPr lang="en-US" sz="3200" b="1" dirty="0"/>
              <a:t>contractor: </a:t>
            </a:r>
            <a:r>
              <a:rPr lang="en-US" sz="3200" b="1" dirty="0" smtClean="0"/>
              <a:t>Agency</a:t>
            </a:r>
            <a:endParaRPr lang="en-US" sz="3200" b="1" dirty="0"/>
          </a:p>
          <a:p>
            <a:r>
              <a:rPr lang="en-US" sz="2000" dirty="0"/>
              <a:t>By </a:t>
            </a:r>
            <a:r>
              <a:rPr lang="en-US" sz="2000" dirty="0">
                <a:hlinkClick r:id="rId3"/>
              </a:rPr>
              <a:t>Sarah McBride</a:t>
            </a:r>
            <a:r>
              <a:rPr lang="en-US" sz="2000" dirty="0"/>
              <a:t> and </a:t>
            </a:r>
            <a:r>
              <a:rPr lang="en-US" sz="2000" dirty="0">
                <a:hlinkClick r:id="rId4"/>
              </a:rPr>
              <a:t>Dan Levine</a:t>
            </a:r>
            <a:r>
              <a:rPr lang="en-US" sz="2000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0" y="1183504"/>
            <a:ext cx="952500" cy="952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31982" y="3044749"/>
            <a:ext cx="709293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A driver for Uber is an </a:t>
            </a:r>
            <a:r>
              <a:rPr lang="en-US" sz="2000" b="1" i="1" dirty="0">
                <a:solidFill>
                  <a:srgbClr val="FF0000"/>
                </a:solidFill>
              </a:rPr>
              <a:t>employee</a:t>
            </a:r>
            <a:r>
              <a:rPr lang="en-US" sz="2000" i="1" dirty="0"/>
              <a:t>, </a:t>
            </a:r>
            <a:r>
              <a:rPr lang="en-US" sz="2000" b="1" i="1" dirty="0">
                <a:solidFill>
                  <a:srgbClr val="FF0000"/>
                </a:solidFill>
              </a:rPr>
              <a:t>not a contractor</a:t>
            </a:r>
            <a:r>
              <a:rPr lang="en-US" sz="2000" i="1" dirty="0"/>
              <a:t>, according to a California ruling that eventually could push up costs for the smartphone-based ride hailing service and hurt the closely watched start-up's valuation</a:t>
            </a:r>
            <a:r>
              <a:rPr lang="en-US" sz="2000" i="1" dirty="0" smtClean="0"/>
              <a:t>.</a:t>
            </a:r>
          </a:p>
          <a:p>
            <a:endParaRPr lang="en-US" sz="2000" i="1" dirty="0"/>
          </a:p>
          <a:p>
            <a:r>
              <a:rPr lang="en-US" sz="2000" i="1" dirty="0"/>
              <a:t>The California Labor Commissioner's decision could ripple through the burgeoning industry of providing services via smartphones, with </a:t>
            </a:r>
            <a:r>
              <a:rPr lang="en-US" sz="2000" b="1" i="1" dirty="0">
                <a:solidFill>
                  <a:srgbClr val="FF0000"/>
                </a:solidFill>
              </a:rPr>
              <a:t>potential implications for other “crowdsourced” services such as Uber rival Lyft, chore service </a:t>
            </a:r>
            <a:r>
              <a:rPr lang="en-US" sz="2000" b="1" i="1" dirty="0" err="1">
                <a:solidFill>
                  <a:srgbClr val="FF0000"/>
                </a:solidFill>
              </a:rPr>
              <a:t>TaskRabbit</a:t>
            </a:r>
            <a:r>
              <a:rPr lang="en-US" sz="2000" b="1" i="1" dirty="0">
                <a:solidFill>
                  <a:srgbClr val="FF0000"/>
                </a:solidFill>
              </a:rPr>
              <a:t>, and cleaning service </a:t>
            </a:r>
            <a:r>
              <a:rPr lang="en-US" sz="2000" b="1" i="1" dirty="0" err="1">
                <a:solidFill>
                  <a:srgbClr val="FF0000"/>
                </a:solidFill>
              </a:rPr>
              <a:t>Homejoy</a:t>
            </a:r>
            <a:r>
              <a:rPr lang="en-US" sz="2000" i="1" dirty="0" smtClean="0"/>
              <a:t>.</a:t>
            </a:r>
          </a:p>
          <a:p>
            <a:endParaRPr lang="en-US" sz="2000" i="1" dirty="0" smtClean="0"/>
          </a:p>
          <a:p>
            <a:r>
              <a:rPr lang="en-US" sz="2000" dirty="0" smtClean="0"/>
              <a:t>--Reuters, June 18, 2015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96023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463521" y="2281040"/>
            <a:ext cx="8291513" cy="1658938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Technology and Employment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566737" y="4198880"/>
            <a:ext cx="80010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solidFill>
                  <a:srgbClr val="225A7A"/>
                </a:solidFill>
                <a:cs typeface="Arial" panose="020B0604020202020204" pitchFamily="34" charset="0"/>
              </a:rPr>
              <a:t>What Makes the On-Demand Economy Possible?</a:t>
            </a:r>
          </a:p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600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>Why Does It Matter for Insurers?</a:t>
            </a:r>
          </a:p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endParaRPr lang="en-US" altLang="en-US" sz="3600" b="1" dirty="0">
              <a:solidFill>
                <a:srgbClr val="225A7A"/>
              </a:solidFill>
              <a:cs typeface="Arial" panose="020B0604020202020204" pitchFamily="34" charset="0"/>
            </a:endParaRPr>
          </a:p>
        </p:txBody>
      </p:sp>
      <p:sp>
        <p:nvSpPr>
          <p:cNvPr id="6042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0423" name="TextBox 4"/>
          <p:cNvSpPr txBox="1">
            <a:spLocks noChangeArrowheads="1"/>
          </p:cNvSpPr>
          <p:nvPr/>
        </p:nvSpPr>
        <p:spPr bwMode="auto">
          <a:xfrm>
            <a:off x="8534400" y="62484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BC33E02-CA9F-4C21-95D9-C6254489BA12}" type="slidenum">
              <a:rPr lang="en-US" altLang="en-US" sz="1200"/>
              <a:pPr algn="r"/>
              <a:t>12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69315426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tfo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5850" y="771526"/>
            <a:ext cx="69723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GLOBAL SHIPMENTS OF SMARTPHONES (MILLIONS)</a:t>
            </a:r>
            <a:endParaRPr lang="en-US" sz="2000" b="1" dirty="0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563272" y="1370171"/>
            <a:ext cx="3765550" cy="923330"/>
          </a:xfrm>
          <a:prstGeom prst="rect">
            <a:avLst/>
          </a:prstGeom>
          <a:solidFill>
            <a:srgbClr val="286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FFFF"/>
                </a:solidFill>
              </a:rPr>
              <a:t>Smartphones are the breakthrough technology behind the on-demand economy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444209" y="3048624"/>
            <a:ext cx="3485229" cy="923330"/>
          </a:xfrm>
          <a:prstGeom prst="rect">
            <a:avLst/>
          </a:prstGeom>
          <a:solidFill>
            <a:srgbClr val="286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FFFF"/>
                </a:solidFill>
              </a:rPr>
              <a:t>2015: ~50% of adults globally have a smartphone</a:t>
            </a:r>
          </a:p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2020: About 80% will own one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653899"/>
              </p:ext>
            </p:extLst>
          </p:nvPr>
        </p:nvGraphicFramePr>
        <p:xfrm>
          <a:off x="58738" y="1460909"/>
          <a:ext cx="8932862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7438" name="Chart" r:id="rId3" imgW="8201097" imgH="5381660" progId="MSGraph.Chart.8">
                  <p:embed followColorScheme="full"/>
                </p:oleObj>
              </mc:Choice>
              <mc:Fallback>
                <p:oleObj name="Chart" r:id="rId3" imgW="8201097" imgH="538166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1460909"/>
                        <a:ext cx="8932862" cy="545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166688" y="0"/>
            <a:ext cx="7389812" cy="838200"/>
          </a:xfrm>
        </p:spPr>
        <p:txBody>
          <a:bodyPr/>
          <a:lstStyle/>
          <a:p>
            <a:r>
              <a:rPr lang="en-US" dirty="0" smtClean="0"/>
              <a:t>Growth in Temporary Workers vs. </a:t>
            </a:r>
            <a:br>
              <a:rPr lang="en-US" dirty="0" smtClean="0"/>
            </a:br>
            <a:r>
              <a:rPr lang="en-US" dirty="0" smtClean="0"/>
              <a:t>All Nonfarm Employment</a:t>
            </a:r>
            <a:r>
              <a:rPr lang="en-US" sz="3200" dirty="0" smtClean="0"/>
              <a:t>, 2010-2016*</a:t>
            </a:r>
            <a:endParaRPr lang="en-US" dirty="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4173" y="6387143"/>
            <a:ext cx="876300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100" dirty="0" smtClean="0"/>
              <a:t>*Through February 2016.</a:t>
            </a:r>
          </a:p>
          <a:p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US Bureau of Labor Statistics ,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166688" y="1179426"/>
            <a:ext cx="525985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b="1" dirty="0" smtClean="0">
                <a:solidFill>
                  <a:srgbClr val="225A7A"/>
                </a:solidFill>
              </a:rPr>
              <a:t>Annual Percent Change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blackWhite">
          <a:xfrm>
            <a:off x="3345511" y="1460908"/>
            <a:ext cx="3451122" cy="1723725"/>
          </a:xfrm>
          <a:prstGeom prst="wedgeRectCallout">
            <a:avLst>
              <a:gd name="adj1" fmla="val 72513"/>
              <a:gd name="adj2" fmla="val 13971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Demand for temporary workers has increased 2 to 3 times faster than for workers overall in recent years, but relative pace of temporary hiring is slowing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69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9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29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loy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The On-Demand</a:t>
            </a:r>
            <a:r>
              <a:rPr lang="en-US" dirty="0"/>
              <a:t> </a:t>
            </a:r>
            <a:r>
              <a:rPr lang="en-US" dirty="0" smtClean="0"/>
              <a:t>Economy and American Workers: What Is Happening?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998758"/>
            <a:ext cx="8754598" cy="465296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Technology is Fundamentally </a:t>
            </a:r>
            <a:r>
              <a:rPr lang="en-US" sz="2100" b="1" dirty="0"/>
              <a:t>T</a:t>
            </a:r>
            <a:r>
              <a:rPr lang="en-US" sz="2100" b="1" dirty="0" smtClean="0"/>
              <a:t>ransforming </a:t>
            </a:r>
            <a:r>
              <a:rPr lang="en-US" sz="2100" b="1" dirty="0"/>
              <a:t>H</a:t>
            </a:r>
            <a:r>
              <a:rPr lang="en-US" sz="2100" b="1" dirty="0" smtClean="0"/>
              <a:t>ow </a:t>
            </a:r>
            <a:r>
              <a:rPr lang="en-US" sz="2100" b="1" dirty="0"/>
              <a:t>R</a:t>
            </a:r>
            <a:r>
              <a:rPr lang="en-US" sz="2100" b="1" dirty="0" smtClean="0"/>
              <a:t>esources are Allocated and Used in the Economy</a:t>
            </a:r>
            <a:endParaRPr lang="en-US" sz="1900" b="1" dirty="0" smtClean="0"/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Labor is No </a:t>
            </a:r>
            <a:r>
              <a:rPr lang="en-US" sz="2100" b="1" dirty="0"/>
              <a:t>E</a:t>
            </a:r>
            <a:r>
              <a:rPr lang="en-US" sz="2100" b="1" dirty="0" smtClean="0"/>
              <a:t>xception to this Transformation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Technology Offers New Opportunities to Match Labor to Jobs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Owners of spare capacity (workers with time and skill) can be paired at low cost with those with a demand for that time and skill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Bringing together labor and those who employ labor is not new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BUT: Pairing occurs with a speed and breadth never before possible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Witnessing the Demise of the Traditional Understanding of What is Meant by a “Good” Job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Concept born in the Industrial Age (1880-1980), but is eroding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Disintermediation of the firm as the place where labor, jobs matched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Accelerating Trends that Started with Labor Strife, Globalization and Automation that Began in the 1970s and 1980s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40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17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802" y="77104"/>
            <a:ext cx="7702550" cy="860425"/>
          </a:xfrm>
        </p:spPr>
        <p:txBody>
          <a:bodyPr/>
          <a:lstStyle/>
          <a:p>
            <a:r>
              <a:rPr lang="en-US" dirty="0" smtClean="0"/>
              <a:t>What’s In Store for the American Worker, Labor Force and Workers Comp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1070198"/>
            <a:ext cx="8754598" cy="4652963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ct val="50000"/>
              </a:spcBef>
              <a:buNone/>
            </a:pPr>
            <a:r>
              <a:rPr lang="en-US" sz="2100" b="1" dirty="0" smtClean="0">
                <a:solidFill>
                  <a:srgbClr val="FF0000"/>
                </a:solidFill>
              </a:rPr>
              <a:t>THE NEW AMERICAN WORKER: Two Schools of Thought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i="1" u="sng" dirty="0" smtClean="0">
                <a:solidFill>
                  <a:srgbClr val="3333CC"/>
                </a:solidFill>
              </a:rPr>
              <a:t>OPTIMISTIC OUTLOOK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Technology frees workers from the bonds of centralized, hierarchical institutions (the firm)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Enhanced coordination of “haves” with “needs” that bypass firms as intermediaries</a:t>
            </a:r>
            <a:endParaRPr lang="en-US" sz="1700" b="1" dirty="0" smtClean="0"/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Who Benefits?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>
                <a:solidFill>
                  <a:srgbClr val="C00000"/>
                </a:solidFill>
              </a:rPr>
              <a:t>“</a:t>
            </a:r>
            <a:r>
              <a:rPr lang="en-US" sz="1900" b="1" u="sng" dirty="0" err="1" smtClean="0">
                <a:solidFill>
                  <a:srgbClr val="C00000"/>
                </a:solidFill>
              </a:rPr>
              <a:t>Flexers</a:t>
            </a:r>
            <a:r>
              <a:rPr lang="en-US" sz="1900" b="1" dirty="0" smtClean="0">
                <a:solidFill>
                  <a:srgbClr val="C00000"/>
                </a:solidFill>
              </a:rPr>
              <a:t>”</a:t>
            </a:r>
            <a:r>
              <a:rPr lang="en-US" sz="1900" b="1" dirty="0" smtClean="0"/>
              <a:t>: People who value or require flexibility in work arrangements (stay-at-home parents, retirees, students, disabled)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>
                <a:solidFill>
                  <a:srgbClr val="C00000"/>
                </a:solidFill>
              </a:rPr>
              <a:t>Professionals</a:t>
            </a:r>
            <a:r>
              <a:rPr lang="en-US" sz="1900" b="1" dirty="0" smtClean="0"/>
              <a:t>: People with portable skills that can be offered through online platforms (semi and high-skilled trades, professional services)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>
                <a:solidFill>
                  <a:srgbClr val="C00000"/>
                </a:solidFill>
              </a:rPr>
              <a:t>Unemployed/Underemployed</a:t>
            </a:r>
            <a:r>
              <a:rPr lang="en-US" sz="1900" b="1" dirty="0" smtClean="0"/>
              <a:t>: Offers at least some opportunity to offer and utilize skills and generate income</a:t>
            </a:r>
            <a:endParaRPr lang="en-US" sz="2100" b="1" dirty="0" smtClean="0"/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14173" y="6387143"/>
            <a:ext cx="876300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 sz="1100" dirty="0" smtClean="0"/>
          </a:p>
          <a:p>
            <a:r>
              <a:rPr lang="en-US" sz="1100" dirty="0" smtClean="0"/>
              <a:t>Sources: Wall Street Journal; The Economist;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5744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802" y="77104"/>
            <a:ext cx="7702550" cy="860425"/>
          </a:xfrm>
        </p:spPr>
        <p:txBody>
          <a:bodyPr/>
          <a:lstStyle/>
          <a:p>
            <a:r>
              <a:rPr lang="en-US" dirty="0" smtClean="0"/>
              <a:t>What’s In Store for the American Worker, Labor Force and Workers Comp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1013046"/>
            <a:ext cx="8754598" cy="4652963"/>
          </a:xfrm>
        </p:spPr>
        <p:txBody>
          <a:bodyPr/>
          <a:lstStyle/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sz="2100" b="1" i="1" u="sng" dirty="0" smtClean="0">
                <a:solidFill>
                  <a:srgbClr val="3333CC"/>
                </a:solidFill>
              </a:rPr>
              <a:t>PESSIMISTIC OUTLOOK</a:t>
            </a:r>
            <a:endParaRPr lang="en-US" sz="1900" b="1" dirty="0" smtClean="0"/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On-Demand companies are software-driven marketplaces and position themselves as “</a:t>
            </a:r>
            <a:r>
              <a:rPr lang="en-US" sz="1900" b="1" i="1" dirty="0" smtClean="0"/>
              <a:t>platforms</a:t>
            </a:r>
            <a:r>
              <a:rPr lang="en-US" sz="1900" b="1" dirty="0" smtClean="0"/>
              <a:t>” rather than “</a:t>
            </a:r>
            <a:r>
              <a:rPr lang="en-US" sz="1900" b="1" i="1" dirty="0" smtClean="0"/>
              <a:t>employers</a:t>
            </a:r>
            <a:r>
              <a:rPr lang="en-US" sz="1900" b="1" dirty="0" smtClean="0"/>
              <a:t>”</a:t>
            </a:r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Enormous valuations (e.g., $40B for Uber on $2B in earnings) reflect the extraction of resources that otherwise would go to benefits, investments in safety, training, etc.</a:t>
            </a:r>
          </a:p>
          <a:p>
            <a:pPr lvl="2">
              <a:lnSpc>
                <a:spcPts val="2200"/>
              </a:lnSpc>
            </a:pPr>
            <a:r>
              <a:rPr lang="en-US" sz="1700" b="1" dirty="0" smtClean="0"/>
              <a:t>Uber’s valuation was greater than that of 72% of the S&amp;P500 at YE 2014</a:t>
            </a:r>
          </a:p>
          <a:p>
            <a:pPr lvl="2">
              <a:lnSpc>
                <a:spcPts val="2200"/>
              </a:lnSpc>
            </a:pPr>
            <a:r>
              <a:rPr lang="en-US" sz="1700" b="1" dirty="0" smtClean="0"/>
              <a:t>Valued more than Delta Airlines, Kraft Foods, CBS, Macy’s, Hilton, Aflac…</a:t>
            </a:r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Jobs reduced to freelanced, temporary “gigs”</a:t>
            </a:r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Low skill workers and those who lack flexibility are left further behind</a:t>
            </a:r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Workers treated as independent contractors without intrinsic or basic economic rights</a:t>
            </a:r>
            <a:endParaRPr lang="en-US" sz="1700" b="1" dirty="0" smtClean="0"/>
          </a:p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sz="2100" b="1" dirty="0" smtClean="0"/>
              <a:t>What Is Potentially Lost or Compromised?</a:t>
            </a:r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Stability, Retirement Benefits, Sick Pay, Maternity Leave, Overtime</a:t>
            </a:r>
          </a:p>
          <a:p>
            <a:pPr lvl="1">
              <a:lnSpc>
                <a:spcPts val="2200"/>
              </a:lnSpc>
            </a:pPr>
            <a:r>
              <a:rPr lang="en-US" sz="1900" b="1" dirty="0" smtClean="0"/>
              <a:t>Health Insurance, Liability Coverage, Workers Comp Coverage</a:t>
            </a:r>
            <a:endParaRPr lang="en-US" sz="2100" b="1" dirty="0" smtClean="0"/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14173" y="6387143"/>
            <a:ext cx="876300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 sz="1100" dirty="0" smtClean="0"/>
          </a:p>
          <a:p>
            <a:r>
              <a:rPr lang="en-US" sz="1100" dirty="0" smtClean="0"/>
              <a:t>Sources: Wall Street Journal; The Economist; Fortune;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237219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19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119064"/>
            <a:ext cx="7400925" cy="8604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Potential Consequences for Insurers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1098774"/>
            <a:ext cx="8754598" cy="4652963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sz="2000" b="1" dirty="0" smtClean="0"/>
              <a:t>On-Demand Platforms Have Struggled with Concepts of Liability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sz="2000" b="1" dirty="0" smtClean="0"/>
              <a:t>There Has Been a General Resistance to Assuming Liability or Responsibility Unless Compelled to Do So</a:t>
            </a:r>
            <a:endParaRPr lang="en-US" sz="1800" b="1" dirty="0" smtClean="0"/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sz="2000" b="1" dirty="0" smtClean="0"/>
              <a:t>Companies Have Sought to Keep as Much Liability as Possible on the Individual Offering their (Contracted) Labor or Resources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sz="2000" b="1" dirty="0" smtClean="0"/>
              <a:t>Minding the Gap</a:t>
            </a:r>
          </a:p>
          <a:p>
            <a:pPr lvl="1">
              <a:lnSpc>
                <a:spcPts val="2100"/>
              </a:lnSpc>
            </a:pPr>
            <a:r>
              <a:rPr lang="en-US" sz="1800" b="1" dirty="0" smtClean="0"/>
              <a:t>Traditional insurance will often not cover a worker engaged in offering labor or resources through these platforms</a:t>
            </a:r>
          </a:p>
          <a:p>
            <a:pPr lvl="1">
              <a:lnSpc>
                <a:spcPts val="2100"/>
              </a:lnSpc>
            </a:pPr>
            <a:r>
              <a:rPr lang="en-US" sz="1800" b="1" dirty="0" smtClean="0"/>
              <a:t>E.g., Auto ins. generally won’t cover you if you while driving for Uber</a:t>
            </a:r>
          </a:p>
          <a:p>
            <a:pPr lvl="1">
              <a:lnSpc>
                <a:spcPts val="2100"/>
              </a:lnSpc>
            </a:pPr>
            <a:r>
              <a:rPr lang="en-US" sz="1800" b="1" dirty="0" smtClean="0"/>
              <a:t>Home ins. won’t cover for other than occasional rentals of property</a:t>
            </a:r>
          </a:p>
          <a:p>
            <a:pPr lvl="1">
              <a:lnSpc>
                <a:spcPts val="2100"/>
              </a:lnSpc>
            </a:pPr>
            <a:r>
              <a:rPr lang="en-US" sz="1800" b="1" dirty="0" smtClean="0"/>
              <a:t>Unless self-procured, on-demand worker (independent contactors) will generally have no workers comp recourse if injured on the job</a:t>
            </a:r>
          </a:p>
          <a:p>
            <a:pPr>
              <a:lnSpc>
                <a:spcPts val="2100"/>
              </a:lnSpc>
            </a:pPr>
            <a:r>
              <a:rPr lang="en-US" sz="2000" b="1" dirty="0" smtClean="0"/>
              <a:t>Long Legislative and Court Battles Lie Ahead, Including Determination of Who is an Employee vs. Independent Contractor </a:t>
            </a:r>
          </a:p>
          <a:p>
            <a:pPr>
              <a:lnSpc>
                <a:spcPts val="2100"/>
              </a:lnSpc>
            </a:pPr>
            <a:r>
              <a:rPr lang="en-US" sz="2000" b="1" dirty="0" smtClean="0"/>
              <a:t>Insurance Solutions Becoming More Common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087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463521" y="2281040"/>
            <a:ext cx="8291513" cy="1658938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Sharing Economy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566737" y="4198880"/>
            <a:ext cx="8001000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solidFill>
                  <a:srgbClr val="225A7A"/>
                </a:solidFill>
                <a:cs typeface="Arial" panose="020B0604020202020204" pitchFamily="34" charset="0"/>
              </a:rPr>
              <a:t>The Sharing (On-Demand or ‘Gig’) Economy Will Transform the American Workforce and the                       P/C Insurance Industry Too</a:t>
            </a:r>
            <a:endParaRPr lang="en-US" altLang="en-US" sz="3600" b="1" dirty="0">
              <a:solidFill>
                <a:srgbClr val="225A7A"/>
              </a:solidFill>
              <a:cs typeface="Arial" panose="020B0604020202020204" pitchFamily="34" charset="0"/>
            </a:endParaRPr>
          </a:p>
        </p:txBody>
      </p:sp>
      <p:sp>
        <p:nvSpPr>
          <p:cNvPr id="6042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0423" name="TextBox 4"/>
          <p:cNvSpPr txBox="1">
            <a:spLocks noChangeArrowheads="1"/>
          </p:cNvSpPr>
          <p:nvPr/>
        </p:nvSpPr>
        <p:spPr bwMode="auto">
          <a:xfrm>
            <a:off x="8534400" y="62484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BC33E02-CA9F-4C21-95D9-C6254489BA12}" type="slidenum">
              <a:rPr lang="en-US" altLang="en-US" sz="1200"/>
              <a:pPr algn="r"/>
              <a:t>2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7724062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F1E8D28-9818-4895-9ECE-BCCD5C2326B4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95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54805" y="2119372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On-Demand Workers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9574" name="TextBox 5"/>
          <p:cNvSpPr txBox="1">
            <a:spLocks noChangeArrowheads="1"/>
          </p:cNvSpPr>
          <p:nvPr/>
        </p:nvSpPr>
        <p:spPr bwMode="auto">
          <a:xfrm>
            <a:off x="568320" y="3517185"/>
            <a:ext cx="813990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Who Are They?</a:t>
            </a:r>
          </a:p>
          <a:p>
            <a:pPr algn="ctr"/>
            <a:endParaRPr lang="en-US" sz="3200" b="1" dirty="0" smtClean="0">
              <a:solidFill>
                <a:srgbClr val="225A7A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And Who’s Driving Demand for Them?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7114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512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097761"/>
              </p:ext>
            </p:extLst>
          </p:nvPr>
        </p:nvGraphicFramePr>
        <p:xfrm>
          <a:off x="340735" y="1204920"/>
          <a:ext cx="8708015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8463" name="Chart" r:id="rId4" imgW="8705837" imgH="4572000" progId="MSGraph.Chart.8">
                  <p:embed followColorScheme="full"/>
                </p:oleObj>
              </mc:Choice>
              <mc:Fallback>
                <p:oleObj name="Chart" r:id="rId4" imgW="8705837" imgH="45720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35" y="1204920"/>
                        <a:ext cx="8708015" cy="467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127897" y="92144"/>
            <a:ext cx="7661363" cy="860425"/>
          </a:xfrm>
        </p:spPr>
        <p:txBody>
          <a:bodyPr/>
          <a:lstStyle/>
          <a:p>
            <a:r>
              <a:rPr lang="en-US" sz="2600" dirty="0" smtClean="0"/>
              <a:t>Percent of People Who Have Engaged in an  “On Demand/Sharing Economy” Transaction</a:t>
            </a:r>
          </a:p>
        </p:txBody>
      </p:sp>
      <p:sp>
        <p:nvSpPr>
          <p:cNvPr id="1969158" name="AutoShape 6"/>
          <p:cNvSpPr>
            <a:spLocks noChangeArrowheads="1"/>
          </p:cNvSpPr>
          <p:nvPr/>
        </p:nvSpPr>
        <p:spPr bwMode="blackWhite">
          <a:xfrm>
            <a:off x="3284470" y="1384248"/>
            <a:ext cx="4059533" cy="1386673"/>
          </a:xfrm>
          <a:prstGeom prst="wedgeRectCallout">
            <a:avLst>
              <a:gd name="adj1" fmla="val -72452"/>
              <a:gd name="adj2" fmla="val 6905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The majority of the US population has yet to engage in the “On Demand” economy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27897" y="6470196"/>
            <a:ext cx="81211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PwC survey of 1,000 adults </a:t>
            </a:r>
            <a:r>
              <a:rPr lang="en-US" sz="1200" dirty="0" smtClean="0">
                <a:solidFill>
                  <a:srgbClr val="000000"/>
                </a:solidFill>
              </a:rPr>
              <a:t>in the U.S., conducted online, December 2014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716" y="1384248"/>
            <a:ext cx="977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</a:rPr>
              <a:t>Percent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1386348" y="5810865"/>
            <a:ext cx="6695768" cy="57027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About 19% of  the US population has engaged in an        “On Demand/Sharing Economy” Transaction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295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6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9158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127897" y="92144"/>
            <a:ext cx="7661363" cy="860425"/>
          </a:xfrm>
        </p:spPr>
        <p:txBody>
          <a:bodyPr/>
          <a:lstStyle/>
          <a:p>
            <a:r>
              <a:rPr lang="en-US" sz="2600" dirty="0" smtClean="0"/>
              <a:t>Percent of Americans Who Have Engaged in the  “Gig/Sharing Economy” by Transaction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27896" y="6394280"/>
            <a:ext cx="8589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The SelfEmployed.com accessed at 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en-US" sz="1200" dirty="0">
                <a:solidFill>
                  <a:srgbClr val="000000"/>
                </a:solidFill>
                <a:hlinkClick r:id="rId3"/>
              </a:rPr>
              <a:t>://www.theselfemployed.com/gig-economy/infographic-inside-the-new-economy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1200" dirty="0" smtClean="0">
                <a:solidFill>
                  <a:srgbClr val="000000"/>
                </a:solidFill>
              </a:rPr>
              <a:t> based on a poll by Time magazine, </a:t>
            </a:r>
            <a:r>
              <a:rPr lang="en-US" sz="1200" dirty="0" err="1" smtClean="0">
                <a:solidFill>
                  <a:srgbClr val="000000"/>
                </a:solidFill>
              </a:rPr>
              <a:t>Bursten-Marsteller</a:t>
            </a:r>
            <a:r>
              <a:rPr lang="en-US" sz="1200" dirty="0" smtClean="0">
                <a:solidFill>
                  <a:srgbClr val="000000"/>
                </a:solidFill>
              </a:rPr>
              <a:t> and The Aspen Institute;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Insurance Information Institute.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97" y="1071688"/>
            <a:ext cx="3895725" cy="475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629" y="1548384"/>
            <a:ext cx="3614738" cy="3349688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68230" y="5824663"/>
            <a:ext cx="4463130" cy="56961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About 22% of Americans have offered services in the sharing economy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4853009" y="5433539"/>
            <a:ext cx="4195741" cy="877071"/>
          </a:xfrm>
          <a:prstGeom prst="wedgeRectCallout">
            <a:avLst>
              <a:gd name="adj1" fmla="val -23115"/>
              <a:gd name="adj2" fmla="val -1148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Service platforms have the most direct link to WC; 11% of Americans have offered their services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6629" y="3243548"/>
            <a:ext cx="1728651" cy="1596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4821880" y="1056559"/>
            <a:ext cx="2859079" cy="557382"/>
          </a:xfrm>
          <a:prstGeom prst="wedgeRectCallout">
            <a:avLst>
              <a:gd name="adj1" fmla="val 4687"/>
              <a:gd name="adj2" fmla="val 1185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Drivers have significant WC exposures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217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0727"/>
            <a:ext cx="8010263" cy="860425"/>
          </a:xfrm>
        </p:spPr>
        <p:txBody>
          <a:bodyPr/>
          <a:lstStyle/>
          <a:p>
            <a:r>
              <a:rPr lang="en-US" sz="2200" dirty="0" smtClean="0"/>
              <a:t>Americans Who Offer Services in the Sharing/Gig  Economy Are Statistically More Prone to Workplace Injury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27896" y="6384120"/>
            <a:ext cx="8589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The SelfEmployed.com accessed at 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en-US" sz="1200" dirty="0">
                <a:solidFill>
                  <a:srgbClr val="000000"/>
                </a:solidFill>
                <a:hlinkClick r:id="rId3"/>
              </a:rPr>
              <a:t>://www.theselfemployed.com/gig-economy/infographic-inside-the-new-economy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1200" dirty="0" smtClean="0">
                <a:solidFill>
                  <a:srgbClr val="000000"/>
                </a:solidFill>
              </a:rPr>
              <a:t> based on a poll by Time magazine, </a:t>
            </a:r>
            <a:r>
              <a:rPr lang="en-US" sz="1200" dirty="0" err="1" smtClean="0">
                <a:solidFill>
                  <a:srgbClr val="000000"/>
                </a:solidFill>
              </a:rPr>
              <a:t>Bursten-Marsteller</a:t>
            </a:r>
            <a:r>
              <a:rPr lang="en-US" sz="1200" dirty="0" smtClean="0">
                <a:solidFill>
                  <a:srgbClr val="000000"/>
                </a:solidFill>
              </a:rPr>
              <a:t> and The Aspen Institute;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Insurance Information Institute.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921670" y="5814503"/>
            <a:ext cx="7088593" cy="56961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Young, Urban Minority Males Are the Most Likely to Offer their Services in the Sharing Economy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6629" y="3243548"/>
            <a:ext cx="1728651" cy="1596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70" y="1062689"/>
            <a:ext cx="7052309" cy="46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034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127897" y="92143"/>
            <a:ext cx="7661363" cy="860425"/>
          </a:xfrm>
        </p:spPr>
        <p:txBody>
          <a:bodyPr/>
          <a:lstStyle/>
          <a:p>
            <a:r>
              <a:rPr lang="en-US" dirty="0" smtClean="0"/>
              <a:t>Age of People Who are </a:t>
            </a:r>
            <a:r>
              <a:rPr lang="en-US" i="1" u="sng" dirty="0" smtClean="0"/>
              <a:t>Providing</a:t>
            </a:r>
            <a:r>
              <a:rPr lang="en-US" dirty="0" smtClean="0"/>
              <a:t> the Sharing/On-Demand Economy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27897" y="6527348"/>
            <a:ext cx="81211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PwC survey of 1,000 adults </a:t>
            </a:r>
            <a:r>
              <a:rPr lang="en-US" sz="1200" dirty="0" smtClean="0">
                <a:solidFill>
                  <a:srgbClr val="000000"/>
                </a:solidFill>
              </a:rPr>
              <a:t>in the U.S., conducted online, December 2014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271420" y="119963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6561303" y="1299918"/>
            <a:ext cx="2455913" cy="3588775"/>
          </a:xfrm>
          <a:prstGeom prst="wedgeRectCallout">
            <a:avLst>
              <a:gd name="adj1" fmla="val -89440"/>
              <a:gd name="adj2" fmla="val 210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Being a provider of services in the Sharing/On-Demand Economy is attractive to workers in the 25-44 age range (who want flexibility in raising families) as well as seniors age 65+ who see the offering their services on-demand as a way to augment retirement income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312104" y="5414963"/>
            <a:ext cx="6088697" cy="102332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50" b="1" dirty="0" smtClean="0">
                <a:solidFill>
                  <a:srgbClr val="FFFFFF"/>
                </a:solidFill>
              </a:rPr>
              <a:t>About 7% of US population are </a:t>
            </a:r>
            <a:r>
              <a:rPr lang="en-US" sz="1650" b="1" dirty="0">
                <a:solidFill>
                  <a:srgbClr val="FFFFFF"/>
                </a:solidFill>
              </a:rPr>
              <a:t>p</a:t>
            </a:r>
            <a:r>
              <a:rPr lang="en-US" sz="1650" b="1" dirty="0" smtClean="0">
                <a:solidFill>
                  <a:srgbClr val="FFFFFF"/>
                </a:solidFill>
              </a:rPr>
              <a:t>roviders in the Sharing Economy, cutting across age and incomes;                      </a:t>
            </a:r>
            <a:r>
              <a:rPr lang="en-US" sz="1650" b="1" i="1" dirty="0" smtClean="0">
                <a:solidFill>
                  <a:srgbClr val="FFFFFF"/>
                </a:solidFill>
              </a:rPr>
              <a:t>51% of those familiar with the concept could see them selves as providers within the next two years.</a:t>
            </a:r>
            <a:endParaRPr lang="en-US" sz="165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857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127897" y="92143"/>
            <a:ext cx="8396671" cy="860425"/>
          </a:xfrm>
        </p:spPr>
        <p:txBody>
          <a:bodyPr/>
          <a:lstStyle/>
          <a:p>
            <a:r>
              <a:rPr lang="en-US" dirty="0" smtClean="0"/>
              <a:t>Household Income:  </a:t>
            </a:r>
            <a:r>
              <a:rPr lang="en-US" i="1" u="sng" dirty="0" smtClean="0"/>
              <a:t>Providers</a:t>
            </a:r>
            <a:r>
              <a:rPr lang="en-US" dirty="0" smtClean="0"/>
              <a:t> of the Sharing/On-Demand Economy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27897" y="6470196"/>
            <a:ext cx="81211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PwC survey of 1,000 adults </a:t>
            </a:r>
            <a:r>
              <a:rPr lang="en-US" sz="1200" dirty="0" smtClean="0">
                <a:solidFill>
                  <a:srgbClr val="000000"/>
                </a:solidFill>
              </a:rPr>
              <a:t>in the U.S., conducted online, December 2014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242845" y="12650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6368999" y="2178152"/>
            <a:ext cx="2455913" cy="2418736"/>
          </a:xfrm>
          <a:prstGeom prst="wedgeRectCallout">
            <a:avLst>
              <a:gd name="adj1" fmla="val -114262"/>
              <a:gd name="adj2" fmla="val 2294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Being a provider of services in the Sharing/On-Demand Economy is particularly attractive to workers with household incomes under $50,000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blackWhite">
          <a:xfrm>
            <a:off x="283528" y="5414963"/>
            <a:ext cx="6088697" cy="102332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50" b="1" dirty="0" smtClean="0">
                <a:solidFill>
                  <a:srgbClr val="FFFFFF"/>
                </a:solidFill>
              </a:rPr>
              <a:t>About 7% of US population are </a:t>
            </a:r>
            <a:r>
              <a:rPr lang="en-US" sz="1650" b="1" dirty="0">
                <a:solidFill>
                  <a:srgbClr val="FFFFFF"/>
                </a:solidFill>
              </a:rPr>
              <a:t>p</a:t>
            </a:r>
            <a:r>
              <a:rPr lang="en-US" sz="1650" b="1" dirty="0" smtClean="0">
                <a:solidFill>
                  <a:srgbClr val="FFFFFF"/>
                </a:solidFill>
              </a:rPr>
              <a:t>roviders in the Sharing Economy, cutting across age and incomes;                      </a:t>
            </a:r>
            <a:r>
              <a:rPr lang="en-US" sz="1650" b="1" i="1" dirty="0" smtClean="0">
                <a:solidFill>
                  <a:srgbClr val="FFFFFF"/>
                </a:solidFill>
              </a:rPr>
              <a:t>51% of those familiar with the concept could see them selves as providers within the next two years.</a:t>
            </a:r>
            <a:endParaRPr lang="en-US" sz="165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873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" y="90727"/>
            <a:ext cx="8010263" cy="860425"/>
          </a:xfrm>
        </p:spPr>
        <p:txBody>
          <a:bodyPr/>
          <a:lstStyle/>
          <a:p>
            <a:r>
              <a:rPr lang="en-US" dirty="0" smtClean="0"/>
              <a:t>Americans Love Working in the Sharing Economy but Many Feel Exploited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27896" y="6384120"/>
            <a:ext cx="8589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The SelfEmployed.com accessed at 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en-US" sz="1200" dirty="0">
                <a:solidFill>
                  <a:srgbClr val="000000"/>
                </a:solidFill>
                <a:hlinkClick r:id="rId3"/>
              </a:rPr>
              <a:t>://www.theselfemployed.com/gig-economy/infographic-inside-the-new-economy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1200" dirty="0" smtClean="0">
                <a:solidFill>
                  <a:srgbClr val="000000"/>
                </a:solidFill>
              </a:rPr>
              <a:t> based on a poll by Time magazine, </a:t>
            </a:r>
            <a:r>
              <a:rPr lang="en-US" sz="1200" dirty="0" err="1" smtClean="0">
                <a:solidFill>
                  <a:srgbClr val="000000"/>
                </a:solidFill>
              </a:rPr>
              <a:t>Bursten-Marsteller</a:t>
            </a:r>
            <a:r>
              <a:rPr lang="en-US" sz="1200" dirty="0" smtClean="0">
                <a:solidFill>
                  <a:srgbClr val="000000"/>
                </a:solidFill>
              </a:rPr>
              <a:t> and The Aspen Institute;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Insurance Information Institute.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91" y="1291474"/>
            <a:ext cx="5749884" cy="4753726"/>
          </a:xfrm>
          <a:prstGeom prst="rect">
            <a:avLst/>
          </a:prstGeom>
        </p:spPr>
      </p:pic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6592837" y="1538072"/>
            <a:ext cx="2455913" cy="2418736"/>
          </a:xfrm>
          <a:prstGeom prst="wedgeRectCallout">
            <a:avLst>
              <a:gd name="adj1" fmla="val -144875"/>
              <a:gd name="adj2" fmla="val 2126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Despite general satisfaction with sharing economy as an “industry,” there is a sense that workers are being exploited—especially by the workers themselves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780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" y="90727"/>
            <a:ext cx="8010263" cy="860425"/>
          </a:xfrm>
        </p:spPr>
        <p:txBody>
          <a:bodyPr/>
          <a:lstStyle/>
          <a:p>
            <a:r>
              <a:rPr lang="en-US" dirty="0" smtClean="0"/>
              <a:t>Opinions Are Split on Whether the   Sharing Economy Needs More Regulation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27896" y="6256338"/>
            <a:ext cx="8589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The SelfEmployed.com accessed at 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en-US" sz="1200" dirty="0">
                <a:solidFill>
                  <a:srgbClr val="000000"/>
                </a:solidFill>
                <a:hlinkClick r:id="rId3"/>
              </a:rPr>
              <a:t>://www.theselfemployed.com/gig-economy/infographic-inside-the-new-economy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1200" dirty="0" smtClean="0">
                <a:solidFill>
                  <a:srgbClr val="000000"/>
                </a:solidFill>
              </a:rPr>
              <a:t> based on a poll by Time magazine, </a:t>
            </a:r>
            <a:r>
              <a:rPr lang="en-US" sz="1200" dirty="0" err="1" smtClean="0">
                <a:solidFill>
                  <a:srgbClr val="000000"/>
                </a:solidFill>
              </a:rPr>
              <a:t>Bursten-Marsteller</a:t>
            </a:r>
            <a:r>
              <a:rPr lang="en-US" sz="1200" dirty="0" smtClean="0">
                <a:solidFill>
                  <a:srgbClr val="000000"/>
                </a:solidFill>
              </a:rPr>
              <a:t> and The Aspen Institute;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Insurance Information Institute.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56" y="1396047"/>
            <a:ext cx="7219950" cy="4391025"/>
          </a:xfrm>
          <a:prstGeom prst="rect">
            <a:avLst/>
          </a:prstGeom>
        </p:spPr>
      </p:pic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7386320" y="1097280"/>
            <a:ext cx="1662430" cy="3312160"/>
          </a:xfrm>
          <a:prstGeom prst="wedgeRectCallout">
            <a:avLst>
              <a:gd name="adj1" fmla="val -88038"/>
              <a:gd name="adj2" fmla="val -357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The most frequent </a:t>
            </a:r>
            <a:r>
              <a:rPr lang="en-US" b="1" dirty="0" err="1" smtClean="0">
                <a:solidFill>
                  <a:srgbClr val="FFFFFF"/>
                </a:solidFill>
              </a:rPr>
              <a:t>offerers</a:t>
            </a:r>
            <a:r>
              <a:rPr lang="en-US" b="1" dirty="0" smtClean="0">
                <a:solidFill>
                  <a:srgbClr val="FFFFFF"/>
                </a:solidFill>
              </a:rPr>
              <a:t> of services  though online platforms are equally divided over the need for more regulation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691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463521" y="2281040"/>
            <a:ext cx="8291513" cy="1658938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On-Demand Economy and</a:t>
            </a:r>
            <a:b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Wall Street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566737" y="4198880"/>
            <a:ext cx="8001000" cy="222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solidFill>
                  <a:srgbClr val="225A7A"/>
                </a:solidFill>
                <a:cs typeface="Arial" panose="020B0604020202020204" pitchFamily="34" charset="0"/>
              </a:rPr>
              <a:t>Wall Street Loves the On-Demand Economy</a:t>
            </a:r>
          </a:p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Labor Markets, Insurance Markets Will Be Impacted</a:t>
            </a:r>
            <a:endParaRPr lang="en-US" altLang="en-US" sz="36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042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0423" name="TextBox 4"/>
          <p:cNvSpPr txBox="1">
            <a:spLocks noChangeArrowheads="1"/>
          </p:cNvSpPr>
          <p:nvPr/>
        </p:nvSpPr>
        <p:spPr bwMode="auto">
          <a:xfrm>
            <a:off x="8534400" y="62484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BC33E02-CA9F-4C21-95D9-C6254489BA12}" type="slidenum">
              <a:rPr lang="en-US" altLang="en-US" sz="1200"/>
              <a:pPr algn="r"/>
              <a:t>28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98288230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a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127897" y="92143"/>
            <a:ext cx="8396671" cy="860425"/>
          </a:xfrm>
        </p:spPr>
        <p:txBody>
          <a:bodyPr/>
          <a:lstStyle/>
          <a:p>
            <a:r>
              <a:rPr lang="en-US" dirty="0" smtClean="0"/>
              <a:t>Labor on Demand: Huge Implications for    the US Economy, Workers &amp; Insurers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3800">
            <a:off x="412807" y="3699528"/>
            <a:ext cx="4604160" cy="25922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784" y="4086883"/>
            <a:ext cx="1880945" cy="2473443"/>
          </a:xfrm>
          <a:prstGeom prst="rect">
            <a:avLst/>
          </a:prstGeom>
        </p:spPr>
      </p:pic>
      <p:sp>
        <p:nvSpPr>
          <p:cNvPr id="14" name="AutoShape 6"/>
          <p:cNvSpPr>
            <a:spLocks noChangeArrowheads="1"/>
          </p:cNvSpPr>
          <p:nvPr/>
        </p:nvSpPr>
        <p:spPr bwMode="blackWhite">
          <a:xfrm rot="1063534">
            <a:off x="233232" y="2019163"/>
            <a:ext cx="1786445" cy="970514"/>
          </a:xfrm>
          <a:prstGeom prst="wedgeRectCallout">
            <a:avLst>
              <a:gd name="adj1" fmla="val 84947"/>
              <a:gd name="adj2" fmla="val 12645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Will </a:t>
            </a:r>
            <a:r>
              <a:rPr lang="en-US" b="1" i="1" dirty="0" smtClean="0">
                <a:solidFill>
                  <a:srgbClr val="FFFFFF"/>
                </a:solidFill>
              </a:rPr>
              <a:t>YOUR</a:t>
            </a:r>
            <a:r>
              <a:rPr lang="en-US" b="1" dirty="0" smtClean="0">
                <a:solidFill>
                  <a:srgbClr val="FFFFFF"/>
                </a:solidFill>
              </a:rPr>
              <a:t> job be reduced to an app?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Picture 14" descr="WSJGraphi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0675">
            <a:off x="1875245" y="1409657"/>
            <a:ext cx="72009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367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F1E8D28-9818-4895-9ECE-BCCD5C2326B4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95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54805" y="2119372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An UBER Case Study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9574" name="TextBox 5"/>
          <p:cNvSpPr txBox="1">
            <a:spLocks noChangeArrowheads="1"/>
          </p:cNvSpPr>
          <p:nvPr/>
        </p:nvSpPr>
        <p:spPr bwMode="auto">
          <a:xfrm>
            <a:off x="568320" y="3517185"/>
            <a:ext cx="813990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Uber is the Best Known of the </a:t>
            </a:r>
            <a:br>
              <a:rPr lang="en-US" sz="3200" b="1" dirty="0" smtClean="0">
                <a:solidFill>
                  <a:srgbClr val="225A7A"/>
                </a:solidFill>
              </a:rPr>
            </a:br>
            <a:r>
              <a:rPr lang="en-US" sz="3200" b="1" dirty="0" smtClean="0">
                <a:solidFill>
                  <a:srgbClr val="225A7A"/>
                </a:solidFill>
              </a:rPr>
              <a:t>On-Demand Companies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Wall Street Loves Uber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Vested Interests Hate Uber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883" y="5476081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8612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berDriverpart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62929" y="1456743"/>
            <a:ext cx="3350505" cy="3241382"/>
          </a:xfrm>
          <a:prstGeom prst="rect">
            <a:avLst/>
          </a:prstGeom>
          <a:noFill/>
          <a:ln w="57150" algn="ctr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5000" indent="-2286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779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320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66370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9pPr>
          </a:lstStyle>
          <a:p>
            <a:pPr marL="0" indent="0" algn="ctr">
              <a:lnSpc>
                <a:spcPts val="2400"/>
              </a:lnSpc>
              <a:spcBef>
                <a:spcPct val="50000"/>
              </a:spcBef>
              <a:buNone/>
            </a:pPr>
            <a:r>
              <a:rPr lang="en-US" sz="1400" b="1" u="sng" kern="0" dirty="0" smtClean="0"/>
              <a:t>UBER Challenges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1400" b="1" kern="0" dirty="0" smtClean="0"/>
              <a:t>Are Uber drivers independent contractors or employees?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1400" b="1" kern="0" dirty="0" smtClean="0"/>
              <a:t>California DOL has ruled they’re employees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1400" b="1" kern="0" dirty="0" smtClean="0"/>
              <a:t>Different states may reach different conclusions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1400" b="1" kern="0" dirty="0" smtClean="0"/>
              <a:t>Determination significant impacts insurance framework</a:t>
            </a:r>
          </a:p>
        </p:txBody>
      </p:sp>
    </p:spTree>
    <p:extLst>
      <p:ext uri="{BB962C8B-B14F-4D97-AF65-F5344CB8AC3E}">
        <p14:creationId xmlns:p14="http://schemas.microsoft.com/office/powerpoint/2010/main" val="12295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eDriverbyc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iverSanF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1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41944" y="6353640"/>
            <a:ext cx="2625329" cy="2077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750" dirty="0">
                <a:solidFill>
                  <a:srgbClr val="000000">
                    <a:lumMod val="75000"/>
                  </a:srgbClr>
                </a:solidFill>
              </a:rPr>
              <a:t>Source: ISO.</a:t>
            </a:r>
            <a:endParaRPr lang="en-US" sz="750" i="1" dirty="0">
              <a:solidFill>
                <a:srgbClr val="000000">
                  <a:lumMod val="75000"/>
                </a:srgbClr>
              </a:solidFill>
            </a:endParaRPr>
          </a:p>
        </p:txBody>
      </p:sp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170823" y="153362"/>
            <a:ext cx="7002137" cy="645319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Ridesharing Regulation/Legislation and Status of ISO Filings as of 9/30/15</a:t>
            </a:r>
          </a:p>
        </p:txBody>
      </p:sp>
      <p:sp>
        <p:nvSpPr>
          <p:cNvPr id="62470" name="TextBox 4"/>
          <p:cNvSpPr txBox="1">
            <a:spLocks noChangeArrowheads="1"/>
          </p:cNvSpPr>
          <p:nvPr/>
        </p:nvSpPr>
        <p:spPr bwMode="auto">
          <a:xfrm>
            <a:off x="7543800" y="5715001"/>
            <a:ext cx="400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9106BC4-F48F-4E8A-9FAC-A0B9B99623CC}" type="slidenum">
              <a:rPr lang="en-US" altLang="en-US" sz="900"/>
              <a:pPr algn="r"/>
              <a:t>34</a:t>
            </a:fld>
            <a:endParaRPr lang="en-US" alt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23" y="2321923"/>
            <a:ext cx="4506646" cy="2865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005" y="2363473"/>
            <a:ext cx="4804996" cy="2819645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black">
          <a:xfrm>
            <a:off x="5585150" y="1935463"/>
            <a:ext cx="2561682" cy="249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5725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u="sng" dirty="0">
                <a:solidFill>
                  <a:srgbClr val="225A7A"/>
                </a:solidFill>
                <a:cs typeface="Arial" pitchFamily="34" charset="0"/>
              </a:rPr>
              <a:t>Status of ISO Filings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black">
          <a:xfrm>
            <a:off x="561460" y="1686164"/>
            <a:ext cx="2561682" cy="498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5725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225A7A"/>
                </a:solidFill>
                <a:cs typeface="Arial" pitchFamily="34" charset="0"/>
              </a:rPr>
              <a:t>Status Ride Sharing </a:t>
            </a:r>
            <a:r>
              <a:rPr lang="en-US" b="1" u="sng" dirty="0">
                <a:solidFill>
                  <a:srgbClr val="225A7A"/>
                </a:solidFill>
                <a:cs typeface="Arial" pitchFamily="34" charset="0"/>
              </a:rPr>
              <a:t>Legislation/Regulation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012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ChangeArrowheads="1"/>
          </p:cNvSpPr>
          <p:nvPr/>
        </p:nvSpPr>
        <p:spPr bwMode="auto">
          <a:xfrm>
            <a:off x="0" y="6556378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8601078" y="6656391"/>
            <a:ext cx="447675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2F20732-A4D4-4BEA-B6BE-959695E8D56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3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7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7" y="2125661"/>
            <a:ext cx="7981951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297">
              <a:lnSpc>
                <a:spcPct val="95000"/>
              </a:lnSpc>
              <a:spcBef>
                <a:spcPct val="25000"/>
              </a:spcBef>
            </a:pPr>
            <a:r>
              <a:rPr lang="en-US" sz="4200" b="1" dirty="0" smtClean="0">
                <a:solidFill>
                  <a:schemeClr val="bg1"/>
                </a:solidFill>
              </a:rPr>
              <a:t>FROM GIG TO GONE</a:t>
            </a:r>
            <a:endParaRPr lang="en-US" sz="4200" b="1" dirty="0">
              <a:solidFill>
                <a:schemeClr val="bg1"/>
              </a:solidFill>
            </a:endParaRP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1175109" y="3871909"/>
            <a:ext cx="6784259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093" indent="-292093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4000" b="1" dirty="0" smtClean="0">
                <a:solidFill>
                  <a:srgbClr val="225A7A"/>
                </a:solidFill>
              </a:rPr>
              <a:t>Will Robots and Automation Destroy the Gig Economy?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2282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127897" y="92143"/>
            <a:ext cx="8396671" cy="860425"/>
          </a:xfrm>
        </p:spPr>
        <p:txBody>
          <a:bodyPr/>
          <a:lstStyle/>
          <a:p>
            <a:r>
              <a:rPr lang="en-US" dirty="0" smtClean="0"/>
              <a:t>Worldwide Industrial Robot Installations,</a:t>
            </a:r>
            <a:br>
              <a:rPr lang="en-US" dirty="0" smtClean="0"/>
            </a:br>
            <a:r>
              <a:rPr lang="en-US" dirty="0" smtClean="0"/>
              <a:t>1992-2017F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97115" y="6318612"/>
            <a:ext cx="81211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</a:rPr>
              <a:t>*Estimate.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</a:rPr>
              <a:t>Sources: </a:t>
            </a:r>
            <a:r>
              <a:rPr lang="en-US" sz="1100" i="1" dirty="0" smtClean="0">
                <a:solidFill>
                  <a:srgbClr val="000000"/>
                </a:solidFill>
              </a:rPr>
              <a:t>Outlook on World Robotics 2014</a:t>
            </a:r>
            <a:r>
              <a:rPr lang="en-US" sz="1100" dirty="0" smtClean="0">
                <a:solidFill>
                  <a:srgbClr val="000000"/>
                </a:solidFill>
              </a:rPr>
              <a:t>, International Federation of Robotics; Insurance Information Institute.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026" y="1132115"/>
            <a:ext cx="4207475" cy="4527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341" y="3752172"/>
            <a:ext cx="3882644" cy="2369575"/>
          </a:xfrm>
          <a:prstGeom prst="rect">
            <a:avLst/>
          </a:prstGeom>
        </p:spPr>
      </p:pic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045341" y="1129894"/>
            <a:ext cx="3164594" cy="1328172"/>
          </a:xfrm>
          <a:prstGeom prst="wedgeRectCallout">
            <a:avLst>
              <a:gd name="adj1" fmla="val -67821"/>
              <a:gd name="adj2" fmla="val 4104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Worldwide installations of industrial robots exceeded 200,000 in 2014—a new record and will approach 300,000 by 2017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4947185" y="2611757"/>
            <a:ext cx="3164594" cy="910115"/>
          </a:xfrm>
          <a:prstGeom prst="wedgeRectCallout">
            <a:avLst>
              <a:gd name="adj1" fmla="val 26941"/>
              <a:gd name="adj2" fmla="val 2419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36,000 installations are expected in North America by 2017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blackWhite">
          <a:xfrm>
            <a:off x="778108" y="5659630"/>
            <a:ext cx="3764393" cy="6249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50" b="1" dirty="0" smtClean="0">
                <a:solidFill>
                  <a:srgbClr val="FFFFFF"/>
                </a:solidFill>
              </a:rPr>
              <a:t>Many jobs in the ‘gig’ economy are vulnerable to automation</a:t>
            </a:r>
            <a:endParaRPr lang="en-US" sz="165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505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eSlide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37</a:t>
            </a:fld>
            <a:endParaRPr lang="en-US" dirty="0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4" y="81727"/>
            <a:ext cx="8156575" cy="860425"/>
          </a:xfrm>
        </p:spPr>
        <p:txBody>
          <a:bodyPr/>
          <a:lstStyle/>
          <a:p>
            <a:r>
              <a:rPr lang="en-US" sz="2700" dirty="0" smtClean="0"/>
              <a:t>Media is Obsessed with Driverless Vehicles: Often Predicting the Demise of Auto Insurance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13" y="1219102"/>
            <a:ext cx="4560095" cy="5104773"/>
          </a:xfrm>
          <a:prstGeom prst="rect">
            <a:avLst/>
          </a:prstGeom>
        </p:spPr>
      </p:pic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5469067" y="1219102"/>
            <a:ext cx="3132008" cy="1278593"/>
          </a:xfrm>
          <a:prstGeom prst="wedgeRectCallout">
            <a:avLst>
              <a:gd name="adj1" fmla="val -86566"/>
              <a:gd name="adj2" fmla="val 45071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 "/>
              </a:rPr>
              <a:t>By </a:t>
            </a:r>
            <a:r>
              <a:rPr lang="en-US" b="1" dirty="0">
                <a:solidFill>
                  <a:schemeClr val="bg1"/>
                </a:solidFill>
                <a:latin typeface="Arial "/>
              </a:rPr>
              <a:t>2035, it is estimated that 25% of new vehicle sales could be fully autonomous models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Boston Consulting Group.</a:t>
            </a:r>
            <a:endParaRPr lang="en-US" sz="11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241701" y="2639156"/>
            <a:ext cx="3807049" cy="3684719"/>
          </a:xfrm>
          <a:prstGeom prst="rect">
            <a:avLst/>
          </a:prstGeom>
          <a:noFill/>
          <a:ln w="57150" algn="ctr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5000" indent="-2286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779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320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66370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9pPr>
          </a:lstStyle>
          <a:p>
            <a:pPr marL="0" indent="0" algn="ctr">
              <a:lnSpc>
                <a:spcPts val="2400"/>
              </a:lnSpc>
              <a:spcBef>
                <a:spcPct val="50000"/>
              </a:spcBef>
              <a:buNone/>
            </a:pPr>
            <a:r>
              <a:rPr lang="en-US" sz="2100" b="1" u="sng" kern="0" dirty="0" smtClean="0"/>
              <a:t>Questions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Are auto insurers monitoring these trends?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How are they reacting?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Will Google take over the industry? 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Will the number of auto insurers shrink?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How will liability shift?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27" y="3136123"/>
            <a:ext cx="5101295" cy="277616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871622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724C05A-B520-4207-A9FF-F8D8AFCFB1C7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38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6016" y="3721983"/>
            <a:ext cx="83534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Capturing Economic Value Amid a Shifting Insurer Value Chain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blackWhite">
          <a:xfrm>
            <a:off x="581027" y="2125661"/>
            <a:ext cx="7981951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297">
              <a:lnSpc>
                <a:spcPct val="95000"/>
              </a:lnSpc>
              <a:spcBef>
                <a:spcPct val="25000"/>
              </a:spcBef>
            </a:pPr>
            <a:r>
              <a:rPr lang="en-US" sz="4200" b="1" dirty="0" smtClean="0">
                <a:solidFill>
                  <a:schemeClr val="bg1"/>
                </a:solidFill>
              </a:rPr>
              <a:t>The Internet of Things and the Sharing/Gig Economy</a:t>
            </a:r>
            <a:endParaRPr lang="en-US" sz="4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4495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39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The Internet of Things and </a:t>
            </a:r>
            <a:r>
              <a:rPr lang="en-US" dirty="0"/>
              <a:t>the Insurance Industry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47" y="1091419"/>
            <a:ext cx="6057900" cy="52197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325848" y="1091419"/>
            <a:ext cx="2722901" cy="5564969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5000" indent="-2286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779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320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66370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9pPr>
          </a:lstStyle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The “Internet of Things” will create trillions in economic value throughout the global economy by 2025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What opportunities, challenges will this create for insurers?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What are the impact on the insurance industry “value chain”?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61913" y="6203205"/>
            <a:ext cx="8121650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Sources: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McKinsey Global Institute, </a:t>
            </a:r>
            <a:r>
              <a:rPr 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Internet of Things: Mapping the Value Beyond the Hype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June 2015;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Insurance Information Institute.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1503" y="4981903"/>
            <a:ext cx="1150883" cy="1329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7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127897" y="92143"/>
            <a:ext cx="8396671" cy="860425"/>
          </a:xfrm>
        </p:spPr>
        <p:txBody>
          <a:bodyPr/>
          <a:lstStyle/>
          <a:p>
            <a:r>
              <a:rPr lang="en-US" dirty="0" smtClean="0"/>
              <a:t>The “Sharing Economy” or “On-Demand” World is Not New…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97115" y="6318612"/>
            <a:ext cx="81211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</a:rPr>
              <a:t>Source: Insurance Information Institute.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32" y="1159331"/>
            <a:ext cx="3234343" cy="5159281"/>
          </a:xfrm>
          <a:prstGeom prst="rect">
            <a:avLst/>
          </a:prstGeom>
        </p:spPr>
      </p:pic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4115279" y="1272509"/>
            <a:ext cx="1977695" cy="2139285"/>
          </a:xfrm>
          <a:prstGeom prst="wedgeRectCallout">
            <a:avLst>
              <a:gd name="adj1" fmla="val -88414"/>
              <a:gd name="adj2" fmla="val -714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Companies like Angie’s List (established in 1995 and going online in 1999) have been around for decades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91726" y="4542356"/>
            <a:ext cx="1622322" cy="204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85" y="3411794"/>
            <a:ext cx="1863890" cy="1224047"/>
          </a:xfrm>
          <a:prstGeom prst="rect">
            <a:avLst/>
          </a:prstGeom>
        </p:spPr>
      </p:pic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6546873" y="1317242"/>
            <a:ext cx="1977695" cy="1318097"/>
          </a:xfrm>
          <a:prstGeom prst="wedgeRectCallout">
            <a:avLst>
              <a:gd name="adj1" fmla="val 7536"/>
              <a:gd name="adj2" fmla="val 1027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The Geek Squad has been around since 1994…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496" y="5086188"/>
            <a:ext cx="2354254" cy="805003"/>
          </a:xfrm>
          <a:prstGeom prst="rect">
            <a:avLst/>
          </a:prstGeom>
        </p:spPr>
      </p:pic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4115279" y="4904105"/>
            <a:ext cx="1786445" cy="970514"/>
          </a:xfrm>
          <a:prstGeom prst="wedgeRectCallout">
            <a:avLst>
              <a:gd name="adj1" fmla="val 90064"/>
              <a:gd name="adj2" fmla="val 1944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Peapod sprouted way back in 1989!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949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2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40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The Internet of Things and </a:t>
            </a:r>
            <a:r>
              <a:rPr lang="en-US" dirty="0"/>
              <a:t>the Insurance </a:t>
            </a:r>
            <a:r>
              <a:rPr lang="en-US" dirty="0" smtClean="0"/>
              <a:t>Industry Value Chain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61913" y="6389410"/>
            <a:ext cx="812165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Willis Capital Markets &amp; Advisory;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Insurance Information Institute.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02507"/>
            <a:ext cx="8143875" cy="489104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blackWhite">
          <a:xfrm>
            <a:off x="298450" y="5945141"/>
            <a:ext cx="8518525" cy="512351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The Insurance Industry Value Chain Is Changing for Many Reasons</a:t>
            </a:r>
            <a:endParaRPr lang="en-US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947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41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The Internet of Things and </a:t>
            </a:r>
            <a:r>
              <a:rPr lang="en-US" dirty="0"/>
              <a:t>the Insurance </a:t>
            </a:r>
            <a:r>
              <a:rPr lang="en-US" dirty="0" smtClean="0"/>
              <a:t>Industry Value Chain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61913" y="6389410"/>
            <a:ext cx="812165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Willis Capital Markets &amp; Advisory;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Insurance Information Institute.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blackWhite">
          <a:xfrm>
            <a:off x="298450" y="5945141"/>
            <a:ext cx="8518525" cy="608059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Who owns the data? Where does It flow? Who does the analytics? Who is the capital provider?</a:t>
            </a:r>
            <a:endParaRPr lang="en-US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8" y="1126090"/>
            <a:ext cx="7761287" cy="47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31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F1E8D28-9818-4895-9ECE-BCCD5C2326B4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95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54805" y="2119372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Wearables and Beyond…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9574" name="TextBox 5"/>
          <p:cNvSpPr txBox="1">
            <a:spLocks noChangeArrowheads="1"/>
          </p:cNvSpPr>
          <p:nvPr/>
        </p:nvSpPr>
        <p:spPr bwMode="auto">
          <a:xfrm>
            <a:off x="255985" y="3695819"/>
            <a:ext cx="86225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 Where The Internet of Things</a:t>
            </a:r>
          </a:p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 Meets Worker Comp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0032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43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981" y="129816"/>
            <a:ext cx="7950815" cy="860425"/>
          </a:xfrm>
        </p:spPr>
        <p:txBody>
          <a:bodyPr/>
          <a:lstStyle/>
          <a:p>
            <a:r>
              <a:rPr lang="en-US" dirty="0" smtClean="0"/>
              <a:t>Wearables Show Significant Potential to Reduce Workplace Injury, Death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1103313"/>
            <a:ext cx="5088425" cy="465296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Wearables Today </a:t>
            </a:r>
            <a:r>
              <a:rPr lang="en-US" sz="2100" b="1" dirty="0"/>
              <a:t>C</a:t>
            </a:r>
            <a:r>
              <a:rPr lang="en-US" sz="2100" b="1" dirty="0" smtClean="0"/>
              <a:t>an </a:t>
            </a:r>
            <a:r>
              <a:rPr lang="en-US" sz="2100" b="1" dirty="0"/>
              <a:t>M</a:t>
            </a:r>
            <a:r>
              <a:rPr lang="en-US" sz="2100" b="1" dirty="0" smtClean="0"/>
              <a:t>onitor: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Location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Heart rate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Temperature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Steps/Exertion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Sweat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Sleep</a:t>
            </a:r>
          </a:p>
          <a:p>
            <a:pPr>
              <a:lnSpc>
                <a:spcPts val="2400"/>
              </a:lnSpc>
            </a:pPr>
            <a:r>
              <a:rPr lang="en-US" sz="2100" b="1" dirty="0" smtClean="0"/>
              <a:t>In the Near Future Could Monitor: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Glucose level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Oxygen levels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Pain 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Nausea</a:t>
            </a:r>
            <a:endParaRPr lang="en-US" sz="2100" b="1" dirty="0" smtClean="0"/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908"/>
          <a:stretch/>
        </p:blipFill>
        <p:spPr>
          <a:xfrm>
            <a:off x="3041150" y="1954058"/>
            <a:ext cx="2995448" cy="9610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461" y="3394606"/>
            <a:ext cx="2086731" cy="27814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979" y="1128418"/>
            <a:ext cx="1953403" cy="2740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425" y="5622653"/>
            <a:ext cx="28575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855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44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981" y="129816"/>
            <a:ext cx="7950815" cy="860425"/>
          </a:xfrm>
        </p:spPr>
        <p:txBody>
          <a:bodyPr/>
          <a:lstStyle/>
          <a:p>
            <a:r>
              <a:rPr lang="en-US" sz="2800" dirty="0" smtClean="0"/>
              <a:t>Beyond Wearables: </a:t>
            </a:r>
            <a:r>
              <a:rPr lang="en-US" sz="2800" dirty="0" err="1" smtClean="0"/>
              <a:t>Ingestibles</a:t>
            </a:r>
            <a:r>
              <a:rPr lang="en-US" sz="2800" dirty="0" smtClean="0"/>
              <a:t> and </a:t>
            </a:r>
            <a:r>
              <a:rPr lang="en-US" sz="2800" dirty="0" err="1" smtClean="0"/>
              <a:t>Implantables</a:t>
            </a:r>
            <a:r>
              <a:rPr lang="en-US" sz="2800" dirty="0" smtClean="0"/>
              <a:t>, VR Could Have Big Impacts Too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1103313"/>
            <a:ext cx="5088425" cy="4652963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sz="2100" b="1" dirty="0" err="1" smtClean="0"/>
              <a:t>Ingestibles</a:t>
            </a:r>
            <a:r>
              <a:rPr lang="en-US" sz="2100" b="1" dirty="0"/>
              <a:t>:</a:t>
            </a:r>
            <a:endParaRPr lang="en-US" sz="2100" b="1" dirty="0" smtClean="0"/>
          </a:p>
          <a:p>
            <a:pPr lvl="1">
              <a:lnSpc>
                <a:spcPts val="2100"/>
              </a:lnSpc>
            </a:pPr>
            <a:r>
              <a:rPr lang="en-US" sz="1900" b="1" dirty="0" smtClean="0"/>
              <a:t>Body chemistry</a:t>
            </a:r>
          </a:p>
          <a:p>
            <a:pPr lvl="1">
              <a:lnSpc>
                <a:spcPts val="2100"/>
              </a:lnSpc>
            </a:pPr>
            <a:r>
              <a:rPr lang="en-US" sz="1900" b="1" dirty="0" smtClean="0"/>
              <a:t>View malignancies</a:t>
            </a:r>
          </a:p>
          <a:p>
            <a:pPr lvl="1">
              <a:lnSpc>
                <a:spcPts val="2100"/>
              </a:lnSpc>
            </a:pPr>
            <a:r>
              <a:rPr lang="en-US" sz="1900" b="1" dirty="0" smtClean="0"/>
              <a:t>Detect diseases</a:t>
            </a:r>
          </a:p>
          <a:p>
            <a:pPr lvl="1">
              <a:lnSpc>
                <a:spcPts val="2100"/>
              </a:lnSpc>
            </a:pPr>
            <a:r>
              <a:rPr lang="en-US" sz="1900" b="1" dirty="0" smtClean="0"/>
              <a:t>Medication adherence</a:t>
            </a:r>
          </a:p>
          <a:p>
            <a:pPr>
              <a:lnSpc>
                <a:spcPts val="2100"/>
              </a:lnSpc>
            </a:pPr>
            <a:r>
              <a:rPr lang="en-US" sz="2100" b="1" dirty="0" err="1" smtClean="0"/>
              <a:t>Implantables</a:t>
            </a:r>
            <a:endParaRPr lang="en-US" sz="2100" b="1" dirty="0" smtClean="0"/>
          </a:p>
          <a:p>
            <a:pPr>
              <a:lnSpc>
                <a:spcPts val="2100"/>
              </a:lnSpc>
            </a:pPr>
            <a:r>
              <a:rPr lang="en-US" sz="2100" b="1" dirty="0" smtClean="0"/>
              <a:t>Smart Fabrics</a:t>
            </a:r>
          </a:p>
          <a:p>
            <a:pPr>
              <a:lnSpc>
                <a:spcPts val="2100"/>
              </a:lnSpc>
            </a:pPr>
            <a:r>
              <a:rPr lang="en-US" sz="2100" b="1" dirty="0" smtClean="0"/>
              <a:t>Virtual Reality</a:t>
            </a:r>
          </a:p>
          <a:p>
            <a:pPr lvl="1">
              <a:lnSpc>
                <a:spcPts val="2100"/>
              </a:lnSpc>
            </a:pPr>
            <a:r>
              <a:rPr lang="en-US" sz="1900" b="1" dirty="0" smtClean="0"/>
              <a:t>Computer simulated reality</a:t>
            </a:r>
          </a:p>
          <a:p>
            <a:pPr>
              <a:lnSpc>
                <a:spcPts val="2100"/>
              </a:lnSpc>
            </a:pPr>
            <a:r>
              <a:rPr lang="en-US" sz="2100" b="1" dirty="0" smtClean="0"/>
              <a:t>Augmented Reality</a:t>
            </a:r>
          </a:p>
          <a:p>
            <a:pPr lvl="1">
              <a:lnSpc>
                <a:spcPts val="2100"/>
              </a:lnSpc>
            </a:pPr>
            <a:r>
              <a:rPr lang="en-US" sz="1900" b="1" dirty="0" smtClean="0"/>
              <a:t>Real world environment supplemented by computer generated inputs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034" y="3633206"/>
            <a:ext cx="2636262" cy="14750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054" y="1083028"/>
            <a:ext cx="5485946" cy="2346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5166237"/>
            <a:ext cx="2752166" cy="154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8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2363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 smtClean="0">
                <a:solidFill>
                  <a:srgbClr val="00B050"/>
                </a:solidFill>
              </a:rPr>
              <a:t>twitter.com/</a:t>
            </a:r>
            <a:r>
              <a:rPr lang="en-US" sz="3600" b="1" i="1" dirty="0" err="1" smtClean="0">
                <a:solidFill>
                  <a:srgbClr val="00B050"/>
                </a:solidFill>
              </a:rPr>
              <a:t>bob_Hartwig</a:t>
            </a:r>
            <a:endParaRPr lang="en-US" sz="3600" b="1" i="1" dirty="0" smtClean="0">
              <a:solidFill>
                <a:srgbClr val="00B05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00B050"/>
                </a:solidFill>
              </a:rPr>
              <a:t>Download at </a:t>
            </a:r>
            <a:r>
              <a:rPr lang="en-US" sz="3600" b="1" i="1" dirty="0" smtClean="0">
                <a:solidFill>
                  <a:srgbClr val="00B050"/>
                </a:solidFill>
                <a:hlinkClick r:id="rId3"/>
              </a:rPr>
              <a:t>www.iii.org/presetations</a:t>
            </a:r>
            <a:r>
              <a:rPr lang="en-US" sz="3600" b="1" i="1" dirty="0" smtClean="0">
                <a:solidFill>
                  <a:srgbClr val="00B050"/>
                </a:solidFill>
              </a:rPr>
              <a:t> 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59350" y="82311"/>
            <a:ext cx="8396671" cy="860425"/>
          </a:xfrm>
        </p:spPr>
        <p:txBody>
          <a:bodyPr/>
          <a:lstStyle/>
          <a:p>
            <a:r>
              <a:rPr lang="en-US" sz="2800" dirty="0" smtClean="0"/>
              <a:t>…But the “On-Demand” World is Exploding      as Is the Demand for “On-Tap” Workers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97115" y="6318612"/>
            <a:ext cx="81211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</a:rPr>
              <a:t>Source: Insurance Information Institute.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3816577" y="1312259"/>
            <a:ext cx="1977695" cy="1047483"/>
          </a:xfrm>
          <a:prstGeom prst="wedgeRectCallout">
            <a:avLst>
              <a:gd name="adj1" fmla="val -134649"/>
              <a:gd name="adj2" fmla="val -3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Need something done around the house…Click on Handy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35" y="1157873"/>
            <a:ext cx="181927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71" y="3201810"/>
            <a:ext cx="1553804" cy="14206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86" y="5015834"/>
            <a:ext cx="1933575" cy="1152525"/>
          </a:xfrm>
          <a:prstGeom prst="rect">
            <a:avLst/>
          </a:prstGeom>
        </p:spPr>
      </p:pic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3960989" y="3226396"/>
            <a:ext cx="1977695" cy="1047483"/>
          </a:xfrm>
          <a:prstGeom prst="wedgeRectCallout">
            <a:avLst>
              <a:gd name="adj1" fmla="val -130175"/>
              <a:gd name="adj2" fmla="val -78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Hate doing laundry? </a:t>
            </a:r>
            <a:r>
              <a:rPr lang="en-US" b="1" dirty="0" err="1" smtClean="0">
                <a:solidFill>
                  <a:srgbClr val="FFFFFF"/>
                </a:solidFill>
              </a:rPr>
              <a:t>Washio</a:t>
            </a:r>
            <a:r>
              <a:rPr lang="en-US" b="1" dirty="0" smtClean="0">
                <a:solidFill>
                  <a:srgbClr val="FFFFFF"/>
                </a:solidFill>
              </a:rPr>
              <a:t> will do it for you…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3708421" y="4896915"/>
            <a:ext cx="2230263" cy="1518869"/>
          </a:xfrm>
          <a:prstGeom prst="wedgeRectCallout">
            <a:avLst>
              <a:gd name="adj1" fmla="val -130175"/>
              <a:gd name="adj2" fmla="val -78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Hate doing just about  everything?  </a:t>
            </a:r>
            <a:r>
              <a:rPr lang="en-US" b="1" dirty="0" err="1" smtClean="0">
                <a:solidFill>
                  <a:srgbClr val="FFFFFF"/>
                </a:solidFill>
              </a:rPr>
              <a:t>Taskrabbit</a:t>
            </a:r>
            <a:r>
              <a:rPr lang="en-US" b="1" dirty="0" smtClean="0">
                <a:solidFill>
                  <a:srgbClr val="FFFFFF"/>
                </a:solidFill>
              </a:rPr>
              <a:t> will take on virtually all your “tasks”…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048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59350" y="82311"/>
            <a:ext cx="8396671" cy="860425"/>
          </a:xfrm>
        </p:spPr>
        <p:txBody>
          <a:bodyPr/>
          <a:lstStyle/>
          <a:p>
            <a:r>
              <a:rPr lang="en-US" sz="2800" dirty="0" smtClean="0"/>
              <a:t>You Can Live Your Life with the Swipe</a:t>
            </a:r>
            <a:br>
              <a:rPr lang="en-US" sz="2800" dirty="0" smtClean="0"/>
            </a:br>
            <a:r>
              <a:rPr lang="en-US" sz="2800" dirty="0" smtClean="0"/>
              <a:t>of a Finger…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4003390" y="1702093"/>
            <a:ext cx="2987346" cy="555869"/>
          </a:xfrm>
          <a:prstGeom prst="wedgeRectCallout">
            <a:avLst>
              <a:gd name="adj1" fmla="val -126198"/>
              <a:gd name="adj2" fmla="val -190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Get married…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99" y="2861449"/>
            <a:ext cx="192405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" y="4684670"/>
            <a:ext cx="1809750" cy="180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237" y="1150739"/>
            <a:ext cx="1658578" cy="1658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625425" y="6259434"/>
            <a:ext cx="2124384" cy="470586"/>
          </a:xfrm>
          <a:prstGeom prst="rect">
            <a:avLst/>
          </a:prstGeom>
        </p:spPr>
      </p:pic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4077132" y="3497914"/>
            <a:ext cx="2987346" cy="555869"/>
          </a:xfrm>
          <a:prstGeom prst="wedgeRectCallout">
            <a:avLst>
              <a:gd name="adj1" fmla="val -106779"/>
              <a:gd name="adj2" fmla="val -208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…Move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blackWhite">
          <a:xfrm>
            <a:off x="4116778" y="5306847"/>
            <a:ext cx="2987346" cy="555869"/>
          </a:xfrm>
          <a:prstGeom prst="wedgeRectCallout">
            <a:avLst>
              <a:gd name="adj1" fmla="val -106121"/>
              <a:gd name="adj2" fmla="val -190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…And if it doesn’t work out…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868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59350" y="82311"/>
            <a:ext cx="8396671" cy="860425"/>
          </a:xfrm>
        </p:spPr>
        <p:txBody>
          <a:bodyPr/>
          <a:lstStyle/>
          <a:p>
            <a:r>
              <a:rPr lang="en-US" sz="2800" dirty="0" smtClean="0"/>
              <a:t>Some Players in the Sharing Economy </a:t>
            </a:r>
            <a:br>
              <a:rPr lang="en-US" sz="2800" dirty="0" smtClean="0"/>
            </a:br>
            <a:r>
              <a:rPr lang="en-US" sz="2800" dirty="0" smtClean="0"/>
              <a:t>Have Become Household Names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4077132" y="3497914"/>
            <a:ext cx="2987346" cy="555869"/>
          </a:xfrm>
          <a:prstGeom prst="wedgeRectCallout">
            <a:avLst>
              <a:gd name="adj1" fmla="val -88348"/>
              <a:gd name="adj2" fmla="val -847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…Need a </a:t>
            </a:r>
            <a:r>
              <a:rPr lang="en-US" b="1" dirty="0">
                <a:solidFill>
                  <a:srgbClr val="FFFFFF"/>
                </a:solidFill>
              </a:rPr>
              <a:t>L</a:t>
            </a:r>
            <a:r>
              <a:rPr lang="en-US" b="1" dirty="0" smtClean="0">
                <a:solidFill>
                  <a:srgbClr val="FFFFFF"/>
                </a:solidFill>
              </a:rPr>
              <a:t>yft?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0" y="5034770"/>
            <a:ext cx="2962275" cy="1543050"/>
          </a:xfrm>
          <a:prstGeom prst="rect">
            <a:avLst/>
          </a:prstGeom>
        </p:spPr>
      </p:pic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4116778" y="5191434"/>
            <a:ext cx="2987346" cy="926922"/>
          </a:xfrm>
          <a:prstGeom prst="wedgeRectCallout">
            <a:avLst>
              <a:gd name="adj1" fmla="val -115337"/>
              <a:gd name="adj2" fmla="val -1060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…This ride has taken Wall Street to the stratosphere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38" y="2896291"/>
            <a:ext cx="2418546" cy="17591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61" y="426798"/>
            <a:ext cx="2825892" cy="2825892"/>
          </a:xfrm>
          <a:prstGeom prst="rect">
            <a:avLst/>
          </a:prstGeom>
        </p:spPr>
      </p:pic>
      <p:sp>
        <p:nvSpPr>
          <p:cNvPr id="18" name="AutoShape 6"/>
          <p:cNvSpPr>
            <a:spLocks noChangeArrowheads="1"/>
          </p:cNvSpPr>
          <p:nvPr/>
        </p:nvSpPr>
        <p:spPr bwMode="blackWhite">
          <a:xfrm>
            <a:off x="4116778" y="1629579"/>
            <a:ext cx="2987346" cy="555869"/>
          </a:xfrm>
          <a:prstGeom prst="wedgeRectCallout">
            <a:avLst>
              <a:gd name="adj1" fmla="val -92298"/>
              <a:gd name="adj2" fmla="val -1201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Rent a place…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010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981" y="129816"/>
            <a:ext cx="7950815" cy="860425"/>
          </a:xfrm>
        </p:spPr>
        <p:txBody>
          <a:bodyPr/>
          <a:lstStyle/>
          <a:p>
            <a:r>
              <a:rPr lang="en-US" dirty="0" smtClean="0"/>
              <a:t>On-Demand/Sharing/Peer-to-Peer Economy Impacts Many Lines of Insurance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1103313"/>
            <a:ext cx="5088425" cy="465296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The “On-Demand” Economy is or will impact many segments of the economy important to P/C insurers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Auto (personal and commercial)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Homeowners/Renters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Many Liability Coverages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Professional Liability</a:t>
            </a:r>
          </a:p>
          <a:p>
            <a:pPr lvl="1">
              <a:lnSpc>
                <a:spcPts val="24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Workers </a:t>
            </a:r>
            <a:r>
              <a:rPr lang="en-US" sz="2400" b="1" i="1" dirty="0" smtClean="0">
                <a:solidFill>
                  <a:srgbClr val="FF0000"/>
                </a:solidFill>
              </a:rPr>
              <a:t>Comp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Many insurance questions arise—some fairly simple, some complex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Insurance solutions are increasingly available to fill the many insurance gaps that arise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Some regulatory issues remain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845" y="1202163"/>
            <a:ext cx="2962275" cy="154305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847" y="2745213"/>
            <a:ext cx="2593273" cy="1886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156" y="3905642"/>
            <a:ext cx="2825892" cy="2825892"/>
          </a:xfrm>
          <a:prstGeom prst="rect">
            <a:avLst/>
          </a:prstGeom>
        </p:spPr>
      </p:pic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562" y="5990431"/>
            <a:ext cx="3048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512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463521" y="2281040"/>
            <a:ext cx="8291513" cy="1658938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Regulation, Politics and the Sharing Economy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566737" y="4198880"/>
            <a:ext cx="8001000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solidFill>
                  <a:srgbClr val="225A7A"/>
                </a:solidFill>
                <a:cs typeface="Arial" panose="020B0604020202020204" pitchFamily="34" charset="0"/>
              </a:rPr>
              <a:t>Insurers, Including Workers Comp Insurers Need to Operate in a Complex and Rapidly Changing Regulatory Environment</a:t>
            </a:r>
            <a:endParaRPr lang="en-US" altLang="en-US" sz="3600" b="1" dirty="0">
              <a:solidFill>
                <a:srgbClr val="225A7A"/>
              </a:solidFill>
              <a:cs typeface="Arial" panose="020B0604020202020204" pitchFamily="34" charset="0"/>
            </a:endParaRPr>
          </a:p>
        </p:txBody>
      </p:sp>
      <p:sp>
        <p:nvSpPr>
          <p:cNvPr id="6042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0423" name="TextBox 4"/>
          <p:cNvSpPr txBox="1">
            <a:spLocks noChangeArrowheads="1"/>
          </p:cNvSpPr>
          <p:nvPr/>
        </p:nvSpPr>
        <p:spPr bwMode="auto">
          <a:xfrm>
            <a:off x="8534400" y="62484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BC33E02-CA9F-4C21-95D9-C6254489BA12}" type="slidenum">
              <a:rPr lang="en-US" altLang="en-US" sz="1200"/>
              <a:pPr algn="r"/>
              <a:t>9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30938373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2"/>
  <p:tag name="ARTICULATE_SLIDE_PRESENTER" val="Carl Hedde, CPCU"/>
  <p:tag name="ARTICULATE_SLIDE_PRESENTER_GUID" val="5AFE23B0F3CC"/>
  <p:tag name="ARTICULATE_PLAYLIST_ID" val="-1"/>
  <p:tag name="ARTICULATE_LOCK_SLIDE" val="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221825</TotalTime>
  <Words>2588</Words>
  <Application>Microsoft Office PowerPoint</Application>
  <PresentationFormat>On-screen Show (4:3)</PresentationFormat>
  <Paragraphs>343</Paragraphs>
  <Slides>45</Slides>
  <Notes>38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ＭＳ Ｐゴシック</vt:lpstr>
      <vt:lpstr>Arial</vt:lpstr>
      <vt:lpstr>Arial </vt:lpstr>
      <vt:lpstr>Symbol</vt:lpstr>
      <vt:lpstr>Verdana</vt:lpstr>
      <vt:lpstr>Wingdings</vt:lpstr>
      <vt:lpstr>Default Design</vt:lpstr>
      <vt:lpstr>Chart</vt:lpstr>
      <vt:lpstr>The “Sharing Economy” and the Impact on Workers Compensation</vt:lpstr>
      <vt:lpstr>The Sharing Economy</vt:lpstr>
      <vt:lpstr>Labor on Demand: Huge Implications for    the US Economy, Workers &amp; Insurers</vt:lpstr>
      <vt:lpstr>The “Sharing Economy” or “On-Demand” World is Not New…</vt:lpstr>
      <vt:lpstr>…But the “On-Demand” World is Exploding      as Is the Demand for “On-Tap” Workers</vt:lpstr>
      <vt:lpstr>You Can Live Your Life with the Swipe of a Finger…</vt:lpstr>
      <vt:lpstr>Some Players in the Sharing Economy  Have Become Household Names</vt:lpstr>
      <vt:lpstr>On-Demand/Sharing/Peer-to-Peer Economy Impacts Many Lines of Insurance</vt:lpstr>
      <vt:lpstr>Regulation, Politics and the Sharing Economy</vt:lpstr>
      <vt:lpstr>Political Skepticism About the ‘Gig’ Economy</vt:lpstr>
      <vt:lpstr>Regulatory Issues Abound as Well, With Implications for Insurance Coverages</vt:lpstr>
      <vt:lpstr>Technology and Employment</vt:lpstr>
      <vt:lpstr>PowerPoint Presentation</vt:lpstr>
      <vt:lpstr>Growth in Temporary Workers vs.  All Nonfarm Employment, 2010-2016*</vt:lpstr>
      <vt:lpstr>PowerPoint Presentation</vt:lpstr>
      <vt:lpstr>The On-Demand Economy and American Workers: What Is Happening?</vt:lpstr>
      <vt:lpstr>What’s In Store for the American Worker, Labor Force and Workers Comp</vt:lpstr>
      <vt:lpstr>What’s In Store for the American Worker, Labor Force and Workers Comp</vt:lpstr>
      <vt:lpstr>Potential Consequences for Insurers</vt:lpstr>
      <vt:lpstr>PowerPoint Presentation</vt:lpstr>
      <vt:lpstr>Percent of People Who Have Engaged in an  “On Demand/Sharing Economy” Transaction</vt:lpstr>
      <vt:lpstr>Percent of Americans Who Have Engaged in the  “Gig/Sharing Economy” by Transaction</vt:lpstr>
      <vt:lpstr>Americans Who Offer Services in the Sharing/Gig  Economy Are Statistically More Prone to Workplace Injury</vt:lpstr>
      <vt:lpstr>Age of People Who are Providing the Sharing/On-Demand Economy</vt:lpstr>
      <vt:lpstr>Household Income:  Providers of the Sharing/On-Demand Economy</vt:lpstr>
      <vt:lpstr>Americans Love Working in the Sharing Economy but Many Feel Exploited</vt:lpstr>
      <vt:lpstr>Opinions Are Split on Whether the   Sharing Economy Needs More Regulation</vt:lpstr>
      <vt:lpstr>The On-Demand Economy and Wall Street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Ridesharing Regulation/Legislation and Status of ISO Filings as of 9/30/15</vt:lpstr>
      <vt:lpstr>PowerPoint Presentation</vt:lpstr>
      <vt:lpstr>Worldwide Industrial Robot Installations, 1992-2017F</vt:lpstr>
      <vt:lpstr>Media is Obsessed with Driverless Vehicles: Often Predicting the Demise of Auto Insurance</vt:lpstr>
      <vt:lpstr>PowerPoint Presentation</vt:lpstr>
      <vt:lpstr>The Internet of Things and the Insurance Industry</vt:lpstr>
      <vt:lpstr>The Internet of Things and the Insurance Industry Value Chain</vt:lpstr>
      <vt:lpstr>The Internet of Things and the Insurance Industry Value Chain</vt:lpstr>
      <vt:lpstr>PowerPoint Presentation</vt:lpstr>
      <vt:lpstr>Wearables Show Significant Potential to Reduce Workplace Injury, Death</vt:lpstr>
      <vt:lpstr>Beyond Wearables: Ingestibles and Implantables, VR Could Have Big Impacts Too</vt:lpstr>
      <vt:lpstr>PowerPoint Presentation</vt:lpstr>
    </vt:vector>
  </TitlesOfParts>
  <Company>insurance information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Lewis, Shorna</cp:lastModifiedBy>
  <cp:revision>4593</cp:revision>
  <cp:lastPrinted>2015-10-19T15:34:00Z</cp:lastPrinted>
  <dcterms:modified xsi:type="dcterms:W3CDTF">2016-03-11T12:53:13Z</dcterms:modified>
</cp:coreProperties>
</file>