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4"/>
  </p:notesMasterIdLst>
  <p:sldIdLst>
    <p:sldId id="256" r:id="rId6"/>
    <p:sldId id="274" r:id="rId7"/>
    <p:sldId id="270" r:id="rId8"/>
    <p:sldId id="271" r:id="rId9"/>
    <p:sldId id="272" r:id="rId10"/>
    <p:sldId id="257" r:id="rId11"/>
    <p:sldId id="259" r:id="rId12"/>
    <p:sldId id="260" r:id="rId13"/>
    <p:sldId id="261" r:id="rId14"/>
    <p:sldId id="262" r:id="rId15"/>
    <p:sldId id="258" r:id="rId16"/>
    <p:sldId id="273" r:id="rId17"/>
    <p:sldId id="263" r:id="rId18"/>
    <p:sldId id="264" r:id="rId19"/>
    <p:sldId id="265" r:id="rId20"/>
    <p:sldId id="266" r:id="rId21"/>
    <p:sldId id="267" r:id="rId22"/>
    <p:sldId id="268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1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6"/>
    <a:srgbClr val="5CC3E9"/>
    <a:srgbClr val="B0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6" y="40"/>
      </p:cViewPr>
      <p:guideLst>
        <p:guide orient="horz" pos="1620"/>
        <p:guide pos="1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6149C-40CD-C040-8387-D477B3BD560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C2DEA-6CCB-4046-9B85-85BBB2F99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for each tip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C2DEA-6CCB-4046-9B85-85BBB2F99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C2DEA-6CCB-4046-9B85-85BBB2F99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 for each bullet.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C2DEA-6CCB-4046-9B85-85BBB2F99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 on Working with Adjusters for tips</a:t>
            </a:r>
          </a:p>
          <a:p>
            <a:r>
              <a:rPr lang="en-US"/>
              <a:t>- Click on Gathering 3 bids for 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C2DEA-6CCB-4046-9B85-85BBB2F99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 for your insurer is there to work with you.</a:t>
            </a:r>
          </a:p>
          <a:p>
            <a:r>
              <a:rPr lang="en-US"/>
              <a:t>- Click again for "Making Decisions..." bubble.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C2DEA-6CCB-4046-9B85-85BBB2F99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EACC5-6322-FD45-A1EA-BFEF866B4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E5C853-98C7-534E-84D9-A441C96045AB}"/>
              </a:ext>
            </a:extLst>
          </p:cNvPr>
          <p:cNvSpPr/>
          <p:nvPr userDrawn="1"/>
        </p:nvSpPr>
        <p:spPr>
          <a:xfrm>
            <a:off x="0" y="836579"/>
            <a:ext cx="9144000" cy="4306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E2452-8965-4149-AC9B-761AAB14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6806BA-B84A-E842-9382-41EF160F4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0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1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4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44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06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7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with a cloudy sky&#10;&#10;Description automatically generated">
            <a:extLst>
              <a:ext uri="{FF2B5EF4-FFF2-40B4-BE49-F238E27FC236}">
                <a16:creationId xmlns:a16="http://schemas.microsoft.com/office/drawing/2014/main" id="{19A95142-B31A-CE4C-9065-AF1F61F90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2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24FC8B49-81EF-A949-8925-35A2F18628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3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FC8B49-81EF-A949-8925-35A2F18628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1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22AA0-DDAC-4B45-AE44-25866106E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0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E0699-B3D5-2C42-ABC0-440D35101B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3E643-0547-EC40-9B91-0653BECB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7" r:id="rId3"/>
    <p:sldLayoutId id="2147483678" r:id="rId4"/>
    <p:sldLayoutId id="2147483679" r:id="rId5"/>
    <p:sldLayoutId id="2147483673" r:id="rId6"/>
    <p:sldLayoutId id="2147483674" r:id="rId7"/>
    <p:sldLayoutId id="2147483675" r:id="rId8"/>
    <p:sldLayoutId id="2147483680" r:id="rId9"/>
    <p:sldLayoutId id="2147483676" r:id="rId10"/>
    <p:sldLayoutId id="2147483662" r:id="rId11"/>
    <p:sldLayoutId id="2147483668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9" r:id="rId18"/>
    <p:sldLayoutId id="2147483670" r:id="rId19"/>
    <p:sldLayoutId id="2147483671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EC9A1B-718F-4F46-9724-25594DE529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6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81C191-0A30-9742-86F3-D86517754B76}"/>
              </a:ext>
            </a:extLst>
          </p:cNvPr>
          <p:cNvSpPr txBox="1"/>
          <p:nvPr/>
        </p:nvSpPr>
        <p:spPr>
          <a:xfrm>
            <a:off x="-18235" y="30452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Are you financially </a:t>
            </a:r>
          </a:p>
          <a:p>
            <a:pPr algn="ctr"/>
            <a:r>
              <a:rPr lang="en-US" sz="4000" b="1"/>
              <a:t>prepared for a wildfire?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22F7-352D-D749-9D7A-8C67A541E1D6}"/>
              </a:ext>
            </a:extLst>
          </p:cNvPr>
          <p:cNvSpPr txBox="1"/>
          <p:nvPr/>
        </p:nvSpPr>
        <p:spPr>
          <a:xfrm>
            <a:off x="-515454" y="5217192"/>
            <a:ext cx="5759077" cy="461665"/>
          </a:xfrm>
          <a:prstGeom prst="rect">
            <a:avLst/>
          </a:prstGeom>
          <a:noFill/>
          <a:ln w="12700">
            <a:solidFill>
              <a:srgbClr val="B0CE3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What to Do Before, During &amp; After a Wildfire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1E5B0-B032-C54D-972C-8219325DC5AB}"/>
              </a:ext>
            </a:extLst>
          </p:cNvPr>
          <p:cNvSpPr txBox="1"/>
          <p:nvPr/>
        </p:nvSpPr>
        <p:spPr>
          <a:xfrm>
            <a:off x="1713768" y="3046150"/>
            <a:ext cx="92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A2BD1-7CF1-2E43-9329-8BEEA0B3A2FA}"/>
              </a:ext>
            </a:extLst>
          </p:cNvPr>
          <p:cNvSpPr txBox="1"/>
          <p:nvPr/>
        </p:nvSpPr>
        <p:spPr>
          <a:xfrm>
            <a:off x="4145039" y="304181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DURING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98903-9C19-BC41-8191-FBF507BCDA0C}"/>
              </a:ext>
            </a:extLst>
          </p:cNvPr>
          <p:cNvSpPr txBox="1"/>
          <p:nvPr/>
        </p:nvSpPr>
        <p:spPr>
          <a:xfrm>
            <a:off x="6611266" y="304181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5A9E0-63D9-AB47-A018-6DF01797380D}"/>
              </a:ext>
            </a:extLst>
          </p:cNvPr>
          <p:cNvSpPr txBox="1"/>
          <p:nvPr/>
        </p:nvSpPr>
        <p:spPr>
          <a:xfrm>
            <a:off x="3776870" y="3515537"/>
            <a:ext cx="174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May 6, 2020</a:t>
            </a:r>
          </a:p>
        </p:txBody>
      </p:sp>
    </p:spTree>
    <p:extLst>
      <p:ext uri="{BB962C8B-B14F-4D97-AF65-F5344CB8AC3E}">
        <p14:creationId xmlns:p14="http://schemas.microsoft.com/office/powerpoint/2010/main" val="296810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1CFB1-70C4-B94A-B94B-6C7A87DAE9D9}"/>
              </a:ext>
            </a:extLst>
          </p:cNvPr>
          <p:cNvSpPr txBox="1"/>
          <p:nvPr/>
        </p:nvSpPr>
        <p:spPr>
          <a:xfrm>
            <a:off x="1742240" y="194432"/>
            <a:ext cx="645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DA6"/>
                </a:solidFill>
              </a:rPr>
              <a:t>Will My Policy Replace All My Belongings?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C78BB-4778-A24D-8B67-5A7F95B21F80}"/>
              </a:ext>
            </a:extLst>
          </p:cNvPr>
          <p:cNvSpPr txBox="1"/>
          <p:nvPr/>
        </p:nvSpPr>
        <p:spPr>
          <a:xfrm>
            <a:off x="2519873" y="1378685"/>
            <a:ext cx="3977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/>
              <a:t>Contents are Covered under Coverage C </a:t>
            </a:r>
            <a:br>
              <a:rPr lang="en-US" sz="1800"/>
            </a:br>
            <a:r>
              <a:rPr lang="en-US" sz="1800"/>
              <a:t>– Percentage of Coverage 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0ADFCD-1A8D-2E41-9C90-60A424814C26}"/>
              </a:ext>
            </a:extLst>
          </p:cNvPr>
          <p:cNvSpPr txBox="1"/>
          <p:nvPr/>
        </p:nvSpPr>
        <p:spPr>
          <a:xfrm>
            <a:off x="2390261" y="2412944"/>
            <a:ext cx="572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/>
              <a:t>Update your Policy after Remodels &amp; Home Improvements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61EE7-F60A-B449-8DA0-49489BB02FCA}"/>
              </a:ext>
            </a:extLst>
          </p:cNvPr>
          <p:cNvSpPr txBox="1"/>
          <p:nvPr/>
        </p:nvSpPr>
        <p:spPr>
          <a:xfrm>
            <a:off x="2571702" y="3132179"/>
            <a:ext cx="1594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/>
              <a:t>Talk to Your Agent or Company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3EE42-EA2C-4B42-AD8F-9C8D1788EF4D}"/>
              </a:ext>
            </a:extLst>
          </p:cNvPr>
          <p:cNvSpPr txBox="1"/>
          <p:nvPr/>
        </p:nvSpPr>
        <p:spPr>
          <a:xfrm>
            <a:off x="5738603" y="3143240"/>
            <a:ext cx="197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/>
              <a:t>Keep receipts for major purchases in the cloud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91E4E7-F348-0044-9E55-7F94388E2F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978" y="3142323"/>
            <a:ext cx="829625" cy="829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F6A4BD-9C74-4348-B930-19777C8D4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517" y="3142323"/>
            <a:ext cx="913185" cy="91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E7C53F-EFBF-464C-8E08-1CB53384AF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676" y="2252731"/>
            <a:ext cx="571585" cy="571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2B8AB9-8D05-C54C-8634-74A280AD97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40" y="1284390"/>
            <a:ext cx="724456" cy="7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8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FF60B-87A3-084B-AD8C-F94468525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A9C89-EB61-FC4A-B19F-F26FCAABC924}"/>
              </a:ext>
            </a:extLst>
          </p:cNvPr>
          <p:cNvSpPr txBox="1"/>
          <p:nvPr/>
        </p:nvSpPr>
        <p:spPr>
          <a:xfrm>
            <a:off x="294364" y="118300"/>
            <a:ext cx="2247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5CC3E9"/>
                </a:solidFill>
              </a:rPr>
              <a:t>Home Inventory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17E5B-C64F-0347-9A39-4FFDC49182FF}"/>
              </a:ext>
            </a:extLst>
          </p:cNvPr>
          <p:cNvSpPr txBox="1"/>
          <p:nvPr/>
        </p:nvSpPr>
        <p:spPr>
          <a:xfrm>
            <a:off x="6028780" y="880518"/>
            <a:ext cx="2512877" cy="892552"/>
          </a:xfrm>
          <a:prstGeom prst="rect">
            <a:avLst/>
          </a:prstGeom>
          <a:solidFill>
            <a:srgbClr val="003DA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TIP 1: 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Scan and save receipts for major purchases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57217-0033-4547-B638-A73C46002E0B}"/>
              </a:ext>
            </a:extLst>
          </p:cNvPr>
          <p:cNvSpPr txBox="1"/>
          <p:nvPr/>
        </p:nvSpPr>
        <p:spPr>
          <a:xfrm>
            <a:off x="2466865" y="780696"/>
            <a:ext cx="23993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Use Your Insurers’ app or software– </a:t>
            </a:r>
            <a:r>
              <a:rPr lang="en-US">
                <a:solidFill>
                  <a:srgbClr val="003DA6"/>
                </a:solidFill>
              </a:rPr>
              <a:t>Keep it in the cloud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2E787-1B77-4D4B-BB0F-3598BB60BF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92" y="793030"/>
            <a:ext cx="403679" cy="403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834D18-2C8C-FA41-95C6-86E2233555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33" y="1462444"/>
            <a:ext cx="537029" cy="537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7F49C-66F0-9545-8474-B33F9D430FE1}"/>
              </a:ext>
            </a:extLst>
          </p:cNvPr>
          <p:cNvSpPr txBox="1"/>
          <p:nvPr/>
        </p:nvSpPr>
        <p:spPr>
          <a:xfrm>
            <a:off x="720819" y="756745"/>
            <a:ext cx="158337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Make a home inventory when you buy the policy</a:t>
            </a:r>
          </a:p>
          <a:p>
            <a:endParaRPr lang="en-US"/>
          </a:p>
          <a:p>
            <a:r>
              <a:rPr lang="en-US"/>
              <a:t>Update your home </a:t>
            </a:r>
          </a:p>
          <a:p>
            <a:r>
              <a:rPr lang="en-US"/>
              <a:t>inventory annually–</a:t>
            </a:r>
          </a:p>
          <a:p>
            <a:r>
              <a:rPr lang="en-US">
                <a:solidFill>
                  <a:srgbClr val="003DA6"/>
                </a:solidFill>
              </a:rPr>
              <a:t>Talk to your agent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DEC446-E7EB-8B42-A3D5-5FA6371771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705" y="1562482"/>
            <a:ext cx="544286" cy="5442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18BEB0-BA31-C546-BC82-7BDEFEE67A3B}"/>
              </a:ext>
            </a:extLst>
          </p:cNvPr>
          <p:cNvSpPr txBox="1"/>
          <p:nvPr/>
        </p:nvSpPr>
        <p:spPr>
          <a:xfrm>
            <a:off x="3116991" y="1562482"/>
            <a:ext cx="174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Technology is Your </a:t>
            </a:r>
          </a:p>
          <a:p>
            <a:r>
              <a:rPr lang="en-US"/>
              <a:t>Friend– </a:t>
            </a:r>
            <a:r>
              <a:rPr lang="en-US">
                <a:solidFill>
                  <a:srgbClr val="003DA6"/>
                </a:solidFill>
              </a:rPr>
              <a:t>Store Your </a:t>
            </a:r>
          </a:p>
          <a:p>
            <a:r>
              <a:rPr lang="en-US">
                <a:solidFill>
                  <a:srgbClr val="003DA6"/>
                </a:solidFill>
              </a:rPr>
              <a:t>Inventory in the Cloud</a:t>
            </a:r>
          </a:p>
          <a:p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62174F-E68B-6545-B5F2-27A3A643924B}"/>
              </a:ext>
            </a:extLst>
          </p:cNvPr>
          <p:cNvCxnSpPr>
            <a:cxnSpLocks/>
          </p:cNvCxnSpPr>
          <p:nvPr/>
        </p:nvCxnSpPr>
        <p:spPr>
          <a:xfrm>
            <a:off x="4704351" y="1118389"/>
            <a:ext cx="239486" cy="0"/>
          </a:xfrm>
          <a:prstGeom prst="straightConnector1">
            <a:avLst/>
          </a:prstGeom>
          <a:ln>
            <a:solidFill>
              <a:srgbClr val="003D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7FED5EA-5EA7-1D46-A499-2B9F4D329F2E}"/>
              </a:ext>
            </a:extLst>
          </p:cNvPr>
          <p:cNvSpPr txBox="1"/>
          <p:nvPr/>
        </p:nvSpPr>
        <p:spPr>
          <a:xfrm>
            <a:off x="4815489" y="2084197"/>
            <a:ext cx="2123244" cy="1138773"/>
          </a:xfrm>
          <a:prstGeom prst="rect">
            <a:avLst/>
          </a:prstGeom>
          <a:solidFill>
            <a:srgbClr val="003DA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TIP 2: 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Document when, where, and how much you paid for each item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CFF0C8-D130-7B41-82C0-431B800851A9}"/>
              </a:ext>
            </a:extLst>
          </p:cNvPr>
          <p:cNvSpPr txBox="1"/>
          <p:nvPr/>
        </p:nvSpPr>
        <p:spPr>
          <a:xfrm>
            <a:off x="7032171" y="2076002"/>
            <a:ext cx="2018391" cy="1138773"/>
          </a:xfrm>
          <a:prstGeom prst="rect">
            <a:avLst/>
          </a:prstGeom>
          <a:solidFill>
            <a:srgbClr val="003DA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TIP 3: 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Use your smartphone to document each room of your home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A9478C-09CA-E147-868F-F50A87CB188F}"/>
              </a:ext>
            </a:extLst>
          </p:cNvPr>
          <p:cNvSpPr txBox="1"/>
          <p:nvPr/>
        </p:nvSpPr>
        <p:spPr>
          <a:xfrm>
            <a:off x="4226957" y="3343174"/>
            <a:ext cx="2388457" cy="1384995"/>
          </a:xfrm>
          <a:prstGeom prst="rect">
            <a:avLst/>
          </a:prstGeom>
          <a:solidFill>
            <a:srgbClr val="003DA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TIP 4: 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Describe the details of each room on your video, open drawers, closets, include your garage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7D743B-C8DB-E24B-A89D-DFF5AF56632B}"/>
              </a:ext>
            </a:extLst>
          </p:cNvPr>
          <p:cNvSpPr txBox="1"/>
          <p:nvPr/>
        </p:nvSpPr>
        <p:spPr>
          <a:xfrm>
            <a:off x="6662105" y="3345287"/>
            <a:ext cx="2388457" cy="1384995"/>
          </a:xfrm>
          <a:prstGeom prst="rect">
            <a:avLst/>
          </a:prstGeom>
          <a:solidFill>
            <a:srgbClr val="003DA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TIP 5: 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Note special items like jewelry, antiques, high end furnishings, artwork or rare collections</a:t>
            </a:r>
          </a:p>
        </p:txBody>
      </p:sp>
    </p:spTree>
    <p:extLst>
      <p:ext uri="{BB962C8B-B14F-4D97-AF65-F5344CB8AC3E}">
        <p14:creationId xmlns:p14="http://schemas.microsoft.com/office/powerpoint/2010/main" val="3471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923775C-C44F-FC47-A984-A86A9A3DEDC1}"/>
              </a:ext>
            </a:extLst>
          </p:cNvPr>
          <p:cNvSpPr txBox="1"/>
          <p:nvPr/>
        </p:nvSpPr>
        <p:spPr>
          <a:xfrm>
            <a:off x="1403598" y="1412086"/>
            <a:ext cx="1929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003DA6"/>
                </a:solidFill>
                <a:cs typeface="Arial" panose="020B0604020202020204" pitchFamily="34" charset="0"/>
              </a:rPr>
              <a:t>ASK</a:t>
            </a:r>
            <a:r>
              <a:rPr lang="en-US" altLang="en-US" sz="1800">
                <a:cs typeface="Arial" panose="020B0604020202020204" pitchFamily="34" charset="0"/>
              </a:rPr>
              <a:t> if there is something you can do to mitigate risk and keep your policy.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442E7-2341-C945-A062-DBC954280561}"/>
              </a:ext>
            </a:extLst>
          </p:cNvPr>
          <p:cNvSpPr txBox="1"/>
          <p:nvPr/>
        </p:nvSpPr>
        <p:spPr>
          <a:xfrm>
            <a:off x="1702273" y="22517"/>
            <a:ext cx="7171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DA6"/>
                </a:solidFill>
              </a:rPr>
              <a:t>What Should I Do if I Get Non-renewed by </a:t>
            </a:r>
            <a:br>
              <a:rPr lang="en-US" sz="2800" b="1">
                <a:solidFill>
                  <a:srgbClr val="003DA6"/>
                </a:solidFill>
              </a:rPr>
            </a:br>
            <a:r>
              <a:rPr lang="en-US" sz="2800" b="1">
                <a:solidFill>
                  <a:srgbClr val="003DA6"/>
                </a:solidFill>
              </a:rPr>
              <a:t>My Insurance Company?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3F233BB-72CE-B34B-B5A5-081FAE279A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66" y="1443890"/>
            <a:ext cx="589183" cy="550164"/>
          </a:xfrm>
          <a:prstGeom prst="rect">
            <a:avLst/>
          </a:prstGeom>
        </p:spPr>
      </p:pic>
      <p:pic>
        <p:nvPicPr>
          <p:cNvPr id="7" name="Picture 6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5751B4BB-05E1-854F-9FE4-70B22AA3C6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76" y="3368399"/>
            <a:ext cx="531638" cy="533154"/>
          </a:xfrm>
          <a:prstGeom prst="rect">
            <a:avLst/>
          </a:prstGeom>
        </p:spPr>
      </p:pic>
      <p:pic>
        <p:nvPicPr>
          <p:cNvPr id="9" name="Picture 8" descr="A picture containing wheel&#10;&#10;Description automatically generated">
            <a:extLst>
              <a:ext uri="{FF2B5EF4-FFF2-40B4-BE49-F238E27FC236}">
                <a16:creationId xmlns:a16="http://schemas.microsoft.com/office/drawing/2014/main" id="{EBF34229-ACE3-834F-9B9F-1EF90A579E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568" y="2837242"/>
            <a:ext cx="702310" cy="505663"/>
          </a:xfrm>
          <a:prstGeom prst="rect">
            <a:avLst/>
          </a:prstGeom>
        </p:spPr>
      </p:pic>
      <p:pic>
        <p:nvPicPr>
          <p:cNvPr id="13" name="Picture 12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B8B66344-F6B6-B140-940F-F410C7FA7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26" y="3973930"/>
            <a:ext cx="599206" cy="687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8ABFD1-BF2D-5E4C-8570-5B93CFC159E9}"/>
              </a:ext>
            </a:extLst>
          </p:cNvPr>
          <p:cNvSpPr txBox="1"/>
          <p:nvPr/>
        </p:nvSpPr>
        <p:spPr>
          <a:xfrm>
            <a:off x="4704927" y="1371391"/>
            <a:ext cx="3946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003DA6"/>
                </a:solidFill>
                <a:cs typeface="Arial" panose="020B0604020202020204" pitchFamily="34" charset="0"/>
              </a:rPr>
              <a:t>SHOP AND COMPARE </a:t>
            </a:r>
            <a:r>
              <a:rPr lang="en-US" altLang="en-US" sz="1800">
                <a:cs typeface="Arial" panose="020B0604020202020204" pitchFamily="34" charset="0"/>
              </a:rPr>
              <a:t>insurance</a:t>
            </a:r>
            <a:r>
              <a:rPr lang="en-US" altLang="en-US" sz="1800" b="1">
                <a:solidFill>
                  <a:srgbClr val="003DA6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>
                <a:cs typeface="Arial" panose="020B0604020202020204" pitchFamily="34" charset="0"/>
              </a:rPr>
              <a:t>with a local broker who knows the area and represents several insurance companies.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2E5D6-8C79-2142-8CA6-46815450BB1A}"/>
              </a:ext>
            </a:extLst>
          </p:cNvPr>
          <p:cNvSpPr txBox="1"/>
          <p:nvPr/>
        </p:nvSpPr>
        <p:spPr>
          <a:xfrm>
            <a:off x="1404292" y="3253177"/>
            <a:ext cx="204780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003DA6"/>
                </a:solidFill>
                <a:cs typeface="Arial" panose="020B0604020202020204" pitchFamily="34" charset="0"/>
              </a:rPr>
              <a:t>UNDERSTAND</a:t>
            </a:r>
            <a:r>
              <a:rPr lang="en-US" altLang="en-US" sz="1800">
                <a:cs typeface="Arial" panose="020B0604020202020204" pitchFamily="34" charset="0"/>
              </a:rPr>
              <a:t> options: Admitted, Surplus Lines, </a:t>
            </a:r>
          </a:p>
          <a:p>
            <a:r>
              <a:rPr lang="en-US" altLang="en-US" sz="1800">
                <a:cs typeface="Arial" panose="020B0604020202020204" pitchFamily="34" charset="0"/>
              </a:rPr>
              <a:t>CA FAIR Plan</a:t>
            </a: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FF83C-44AA-6F4B-B6EB-0E596E82A81F}"/>
              </a:ext>
            </a:extLst>
          </p:cNvPr>
          <p:cNvSpPr txBox="1"/>
          <p:nvPr/>
        </p:nvSpPr>
        <p:spPr>
          <a:xfrm>
            <a:off x="4704927" y="2729999"/>
            <a:ext cx="394631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003DA6"/>
                </a:solidFill>
                <a:cs typeface="Arial" panose="020B0604020202020204" pitchFamily="34" charset="0"/>
              </a:rPr>
              <a:t>PARTICIPATE</a:t>
            </a:r>
            <a:r>
              <a:rPr lang="en-US" altLang="en-US" sz="1800">
                <a:cs typeface="Arial" panose="020B0604020202020204" pitchFamily="34" charset="0"/>
              </a:rPr>
              <a:t> in local mitigation efforts – </a:t>
            </a:r>
            <a:r>
              <a:rPr lang="en-US" altLang="en-US" sz="1800" err="1">
                <a:cs typeface="Arial" panose="020B0604020202020204" pitchFamily="34" charset="0"/>
              </a:rPr>
              <a:t>Firewise</a:t>
            </a:r>
            <a:r>
              <a:rPr lang="en-US" altLang="en-US" sz="1800">
                <a:cs typeface="Arial" panose="020B0604020202020204" pitchFamily="34" charset="0"/>
              </a:rPr>
              <a:t> USA, Fire Safe Councils, Fire Adapted Community Programs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B17D7D-8AC7-704C-AE2E-38F1A1B5891A}"/>
              </a:ext>
            </a:extLst>
          </p:cNvPr>
          <p:cNvSpPr txBox="1"/>
          <p:nvPr/>
        </p:nvSpPr>
        <p:spPr>
          <a:xfrm>
            <a:off x="4704927" y="4132926"/>
            <a:ext cx="370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003DA6"/>
                </a:solidFill>
                <a:cs typeface="Arial" panose="020B0604020202020204" pitchFamily="34" charset="0"/>
              </a:rPr>
              <a:t>CALL</a:t>
            </a:r>
            <a:r>
              <a:rPr lang="en-US" altLang="en-US" sz="1800">
                <a:cs typeface="Arial" panose="020B0604020202020204" pitchFamily="34" charset="0"/>
              </a:rPr>
              <a:t> your Department of Insurance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835EB6-975F-F94E-B8E6-79341D3494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843" y="1372500"/>
            <a:ext cx="691678" cy="8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917E0-9551-8D40-8721-6E42BB452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61"/>
          <a:stretch/>
        </p:blipFill>
        <p:spPr>
          <a:xfrm>
            <a:off x="-880412" y="938124"/>
            <a:ext cx="10024412" cy="4205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70427-0FF0-7E4F-A64A-1BD91220EDC8}"/>
              </a:ext>
            </a:extLst>
          </p:cNvPr>
          <p:cNvSpPr txBox="1"/>
          <p:nvPr/>
        </p:nvSpPr>
        <p:spPr>
          <a:xfrm>
            <a:off x="2363821" y="1408428"/>
            <a:ext cx="65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Listen to local authorities - Evacuate and Get to Safety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6577B-879F-1E4B-83F0-4112BDE36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68" y="1379244"/>
            <a:ext cx="389753" cy="389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FB8456-3082-744E-B466-D4115B6C9C59}"/>
              </a:ext>
            </a:extLst>
          </p:cNvPr>
          <p:cNvSpPr txBox="1"/>
          <p:nvPr/>
        </p:nvSpPr>
        <p:spPr>
          <a:xfrm>
            <a:off x="2363819" y="1851589"/>
            <a:ext cx="659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Follow your family communication and evacuation plan 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– Follow social 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DF9F9-5601-B544-9B65-657743876398}"/>
              </a:ext>
            </a:extLst>
          </p:cNvPr>
          <p:cNvSpPr txBox="1"/>
          <p:nvPr/>
        </p:nvSpPr>
        <p:spPr>
          <a:xfrm>
            <a:off x="2363818" y="2571750"/>
            <a:ext cx="65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Contact your insurer to file a claim – call, click or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21FAB-8A53-F041-A34E-8C81D1E96C0A}"/>
              </a:ext>
            </a:extLst>
          </p:cNvPr>
          <p:cNvSpPr txBox="1"/>
          <p:nvPr/>
        </p:nvSpPr>
        <p:spPr>
          <a:xfrm>
            <a:off x="2354091" y="3014912"/>
            <a:ext cx="65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Go to the Insurance Village at Disaster Assistance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2C15BB-E3E1-A444-BA64-1883527B9CA6}"/>
              </a:ext>
            </a:extLst>
          </p:cNvPr>
          <p:cNvSpPr txBox="1"/>
          <p:nvPr/>
        </p:nvSpPr>
        <p:spPr>
          <a:xfrm>
            <a:off x="2363818" y="3438726"/>
            <a:ext cx="65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Ask your insurer if ALE is covered during a mandatory evacuation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D80C7-C228-C74B-B920-DC4F2C20FAD0}"/>
              </a:ext>
            </a:extLst>
          </p:cNvPr>
          <p:cNvSpPr txBox="1"/>
          <p:nvPr/>
        </p:nvSpPr>
        <p:spPr>
          <a:xfrm>
            <a:off x="2363815" y="3869614"/>
            <a:ext cx="659719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Save your receipts for hotel and meals – ALE may cover it</a:t>
            </a:r>
          </a:p>
          <a:p>
            <a:pPr>
              <a:spcAft>
                <a:spcPts val="1200"/>
              </a:spcAft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6F141C-3CDE-6A4F-84FA-81841D4556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68" y="1799951"/>
            <a:ext cx="389753" cy="389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81227-4CFC-914F-9EA7-2FF4969820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68" y="2521593"/>
            <a:ext cx="389753" cy="389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BFA07D-5EB3-9747-8BD3-2B47F6FAE2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62" y="2958438"/>
            <a:ext cx="389753" cy="389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754E37-D809-D745-AEA9-69FD84118D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61" y="3408321"/>
            <a:ext cx="389753" cy="389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038C3E-E214-9740-9681-86C5061A57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61" y="3866205"/>
            <a:ext cx="389753" cy="389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91E06B-EF59-A847-8D31-80F7C1F50D6B}"/>
              </a:ext>
            </a:extLst>
          </p:cNvPr>
          <p:cNvSpPr txBox="1"/>
          <p:nvPr/>
        </p:nvSpPr>
        <p:spPr>
          <a:xfrm>
            <a:off x="1702273" y="214111"/>
            <a:ext cx="717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Should I Do in an Evacuation?</a:t>
            </a:r>
          </a:p>
        </p:txBody>
      </p:sp>
    </p:spTree>
    <p:extLst>
      <p:ext uri="{BB962C8B-B14F-4D97-AF65-F5344CB8AC3E}">
        <p14:creationId xmlns:p14="http://schemas.microsoft.com/office/powerpoint/2010/main" val="3842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1093EE9-665E-FE44-B204-C0E0B961E1C8}"/>
              </a:ext>
            </a:extLst>
          </p:cNvPr>
          <p:cNvSpPr/>
          <p:nvPr/>
        </p:nvSpPr>
        <p:spPr>
          <a:xfrm>
            <a:off x="2824555" y="1888897"/>
            <a:ext cx="15240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988760-4AC1-4A41-91F0-8AC0A5BC835C}"/>
              </a:ext>
            </a:extLst>
          </p:cNvPr>
          <p:cNvSpPr txBox="1"/>
          <p:nvPr/>
        </p:nvSpPr>
        <p:spPr>
          <a:xfrm>
            <a:off x="3088952" y="2293106"/>
            <a:ext cx="99520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B0CE39"/>
                </a:solidFill>
              </a:rPr>
              <a:t>WORKING</a:t>
            </a:r>
          </a:p>
          <a:p>
            <a:pPr algn="ctr"/>
            <a:r>
              <a:rPr lang="en-US" b="1">
                <a:solidFill>
                  <a:srgbClr val="B0CE39"/>
                </a:solidFill>
              </a:rPr>
              <a:t>WITH </a:t>
            </a:r>
          </a:p>
          <a:p>
            <a:pPr algn="ctr"/>
            <a:r>
              <a:rPr lang="en-US" b="1">
                <a:solidFill>
                  <a:srgbClr val="B0CE39"/>
                </a:solidFill>
              </a:rPr>
              <a:t>ADJUSTERS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020202-68E7-F046-99B0-E555D2EE5506}"/>
              </a:ext>
            </a:extLst>
          </p:cNvPr>
          <p:cNvSpPr/>
          <p:nvPr/>
        </p:nvSpPr>
        <p:spPr>
          <a:xfrm>
            <a:off x="4750971" y="1888897"/>
            <a:ext cx="15240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A3C4B4-66B1-D246-88E2-8B9D54308BFC}"/>
              </a:ext>
            </a:extLst>
          </p:cNvPr>
          <p:cNvSpPr txBox="1"/>
          <p:nvPr/>
        </p:nvSpPr>
        <p:spPr>
          <a:xfrm>
            <a:off x="4971800" y="2106292"/>
            <a:ext cx="1082348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GATHERING</a:t>
            </a:r>
          </a:p>
          <a:p>
            <a:pPr algn="ctr"/>
            <a:r>
              <a:rPr lang="en-US" b="1">
                <a:solidFill>
                  <a:srgbClr val="00B0F0"/>
                </a:solidFill>
              </a:rPr>
              <a:t>3 BIDS WITH</a:t>
            </a:r>
          </a:p>
          <a:p>
            <a:pPr algn="ctr"/>
            <a:r>
              <a:rPr lang="en-US" b="1">
                <a:solidFill>
                  <a:srgbClr val="00B0F0"/>
                </a:solidFill>
              </a:rPr>
              <a:t>COMPLETE </a:t>
            </a:r>
          </a:p>
          <a:p>
            <a:pPr algn="ctr"/>
            <a:r>
              <a:rPr lang="en-US" b="1">
                <a:solidFill>
                  <a:srgbClr val="00B0F0"/>
                </a:solidFill>
              </a:rPr>
              <a:t>SCOPE </a:t>
            </a:r>
          </a:p>
          <a:p>
            <a:pPr algn="ctr"/>
            <a:r>
              <a:rPr lang="en-US" b="1">
                <a:solidFill>
                  <a:srgbClr val="00B0F0"/>
                </a:solidFill>
              </a:rPr>
              <a:t>OF WORK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3A30611-DB8B-F14B-8890-F2A268CE4D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06" y="1288091"/>
            <a:ext cx="889842" cy="8898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0C2B086-1BB7-DD45-8EA1-2E9A108D6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420" y="1282710"/>
            <a:ext cx="889842" cy="88984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9F82B33-D480-2F43-A297-B7417C42B1BD}"/>
              </a:ext>
            </a:extLst>
          </p:cNvPr>
          <p:cNvSpPr txBox="1"/>
          <p:nvPr/>
        </p:nvSpPr>
        <p:spPr>
          <a:xfrm>
            <a:off x="1604150" y="225490"/>
            <a:ext cx="748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How Do I Navigate the Insurance Claims Process?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4DC14A-19F4-D14D-B4B7-32A58CCE66A0}"/>
              </a:ext>
            </a:extLst>
          </p:cNvPr>
          <p:cNvSpPr txBox="1"/>
          <p:nvPr/>
        </p:nvSpPr>
        <p:spPr>
          <a:xfrm>
            <a:off x="337907" y="922086"/>
            <a:ext cx="865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DEBRIS REMOVAL—WORK WITH LOCAL AUTHORITIES AND INSURER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9059D6-CE3B-414F-A5EE-02513D8FF853}"/>
              </a:ext>
            </a:extLst>
          </p:cNvPr>
          <p:cNvGrpSpPr/>
          <p:nvPr/>
        </p:nvGrpSpPr>
        <p:grpSpPr>
          <a:xfrm>
            <a:off x="424012" y="1888897"/>
            <a:ext cx="2302715" cy="3325104"/>
            <a:chOff x="185112" y="1653764"/>
            <a:chExt cx="2302715" cy="33251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C6D609-F5C4-BE46-9C14-0F2925B080F2}"/>
                </a:ext>
              </a:extLst>
            </p:cNvPr>
            <p:cNvSpPr/>
            <p:nvPr/>
          </p:nvSpPr>
          <p:spPr>
            <a:xfrm>
              <a:off x="185112" y="1653764"/>
              <a:ext cx="2302715" cy="30170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9A3AC4-15F4-BC45-93B1-BD4F5297CB87}"/>
                </a:ext>
              </a:extLst>
            </p:cNvPr>
            <p:cNvSpPr txBox="1"/>
            <p:nvPr/>
          </p:nvSpPr>
          <p:spPr>
            <a:xfrm>
              <a:off x="242673" y="1670270"/>
              <a:ext cx="2245154" cy="330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B0CE39"/>
                  </a:solidFill>
                </a:rPr>
                <a:t>Keep a binder with contact information, scope of work, forms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B0CE39"/>
                  </a:solidFill>
                </a:rPr>
                <a:t>In major disaster insurers may send multiple adjusters throughout claim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B0CE39"/>
                  </a:solidFill>
                </a:rPr>
                <a:t>Independent adjusters work for your insurer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B0CE39"/>
                  </a:solidFill>
                </a:rPr>
                <a:t>Public adjusters – Take a percentage of your insurance proceeds, </a:t>
              </a:r>
              <a:br>
                <a:rPr lang="en-US">
                  <a:solidFill>
                    <a:srgbClr val="B0CE39"/>
                  </a:solidFill>
                </a:rPr>
              </a:br>
              <a:r>
                <a:rPr lang="en-US">
                  <a:solidFill>
                    <a:srgbClr val="B0CE39"/>
                  </a:solidFill>
                </a:rPr>
                <a:t>negotiate on your behalf for a fee</a:t>
              </a:r>
            </a:p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48A3D7-2901-A248-B2AC-815356294079}"/>
              </a:ext>
            </a:extLst>
          </p:cNvPr>
          <p:cNvGrpSpPr/>
          <p:nvPr/>
        </p:nvGrpSpPr>
        <p:grpSpPr>
          <a:xfrm>
            <a:off x="6384088" y="1905403"/>
            <a:ext cx="2302715" cy="3017090"/>
            <a:chOff x="185112" y="1653764"/>
            <a:chExt cx="2302715" cy="301709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6AA82C-9C3C-6242-95CC-13075B30CE24}"/>
                </a:ext>
              </a:extLst>
            </p:cNvPr>
            <p:cNvSpPr/>
            <p:nvPr/>
          </p:nvSpPr>
          <p:spPr>
            <a:xfrm>
              <a:off x="185112" y="1653764"/>
              <a:ext cx="2302715" cy="30170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86B9C6-5525-5243-8026-A19F1D8C7A6C}"/>
                </a:ext>
              </a:extLst>
            </p:cNvPr>
            <p:cNvSpPr txBox="1"/>
            <p:nvPr/>
          </p:nvSpPr>
          <p:spPr>
            <a:xfrm>
              <a:off x="242673" y="1859742"/>
              <a:ext cx="224515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B0F0"/>
                  </a:solidFill>
                </a:rPr>
                <a:t>Compare bids, check references, only hire licensed contractors – Your adjuster will help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B0F0"/>
                  </a:solidFill>
                </a:rPr>
                <a:t>You have up to 3 years to rebuild with 6-month extensions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B0F0"/>
                  </a:solidFill>
                </a:rPr>
                <a:t>Manage your ALE expenses to cover the time to rebuild</a:t>
              </a: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5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559CB-35A6-6D45-AFC0-82862342C8DF}"/>
              </a:ext>
            </a:extLst>
          </p:cNvPr>
          <p:cNvSpPr txBox="1"/>
          <p:nvPr/>
        </p:nvSpPr>
        <p:spPr>
          <a:xfrm>
            <a:off x="1666412" y="239607"/>
            <a:ext cx="693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What Should I Watch Out for During Rebuild?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D1037-6792-BE47-A658-7962AE24A399}"/>
              </a:ext>
            </a:extLst>
          </p:cNvPr>
          <p:cNvSpPr txBox="1"/>
          <p:nvPr/>
        </p:nvSpPr>
        <p:spPr>
          <a:xfrm>
            <a:off x="1172498" y="1286550"/>
            <a:ext cx="2662083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Contractor Fraud &amp; Abuse </a:t>
            </a:r>
            <a:r>
              <a:rPr lang="en-US" sz="1400"/>
              <a:t> </a:t>
            </a:r>
          </a:p>
          <a:p>
            <a:r>
              <a:rPr lang="en-US" sz="1400"/>
              <a:t>Always check references &amp; licenses, pay as work is completed &amp; inspected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8538D-03F2-2443-BC89-1EE84F3153EE}"/>
              </a:ext>
            </a:extLst>
          </p:cNvPr>
          <p:cNvSpPr txBox="1"/>
          <p:nvPr/>
        </p:nvSpPr>
        <p:spPr>
          <a:xfrm>
            <a:off x="1172498" y="2350291"/>
            <a:ext cx="353223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/>
            <a:r>
              <a:rPr lang="en-US" sz="1400">
                <a:solidFill>
                  <a:srgbClr val="FF0000"/>
                </a:solidFill>
              </a:rPr>
              <a:t>Price Gouging </a:t>
            </a:r>
          </a:p>
          <a:p>
            <a:pPr marL="115888" lvl="1" indent="-115888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/>
              <a:t>Report excessive rents, materials or labor</a:t>
            </a:r>
          </a:p>
          <a:p>
            <a:pPr marL="115888" lvl="1" indent="-115888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/>
              <a:t>New law  defines gouging as rates 10% higher than rates prior to wildfire</a:t>
            </a:r>
          </a:p>
          <a:p>
            <a:pPr marL="115888" lvl="1" indent="-115888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/>
              <a:t>Report to your insurer, contact California Attorney General’s Office</a:t>
            </a:r>
          </a:p>
          <a:p>
            <a:pPr marL="115888" indent="-115888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/>
              <a:t>Be sure to ask for a detailed rebuild bid; don’t settle for a vague estimate that doesn’t price out the materials and detail what is being build.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51905-59CC-8C42-9649-1F4BAEB5AB06}"/>
              </a:ext>
            </a:extLst>
          </p:cNvPr>
          <p:cNvSpPr txBox="1"/>
          <p:nvPr/>
        </p:nvSpPr>
        <p:spPr>
          <a:xfrm>
            <a:off x="4815348" y="1286550"/>
            <a:ext cx="41664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Keep Paying Your Mortgage</a:t>
            </a:r>
          </a:p>
          <a:p>
            <a:pPr marL="115888" lvl="1" indent="-109538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/>
              <a:t>Your additional living expenses are </a:t>
            </a:r>
            <a:br>
              <a:rPr lang="en-US" sz="1400"/>
            </a:br>
            <a:r>
              <a:rPr lang="en-US" sz="1400"/>
              <a:t>covered in your policy</a:t>
            </a:r>
          </a:p>
          <a:p>
            <a:pPr marL="115888" lvl="1" indent="-109538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/>
              <a:t>Continue paying your mortgage</a:t>
            </a:r>
          </a:p>
          <a:p>
            <a:pPr marL="115888" lvl="1" indent="-109538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/>
              <a:t>Your bank as a lien holder may require two-party checks and inspect work before releasing insurance proceeds to contractor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B8CF0-29C2-4B40-8E97-8719FF9C84C0}"/>
              </a:ext>
            </a:extLst>
          </p:cNvPr>
          <p:cNvSpPr txBox="1"/>
          <p:nvPr/>
        </p:nvSpPr>
        <p:spPr>
          <a:xfrm>
            <a:off x="4984954" y="4023976"/>
            <a:ext cx="334050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Maintain Insurance</a:t>
            </a:r>
          </a:p>
          <a:p>
            <a:pPr lvl="0"/>
            <a:r>
              <a:rPr lang="en-US" sz="1400"/>
              <a:t>Keep liability insurance on your property during rebuild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EE4F3D-7514-B449-A9E0-B2B9CABA91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94" y="2350291"/>
            <a:ext cx="774550" cy="774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1477CD-C65B-1D49-BD4A-09C27E0D1D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113" y="3411043"/>
            <a:ext cx="670384" cy="603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600B73-7957-4547-9665-32A60F5368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9" y="1286550"/>
            <a:ext cx="693174" cy="693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985CA6-4A70-0C4F-B3D5-841C72C6C9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664" y="1286550"/>
            <a:ext cx="958646" cy="9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2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A1AA296-34BD-A74D-B777-D7D92FCE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77"/>
          <a:stretch/>
        </p:blipFill>
        <p:spPr>
          <a:xfrm>
            <a:off x="-790372" y="938124"/>
            <a:ext cx="9944100" cy="3816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9D000-E0DE-C941-A7A7-CCD1C642694A}"/>
              </a:ext>
            </a:extLst>
          </p:cNvPr>
          <p:cNvSpPr txBox="1"/>
          <p:nvPr/>
        </p:nvSpPr>
        <p:spPr>
          <a:xfrm>
            <a:off x="1791757" y="194393"/>
            <a:ext cx="4328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Possible Delays and Hurdles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61722-D6F5-7E49-9CFE-6A709002F788}"/>
              </a:ext>
            </a:extLst>
          </p:cNvPr>
          <p:cNvSpPr/>
          <p:nvPr/>
        </p:nvSpPr>
        <p:spPr>
          <a:xfrm>
            <a:off x="0" y="3791415"/>
            <a:ext cx="9144000" cy="13520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D8E247-4F71-DB4B-9712-B875F3AD7CB7}"/>
              </a:ext>
            </a:extLst>
          </p:cNvPr>
          <p:cNvGrpSpPr/>
          <p:nvPr/>
        </p:nvGrpSpPr>
        <p:grpSpPr>
          <a:xfrm>
            <a:off x="1131265" y="3811683"/>
            <a:ext cx="7556810" cy="1137424"/>
            <a:chOff x="1131265" y="3811683"/>
            <a:chExt cx="7556810" cy="11374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3AF4A9-5261-1140-85E9-6F0117AD8B8D}"/>
                </a:ext>
              </a:extLst>
            </p:cNvPr>
            <p:cNvSpPr txBox="1"/>
            <p:nvPr/>
          </p:nvSpPr>
          <p:spPr>
            <a:xfrm>
              <a:off x="2155902" y="4206850"/>
              <a:ext cx="65321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Your insurer is there to work with you from beginning to end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2D9B47-CB5B-1749-B160-980DEC35A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265" y="3811683"/>
              <a:ext cx="1137424" cy="113742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93D5F4-A87E-F347-AED1-51B1FC84A836}"/>
              </a:ext>
            </a:extLst>
          </p:cNvPr>
          <p:cNvSpPr txBox="1"/>
          <p:nvPr/>
        </p:nvSpPr>
        <p:spPr>
          <a:xfrm>
            <a:off x="3013316" y="1078585"/>
            <a:ext cx="4817344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Debris removal process</a:t>
            </a: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Demand surge pricing &amp; labor/material shortages</a:t>
            </a: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Lien holders issuing 2-party checks </a:t>
            </a: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Getting complete bids</a:t>
            </a: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Making so many decisions</a:t>
            </a: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Getting overwhelmed by rebuilding process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B1880A-B43F-F845-A4B3-4A06B0631B35}"/>
              </a:ext>
            </a:extLst>
          </p:cNvPr>
          <p:cNvGrpSpPr/>
          <p:nvPr/>
        </p:nvGrpSpPr>
        <p:grpSpPr>
          <a:xfrm>
            <a:off x="216864" y="870900"/>
            <a:ext cx="2743200" cy="2743200"/>
            <a:chOff x="216864" y="870900"/>
            <a:chExt cx="2743200" cy="27432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7D6E361-2D6D-EB48-BDC9-38B028087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864" y="870900"/>
              <a:ext cx="2743200" cy="27432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85FB13-A073-9543-9C4F-3E3323E4C4EA}"/>
                </a:ext>
              </a:extLst>
            </p:cNvPr>
            <p:cNvSpPr txBox="1"/>
            <p:nvPr/>
          </p:nvSpPr>
          <p:spPr>
            <a:xfrm>
              <a:off x="665241" y="1723903"/>
              <a:ext cx="20313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Making decisions </a:t>
              </a:r>
            </a:p>
            <a:p>
              <a:r>
                <a:rPr lang="en-US" sz="2000" i="1"/>
                <a:t>sooner is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9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141CCA-1919-3348-801D-E4BB258D58D9}"/>
              </a:ext>
            </a:extLst>
          </p:cNvPr>
          <p:cNvSpPr/>
          <p:nvPr/>
        </p:nvSpPr>
        <p:spPr>
          <a:xfrm>
            <a:off x="0" y="938124"/>
            <a:ext cx="9144000" cy="4205376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E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4EEDD-739A-2145-B5DB-465C4C1A8537}"/>
              </a:ext>
            </a:extLst>
          </p:cNvPr>
          <p:cNvSpPr txBox="1"/>
          <p:nvPr/>
        </p:nvSpPr>
        <p:spPr>
          <a:xfrm>
            <a:off x="1804089" y="238967"/>
            <a:ext cx="4262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Where Do You Go for Help?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42143-29A2-0F4C-AE49-F53B316DDD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100" y="586249"/>
            <a:ext cx="4557251" cy="4557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C3E77A-AD38-AE4C-87B2-157DD8B868CB}"/>
              </a:ext>
            </a:extLst>
          </p:cNvPr>
          <p:cNvSpPr txBox="1"/>
          <p:nvPr/>
        </p:nvSpPr>
        <p:spPr>
          <a:xfrm>
            <a:off x="1804089" y="1967441"/>
            <a:ext cx="5523271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</a:rPr>
              <a:t>Your Insurer, Agent or Adjuster</a:t>
            </a:r>
          </a:p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</a:rPr>
              <a:t>Your State Department of Insurance</a:t>
            </a:r>
          </a:p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</a:rPr>
              <a:t>Your State Attorney General’s Office</a:t>
            </a:r>
          </a:p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</a:rPr>
              <a:t>Your State Office of Emergency Services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table, player, sitting&#10;&#10;Description generated with very high confidence">
            <a:extLst>
              <a:ext uri="{FF2B5EF4-FFF2-40B4-BE49-F238E27FC236}">
                <a16:creationId xmlns:a16="http://schemas.microsoft.com/office/drawing/2014/main" id="{7248B7ED-38E7-4C8F-88D8-5EDA4629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61"/>
          <a:stretch/>
        </p:blipFill>
        <p:spPr>
          <a:xfrm>
            <a:off x="-880412" y="938124"/>
            <a:ext cx="10024412" cy="4205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C5E6ED-C4A0-3E4B-8C40-85AE440AE00D}"/>
              </a:ext>
            </a:extLst>
          </p:cNvPr>
          <p:cNvSpPr txBox="1"/>
          <p:nvPr/>
        </p:nvSpPr>
        <p:spPr>
          <a:xfrm>
            <a:off x="1710757" y="213950"/>
            <a:ext cx="3690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Take-Aways from Today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C6C20-BEC7-2C4D-9987-386376D81D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42" y="2814095"/>
            <a:ext cx="874816" cy="874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C08FF7-E045-BA48-9AEA-8F616C7E26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82" y="1128420"/>
            <a:ext cx="1001937" cy="1001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EE7947-6F2D-224D-8F9C-CDABD3EF1429}"/>
              </a:ext>
            </a:extLst>
          </p:cNvPr>
          <p:cNvSpPr txBox="1"/>
          <p:nvPr/>
        </p:nvSpPr>
        <p:spPr>
          <a:xfrm>
            <a:off x="1208019" y="1203775"/>
            <a:ext cx="298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</a:rPr>
              <a:t>INSURANCE IS A CRUCIAL FINANCIAL SAFETY NET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Insurance rebuilds homes, neighborhoods &amp; communities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B4085E-3474-A749-85D7-11548F18D191}"/>
              </a:ext>
            </a:extLst>
          </p:cNvPr>
          <p:cNvSpPr txBox="1"/>
          <p:nvPr/>
        </p:nvSpPr>
        <p:spPr>
          <a:xfrm>
            <a:off x="1208020" y="2814095"/>
            <a:ext cx="2982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</a:rPr>
              <a:t>YOU ARE IN CONTROL</a:t>
            </a: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Your insurer is your partner before, during &amp; after a wildfire</a:t>
            </a: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Coverage amounts are up to the policyholder to decide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656294-920C-C542-915A-16E66D78D58B}"/>
              </a:ext>
            </a:extLst>
          </p:cNvPr>
          <p:cNvSpPr txBox="1"/>
          <p:nvPr/>
        </p:nvSpPr>
        <p:spPr>
          <a:xfrm>
            <a:off x="4791619" y="1203775"/>
            <a:ext cx="3982729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</a:rPr>
              <a:t>DON’T FORGET ABOUT INSURANCE</a:t>
            </a:r>
          </a:p>
          <a:p>
            <a:pPr marL="173038" lvl="1" indent="-163513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Look at insurance early during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the home buying process –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don’t wait until last minute</a:t>
            </a:r>
          </a:p>
          <a:p>
            <a:pPr marL="173038" lvl="1" indent="-163513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Take active role in assessing what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coverage type &amp; limits you need</a:t>
            </a:r>
          </a:p>
          <a:p>
            <a:pPr marL="173038" lvl="1" indent="-163513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Update your policy annually – report remodels or material upgrades always</a:t>
            </a:r>
          </a:p>
          <a:p>
            <a:pPr marL="173038" lvl="1" indent="-163513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Make and update your home inventory </a:t>
            </a:r>
          </a:p>
          <a:p>
            <a:pPr marL="173038" lvl="1" indent="-163513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Consider renters insurance</a:t>
            </a:r>
          </a:p>
          <a:p>
            <a:pPr marL="173038" lvl="1" indent="-163513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Make sure loved ones with paid-off homes maintain insurance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AE5B0A-80D9-B147-A80E-D940293005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152" y="1649362"/>
            <a:ext cx="900660" cy="9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E0A96DA-4E0F-E44E-8501-849B350036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" y="-39755"/>
            <a:ext cx="9144000" cy="5143500"/>
          </a:xfrm>
          <a:prstGeom prst="rect">
            <a:avLst/>
          </a:prstGeom>
        </p:spPr>
      </p:pic>
      <p:pic>
        <p:nvPicPr>
          <p:cNvPr id="4" name="Picture 6" descr="A group of people sitting in front of a window&#10;&#10;Description generated with high confidence">
            <a:extLst>
              <a:ext uri="{FF2B5EF4-FFF2-40B4-BE49-F238E27FC236}">
                <a16:creationId xmlns:a16="http://schemas.microsoft.com/office/drawing/2014/main" id="{8A4A8968-7818-4AD2-9F26-2A4611063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2880"/>
            <a:ext cx="9148313" cy="30713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F6D83F-42E3-A54E-85F8-722A1660BB3C}"/>
              </a:ext>
            </a:extLst>
          </p:cNvPr>
          <p:cNvSpPr/>
          <p:nvPr/>
        </p:nvSpPr>
        <p:spPr>
          <a:xfrm>
            <a:off x="0" y="2877391"/>
            <a:ext cx="9144000" cy="336043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8A195-DCA8-4748-B8A1-11A3067A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75" y="2611505"/>
            <a:ext cx="9143999" cy="926900"/>
          </a:xfrm>
        </p:spPr>
        <p:txBody>
          <a:bodyPr>
            <a:norm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+mn-lt"/>
              </a:rPr>
              <a:t>Partners in Wildfire Prep: Working Together to Prepare &amp; Rebuild After Wildfire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212FE-0962-E740-B868-24FFF8405EE3}"/>
              </a:ext>
            </a:extLst>
          </p:cNvPr>
          <p:cNvSpPr txBox="1"/>
          <p:nvPr/>
        </p:nvSpPr>
        <p:spPr>
          <a:xfrm>
            <a:off x="2585494" y="3253591"/>
            <a:ext cx="39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/>
              <a:t>NEXT Webinar Coming on May 20, 2020</a:t>
            </a:r>
          </a:p>
        </p:txBody>
      </p:sp>
    </p:spTree>
    <p:extLst>
      <p:ext uri="{BB962C8B-B14F-4D97-AF65-F5344CB8AC3E}">
        <p14:creationId xmlns:p14="http://schemas.microsoft.com/office/powerpoint/2010/main" val="73390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BE7B-5167-4A4B-89F1-BD741AD2F4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6293" y="0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3DA6"/>
                </a:solidFill>
                <a:latin typeface="+mn-lt"/>
              </a:rPr>
              <a:t>How Do Insurers Assess the Risk of My Home?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0D67-6AD3-499F-9E20-357370827F7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3143" y="1100183"/>
            <a:ext cx="6043612" cy="617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</a:rPr>
              <a:t>You</a:t>
            </a:r>
            <a:r>
              <a:rPr lang="en-US" sz="2400" b="1"/>
              <a:t> </a:t>
            </a:r>
            <a:r>
              <a:rPr lang="en-US" sz="2400" b="1">
                <a:solidFill>
                  <a:srgbClr val="5CC3E9"/>
                </a:solidFill>
              </a:rPr>
              <a:t>WANT</a:t>
            </a:r>
            <a:r>
              <a:rPr lang="en-US" sz="2400" b="1"/>
              <a:t> </a:t>
            </a:r>
            <a:r>
              <a:rPr lang="en-US" sz="2400" b="1">
                <a:solidFill>
                  <a:schemeClr val="bg1"/>
                </a:solidFill>
              </a:rPr>
              <a:t>Insurers to Understand Your Risk</a:t>
            </a:r>
            <a:r>
              <a:rPr lang="en-US" sz="2400" b="1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B4779-1CAE-4ACC-8BEA-D3AB88CB93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3143" y="1546543"/>
            <a:ext cx="5016500" cy="27638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altLang="en-US" sz="18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CC3E9"/>
              </a:buClr>
            </a:pPr>
            <a:r>
              <a:rPr lang="en-US" altLang="en-US" sz="2000">
                <a:solidFill>
                  <a:schemeClr val="bg1"/>
                </a:solidFill>
              </a:rPr>
              <a:t>Insurers have access to property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CC3E9"/>
              </a:buClr>
            </a:pPr>
            <a:r>
              <a:rPr lang="en-US" altLang="en-US" sz="2000">
                <a:solidFill>
                  <a:schemeClr val="bg1"/>
                </a:solidFill>
              </a:rPr>
              <a:t>Technology is sophisticated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CC3E9"/>
              </a:buClr>
            </a:pPr>
            <a:r>
              <a:rPr lang="en-US" altLang="en-US" sz="2000">
                <a:solidFill>
                  <a:schemeClr val="bg1"/>
                </a:solidFill>
              </a:rPr>
              <a:t>WUI property on-site inspections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BE7B-5167-4A4B-89F1-BD741AD2F4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1769" y="4762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3DA6"/>
                </a:solidFill>
                <a:latin typeface="+mn-lt"/>
              </a:rPr>
              <a:t>What do Insurance Companies Consider in Underwriting Decisions?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B4779-1CAE-4ACC-8BEA-D3AB88CB93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78013"/>
            <a:ext cx="3868738" cy="27638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altLang="en-US" sz="1800"/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0B5380-3207-48AA-9C96-DE10DF62E3C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6424" y="1190030"/>
            <a:ext cx="4632960" cy="2990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CC3E9"/>
              </a:buClr>
            </a:pPr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Underwriting &amp; rating factors include loss history, age of home, size, construction type and quality, contents, business in the home, foundation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CC3E9"/>
              </a:buClr>
            </a:pPr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WUI risk: location, construction, mitigation, slope, access, proximity &amp; quality,    fire protection, etc.</a:t>
            </a:r>
          </a:p>
          <a:p>
            <a:pPr marL="0" indent="0"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6C5DF-3561-D540-A8EC-C52D114ED4FE}"/>
              </a:ext>
            </a:extLst>
          </p:cNvPr>
          <p:cNvSpPr/>
          <p:nvPr/>
        </p:nvSpPr>
        <p:spPr>
          <a:xfrm>
            <a:off x="378824" y="3505965"/>
            <a:ext cx="4328160" cy="1349829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DE4F098-AF51-5546-AC5C-5D7A314B9C5D}"/>
              </a:ext>
            </a:extLst>
          </p:cNvPr>
          <p:cNvSpPr txBox="1">
            <a:spLocks/>
          </p:cNvSpPr>
          <p:nvPr/>
        </p:nvSpPr>
        <p:spPr>
          <a:xfrm>
            <a:off x="483329" y="3717550"/>
            <a:ext cx="4223656" cy="113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It’s </a:t>
            </a:r>
            <a:r>
              <a:rPr lang="en-US" altLang="en-US" sz="2400" b="1">
                <a:solidFill>
                  <a:srgbClr val="FFC000"/>
                </a:solidFill>
                <a:cs typeface="Arial" panose="020B0604020202020204" pitchFamily="34" charset="0"/>
              </a:rPr>
              <a:t>NOT</a:t>
            </a: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 just the WUI risk that </a:t>
            </a:r>
          </a:p>
          <a:p>
            <a:pPr marL="0" indent="0">
              <a:buNone/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determines</a:t>
            </a:r>
            <a:r>
              <a:rPr lang="en-US" altLang="en-US" sz="2400">
                <a:solidFill>
                  <a:schemeClr val="bg1"/>
                </a:solidFill>
              </a:rPr>
              <a:t> insurability &amp; rates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B4779-1CAE-4ACC-8BEA-D3AB88CB93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78013"/>
            <a:ext cx="3868738" cy="27638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altLang="en-US" sz="1800"/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0B5380-3207-48AA-9C96-DE10DF62E3C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3523" y="1546087"/>
            <a:ext cx="3592373" cy="29908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5CC3E9"/>
              </a:buClr>
            </a:pPr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Insurers have their own proprietary underwriting &amp; rating guidelines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5CC3E9"/>
              </a:buClr>
            </a:pPr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Consider &amp; insure common risk factors, competitive differences are good for consumers, what type of insurance do YOU want to purchase?</a:t>
            </a:r>
          </a:p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998E15-5C03-A34F-AA91-9FF7D97EDBA0}"/>
              </a:ext>
            </a:extLst>
          </p:cNvPr>
          <p:cNvSpPr txBox="1">
            <a:spLocks/>
          </p:cNvSpPr>
          <p:nvPr/>
        </p:nvSpPr>
        <p:spPr>
          <a:xfrm>
            <a:off x="1793338" y="476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3DA6"/>
                </a:solidFill>
                <a:latin typeface="+mn-lt"/>
              </a:rPr>
              <a:t>Do all insurance companies use the same underwriting guidelines?</a:t>
            </a:r>
          </a:p>
        </p:txBody>
      </p:sp>
    </p:spTree>
    <p:extLst>
      <p:ext uri="{BB962C8B-B14F-4D97-AF65-F5344CB8AC3E}">
        <p14:creationId xmlns:p14="http://schemas.microsoft.com/office/powerpoint/2010/main" val="305725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FC17258-2D91-414F-986B-09822DE93434}"/>
              </a:ext>
            </a:extLst>
          </p:cNvPr>
          <p:cNvSpPr/>
          <p:nvPr/>
        </p:nvSpPr>
        <p:spPr>
          <a:xfrm>
            <a:off x="1120155" y="1272288"/>
            <a:ext cx="7073161" cy="543407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FE8C27-CF43-174B-AB78-219AFF1F3E9C}"/>
              </a:ext>
            </a:extLst>
          </p:cNvPr>
          <p:cNvSpPr/>
          <p:nvPr/>
        </p:nvSpPr>
        <p:spPr>
          <a:xfrm>
            <a:off x="1120155" y="2890218"/>
            <a:ext cx="7073162" cy="624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DAE70-0EF4-F84C-B38D-64D4438EC732}"/>
              </a:ext>
            </a:extLst>
          </p:cNvPr>
          <p:cNvSpPr txBox="1"/>
          <p:nvPr/>
        </p:nvSpPr>
        <p:spPr>
          <a:xfrm>
            <a:off x="1750835" y="2917113"/>
            <a:ext cx="6406626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/>
              <a:t>Consider your risk where you live</a:t>
            </a:r>
          </a:p>
          <a:p>
            <a:pPr lvl="0"/>
            <a:r>
              <a:rPr lang="en-US" sz="1600"/>
              <a:t>   Homeowners insurance has a deductible determined by the homeowner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FA17E-66BC-2948-B306-1E4D243F8E0E}"/>
              </a:ext>
            </a:extLst>
          </p:cNvPr>
          <p:cNvSpPr txBox="1"/>
          <p:nvPr/>
        </p:nvSpPr>
        <p:spPr>
          <a:xfrm>
            <a:off x="3527091" y="4002148"/>
            <a:ext cx="3615798" cy="369332"/>
          </a:xfrm>
          <a:prstGeom prst="rect">
            <a:avLst/>
          </a:prstGeom>
          <a:noFill/>
          <a:ln w="12700">
            <a:solidFill>
              <a:srgbClr val="B0CE39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1800"/>
              <a:t>Have your deductible in your savings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DFB8C-2907-744C-974D-CEF4BE550502}"/>
              </a:ext>
            </a:extLst>
          </p:cNvPr>
          <p:cNvSpPr txBox="1"/>
          <p:nvPr/>
        </p:nvSpPr>
        <p:spPr>
          <a:xfrm>
            <a:off x="2061177" y="3955981"/>
            <a:ext cx="146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B0CE39"/>
                </a:solidFill>
              </a:rPr>
              <a:t>BE READY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5F7C0-C4FA-C04F-96BD-50681EF890DA}"/>
              </a:ext>
            </a:extLst>
          </p:cNvPr>
          <p:cNvSpPr txBox="1"/>
          <p:nvPr/>
        </p:nvSpPr>
        <p:spPr>
          <a:xfrm>
            <a:off x="1981063" y="1940352"/>
            <a:ext cx="219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covers wind, rain, fire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B223FB-E792-474B-9E7B-1FC652BB40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079" y="2917630"/>
            <a:ext cx="569548" cy="569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B5A4FD-D28E-B041-A6EB-70F900CF222C}"/>
              </a:ext>
            </a:extLst>
          </p:cNvPr>
          <p:cNvSpPr txBox="1"/>
          <p:nvPr/>
        </p:nvSpPr>
        <p:spPr>
          <a:xfrm>
            <a:off x="2794134" y="1297273"/>
            <a:ext cx="365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HOMEOWNERS INSURANCE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8AF76-999F-8342-B902-0A3E88DC63F3}"/>
              </a:ext>
            </a:extLst>
          </p:cNvPr>
          <p:cNvSpPr txBox="1"/>
          <p:nvPr/>
        </p:nvSpPr>
        <p:spPr>
          <a:xfrm>
            <a:off x="5079642" y="1840680"/>
            <a:ext cx="325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does </a:t>
            </a:r>
            <a:r>
              <a:rPr lang="en-US" sz="1800">
                <a:solidFill>
                  <a:srgbClr val="FF0000"/>
                </a:solidFill>
              </a:rPr>
              <a:t>NOT</a:t>
            </a:r>
            <a:r>
              <a:rPr lang="en-US" sz="1800"/>
              <a:t> cover flood, </a:t>
            </a:r>
          </a:p>
          <a:p>
            <a:r>
              <a:rPr lang="en-US" sz="1800"/>
              <a:t>landslide or earthquake damage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752B3D-2E1B-5A4D-98E7-3444056D738A}"/>
              </a:ext>
            </a:extLst>
          </p:cNvPr>
          <p:cNvSpPr/>
          <p:nvPr/>
        </p:nvSpPr>
        <p:spPr>
          <a:xfrm>
            <a:off x="1120155" y="1269745"/>
            <a:ext cx="7073162" cy="1341468"/>
          </a:xfrm>
          <a:prstGeom prst="rect">
            <a:avLst/>
          </a:prstGeom>
          <a:noFill/>
          <a:ln>
            <a:solidFill>
              <a:srgbClr val="003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A74F4FD-4AAA-6440-9F04-F1021D1B7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282" y="1953118"/>
            <a:ext cx="531732" cy="5317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52489F-4F50-564C-A1CC-6F0F7518B8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930" y="1912425"/>
            <a:ext cx="456172" cy="4561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66F6F2-2499-8747-BD15-4CB3EF800907}"/>
              </a:ext>
            </a:extLst>
          </p:cNvPr>
          <p:cNvSpPr txBox="1"/>
          <p:nvPr/>
        </p:nvSpPr>
        <p:spPr>
          <a:xfrm>
            <a:off x="1702273" y="214111"/>
            <a:ext cx="717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DA6"/>
                </a:solidFill>
              </a:rPr>
              <a:t>Do You Understand Your Insurance Policy? </a:t>
            </a:r>
          </a:p>
        </p:txBody>
      </p:sp>
    </p:spTree>
    <p:extLst>
      <p:ext uri="{BB962C8B-B14F-4D97-AF65-F5344CB8AC3E}">
        <p14:creationId xmlns:p14="http://schemas.microsoft.com/office/powerpoint/2010/main" val="132471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13FC54-AE01-BE46-8E60-543EDD33DD1A}"/>
              </a:ext>
            </a:extLst>
          </p:cNvPr>
          <p:cNvSpPr/>
          <p:nvPr/>
        </p:nvSpPr>
        <p:spPr>
          <a:xfrm>
            <a:off x="1120155" y="1154302"/>
            <a:ext cx="7073161" cy="543407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E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8DC11-2A91-1A40-A927-0F5BE893A83C}"/>
              </a:ext>
            </a:extLst>
          </p:cNvPr>
          <p:cNvSpPr txBox="1"/>
          <p:nvPr/>
        </p:nvSpPr>
        <p:spPr>
          <a:xfrm>
            <a:off x="1885496" y="1889719"/>
            <a:ext cx="242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Actual Cash Value (ACV)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79BF2-3AB6-FF47-8A1B-A6A8CCBB2986}"/>
              </a:ext>
            </a:extLst>
          </p:cNvPr>
          <p:cNvSpPr txBox="1"/>
          <p:nvPr/>
        </p:nvSpPr>
        <p:spPr>
          <a:xfrm>
            <a:off x="3365736" y="1179287"/>
            <a:ext cx="251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TYPES OF POLICIES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BA365-AD92-C945-88CF-2C03A7E78046}"/>
              </a:ext>
            </a:extLst>
          </p:cNvPr>
          <p:cNvSpPr txBox="1"/>
          <p:nvPr/>
        </p:nvSpPr>
        <p:spPr>
          <a:xfrm>
            <a:off x="5234500" y="1886851"/>
            <a:ext cx="19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Replacement Cost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A5A6D-2D43-3440-B836-1F14A9D6BCAB}"/>
              </a:ext>
            </a:extLst>
          </p:cNvPr>
          <p:cNvSpPr/>
          <p:nvPr/>
        </p:nvSpPr>
        <p:spPr>
          <a:xfrm>
            <a:off x="1120155" y="1151759"/>
            <a:ext cx="7073162" cy="1200610"/>
          </a:xfrm>
          <a:prstGeom prst="rect">
            <a:avLst/>
          </a:prstGeom>
          <a:noFill/>
          <a:ln>
            <a:solidFill>
              <a:srgbClr val="003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4E1CE1-8A36-3C49-B0CC-E5036A2E4B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930" y="1794439"/>
            <a:ext cx="456172" cy="456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5B2FCA-3E38-E04C-ABA0-F610E3F857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57" y="1822493"/>
            <a:ext cx="456172" cy="4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4B156B-56CA-644B-939C-8980D5E791BD}"/>
              </a:ext>
            </a:extLst>
          </p:cNvPr>
          <p:cNvSpPr/>
          <p:nvPr/>
        </p:nvSpPr>
        <p:spPr>
          <a:xfrm>
            <a:off x="1120154" y="2544054"/>
            <a:ext cx="7073161" cy="543407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4C484-DB47-6A45-9EC0-C7DEF3332C77}"/>
              </a:ext>
            </a:extLst>
          </p:cNvPr>
          <p:cNvSpPr txBox="1"/>
          <p:nvPr/>
        </p:nvSpPr>
        <p:spPr>
          <a:xfrm>
            <a:off x="3159303" y="2569039"/>
            <a:ext cx="292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TYPES OF COVERAGES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903BF6-2C1F-6542-A50B-1819CF1EF31F}"/>
              </a:ext>
            </a:extLst>
          </p:cNvPr>
          <p:cNvSpPr/>
          <p:nvPr/>
        </p:nvSpPr>
        <p:spPr>
          <a:xfrm>
            <a:off x="1120154" y="2541510"/>
            <a:ext cx="7073162" cy="2244341"/>
          </a:xfrm>
          <a:prstGeom prst="rect">
            <a:avLst/>
          </a:prstGeom>
          <a:noFill/>
          <a:ln>
            <a:solidFill>
              <a:srgbClr val="003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31978-DD9B-B94A-AD64-018D97F1F509}"/>
              </a:ext>
            </a:extLst>
          </p:cNvPr>
          <p:cNvSpPr txBox="1"/>
          <p:nvPr/>
        </p:nvSpPr>
        <p:spPr>
          <a:xfrm>
            <a:off x="1924291" y="3573966"/>
            <a:ext cx="144144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DA6"/>
                </a:solidFill>
              </a:rPr>
              <a:t>Coverage A </a:t>
            </a:r>
          </a:p>
          <a:p>
            <a:r>
              <a:rPr lang="en-US"/>
              <a:t>Covers </a:t>
            </a:r>
          </a:p>
          <a:p>
            <a:r>
              <a:rPr lang="en-US"/>
              <a:t>rebuilding </a:t>
            </a:r>
          </a:p>
          <a:p>
            <a:r>
              <a:rPr lang="en-US"/>
              <a:t>the home</a:t>
            </a:r>
          </a:p>
          <a:p>
            <a:r>
              <a:rPr lang="en-US"/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A2CCF6-3441-9B4D-8304-B9D2CC0917DD}"/>
              </a:ext>
            </a:extLst>
          </p:cNvPr>
          <p:cNvSpPr txBox="1"/>
          <p:nvPr/>
        </p:nvSpPr>
        <p:spPr>
          <a:xfrm>
            <a:off x="3159303" y="3174168"/>
            <a:ext cx="26613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Additional Living Expenses</a:t>
            </a:r>
          </a:p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1EAE78-FB98-5646-9A5A-68FEAB3E6476}"/>
              </a:ext>
            </a:extLst>
          </p:cNvPr>
          <p:cNvSpPr txBox="1"/>
          <p:nvPr/>
        </p:nvSpPr>
        <p:spPr>
          <a:xfrm>
            <a:off x="4054347" y="3573966"/>
            <a:ext cx="159919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DA6"/>
                </a:solidFill>
              </a:rPr>
              <a:t>Coverage B</a:t>
            </a:r>
          </a:p>
          <a:p>
            <a:r>
              <a:rPr lang="en-US"/>
              <a:t>Covers </a:t>
            </a:r>
          </a:p>
          <a:p>
            <a:r>
              <a:rPr lang="en-US"/>
              <a:t>rebuilding </a:t>
            </a:r>
          </a:p>
          <a:p>
            <a:r>
              <a:rPr lang="en-US"/>
              <a:t>detached structures like a garage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E20C7B-4E51-1E49-A43A-983F04EC3BE8}"/>
              </a:ext>
            </a:extLst>
          </p:cNvPr>
          <p:cNvSpPr txBox="1"/>
          <p:nvPr/>
        </p:nvSpPr>
        <p:spPr>
          <a:xfrm>
            <a:off x="6185414" y="3573966"/>
            <a:ext cx="196063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DA6"/>
                </a:solidFill>
              </a:rPr>
              <a:t>Coverage C</a:t>
            </a:r>
          </a:p>
          <a:p>
            <a:r>
              <a:rPr lang="en-US"/>
              <a:t>Covers personal </a:t>
            </a:r>
          </a:p>
          <a:p>
            <a:r>
              <a:rPr lang="en-US"/>
              <a:t>belongings: furniture, clothes, housewares, small appliances 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FAFCA4-63C5-A246-B825-F560AFD902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021" y="3549197"/>
            <a:ext cx="595466" cy="5954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7EF5F3-4985-6648-94BD-0473EB8C3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604" y="3544036"/>
            <a:ext cx="657939" cy="6579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DD3244-FA7B-3240-BCF1-F4952EE42D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639" y="3573966"/>
            <a:ext cx="628009" cy="628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FC9CE3-2622-1C43-A9E1-56A7EA01502E}"/>
              </a:ext>
            </a:extLst>
          </p:cNvPr>
          <p:cNvSpPr txBox="1"/>
          <p:nvPr/>
        </p:nvSpPr>
        <p:spPr>
          <a:xfrm>
            <a:off x="1702273" y="214111"/>
            <a:ext cx="717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DA6"/>
                </a:solidFill>
              </a:rPr>
              <a:t>Do You Understand Your Insurance Policy? </a:t>
            </a:r>
          </a:p>
        </p:txBody>
      </p:sp>
    </p:spTree>
    <p:extLst>
      <p:ext uri="{BB962C8B-B14F-4D97-AF65-F5344CB8AC3E}">
        <p14:creationId xmlns:p14="http://schemas.microsoft.com/office/powerpoint/2010/main" val="31637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D5D3B2-4761-5844-BA25-716FD14E5CC6}"/>
              </a:ext>
            </a:extLst>
          </p:cNvPr>
          <p:cNvSpPr/>
          <p:nvPr/>
        </p:nvSpPr>
        <p:spPr>
          <a:xfrm>
            <a:off x="1035419" y="1383762"/>
            <a:ext cx="7073162" cy="3312776"/>
          </a:xfrm>
          <a:prstGeom prst="rect">
            <a:avLst/>
          </a:prstGeom>
          <a:noFill/>
          <a:ln>
            <a:solidFill>
              <a:srgbClr val="003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1CFB1-70C4-B94A-B94B-6C7A87DAE9D9}"/>
              </a:ext>
            </a:extLst>
          </p:cNvPr>
          <p:cNvSpPr txBox="1"/>
          <p:nvPr/>
        </p:nvSpPr>
        <p:spPr>
          <a:xfrm>
            <a:off x="1798927" y="-15629"/>
            <a:ext cx="5443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3DA6"/>
                </a:solidFill>
              </a:rPr>
              <a:t>How Do You Determine How Much </a:t>
            </a:r>
          </a:p>
          <a:p>
            <a:r>
              <a:rPr lang="en-US" sz="2800" b="1">
                <a:solidFill>
                  <a:srgbClr val="003DA6"/>
                </a:solidFill>
              </a:rPr>
              <a:t>Coverage You Need?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50FBC2-0990-224B-82CE-F56E6CA81DEF}"/>
              </a:ext>
            </a:extLst>
          </p:cNvPr>
          <p:cNvSpPr/>
          <p:nvPr/>
        </p:nvSpPr>
        <p:spPr>
          <a:xfrm>
            <a:off x="1035419" y="1386306"/>
            <a:ext cx="7073161" cy="543407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2511F-C51C-EE43-9EC7-887BD6DA670E}"/>
              </a:ext>
            </a:extLst>
          </p:cNvPr>
          <p:cNvSpPr txBox="1"/>
          <p:nvPr/>
        </p:nvSpPr>
        <p:spPr>
          <a:xfrm>
            <a:off x="1035419" y="1409160"/>
            <a:ext cx="716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GETTING THE DETAILS RIGHT &amp; UPDATING YOUR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62673-85FD-7540-B7F6-F3ADAD66152F}"/>
              </a:ext>
            </a:extLst>
          </p:cNvPr>
          <p:cNvSpPr/>
          <p:nvPr/>
        </p:nvSpPr>
        <p:spPr>
          <a:xfrm>
            <a:off x="1858870" y="1702702"/>
            <a:ext cx="7073162" cy="3143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Square footage and </a:t>
            </a:r>
            <a:r>
              <a:rPr lang="en-US" sz="1800">
                <a:solidFill>
                  <a:schemeClr val="tx1"/>
                </a:solidFill>
              </a:rPr>
              <a:t>local construction cost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Number of bedrooms &amp; bathrooms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Number of windows &amp; doors, fireplaces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Type of roof &amp; siding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Type of finishes – countertops, flooring, appliances, cabinets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Land is not insured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13AC06-3803-5C45-AB81-A6547664FC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847" y="2058242"/>
            <a:ext cx="347023" cy="347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A6CF8-F97A-9E43-BB6B-B1B888BB8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847" y="2480380"/>
            <a:ext cx="347023" cy="347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4CCB89-4470-DE43-ADDE-87CEFE3DBB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847" y="2909592"/>
            <a:ext cx="347023" cy="347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2949C-9391-4541-B610-48F622DE80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411" y="3329104"/>
            <a:ext cx="347023" cy="347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4CD5E6-866F-3A40-88C8-4161AFA248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29" y="3770396"/>
            <a:ext cx="347023" cy="347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7074A6-108F-D446-BC70-2B44A51A7B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904" y="4194880"/>
            <a:ext cx="347023" cy="3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66ABBA-2808-F741-8D62-7756C917085E}"/>
              </a:ext>
            </a:extLst>
          </p:cNvPr>
          <p:cNvSpPr txBox="1"/>
          <p:nvPr/>
        </p:nvSpPr>
        <p:spPr>
          <a:xfrm>
            <a:off x="1749760" y="220884"/>
            <a:ext cx="5400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DA6"/>
                </a:solidFill>
              </a:rPr>
              <a:t>How Do I Prevent Underinsurance?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DA1EB-633D-7948-984F-FD31C12687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82661"/>
            <a:ext cx="3760839" cy="37608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9E3508-1846-2D45-8091-CD4A8020604A}"/>
              </a:ext>
            </a:extLst>
          </p:cNvPr>
          <p:cNvSpPr/>
          <p:nvPr/>
        </p:nvSpPr>
        <p:spPr>
          <a:xfrm>
            <a:off x="435078" y="1099165"/>
            <a:ext cx="782401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003DA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SURGE CAN INCREASE THE COST OF MATERIALS AND LABOR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5B880-4BA8-3541-8CFC-BF82715D7E8A}"/>
              </a:ext>
            </a:extLst>
          </p:cNvPr>
          <p:cNvSpPr txBox="1"/>
          <p:nvPr/>
        </p:nvSpPr>
        <p:spPr>
          <a:xfrm>
            <a:off x="3041808" y="1554661"/>
            <a:ext cx="320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your agent or insurer about: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8F1E3-D605-6745-B38F-EA0924814D07}"/>
              </a:ext>
            </a:extLst>
          </p:cNvPr>
          <p:cNvSpPr txBox="1"/>
          <p:nvPr/>
        </p:nvSpPr>
        <p:spPr>
          <a:xfrm>
            <a:off x="2190136" y="2110895"/>
            <a:ext cx="6587637" cy="126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5CC3E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replacement cost coverage</a:t>
            </a:r>
          </a:p>
          <a:p>
            <a:pPr marL="914400"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>
                <a:solidFill>
                  <a:srgbClr val="5CC3E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code upgrade coverage</a:t>
            </a:r>
          </a:p>
          <a:p>
            <a:pPr marL="914400"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>
                <a:solidFill>
                  <a:srgbClr val="5CC3E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Automatic annual adjustments for inflation</a:t>
            </a:r>
          </a:p>
          <a:p>
            <a:pPr marL="914400"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>
                <a:solidFill>
                  <a:srgbClr val="5CC3E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need a small business or agricultural policy?</a:t>
            </a:r>
          </a:p>
        </p:txBody>
      </p:sp>
    </p:spTree>
    <p:extLst>
      <p:ext uri="{BB962C8B-B14F-4D97-AF65-F5344CB8AC3E}">
        <p14:creationId xmlns:p14="http://schemas.microsoft.com/office/powerpoint/2010/main" val="204382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MC_x0020_Doc_x0020_Type xmlns="24f8c919-81fc-4875-b004-0cb8c2c2ce5b" xsi:nil="true"/>
    <Publications1 xmlns="46bc94e8-d27e-40ac-8cd3-bc9d2afe3d7c" xsi:nil="true"/>
    <Month_x0020_Ending xmlns="46bc94e8-d27e-40ac-8cd3-bc9d2afe3d7c" xsi:nil="true"/>
    <Event_x0020_Type xmlns="46bc94e8-d27e-40ac-8cd3-bc9d2afe3d7c" xsi:nil="true"/>
    <TaxCatchAll xmlns="46bc94e8-d27e-40ac-8cd3-bc9d2afe3d7c"/>
    <Record_x0020_Type xmlns="46bc94e8-d27e-40ac-8cd3-bc9d2afe3d7c">Non-Record</Record_x0020_Type>
    <Company_x0020_Name xmlns="46bc94e8-d27e-40ac-8cd3-bc9d2afe3d7c" xsi:nil="true"/>
    <TaxKeywordTaxHTField xmlns="46bc94e8-d27e-40ac-8cd3-bc9d2afe3d7c">
      <Terms xmlns="http://schemas.microsoft.com/office/infopath/2007/PartnerControls"/>
    </TaxKeywordTaxHTField>
    <k9968360bf0242f2910c3af8d0eb2e66 xmlns="46bc94e8-d27e-40ac-8cd3-bc9d2afe3d7c">
      <Terms xmlns="http://schemas.microsoft.com/office/infopath/2007/PartnerControls"/>
    </k9968360bf0242f2910c3af8d0eb2e66>
    <Organization xmlns="46bc94e8-d27e-40ac-8cd3-bc9d2afe3d7c" xsi:nil="true"/>
    <PCI_x0020_Strategic_x0020_Initiative xmlns="46bc94e8-d27e-40ac-8cd3-bc9d2afe3d7c" xsi:nil="true"/>
    <Document_x0020_Type xmlns="46bc94e8-d27e-40ac-8cd3-bc9d2afe3d7c" xsi:nil="true"/>
    <Meeting xmlns="46bc94e8-d27e-40ac-8cd3-bc9d2afe3d7c" xsi:nil="true"/>
    <Quarter xmlns="46bc94e8-d27e-40ac-8cd3-bc9d2afe3d7c" xsi:nil="true"/>
    <Documant_x0020_Name xmlns="46bc94e8-d27e-40ac-8cd3-bc9d2afe3d7c" xsi:nil="true"/>
    <Document_x0020_Status xmlns="46bc94e8-d27e-40ac-8cd3-bc9d2afe3d7c" xsi:nil="true"/>
    <_dlc_DocIdPersistId xmlns="46bc94e8-d27e-40ac-8cd3-bc9d2afe3d7c" xsi:nil="true"/>
    <Year xmlns="46bc94e8-d27e-40ac-8cd3-bc9d2afe3d7c">2020</Year>
    <MMC_x0020_Project xmlns="24f8c919-81fc-4875-b004-0cb8c2c2ce5b" xsi:nil="true"/>
    <Doc_x0020_Retention xmlns="46bc94e8-d27e-40ac-8cd3-bc9d2afe3d7c" xsi:nil="true"/>
    <Event_x0020_Date xmlns="46bc94e8-d27e-40ac-8cd3-bc9d2afe3d7c" xsi:nil="true"/>
    <Boards_x0020_and_x0020_Committees xmlns="46bc94e8-d27e-40ac-8cd3-bc9d2afe3d7c" xsi:nil="true"/>
    <Business_x0020_Unit xmlns="46bc94e8-d27e-40ac-8cd3-bc9d2afe3d7c" xsi:nil="true"/>
    <States-PCI xmlns="55fe1250-75b9-458b-ac53-317329f88e9f" xsi:nil="true"/>
    <Distribution xmlns="46bc94e8-d27e-40ac-8cd3-bc9d2afe3d7c" xsi:nil="true"/>
    <Document_x0020_Summary xmlns="46bc94e8-d27e-40ac-8cd3-bc9d2afe3d7c" xsi:nil="true"/>
    <PCI_x0020_LOB xmlns="46bc94e8-d27e-40ac-8cd3-bc9d2afe3d7c" xsi:nil="true"/>
    <Data_x0020_Classification xmlns="46bc94e8-d27e-40ac-8cd3-bc9d2afe3d7c">Corporate</Data_x0020_Classification>
    <PCI_x0020_Strategic_x0020_Goal xmlns="46bc94e8-d27e-40ac-8cd3-bc9d2afe3d7c" xsi:nil="true"/>
    <_dlc_DocId xmlns="46bc94e8-d27e-40ac-8cd3-bc9d2afe3d7c">PCIDOC-896077005-1936</_dlc_DocId>
    <_dlc_DocIdUrl xmlns="46bc94e8-d27e-40ac-8cd3-bc9d2afe3d7c">
      <Url>https://apciorg.sharepoint.com/businessunits/publicaffairs/_layouts/15/DocIdRedir.aspx?ID=PCIDOC-896077005-1936</Url>
      <Description>PCIDOC-896077005-1936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CI Document" ma:contentTypeID="0x0101001A9F3B825A1E1C40AEBE45F24600BAA00063CB71ACE8AA424A94220CF6BA6D3B62" ma:contentTypeVersion="1027" ma:contentTypeDescription="" ma:contentTypeScope="" ma:versionID="95c1703fa459cb395b5d437a0d5af58a">
  <xsd:schema xmlns:xsd="http://www.w3.org/2001/XMLSchema" xmlns:xs="http://www.w3.org/2001/XMLSchema" xmlns:p="http://schemas.microsoft.com/office/2006/metadata/properties" xmlns:ns2="46bc94e8-d27e-40ac-8cd3-bc9d2afe3d7c" xmlns:ns3="24f8c919-81fc-4875-b004-0cb8c2c2ce5b" xmlns:ns4="55fe1250-75b9-458b-ac53-317329f88e9f" targetNamespace="http://schemas.microsoft.com/office/2006/metadata/properties" ma:root="true" ma:fieldsID="f5751bf87f57ba13a31a53151409584e" ns2:_="" ns3:_="" ns4:_="">
    <xsd:import namespace="46bc94e8-d27e-40ac-8cd3-bc9d2afe3d7c"/>
    <xsd:import namespace="24f8c919-81fc-4875-b004-0cb8c2c2ce5b"/>
    <xsd:import namespace="55fe1250-75b9-458b-ac53-317329f88e9f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Business_x0020_Unit" minOccurs="0"/>
                <xsd:element ref="ns3:MMC_x0020_Doc_x0020_Type" minOccurs="0"/>
                <xsd:element ref="ns3:MMC_x0020_Project" minOccurs="0"/>
                <xsd:element ref="ns2:Document_x0020_Status" minOccurs="0"/>
                <xsd:element ref="ns2:Document_x0020_Type" minOccurs="0"/>
                <xsd:element ref="ns4:States-PCI" minOccurs="0"/>
                <xsd:element ref="ns2:PCI_x0020_LOB" minOccurs="0"/>
                <xsd:element ref="ns2:Organization" minOccurs="0"/>
                <xsd:element ref="ns2:Boards_x0020_and_x0020_Committees" minOccurs="0"/>
                <xsd:element ref="ns2:Meeting" minOccurs="0"/>
                <xsd:element ref="ns2:Publications1" minOccurs="0"/>
                <xsd:element ref="ns2:Month_x0020_Ending" minOccurs="0"/>
                <xsd:element ref="ns2:Quarter" minOccurs="0"/>
                <xsd:element ref="ns2:Distribution" minOccurs="0"/>
                <xsd:element ref="ns2:Record_x0020_Type" minOccurs="0"/>
                <xsd:element ref="ns2:Doc_x0020_Retention" minOccurs="0"/>
                <xsd:element ref="ns2:Document_x0020_Summary" minOccurs="0"/>
                <xsd:element ref="ns2:PCI_x0020_Strategic_x0020_Goal" minOccurs="0"/>
                <xsd:element ref="ns2:PCI_x0020_Strategic_x0020_Initiative" minOccurs="0"/>
                <xsd:element ref="ns2:Event_x0020_Date" minOccurs="0"/>
                <xsd:element ref="ns2:Event_x0020_Type" minOccurs="0"/>
                <xsd:element ref="ns2:Data_x0020_Classification" minOccurs="0"/>
                <xsd:element ref="ns2:Company_x0020_Name" minOccurs="0"/>
                <xsd:element ref="ns2:Documant_x0020_Name" minOccurs="0"/>
                <xsd:element ref="ns2:TaxKeywordTaxHTFiel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2:k9968360bf0242f2910c3af8d0eb2e66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c94e8-d27e-40ac-8cd3-bc9d2afe3d7c" elementFormDefault="qualified">
    <xsd:import namespace="http://schemas.microsoft.com/office/2006/documentManagement/types"/>
    <xsd:import namespace="http://schemas.microsoft.com/office/infopath/2007/PartnerControls"/>
    <xsd:element name="Year" ma:index="1" nillable="true" ma:displayName="Year" ma:default="2020" ma:format="Dropdown" ma:internalName="Year" ma:readOnly="false">
      <xsd:simpleType>
        <xsd:restriction base="dms:Choice">
          <xsd:enumeration value="1980"/>
          <xsd:enumeration value="1981"/>
          <xsd:enumeration value="1982"/>
          <xsd:enumeration value="1983"/>
          <xsd:enumeration value="1984"/>
          <xsd:enumeration value="1985"/>
          <xsd:enumeration value="1986"/>
          <xsd:enumeration value="1987"/>
          <xsd:enumeration value="1988"/>
          <xsd:enumeration value="1989"/>
          <xsd:enumeration value="1990"/>
          <xsd:enumeration value="1991"/>
          <xsd:enumeration value="1992"/>
          <xsd:enumeration value="1993"/>
          <xsd:enumeration value="1994"/>
          <xsd:enumeration value="1995"/>
          <xsd:enumeration value="1996"/>
          <xsd:enumeration value="1997"/>
          <xsd:enumeration value="1998"/>
          <xsd:enumeration value="1999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Business_x0020_Unit" ma:index="2" nillable="true" ma:displayName="Business Unit" ma:format="Dropdown" ma:internalName="Business_x0020_Unit" ma:readOnly="false">
      <xsd:simpleType>
        <xsd:restriction base="dms:Choice">
          <xsd:enumeration value="Accounting"/>
          <xsd:enumeration value="Executive"/>
          <xsd:enumeration value="FGR"/>
          <xsd:enumeration value="Finance"/>
          <xsd:enumeration value="HR"/>
          <xsd:enumeration value="ISS"/>
          <xsd:enumeration value="IT"/>
          <xsd:enumeration value="ISS"/>
          <xsd:enumeration value="Legal"/>
          <xsd:enumeration value="MMC"/>
          <xsd:enumeration value="PDR"/>
          <xsd:enumeration value="PA"/>
          <xsd:enumeration value="Political"/>
          <xsd:enumeration value="SGR"/>
        </xsd:restriction>
      </xsd:simpleType>
    </xsd:element>
    <xsd:element name="Document_x0020_Status" ma:index="5" nillable="true" ma:displayName="Document Status" ma:format="Dropdown" ma:internalName="Document_x0020_Status" ma:readOnly="false">
      <xsd:simpleType>
        <xsd:restriction base="dms:Choice">
          <xsd:enumeration value="Corporate Record"/>
          <xsd:enumeration value="Draft"/>
          <xsd:enumeration value="Executed"/>
          <xsd:enumeration value="Expired"/>
          <xsd:enumeration value="Final"/>
          <xsd:enumeration value="Not Started"/>
          <xsd:enumeration value="Ongoing"/>
          <xsd:enumeration value="Pre-Brief"/>
          <xsd:enumeration value="Published"/>
          <xsd:enumeration value="Rejected"/>
          <xsd:enumeration value="Reviewed"/>
          <xsd:enumeration value="Scheduled"/>
          <xsd:enumeration value="Terminated"/>
          <xsd:enumeration value="Under Review"/>
        </xsd:restriction>
      </xsd:simpleType>
    </xsd:element>
    <xsd:element name="Document_x0020_Type" ma:index="6" nillable="true" ma:displayName="Document Type" ma:format="Dropdown" ma:internalName="Document_x0020_Type" ma:readOnly="false">
      <xsd:simpleType>
        <xsd:restriction base="dms:Choice">
          <xsd:enumeration value="Activity Report"/>
          <xsd:enumeration value="Agenda"/>
          <xsd:enumeration value="Agent of Service of Process Document"/>
          <xsd:enumeration value="Amendment"/>
          <xsd:enumeration value="Annual Report"/>
          <xsd:enumeration value="Assignments"/>
          <xsd:enumeration value="Audit Letter"/>
          <xsd:enumeration value="Backgrounder"/>
          <xsd:enumeration value="Biography"/>
          <xsd:enumeration value="Board committee agenda"/>
          <xsd:enumeration value="Board Report"/>
          <xsd:enumeration value="Brief"/>
          <xsd:enumeration value="Briefing Book"/>
          <xsd:enumeration value="Brochure"/>
          <xsd:enumeration value="Budget"/>
          <xsd:enumeration value="Bylaw"/>
          <xsd:enumeration value="Chair Briefing Memo"/>
          <xsd:enumeration value="Chair Report to Board"/>
          <xsd:enumeration value="Comment Letter"/>
          <xsd:enumeration value="Conflict of Interest Statement"/>
          <xsd:enumeration value="Consent to Serve"/>
          <xsd:enumeration value="Contract"/>
          <xsd:enumeration value="Corporate Record"/>
          <xsd:enumeration value="Correspondence"/>
          <xsd:enumeration value="Discovery"/>
          <xsd:enumeration value="Expense Report"/>
          <xsd:enumeration value="Fact Sheet"/>
          <xsd:enumeration value="Floor Plan"/>
          <xsd:enumeration value="Governance"/>
          <xsd:enumeration value="How To"/>
          <xsd:enumeration value="Infographic"/>
          <xsd:enumeration value="Invoice"/>
          <xsd:enumeration value="Invite"/>
          <xsd:enumeration value="Itinerary"/>
          <xsd:enumeration value="Legal Opinions"/>
          <xsd:enumeration value="Legal Research"/>
          <xsd:enumeration value="Legislation"/>
          <xsd:enumeration value="Lobbying Document"/>
          <xsd:enumeration value="Market Rpt-Review"/>
          <xsd:enumeration value="Meeting Agenda"/>
          <xsd:enumeration value="Meeting Minutes"/>
          <xsd:enumeration value="Memo"/>
          <xsd:enumeration value="Model Law"/>
          <xsd:enumeration value="Motion Court Order"/>
          <xsd:enumeration value="News Article"/>
          <xsd:enumeration value="News Release"/>
          <xsd:enumeration value="OpEd"/>
          <xsd:enumeration value="Opinion"/>
          <xsd:enumeration value="Other"/>
          <xsd:enumeration value="Photo"/>
          <xsd:enumeration value="Pleadings"/>
          <xsd:enumeration value="Position Statement"/>
          <xsd:enumeration value="Positon Paper"/>
          <xsd:enumeration value="Presentation"/>
          <xsd:enumeration value="Procedure"/>
          <xsd:enumeration value="Public Letter"/>
          <xsd:enumeration value="Publication"/>
          <xsd:enumeration value="Quote"/>
          <xsd:enumeration value="Receipt"/>
          <xsd:enumeration value="Reference"/>
          <xsd:enumeration value="Reference-External"/>
          <xsd:enumeration value="Regulation"/>
          <xsd:enumeration value="Research Report"/>
          <xsd:enumeration value="Resolution"/>
          <xsd:enumeration value="Schedule"/>
          <xsd:enumeration value="Speech"/>
          <xsd:enumeration value="State Compilation"/>
          <xsd:enumeration value="Statement of Change"/>
          <xsd:enumeration value="Statement of Work"/>
          <xsd:enumeration value="Status Report"/>
          <xsd:enumeration value="Survey"/>
          <xsd:enumeration value="Talking Points"/>
          <xsd:enumeration value="Testimony"/>
          <xsd:enumeration value="Training"/>
          <xsd:enumeration value="Transcripts"/>
          <xsd:enumeration value="White Paper"/>
        </xsd:restriction>
      </xsd:simpleType>
    </xsd:element>
    <xsd:element name="PCI_x0020_LOB" ma:index="8" nillable="true" ma:displayName="PCI LOB" ma:format="Dropdown" ma:internalName="PCI_x0020_LOB" ma:readOnly="false">
      <xsd:simpleType>
        <xsd:restriction base="dms:Choice">
          <xsd:enumeration value="Agricultural"/>
          <xsd:enumeration value="Auto--All"/>
          <xsd:enumeration value="Auto--Commercial"/>
          <xsd:enumeration value="Auto--Nonstandard"/>
          <xsd:enumeration value="Auto--Personal"/>
          <xsd:enumeration value="Auto--Residual Market"/>
          <xsd:enumeration value="Boat"/>
          <xsd:enumeration value="Commercial--All"/>
          <xsd:enumeration value="Fidelity And Surety"/>
          <xsd:enumeration value="General Liability"/>
          <xsd:enumeration value="Homeowners"/>
          <xsd:enumeration value="Inland Marine--All"/>
          <xsd:enumeration value="Inland Marine--Commercial"/>
          <xsd:enumeration value="Inland Marine--Personal"/>
          <xsd:enumeration value="Mortgage Guaranty"/>
          <xsd:enumeration value="Motorcycle"/>
          <xsd:enumeration value="Personal--All"/>
          <xsd:enumeration value="Professional Liability"/>
          <xsd:enumeration value="Property--All"/>
          <xsd:enumeration value="Property--Commercial"/>
          <xsd:enumeration value="Property--Personal"/>
          <xsd:enumeration value="Property--Property Residual Market"/>
          <xsd:enumeration value="Service Contract Reimbursement--All"/>
          <xsd:enumeration value="Service Contract Reimbursement--Commercial"/>
          <xsd:enumeration value="Service Contract Reimbursement--Personal"/>
          <xsd:enumeration value="Umbrella--All"/>
          <xsd:enumeration value="Umbrella--Commercial"/>
          <xsd:enumeration value="Umbrella--Personal"/>
          <xsd:enumeration value="Workers Compensation"/>
        </xsd:restriction>
      </xsd:simpleType>
    </xsd:element>
    <xsd:element name="Organization" ma:index="9" nillable="true" ma:displayName="Organization" ma:format="Dropdown" ma:internalName="Organization" ma:readOnly="false">
      <xsd:simpleType>
        <xsd:restriction base="dms:Choice">
          <xsd:enumeration value="ACIC"/>
          <xsd:enumeration value="ACLI"/>
          <xsd:enumeration value="ACORD"/>
          <xsd:enumeration value="AIA"/>
          <xsd:enumeration value="AIPSO"/>
          <xsd:enumeration value="AJP"/>
          <xsd:enumeration value="ALEC"/>
          <xsd:enumeration value="AM Best"/>
          <xsd:enumeration value="ATA"/>
          <xsd:enumeration value="ATRA"/>
          <xsd:enumeration value="ATRI"/>
          <xsd:enumeration value="BIPAC"/>
          <xsd:enumeration value="CAFTA"/>
          <xsd:enumeration value="CAIF"/>
          <xsd:enumeration value="CBO"/>
          <xsd:enumeration value="CFPB"/>
          <xsd:enumeration value="CIC"/>
          <xsd:enumeration value="Commerce"/>
          <xsd:enumeration value="Congress"/>
          <xsd:enumeration value="CPSC"/>
          <xsd:enumeration value="CRS"/>
          <xsd:enumeration value="DOJ"/>
          <xsd:enumeration value="DOT"/>
          <xsd:enumeration value="FCPB"/>
          <xsd:enumeration value="FEMA"/>
          <xsd:enumeration value="FHFA"/>
          <xsd:enumeration value="FIO"/>
          <xsd:enumeration value="Fitch"/>
          <xsd:enumeration value="FMCSA"/>
          <xsd:enumeration value="FRB"/>
          <xsd:enumeration value="FSB"/>
          <xsd:enumeration value="FSOC"/>
          <xsd:enumeration value="Geneva Assoc"/>
          <xsd:enumeration value="GFIA"/>
          <xsd:enumeration value="House"/>
          <xsd:enumeration value="House Financial Services"/>
          <xsd:enumeration value="House Insurance Subcommittee"/>
          <xsd:enumeration value="HUD"/>
          <xsd:enumeration value="IAIS"/>
          <xsd:enumeration value="IASIU"/>
          <xsd:enumeration value="IIHS"/>
          <xsd:enumeration value="IRC"/>
          <xsd:enumeration value="IRS"/>
          <xsd:enumeration value="ISO"/>
          <xsd:enumeration value="Moody's"/>
          <xsd:enumeration value="NACE"/>
          <xsd:enumeration value="NAFTA"/>
          <xsd:enumeration value="NAIC"/>
          <xsd:enumeration value="NAMIC"/>
          <xsd:enumeration value="NCCI"/>
          <xsd:enumeration value="NCOIL"/>
          <xsd:enumeration value="NFIP"/>
          <xsd:enumeration value="NHTSA"/>
          <xsd:enumeration value="NICB"/>
          <xsd:enumeration value="NTPC"/>
          <xsd:enumeration value="OCC"/>
          <xsd:enumeration value="OFC"/>
          <xsd:enumeration value="OTS"/>
          <xsd:enumeration value="RAA"/>
          <xsd:enumeration value="S&amp;P"/>
          <xsd:enumeration value="SEC"/>
          <xsd:enumeration value="Senate"/>
          <xsd:enumeration value="Senate Banking Committee"/>
          <xsd:enumeration value="Treasury"/>
          <xsd:enumeration value="TSA"/>
          <xsd:enumeration value="WCRI"/>
          <xsd:enumeration value="White House"/>
        </xsd:restriction>
      </xsd:simpleType>
    </xsd:element>
    <xsd:element name="Boards_x0020_and_x0020_Committees" ma:index="10" nillable="true" ma:displayName="Committees and Boards" ma:description="Complete listing of boards, board committees, standing committees and ad-hoc committees" ma:format="Dropdown" ma:internalName="Boards_x0020_and_x0020_Committees" ma:readOnly="false">
      <xsd:simpleType>
        <xsd:restriction base="dms:Choice">
          <xsd:enumeration value="ACIC"/>
          <xsd:enumeration value="APCI CA PAC"/>
          <xsd:enumeration value="APCI CA Issues Committee"/>
          <xsd:enumeration value="APCI PAC Audit Committee"/>
          <xsd:enumeration value="APCI PAC Board"/>
          <xsd:enumeration value="APCI PAC Contributions Committee"/>
          <xsd:enumeration value="APCI PAC Nominating Committee"/>
          <xsd:enumeration value="APCIA Audit Committee"/>
          <xsd:enumeration value="APCIA Benefits and Compensation Committee"/>
          <xsd:enumeration value="APCIA Board of Directors"/>
          <xsd:enumeration value="APCIA Executive Committee"/>
          <xsd:enumeration value="APCIA Finance and Investment Committee"/>
          <xsd:enumeration value="APCIA Nominating and Governance Committee"/>
          <xsd:enumeration value="Audit Committee"/>
          <xsd:enumeration value="Auto Committee"/>
          <xsd:enumeration value="Benefits and Compensation Committee"/>
          <xsd:enumeration value="Board Committee on Natural Catastrophes"/>
          <xsd:enumeration value="Board Leadership Committee"/>
          <xsd:enumeration value="Board Of Governors"/>
          <xsd:enumeration value="Claims Committee"/>
          <xsd:enumeration value="Cyber Security and ICANN"/>
          <xsd:enumeration value="DFA: Accounting and Financial"/>
          <xsd:enumeration value="DFA: Corporate Governance and Executive Compensation Limits"/>
          <xsd:enumeration value="DFA: Insurance Company Rating Agencies"/>
          <xsd:enumeration value="DFA: Model Holding Company Act Implementation"/>
          <xsd:enumeration value="DFA: Surplus Lines Implementation"/>
          <xsd:enumeration value="ERM &amp; Emerging Risks Committee"/>
          <xsd:enumeration value="Executive Advisory Committee"/>
          <xsd:enumeration value="Executive Committee"/>
          <xsd:enumeration value="Finance Committee"/>
          <xsd:enumeration value="Financial Issues Committee"/>
          <xsd:enumeration value="Fraud Committee"/>
          <xsd:enumeration value="Human Resources Committee"/>
          <xsd:enumeration value="Information Technology Committee"/>
          <xsd:enumeration value="Investment Committee"/>
          <xsd:enumeration value="ISS Board of Directors"/>
          <xsd:enumeration value="ISS Technical Statistical Advisory Committee"/>
          <xsd:enumeration value="Legal and Government Affairs Committee"/>
          <xsd:enumeration value="LGA: CA Government Affairs Submcommittee"/>
          <xsd:enumeration value="LGA: Federal Affairs Subcommittee"/>
          <xsd:enumeration value="LGA: Government Affairs Subcommittee"/>
          <xsd:enumeration value="LGA: Legal Subcommittee"/>
          <xsd:enumeration value="Liability Committee"/>
          <xsd:enumeration value="Loss Control Committee"/>
          <xsd:enumeration value="Marketing Committee"/>
          <xsd:enumeration value="Membership Committee"/>
          <xsd:enumeration value="Nominating and Corporate Governance Committee"/>
          <xsd:enumeration value="PCI California Issues Committee"/>
          <xsd:enumeration value="PCI PAC Audit Committee"/>
          <xsd:enumeration value="PCI PAC Board"/>
          <xsd:enumeration value="PCI PAC Contributions Committee"/>
          <xsd:enumeration value="PCI PAC Nominating Committee"/>
          <xsd:enumeration value="Physical Damage Committee"/>
          <xsd:enumeration value="Property Committee"/>
          <xsd:enumeration value="Public Affairs Committee"/>
          <xsd:enumeration value="RIISC Board"/>
          <xsd:enumeration value="Service Contract Committee"/>
          <xsd:enumeration value="Surplus Lines Committee"/>
          <xsd:enumeration value="TRIA"/>
          <xsd:enumeration value="Workers Compensation Committee"/>
        </xsd:restriction>
      </xsd:simpleType>
    </xsd:element>
    <xsd:element name="Meeting" ma:index="11" nillable="true" ma:displayName="Meeting" ma:format="Dropdown" ma:internalName="Meeting" ma:readOnly="false">
      <xsd:simpleType>
        <xsd:restriction base="dms:Choice">
          <xsd:enumeration value="None"/>
          <xsd:enumeration value="ACIC General Counsel"/>
          <xsd:enumeration value="Advocacy"/>
          <xsd:enumeration value="All Employee"/>
          <xsd:enumeration value="Annual Meeting"/>
          <xsd:enumeration value="Board Committee"/>
          <xsd:enumeration value="Board of Directors"/>
          <xsd:enumeration value="Board of Governors"/>
          <xsd:enumeration value="Caught in the Middle"/>
          <xsd:enumeration value="Committee Meeting"/>
          <xsd:enumeration value="Conference Call"/>
          <xsd:enumeration value="Emerging Leaders Conference"/>
          <xsd:enumeration value="Executive Roundtable"/>
          <xsd:enumeration value="Florida Summit"/>
          <xsd:enumeration value="Holiday Party"/>
          <xsd:enumeration value="Human Resources"/>
          <xsd:enumeration value="ISS Board"/>
          <xsd:enumeration value="Investment"/>
          <xsd:enumeration value="Information Technology"/>
          <xsd:enumeration value="Legislative Action Day"/>
          <xsd:enumeration value="Legislative &amp; Political"/>
          <xsd:enumeration value="Legislative Government Affairs"/>
          <xsd:enumeration value="Meetings Admin"/>
          <xsd:enumeration value="Marketing and Underwriting Professionals"/>
          <xsd:enumeration value="National General Counsel Conference"/>
          <xsd:enumeration value="Northeast General Counsel Seminar"/>
          <xsd:enumeration value="PCI General Counsel Seminar"/>
          <xsd:enumeration value="PCIPAC Board"/>
          <xsd:enumeration value="Planning"/>
          <xsd:enumeration value="Western Region General Counsel Seminar"/>
        </xsd:restriction>
      </xsd:simpleType>
    </xsd:element>
    <xsd:element name="Publications1" ma:index="12" nillable="true" ma:displayName="Publications" ma:format="Dropdown" ma:internalName="Publications1" ma:readOnly="false">
      <xsd:simpleType>
        <xsd:restriction base="dms:Choice">
          <xsd:enumeration value="Accident Prevention Compliance for Insurers"/>
          <xsd:enumeration value="Accounting Bulletin"/>
          <xsd:enumeration value="ACIC Weekly Report"/>
          <xsd:enumeration value="Actuarial Bulletin"/>
          <xsd:enumeration value="Adopted Regulation Bulletin"/>
          <xsd:enumeration value="Agents Licensing Compliance Guide"/>
          <xsd:enumeration value="Automobile Accident Reparations Laws and Regulations"/>
          <xsd:enumeration value="Automobile Insurance Laws and Enforcement Procedures Guide"/>
          <xsd:enumeration value="Automobile Physical Damage Compliance Guide"/>
          <xsd:enumeration value="Cancellation and Nonrenewal Compliance Guide"/>
          <xsd:enumeration value="CEO Alerts"/>
          <xsd:enumeration value="CEO Bulletin"/>
          <xsd:enumeration value="Claims and Unfair Claims Handling Laws and Regulations"/>
          <xsd:enumeration value="Claims Bulletin"/>
          <xsd:enumeration value="Claims Handling and Unfair Practices Compliance Guide"/>
          <xsd:enumeration value="Commercial Automobile Insurance Bulletin"/>
          <xsd:enumeration value="Daily Digest"/>
          <xsd:enumeration value="Dodd-Frank Act Implementation Watch"/>
          <xsd:enumeration value="Enacted Law Bulletin"/>
          <xsd:enumeration value="Executive Compensation Survey"/>
          <xsd:enumeration value="Fast Track Plus"/>
          <xsd:enumeration value="Federal Bulletin"/>
          <xsd:enumeration value="Federal Update"/>
          <xsd:enumeration value="Financial Operating Results"/>
          <xsd:enumeration value="General Liability Insurance Bulletin"/>
          <xsd:enumeration value="Greenbook"/>
          <xsd:enumeration value="HR Practices and Employee Benefits Study"/>
          <xsd:enumeration value="Human Resources Bulletin"/>
          <xsd:enumeration value="Individual State Profiles"/>
          <xsd:enumeration value="Industry Plans Administration Bulletin"/>
          <xsd:enumeration value="Insurance Compensation Survey"/>
          <xsd:enumeration value="Insurance Fraud Compliance Guide"/>
          <xsd:enumeration value="International Bulletin"/>
          <xsd:enumeration value="Investment Bulletin"/>
          <xsd:enumeration value="Legal and Government Affairs Bulletin"/>
          <xsd:enumeration value="Legislative Tracking Report"/>
          <xsd:enumeration value="Legislative Information Chart"/>
          <xsd:enumeration value="Legislative Preview"/>
          <xsd:enumeration value="Legislative Wrap-Up"/>
          <xsd:enumeration value="Litigation Bulletin"/>
          <xsd:enumeration value="Loss Control Bulletin"/>
          <xsd:enumeration value="Meeting Notice"/>
          <xsd:enumeration value="NAIC Bulletin"/>
          <xsd:enumeration value="NCOIL Bulletin"/>
          <xsd:enumeration value="New Law Alert"/>
          <xsd:enumeration value="PCI Political Newswire"/>
          <xsd:enumeration value="Personal Automobile Insurance Bulletin"/>
          <xsd:enumeration value="Professional Liability Insurance Bulletin"/>
          <xsd:enumeration value="Property Insurance Bulletin"/>
          <xsd:enumeration value="Proposed Regulation Bulletin"/>
          <xsd:enumeration value="Records Retention Requirements Laws and Regulations"/>
          <xsd:enumeration value="Regulatory Tracking Report"/>
          <xsd:enumeration value="Reinsurance Bulletin"/>
          <xsd:enumeration value="Research Bulletin"/>
          <xsd:enumeration value="Service Contracts Reimbursement Bulletin"/>
          <xsd:enumeration value="Solvency Bulletin"/>
          <xsd:enumeration value="State Capital Bulletin"/>
          <xsd:enumeration value="State Compliance Charts"/>
          <xsd:enumeration value="State Filing Guide"/>
          <xsd:enumeration value="State Insurance Department Directory"/>
          <xsd:enumeration value="State Tax Guide"/>
          <xsd:enumeration value="Surplus Lines Insurance Bulletin"/>
          <xsd:enumeration value="Tax Bulletin"/>
          <xsd:enumeration value="Terrorism Insurance Watch"/>
          <xsd:enumeration value="Tools for a Corporate Compliance Plan"/>
          <xsd:enumeration value="Underwriting Watch"/>
          <xsd:enumeration value="Uninsured/Underinsured Motoris Case Law Analysis and Comment"/>
          <xsd:enumeration value="Uninsured/Underinsured Motorist Coverage Laws and Regulations"/>
          <xsd:enumeration value="Weekly Digest"/>
          <xsd:enumeration value="Workers Compensation Compliance Charts"/>
          <xsd:enumeration value="Workers Compensation Insurance Bulletin"/>
        </xsd:restriction>
      </xsd:simpleType>
    </xsd:element>
    <xsd:element name="Month_x0020_Ending" ma:index="13" nillable="true" ma:displayName="Month Ending" ma:format="Dropdown" ma:internalName="Month_x0020_Ending" ma:readOnly="false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Quarter" ma:index="14" nillable="true" ma:displayName="Quarter" ma:format="Dropdown" ma:internalName="Quarter" ma:readOnly="false">
      <xsd:simpleType>
        <xsd:restriction base="dms:Choice">
          <xsd:enumeration value="Q1"/>
          <xsd:enumeration value="Q2"/>
          <xsd:enumeration value="Q3"/>
          <xsd:enumeration value="Q4"/>
        </xsd:restriction>
      </xsd:simpleType>
    </xsd:element>
    <xsd:element name="Distribution" ma:index="15" nillable="true" ma:displayName="Distribution" ma:description="Select the scope of distribution of this documnet" ma:format="Dropdown" ma:internalName="Distribution" ma:readOnly="false">
      <xsd:simpleType>
        <xsd:restriction base="dms:Choice">
          <xsd:enumeration value="Confidential"/>
          <xsd:enumeration value="Members"/>
          <xsd:enumeration value="Privileged"/>
          <xsd:enumeration value="Public Use"/>
          <xsd:enumeration value="PCI"/>
        </xsd:restriction>
      </xsd:simpleType>
    </xsd:element>
    <xsd:element name="Record_x0020_Type" ma:index="16" nillable="true" ma:displayName="Record Type" ma:default="Non-Record" ma:format="Dropdown" ma:internalName="Record_x0020_Type" ma:readOnly="false">
      <xsd:simpleType>
        <xsd:restriction base="dms:Choice">
          <xsd:enumeration value="Vital"/>
          <xsd:enumeration value="Financial"/>
          <xsd:enumeration value="Legal"/>
          <xsd:enumeration value="Management"/>
          <xsd:enumeration value="Non-Record"/>
        </xsd:restriction>
      </xsd:simpleType>
    </xsd:element>
    <xsd:element name="Doc_x0020_Retention" ma:index="17" nillable="true" ma:displayName="Doc Retention" ma:description="Select the number of years this document must be retained." ma:format="Dropdown" ma:internalName="Doc_x0020_Retention" ma:readOnly="false">
      <xsd:simpleType>
        <xsd:restriction base="dms:Choice">
          <xsd:enumeration value="1 year"/>
          <xsd:enumeration value="3 years"/>
          <xsd:enumeration value="7 years"/>
          <xsd:enumeration value="8 years"/>
          <xsd:enumeration value="10 years"/>
          <xsd:enumeration value="1000 years"/>
          <xsd:enumeration value="Permanent"/>
        </xsd:restriction>
      </xsd:simpleType>
    </xsd:element>
    <xsd:element name="Document_x0020_Summary" ma:index="18" nillable="true" ma:displayName="Document Summary" ma:description="Please enter a summary description of this document in this field." ma:internalName="Document_x0020_Summary" ma:readOnly="false">
      <xsd:simpleType>
        <xsd:restriction base="dms:Note">
          <xsd:maxLength value="255"/>
        </xsd:restriction>
      </xsd:simpleType>
    </xsd:element>
    <xsd:element name="PCI_x0020_Strategic_x0020_Goal" ma:index="22" nillable="true" ma:displayName="PCI Strategic Goal" ma:description="Current Strategic Goals of PCI" ma:format="Dropdown" ma:internalName="PCI_x0020_Strategic_x0020_Goal" ma:readOnly="false">
      <xsd:simpleType>
        <xsd:restriction base="dms:Choice">
          <xsd:enumeration value="None"/>
          <xsd:enumeration value="Protecting Insurance Product Certainty"/>
          <xsd:enumeration value="Enhancing Solvency Protection"/>
          <xsd:enumeration value="Promoting Sound Supervision"/>
          <xsd:enumeration value="Managing External Threats"/>
          <xsd:enumeration value="Seeking Organizational Excellence"/>
        </xsd:restriction>
      </xsd:simpleType>
    </xsd:element>
    <xsd:element name="PCI_x0020_Strategic_x0020_Initiative" ma:index="23" nillable="true" ma:displayName="PCI Strategic Initiative" ma:description="Initiatives relating to the PCI Strategic Goals" ma:format="Dropdown" ma:internalName="PCI_x0020_Strategic_x0020_Initiative" ma:readOnly="false">
      <xsd:simpleType>
        <xsd:restriction base="dms:Choice">
          <xsd:enumeration value="Auto Body Repair"/>
          <xsd:enumeration value="Auto Issues"/>
          <xsd:enumeration value="Caught In The Middle"/>
          <xsd:enumeration value="Coastal Issues"/>
          <xsd:enumeration value="Compliance (Legal)"/>
          <xsd:enumeration value="Compliance Information (Legal/FGR/SGR)"/>
          <xsd:enumeration value="Compliance Information (MMC)"/>
          <xsd:enumeration value="Cyber"/>
          <xsd:enumeration value="Database Tracking"/>
          <xsd:enumeration value="Defense Base Act"/>
          <xsd:enumeration value="Dynamic Pricing"/>
          <xsd:enumeration value="E-Commerce"/>
          <xsd:enumeration value="Enterprise Risk Management"/>
          <xsd:enumeration value="Federal After Market Parts"/>
          <xsd:enumeration value="Federal Insurance Regulation"/>
          <xsd:enumeration value="Federal Tax Reform"/>
          <xsd:enumeration value="Financial Strength"/>
          <xsd:enumeration value="Global Regulatory Convergence"/>
          <xsd:enumeration value="HUD Disparate Impact Rule"/>
          <xsd:enumeration value="Insurance Claims Expansion"/>
          <xsd:enumeration value="Membership"/>
          <xsd:enumeration value="Membership and Technology"/>
          <xsd:enumeration value="NAIC"/>
          <xsd:enumeration value="NARAB II"/>
          <xsd:enumeration value="National Flood Program"/>
          <xsd:enumeration value="NCOIL"/>
          <xsd:enumeration value="No Fault"/>
          <xsd:enumeration value="Non Insurance Federal Regulation"/>
          <xsd:enumeration value="PCI PAC"/>
          <xsd:enumeration value="Political Engagement"/>
          <xsd:enumeration value="Ratemaking and Form Filing Reform"/>
          <xsd:enumeration value="Service Members"/>
          <xsd:enumeration value="Sharing Economy"/>
          <xsd:enumeration value="Talent Retention"/>
          <xsd:enumeration value="Technology"/>
          <xsd:enumeration value="Threats to Underwriting Freedom"/>
          <xsd:enumeration value="Tort and Liability"/>
          <xsd:enumeration value="TRIA"/>
          <xsd:enumeration value="TWIA Reform"/>
          <xsd:enumeration value="Underwriting, Claims Adjustments and Technology Tools"/>
          <xsd:enumeration value="Unfair Trade Practices"/>
          <xsd:enumeration value="WC Medicare Set Aside Legislation"/>
          <xsd:enumeration value="Workers Compensation"/>
        </xsd:restriction>
      </xsd:simpleType>
    </xsd:element>
    <xsd:element name="Event_x0020_Date" ma:index="24" nillable="true" ma:displayName="Event Date" ma:description="Enter the start date of the event" ma:format="DateOnly" ma:internalName="Event_x0020_Date" ma:readOnly="false">
      <xsd:simpleType>
        <xsd:restriction base="dms:DateTime"/>
      </xsd:simpleType>
    </xsd:element>
    <xsd:element name="Event_x0020_Type" ma:index="25" nillable="true" ma:displayName="Event Type" ma:description="Select the type of event for this document" ma:format="Dropdown" ma:internalName="Event_x0020_Type" ma:readOnly="false">
      <xsd:simpleType>
        <xsd:restriction base="dms:Choice">
          <xsd:enumeration value="APCIA Meeting"/>
          <xsd:enumeration value="Fundraiser"/>
          <xsd:enumeration value="Hearing"/>
          <xsd:enumeration value="Industry Meeting"/>
          <xsd:enumeration value="Member Visit"/>
          <xsd:enumeration value="PCI Meeting"/>
          <xsd:enumeration value="Prospect Visit"/>
        </xsd:restriction>
      </xsd:simpleType>
    </xsd:element>
    <xsd:element name="Data_x0020_Classification" ma:index="26" nillable="true" ma:displayName="Data Classification" ma:default="Corporate" ma:format="Dropdown" ma:internalName="Data_x0020_Classification" ma:readOnly="false">
      <xsd:simpleType>
        <xsd:restriction base="dms:Choice">
          <xsd:enumeration value="Corporate"/>
          <xsd:enumeration value="Personal"/>
          <xsd:enumeration value="Public"/>
        </xsd:restriction>
      </xsd:simpleType>
    </xsd:element>
    <xsd:element name="Company_x0020_Name" ma:index="27" nillable="true" ma:displayName="Company Name" ma:list="{93f9b57d-e2e9-4e64-8060-01ed5ee365cf}" ma:internalName="Company_x0020_Name" ma:readOnly="false" ma:showField="Title" ma:web="46bc94e8-d27e-40ac-8cd3-bc9d2afe3d7c">
      <xsd:simpleType>
        <xsd:restriction base="dms:Lookup"/>
      </xsd:simpleType>
    </xsd:element>
    <xsd:element name="Documant_x0020_Name" ma:index="28" nillable="true" ma:displayName="Document Name" ma:internalName="Documant_x0020_Name" ma:readOnly="false">
      <xsd:simpleType>
        <xsd:restriction base="dms:Text">
          <xsd:maxLength value="255"/>
        </xsd:restriction>
      </xsd:simpleType>
    </xsd:element>
    <xsd:element name="TaxKeywordTaxHTField" ma:index="34" nillable="true" ma:taxonomy="true" ma:internalName="TaxKeywordTaxHTField" ma:taxonomyFieldName="TaxKeyword" ma:displayName="Enterprise Keywords" ma:readOnly="false" ma:fieldId="{23f27201-bee3-471e-b2e7-b64fd8b7ca38}" ma:taxonomyMulti="true" ma:sspId="94f9aed6-2ef7-4ceb-9f02-bfb282ac0e2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5" nillable="true" ma:displayName="Taxonomy Catch All Column" ma:hidden="true" ma:list="{99b0666a-6c10-42f0-a61e-fb94ce7b2985}" ma:internalName="TaxCatchAll" ma:readOnly="false" ma:showField="CatchAllData" ma:web="46bc94e8-d27e-40ac-8cd3-bc9d2afe3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6" nillable="true" ma:displayName="Taxonomy Catch All Column1" ma:list="{99b0666a-6c10-42f0-a61e-fb94ce7b2985}" ma:internalName="TaxCatchAllLabel" ma:readOnly="true" ma:showField="CatchAllDataLabel" ma:web="46bc94e8-d27e-40ac-8cd3-bc9d2afe3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3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k9968360bf0242f2910c3af8d0eb2e66" ma:index="41" nillable="true" ma:taxonomy="true" ma:internalName="k9968360bf0242f2910c3af8d0eb2e66" ma:taxonomyFieldName="PCI_x0020_Topic" ma:displayName="APCIA Topic" ma:readOnly="false" ma:default="" ma:fieldId="{49968360-bf02-42f2-910c-3af8d0eb2e66}" ma:taxonomyMulti="true" ma:sspId="94f9aed6-2ef7-4ceb-9f02-bfb282ac0e21" ma:termSetId="c4743e60-11e6-413b-b529-99929ae241c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8c919-81fc-4875-b004-0cb8c2c2ce5b" elementFormDefault="qualified">
    <xsd:import namespace="http://schemas.microsoft.com/office/2006/documentManagement/types"/>
    <xsd:import namespace="http://schemas.microsoft.com/office/infopath/2007/PartnerControls"/>
    <xsd:element name="MMC_x0020_Doc_x0020_Type" ma:index="3" nillable="true" ma:displayName="MMC Doc Type" ma:format="Dropdown" ma:internalName="MMC_x0020_Doc_x0020_Type" ma:readOnly="false">
      <xsd:simpleType>
        <xsd:restriction base="dms:Choice">
          <xsd:enumeration value="Assessment"/>
          <xsd:enumeration value="Assessment Proposals"/>
          <xsd:enumeration value="Bylaws"/>
          <xsd:enumeration value="Checklist"/>
          <xsd:enumeration value="Comp Intel"/>
          <xsd:enumeration value="Graphic"/>
          <xsd:enumeration value="Guest List"/>
          <xsd:enumeration value="Image"/>
          <xsd:enumeration value="Letters"/>
          <xsd:enumeration value="List"/>
          <xsd:enumeration value="Logo"/>
          <xsd:enumeration value="Marketing Materials"/>
          <xsd:enumeration value="Member kit"/>
          <xsd:enumeration value="Member Review"/>
          <xsd:enumeration value="Member save"/>
          <xsd:enumeration value="Member segment"/>
          <xsd:enumeration value="Messages"/>
          <xsd:enumeration value="Net Kit"/>
          <xsd:enumeration value="None"/>
          <xsd:enumeration value="Procedure"/>
          <xsd:enumeration value="Profile Documentation"/>
          <xsd:enumeration value="Prospect kit"/>
          <xsd:enumeration value="Prospect Proposals"/>
          <xsd:enumeration value="Report"/>
          <xsd:enumeration value="Template"/>
          <xsd:enumeration value="Training"/>
          <xsd:enumeration value="Visit grid"/>
        </xsd:restriction>
      </xsd:simpleType>
    </xsd:element>
    <xsd:element name="MMC_x0020_Project" ma:index="4" nillable="true" ma:displayName="MMC Project" ma:format="Dropdown" ma:internalName="MMC_x0020_Project" ma:readOnly="false">
      <xsd:simpleType>
        <xsd:restriction base="dms:Choice">
          <xsd:enumeration value="Annual Meeting"/>
          <xsd:enumeration value="Board Directory"/>
          <xsd:enumeration value="Member Survey"/>
          <xsd:enumeration value="Net Associates"/>
          <xsd:enumeration value="New Member"/>
          <xsd:enumeration value="Profil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e1250-75b9-458b-ac53-317329f88e9f" elementFormDefault="qualified">
    <xsd:import namespace="http://schemas.microsoft.com/office/2006/documentManagement/types"/>
    <xsd:import namespace="http://schemas.microsoft.com/office/infopath/2007/PartnerControls"/>
    <xsd:element name="States-PCI" ma:index="7" nillable="true" ma:displayName="Jurisdiction" ma:list="{f38c5e35-d814-4053-a39a-e056b7f67878}" ma:internalName="States_x002d_PCI" ma:readOnly="false" ma:showField="Title" ma:web="46bc94e8-d27e-40ac-8cd3-bc9d2afe3d7c">
      <xsd:simpleType>
        <xsd:restriction base="dms:Lookup"/>
      </xsd:simpleType>
    </xsd:element>
    <xsd:element name="MediaServiceMetadata" ma:index="4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5" nillable="true" ma:displayName="Tags" ma:internalName="MediaServiceAutoTags" ma:readOnly="true">
      <xsd:simpleType>
        <xsd:restriction base="dms:Text"/>
      </xsd:simpleType>
    </xsd:element>
    <xsd:element name="MediaServiceLocation" ma:index="46" nillable="true" ma:displayName="Location" ma:internalName="MediaServiceLocation" ma:readOnly="true">
      <xsd:simpleType>
        <xsd:restriction base="dms:Text"/>
      </xsd:simpleType>
    </xsd:element>
    <xsd:element name="MediaServiceOCR" ma:index="4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0" ma:displayName="Content Type"/>
        <xsd:element ref="dc:title" minOccurs="0" maxOccurs="1" ma:index="19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8DD0BE-F8D5-45BF-8325-8A9935522399}">
  <ds:schemaRefs>
    <ds:schemaRef ds:uri="http://purl.org/dc/terms/"/>
    <ds:schemaRef ds:uri="24f8c919-81fc-4875-b004-0cb8c2c2ce5b"/>
    <ds:schemaRef ds:uri="http://purl.org/dc/dcmitype/"/>
    <ds:schemaRef ds:uri="46bc94e8-d27e-40ac-8cd3-bc9d2afe3d7c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55fe1250-75b9-458b-ac53-317329f88e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51BF93-A6D0-4758-AAB7-94563CEA0E9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3861320-4713-433A-9E74-27172E2E4AF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CEEDDA-3C7C-4887-9534-FFEA9A037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bc94e8-d27e-40ac-8cd3-bc9d2afe3d7c"/>
    <ds:schemaRef ds:uri="24f8c919-81fc-4875-b004-0cb8c2c2ce5b"/>
    <ds:schemaRef ds:uri="55fe1250-75b9-458b-ac53-317329f88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971</Words>
  <Application>Microsoft Office PowerPoint</Application>
  <PresentationFormat>On-screen Show (16:9)</PresentationFormat>
  <Paragraphs>171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Partners in Wildfire Prep: Working Together to Prepare &amp; Rebuild After Wildfire</vt:lpstr>
      <vt:lpstr>How Do Insurers Assess the Risk of My Home?</vt:lpstr>
      <vt:lpstr>What do Insurance Companies Consider in Underwriting Decisions?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Gattuso, Melissa</dc:creator>
  <cp:lastModifiedBy>Lewis, Charlene</cp:lastModifiedBy>
  <cp:revision>2</cp:revision>
  <dcterms:created xsi:type="dcterms:W3CDTF">2018-10-15T20:17:31Z</dcterms:created>
  <dcterms:modified xsi:type="dcterms:W3CDTF">2020-05-07T14:18:44Z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0x0101001A9F3B825A1E1C40AEBE45F24600BAA00063CB71ACE8AA424A94220CF6BA6D3B62</vt:lpwstr>
  </property>
  <property fmtid="{D5CDD505-2E9C-101B-9397-08002B2CF9AE}" pid="3" name="_dlc_DocIdItemGuid">
    <vt:lpwstr>beee57aa-21bc-4ac1-af76-7be4388ace88</vt:lpwstr>
  </property>
  <property fmtid="{D5CDD505-2E9C-101B-9397-08002B2CF9AE}" pid="4" name="TaxKeyword">
    <vt:lpwstr/>
  </property>
  <property fmtid="{D5CDD505-2E9C-101B-9397-08002B2CF9AE}" pid="5" name="PCI Topic">
    <vt:lpwstr/>
  </property>
</Properties>
</file>