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899" r:id="rId2"/>
    <p:sldId id="1193" r:id="rId3"/>
    <p:sldId id="1357" r:id="rId4"/>
    <p:sldId id="1356" r:id="rId5"/>
    <p:sldId id="1375" r:id="rId6"/>
    <p:sldId id="1376" r:id="rId7"/>
    <p:sldId id="1362" r:id="rId8"/>
    <p:sldId id="1194" r:id="rId9"/>
    <p:sldId id="1377" r:id="rId10"/>
    <p:sldId id="1371" r:id="rId11"/>
    <p:sldId id="1339" r:id="rId12"/>
    <p:sldId id="1378" r:id="rId13"/>
    <p:sldId id="1373" r:id="rId14"/>
    <p:sldId id="1382" r:id="rId15"/>
    <p:sldId id="1267" r:id="rId16"/>
    <p:sldId id="1268" r:id="rId17"/>
    <p:sldId id="1379" r:id="rId18"/>
    <p:sldId id="1364" r:id="rId19"/>
    <p:sldId id="1388" r:id="rId20"/>
    <p:sldId id="1389" r:id="rId21"/>
    <p:sldId id="1200" r:id="rId22"/>
    <p:sldId id="1360" r:id="rId23"/>
    <p:sldId id="1280" r:id="rId24"/>
    <p:sldId id="1361" r:id="rId25"/>
    <p:sldId id="1325" r:id="rId26"/>
    <p:sldId id="1015" r:id="rId27"/>
    <p:sldId id="1381" r:id="rId28"/>
    <p:sldId id="1219" r:id="rId29"/>
    <p:sldId id="1215" r:id="rId30"/>
    <p:sldId id="1314" r:id="rId31"/>
    <p:sldId id="1315" r:id="rId32"/>
    <p:sldId id="1386" r:id="rId33"/>
    <p:sldId id="1222" r:id="rId34"/>
    <p:sldId id="1387" r:id="rId35"/>
    <p:sldId id="1231" r:id="rId36"/>
    <p:sldId id="1232" r:id="rId37"/>
    <p:sldId id="1367" r:id="rId38"/>
    <p:sldId id="1383" r:id="rId39"/>
    <p:sldId id="1233" r:id="rId40"/>
    <p:sldId id="1384" r:id="rId41"/>
    <p:sldId id="1322" r:id="rId42"/>
    <p:sldId id="1385" r:id="rId43"/>
    <p:sldId id="1226" r:id="rId44"/>
    <p:sldId id="1324" r:id="rId45"/>
    <p:sldId id="1323" r:id="rId46"/>
    <p:sldId id="1237" r:id="rId47"/>
    <p:sldId id="1238" r:id="rId48"/>
    <p:sldId id="1296" r:id="rId49"/>
    <p:sldId id="976" r:id="rId5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780"/>
    <a:srgbClr val="28688C"/>
    <a:srgbClr val="2B7299"/>
    <a:srgbClr val="4C98EC"/>
    <a:srgbClr val="3691C4"/>
    <a:srgbClr val="4B9FCD"/>
    <a:srgbClr val="E5F1F7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89697" autoAdjust="0"/>
  </p:normalViewPr>
  <p:slideViewPr>
    <p:cSldViewPr snapToGrid="0">
      <p:cViewPr varScale="1">
        <p:scale>
          <a:sx n="122" d="100"/>
          <a:sy n="122" d="100"/>
        </p:scale>
        <p:origin x="1698" y="90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Top 25 States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4.6728971962616819E-3"/>
                  <c:y val="-1.000784419106146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Sheet1!$A$2:$A$26</c:f>
              <c:strCache>
                <c:ptCount val="25"/>
                <c:pt idx="0">
                  <c:v>WY</c:v>
                </c:pt>
                <c:pt idx="1">
                  <c:v>NY</c:v>
                </c:pt>
                <c:pt idx="2">
                  <c:v>WV</c:v>
                </c:pt>
                <c:pt idx="3">
                  <c:v>OH</c:v>
                </c:pt>
                <c:pt idx="4">
                  <c:v>MI</c:v>
                </c:pt>
                <c:pt idx="5">
                  <c:v>MT</c:v>
                </c:pt>
                <c:pt idx="6">
                  <c:v>SD</c:v>
                </c:pt>
                <c:pt idx="7">
                  <c:v>VT</c:v>
                </c:pt>
                <c:pt idx="8">
                  <c:v>AR</c:v>
                </c:pt>
                <c:pt idx="9">
                  <c:v>KS</c:v>
                </c:pt>
                <c:pt idx="10">
                  <c:v>AK</c:v>
                </c:pt>
                <c:pt idx="11">
                  <c:v>NH</c:v>
                </c:pt>
                <c:pt idx="12">
                  <c:v>NM</c:v>
                </c:pt>
                <c:pt idx="13">
                  <c:v>NV</c:v>
                </c:pt>
                <c:pt idx="14">
                  <c:v>TX</c:v>
                </c:pt>
                <c:pt idx="15">
                  <c:v>TX</c:v>
                </c:pt>
                <c:pt idx="16">
                  <c:v>AL</c:v>
                </c:pt>
                <c:pt idx="17">
                  <c:v>FL</c:v>
                </c:pt>
                <c:pt idx="18">
                  <c:v>MO</c:v>
                </c:pt>
                <c:pt idx="19">
                  <c:v>UT</c:v>
                </c:pt>
                <c:pt idx="20">
                  <c:v>ND</c:v>
                </c:pt>
                <c:pt idx="21">
                  <c:v>TN</c:v>
                </c:pt>
                <c:pt idx="22">
                  <c:v>NE</c:v>
                </c:pt>
                <c:pt idx="23">
                  <c:v>WA</c:v>
                </c:pt>
                <c:pt idx="24">
                  <c:v>SC</c:v>
                </c:pt>
              </c:strCache>
            </c:strRef>
          </c:cat>
          <c:val>
            <c:numRef>
              <c:f>Sheet1!$B$2:$B$26</c:f>
              <c:numCache>
                <c:formatCode>0.0%</c:formatCode>
                <c:ptCount val="25"/>
                <c:pt idx="0">
                  <c:v>0.14899999999999999</c:v>
                </c:pt>
                <c:pt idx="1">
                  <c:v>0.14499999999999999</c:v>
                </c:pt>
                <c:pt idx="2">
                  <c:v>0.14000000000000001</c:v>
                </c:pt>
                <c:pt idx="3">
                  <c:v>0.13400000000000001</c:v>
                </c:pt>
                <c:pt idx="4">
                  <c:v>0.125</c:v>
                </c:pt>
                <c:pt idx="5">
                  <c:v>0.12</c:v>
                </c:pt>
                <c:pt idx="6">
                  <c:v>0.11899999999999999</c:v>
                </c:pt>
                <c:pt idx="7">
                  <c:v>0.11799999999999999</c:v>
                </c:pt>
                <c:pt idx="8">
                  <c:v>0.114</c:v>
                </c:pt>
                <c:pt idx="9">
                  <c:v>0.111</c:v>
                </c:pt>
                <c:pt idx="10">
                  <c:v>0.10299999999999999</c:v>
                </c:pt>
                <c:pt idx="11">
                  <c:v>0.10299999999999999</c:v>
                </c:pt>
                <c:pt idx="12">
                  <c:v>9.9000000000000005E-2</c:v>
                </c:pt>
                <c:pt idx="13">
                  <c:v>9.8000000000000004E-2</c:v>
                </c:pt>
                <c:pt idx="14">
                  <c:v>9.4E-2</c:v>
                </c:pt>
                <c:pt idx="15">
                  <c:v>9.4E-2</c:v>
                </c:pt>
                <c:pt idx="16">
                  <c:v>9.0999999999999998E-2</c:v>
                </c:pt>
                <c:pt idx="17">
                  <c:v>9.0999999999999998E-2</c:v>
                </c:pt>
                <c:pt idx="18">
                  <c:v>8.8999999999999996E-2</c:v>
                </c:pt>
                <c:pt idx="19">
                  <c:v>8.7999999999999995E-2</c:v>
                </c:pt>
                <c:pt idx="20">
                  <c:v>8.4000000000000005E-2</c:v>
                </c:pt>
                <c:pt idx="21">
                  <c:v>8.1000000000000003E-2</c:v>
                </c:pt>
                <c:pt idx="22">
                  <c:v>7.8E-2</c:v>
                </c:pt>
                <c:pt idx="23">
                  <c:v>7.8E-2</c:v>
                </c:pt>
                <c:pt idx="2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994280"/>
        <c:axId val="322001336"/>
      </c:barChart>
      <c:catAx>
        <c:axId val="32199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01336"/>
        <c:crosses val="autoZero"/>
        <c:auto val="1"/>
        <c:lblAlgn val="ctr"/>
        <c:lblOffset val="100"/>
        <c:noMultiLvlLbl val="0"/>
      </c:catAx>
      <c:valAx>
        <c:axId val="32200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994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9708383961117"/>
          <c:y val="0.15267175572519084"/>
          <c:w val="0.87241798298906437"/>
          <c:h val="0.730279898218829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service-producing</c:v>
                </c:pt>
              </c:strCache>
            </c:strRef>
          </c:tx>
          <c:spPr>
            <a:solidFill>
              <a:srgbClr val="FF6600"/>
            </a:solidFill>
            <a:ln w="25929">
              <a:noFill/>
            </a:ln>
          </c:spPr>
          <c:invertIfNegative val="0"/>
          <c:dLbls>
            <c:spPr>
              <a:noFill/>
              <a:ln w="25929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2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Sheet1!$M$1:$W$1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Sheet1!$B$2:$W$2</c:f>
              <c:numCache>
                <c:formatCode>#,##0</c:formatCode>
                <c:ptCount val="11"/>
                <c:pt idx="0">
                  <c:v>908310</c:v>
                </c:pt>
                <c:pt idx="1">
                  <c:v>850930</c:v>
                </c:pt>
                <c:pt idx="2">
                  <c:v>840580</c:v>
                </c:pt>
                <c:pt idx="3">
                  <c:v>803060</c:v>
                </c:pt>
                <c:pt idx="4">
                  <c:v>809420</c:v>
                </c:pt>
                <c:pt idx="5">
                  <c:v>766250</c:v>
                </c:pt>
                <c:pt idx="6">
                  <c:v>723680</c:v>
                </c:pt>
                <c:pt idx="7">
                  <c:v>710170</c:v>
                </c:pt>
                <c:pt idx="8">
                  <c:v>684390</c:v>
                </c:pt>
                <c:pt idx="9">
                  <c:v>683640</c:v>
                </c:pt>
                <c:pt idx="10">
                  <c:v>687560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goods-producing</c:v>
                </c:pt>
              </c:strCache>
            </c:strRef>
          </c:tx>
          <c:spPr>
            <a:solidFill>
              <a:srgbClr val="2868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Sheet1!$M$1:$W$1</c:f>
              <c:strCach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strCache>
            </c:strRef>
          </c:cat>
          <c:val>
            <c:numRef>
              <c:f>Sheet1!$B$3:$W$3</c:f>
              <c:numCache>
                <c:formatCode>#,##0</c:formatCode>
                <c:ptCount val="11"/>
                <c:pt idx="0">
                  <c:v>407610</c:v>
                </c:pt>
                <c:pt idx="1">
                  <c:v>408400</c:v>
                </c:pt>
                <c:pt idx="2">
                  <c:v>394090</c:v>
                </c:pt>
                <c:pt idx="3">
                  <c:v>380440</c:v>
                </c:pt>
                <c:pt idx="4">
                  <c:v>349450</c:v>
                </c:pt>
                <c:pt idx="5">
                  <c:v>311890</c:v>
                </c:pt>
                <c:pt idx="6">
                  <c:v>241310</c:v>
                </c:pt>
                <c:pt idx="7">
                  <c:v>223020</c:v>
                </c:pt>
                <c:pt idx="8">
                  <c:v>223920</c:v>
                </c:pt>
                <c:pt idx="9">
                  <c:v>222050</c:v>
                </c:pt>
                <c:pt idx="10">
                  <c:v>229530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8822168"/>
        <c:axId val="318817856"/>
      </c:barChart>
      <c:catAx>
        <c:axId val="31882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9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17856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318817856"/>
        <c:scaling>
          <c:orientation val="minMax"/>
          <c:max val="1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2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22168"/>
        <c:crossesAt val="1"/>
        <c:crossBetween val="between"/>
        <c:majorUnit val="200000"/>
        <c:minorUnit val="2800"/>
      </c:valAx>
      <c:spPr>
        <a:noFill/>
        <a:ln w="25929">
          <a:noFill/>
        </a:ln>
      </c:spPr>
    </c:plotArea>
    <c:legend>
      <c:legendPos val="t"/>
      <c:layout>
        <c:manualLayout>
          <c:xMode val="edge"/>
          <c:yMode val="edge"/>
          <c:x val="0.359884093487917"/>
          <c:y val="1.6724409448818898E-2"/>
          <c:w val="0.4337814343274578"/>
          <c:h val="6.214674302075876E-2"/>
        </c:manualLayout>
      </c:layout>
      <c:overlay val="0"/>
      <c:spPr>
        <a:solidFill>
          <a:schemeClr val="bg1"/>
        </a:solidFill>
        <a:ln w="3241">
          <a:solidFill>
            <a:schemeClr val="tx1"/>
          </a:solidFill>
          <a:prstDash val="solid"/>
        </a:ln>
      </c:spPr>
      <c:txPr>
        <a:bodyPr/>
        <a:lstStyle/>
        <a:p>
          <a:pPr>
            <a:defRPr sz="131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Care and Social Assistance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on Same Level</c:v>
                </c:pt>
                <c:pt idx="1">
                  <c:v>Violence</c:v>
                </c:pt>
                <c:pt idx="2">
                  <c:v>Contact With Objects</c:v>
                </c:pt>
                <c:pt idx="3">
                  <c:v>Lifting/Lowering</c:v>
                </c:pt>
                <c:pt idx="4">
                  <c:v>Slip, No Fall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25</c:v>
                </c:pt>
                <c:pt idx="1">
                  <c:v>16.2</c:v>
                </c:pt>
                <c:pt idx="2">
                  <c:v>15</c:v>
                </c:pt>
                <c:pt idx="3">
                  <c:v>13.3</c:v>
                </c:pt>
                <c:pt idx="4">
                  <c:v>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Producing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on Same Level</c:v>
                </c:pt>
                <c:pt idx="1">
                  <c:v>Violence</c:v>
                </c:pt>
                <c:pt idx="2">
                  <c:v>Contact With Objects</c:v>
                </c:pt>
                <c:pt idx="3">
                  <c:v>Lifting/Lowering</c:v>
                </c:pt>
                <c:pt idx="4">
                  <c:v>Slip, No Fall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4.9000000000000004</c:v>
                </c:pt>
                <c:pt idx="2">
                  <c:v>28.6</c:v>
                </c:pt>
                <c:pt idx="3">
                  <c:v>11.6</c:v>
                </c:pt>
                <c:pt idx="4">
                  <c:v>3.8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Private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on Same Level</c:v>
                </c:pt>
                <c:pt idx="1">
                  <c:v>Violence</c:v>
                </c:pt>
                <c:pt idx="2">
                  <c:v>Contact With Objects</c:v>
                </c:pt>
                <c:pt idx="3">
                  <c:v>Lifting/Lowering</c:v>
                </c:pt>
                <c:pt idx="4">
                  <c:v>Slip, No Fall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15.4</c:v>
                </c:pt>
                <c:pt idx="1">
                  <c:v>4.2</c:v>
                </c:pt>
                <c:pt idx="2">
                  <c:v>25.3</c:v>
                </c:pt>
                <c:pt idx="3">
                  <c:v>11.8</c:v>
                </c:pt>
                <c:pt idx="4">
                  <c:v>3.8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2005648"/>
        <c:axId val="408315104"/>
      </c:barChart>
      <c:catAx>
        <c:axId val="32200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408315104"/>
        <c:crosses val="autoZero"/>
        <c:auto val="1"/>
        <c:lblAlgn val="ctr"/>
        <c:lblOffset val="100"/>
        <c:noMultiLvlLbl val="0"/>
      </c:catAx>
      <c:valAx>
        <c:axId val="40831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2200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Chart!$B$1</c:f>
              <c:strCache>
                <c:ptCount val="1"/>
                <c:pt idx="0">
                  <c:v>Medical Claim Cost</c:v>
                </c:pt>
              </c:strCache>
            </c:strRef>
          </c:tx>
          <c:spPr>
            <a:ln>
              <a:solidFill>
                <a:srgbClr val="0F5173"/>
              </a:solidFill>
            </a:ln>
          </c:spPr>
          <c:invertIfNegative val="0"/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F5173"/>
                </a:solidFill>
              </a:ln>
            </c:spPr>
          </c:dPt>
          <c:dLbls>
            <c:dLbl>
              <c:idx val="0"/>
              <c:numFmt formatCode="\$#,##0.0" sourceLinked="0"/>
              <c:spPr/>
              <c:txPr>
                <a:bodyPr rot="5400000" vert="horz"/>
                <a:lstStyle/>
                <a:p>
                  <a:pPr>
                    <a:defRPr sz="1372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\$#,##0.0" sourceLinked="0"/>
              <c:spPr/>
              <c:txPr>
                <a:bodyPr rot="5400000" vert="horz"/>
                <a:lstStyle/>
                <a:p>
                  <a:pPr>
                    <a:defRPr sz="1372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\$#,##0.0" sourceLinked="0"/>
              <c:spPr/>
              <c:txPr>
                <a:bodyPr rot="5400000" vert="horz"/>
                <a:lstStyle/>
                <a:p>
                  <a:pPr>
                    <a:defRPr sz="1372" b="1" i="0" baseline="0">
                      <a:solidFill>
                        <a:schemeClr val="bg1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$#,##0.0" sourceLinked="0"/>
            <c:spPr>
              <a:noFill/>
              <a:ln>
                <a:noFill/>
              </a:ln>
              <a:effectLst/>
            </c:spPr>
            <c:txPr>
              <a:bodyPr rot="5400000" vert="horz"/>
              <a:lstStyle/>
              <a:p>
                <a:pPr>
                  <a:defRPr sz="1568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General</c:formatCode>
                <c:ptCount val="21"/>
                <c:pt idx="0">
                  <c:v>8.1298700000000004</c:v>
                </c:pt>
                <c:pt idx="1">
                  <c:v>8.2355599999999995</c:v>
                </c:pt>
                <c:pt idx="2">
                  <c:v>8.0626099999999994</c:v>
                </c:pt>
                <c:pt idx="3">
                  <c:v>8.7882499999999997</c:v>
                </c:pt>
                <c:pt idx="4">
                  <c:v>9.2364500000000014</c:v>
                </c:pt>
                <c:pt idx="5">
                  <c:v>9.91995</c:v>
                </c:pt>
                <c:pt idx="6">
                  <c:v>10.92187</c:v>
                </c:pt>
                <c:pt idx="7">
                  <c:v>11.828389999999999</c:v>
                </c:pt>
                <c:pt idx="8">
                  <c:v>13.0822</c:v>
                </c:pt>
                <c:pt idx="9">
                  <c:v>14.0372</c:v>
                </c:pt>
                <c:pt idx="10">
                  <c:v>15.932219999999999</c:v>
                </c:pt>
                <c:pt idx="11">
                  <c:v>17.334259999999997</c:v>
                </c:pt>
                <c:pt idx="12">
                  <c:v>18.669</c:v>
                </c:pt>
                <c:pt idx="13">
                  <c:v>19.677</c:v>
                </c:pt>
                <c:pt idx="14">
                  <c:v>21.349</c:v>
                </c:pt>
                <c:pt idx="15">
                  <c:v>22.609000000000002</c:v>
                </c:pt>
                <c:pt idx="16">
                  <c:v>24.041</c:v>
                </c:pt>
                <c:pt idx="17">
                  <c:v>25.516999999999999</c:v>
                </c:pt>
                <c:pt idx="18">
                  <c:v>26.599</c:v>
                </c:pt>
                <c:pt idx="19">
                  <c:v>26.943000000000001</c:v>
                </c:pt>
                <c:pt idx="20">
                  <c:v>28.020720000000001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8317848"/>
        <c:axId val="408314712"/>
      </c:barChart>
      <c:lineChart>
        <c:grouping val="standard"/>
        <c:varyColors val="0"/>
        <c:ser>
          <c:idx val="1"/>
          <c:order val="1"/>
          <c:tx>
            <c:strRef>
              <c:f>Chart!$C$1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+6.8%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+1.3%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-2.1%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+9.0%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+5.1%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+7.4%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+10.1%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+8.3%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+10.6%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+7.3%</a:t>
                    </a:r>
                    <a:endParaRPr lang="en-US" dirty="0" smtClean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+13.5%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+8.8%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+7.7%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+5.4%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+8.5%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+5.9%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+6.3%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+6.1%</a:t>
                    </a:r>
                    <a:endParaRPr lang="en-US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+4.2%</a:t>
                    </a:r>
                    <a:endParaRPr lang="en-US" sz="1200" dirty="0"/>
                  </a:p>
                </c:rich>
              </c:tx>
              <c:spPr/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3.853922772445294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76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76" dirty="0" smtClean="0"/>
                      <a:t>+1.3%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4457840344355603E-2"/>
                  <c:y val="-3.863871164306399E-2"/>
                </c:manualLayout>
              </c:layout>
              <c:tx>
                <c:rich>
                  <a:bodyPr/>
                  <a:lstStyle/>
                  <a:p>
                    <a:pPr>
                      <a:defRPr sz="1372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+4%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76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General</c:formatCode>
                <c:ptCount val="21"/>
                <c:pt idx="0">
                  <c:v>8.1298700000000004</c:v>
                </c:pt>
                <c:pt idx="1">
                  <c:v>8.2355599999999995</c:v>
                </c:pt>
                <c:pt idx="2">
                  <c:v>8.0626099999999994</c:v>
                </c:pt>
                <c:pt idx="3">
                  <c:v>8.7882499999999997</c:v>
                </c:pt>
                <c:pt idx="4">
                  <c:v>9.2364500000000014</c:v>
                </c:pt>
                <c:pt idx="5">
                  <c:v>9.91995</c:v>
                </c:pt>
                <c:pt idx="6">
                  <c:v>10.92187</c:v>
                </c:pt>
                <c:pt idx="7">
                  <c:v>11.828389999999999</c:v>
                </c:pt>
                <c:pt idx="8">
                  <c:v>13.0822</c:v>
                </c:pt>
                <c:pt idx="9">
                  <c:v>14.0372</c:v>
                </c:pt>
                <c:pt idx="10">
                  <c:v>15.932219999999999</c:v>
                </c:pt>
                <c:pt idx="11">
                  <c:v>17.334259999999997</c:v>
                </c:pt>
                <c:pt idx="12">
                  <c:v>18.669</c:v>
                </c:pt>
                <c:pt idx="13">
                  <c:v>19.677</c:v>
                </c:pt>
                <c:pt idx="14">
                  <c:v>21.349</c:v>
                </c:pt>
                <c:pt idx="15">
                  <c:v>22.609000000000002</c:v>
                </c:pt>
                <c:pt idx="16">
                  <c:v>24.041</c:v>
                </c:pt>
                <c:pt idx="17">
                  <c:v>25.516999999999999</c:v>
                </c:pt>
                <c:pt idx="18">
                  <c:v>26.599</c:v>
                </c:pt>
                <c:pt idx="19">
                  <c:v>26.943000000000001</c:v>
                </c:pt>
                <c:pt idx="20">
                  <c:v>28.020720000000001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17848"/>
        <c:axId val="408314712"/>
      </c:lineChart>
      <c:catAx>
        <c:axId val="40831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005"/>
        </c:spPr>
        <c:txPr>
          <a:bodyPr rot="0"/>
          <a:lstStyle/>
          <a:p>
            <a:pPr>
              <a:defRPr sz="1176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08314712"/>
        <c:crosses val="autoZero"/>
        <c:auto val="1"/>
        <c:lblAlgn val="ctr"/>
        <c:lblOffset val="100"/>
        <c:noMultiLvlLbl val="0"/>
      </c:catAx>
      <c:valAx>
        <c:axId val="408314712"/>
        <c:scaling>
          <c:orientation val="minMax"/>
          <c:max val="33"/>
          <c:min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8005"/>
        </c:spPr>
        <c:txPr>
          <a:bodyPr/>
          <a:lstStyle/>
          <a:p>
            <a:pPr>
              <a:defRPr sz="1372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08317848"/>
        <c:crosses val="autoZero"/>
        <c:crossBetween val="between"/>
        <c:majorUnit val="5"/>
      </c:valAx>
      <c:spPr>
        <a:noFill/>
        <a:ln w="24893">
          <a:noFill/>
        </a:ln>
      </c:spPr>
    </c:plotArea>
    <c:plotVisOnly val="1"/>
    <c:dispBlanksAs val="gap"/>
    <c:showDLblsOverMax val="0"/>
  </c:chart>
  <c:txPr>
    <a:bodyPr/>
    <a:lstStyle/>
    <a:p>
      <a:pPr>
        <a:defRPr sz="1764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54337899543377E-2"/>
          <c:y val="3.5885167464114832E-2"/>
          <c:w val="0.96118721461187218"/>
          <c:h val="0.82775119617224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Indemnity Claim Cost</c:v>
                </c:pt>
              </c:strCache>
            </c:strRef>
          </c:tx>
          <c:spPr>
            <a:solidFill>
              <a:schemeClr val="accent1"/>
            </a:solidFill>
            <a:ln w="12932">
              <a:solidFill>
                <a:schemeClr val="tx1"/>
              </a:solidFill>
              <a:prstDash val="solid"/>
            </a:ln>
          </c:spPr>
          <c:invertIfNegative val="0"/>
          <c:dPt>
            <c:idx val="20"/>
            <c:invertIfNegative val="0"/>
            <c:bubble3D val="0"/>
            <c:spPr>
              <a:solidFill>
                <a:schemeClr val="tx2"/>
              </a:solidFill>
              <a:ln w="129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3"/>
              <c:numFmt formatCode="\$#,##0.0" sourceLinked="0"/>
              <c:spPr>
                <a:noFill/>
                <a:ln w="25864">
                  <a:noFill/>
                </a:ln>
              </c:spPr>
              <c:txPr>
                <a:bodyPr rot="5400000" vert="horz"/>
                <a:lstStyle/>
                <a:p>
                  <a:pPr algn="ctr">
                    <a:defRPr sz="1426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5694166560438214E-3"/>
                  <c:y val="0.35469185182981666"/>
                </c:manualLayout>
              </c:layout>
              <c:numFmt formatCode="\$#,##0.0" sourceLinked="0"/>
              <c:spPr>
                <a:noFill/>
                <a:ln w="25864">
                  <a:noFill/>
                </a:ln>
              </c:spPr>
              <c:txPr>
                <a:bodyPr rot="5400000" vert="horz"/>
                <a:lstStyle/>
                <a:p>
                  <a:pPr algn="ctr">
                    <a:defRPr sz="1426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numFmt formatCode="\$#,##0.0" sourceLinked="0"/>
              <c:spPr>
                <a:noFill/>
                <a:ln w="25864">
                  <a:noFill/>
                </a:ln>
              </c:spPr>
              <c:txPr>
                <a:bodyPr rot="5400000" vert="horz"/>
                <a:lstStyle/>
                <a:p>
                  <a:pPr algn="ctr">
                    <a:defRPr sz="1426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 rot="5400000" vert="horz"/>
                  <a:lstStyle/>
                  <a:p>
                    <a:pPr algn="ctr">
                      <a:defRPr sz="1426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$20.8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numFmt formatCode="\$#,##0.0" sourceLinked="0"/>
              <c:spPr>
                <a:noFill/>
                <a:ln w="25864">
                  <a:noFill/>
                </a:ln>
              </c:spPr>
              <c:txPr>
                <a:bodyPr rot="5400000" vert="horz"/>
                <a:lstStyle/>
                <a:p>
                  <a:pPr algn="ctr">
                    <a:defRPr sz="1426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\$#,##0.0" sourceLinked="0"/>
            <c:spPr>
              <a:noFill/>
              <a:ln w="25864">
                <a:noFill/>
              </a:ln>
            </c:spPr>
            <c:txPr>
              <a:bodyPr rot="5400000" vert="horz" wrap="square" lIns="38100" tIns="19050" rIns="38100" bIns="19050" anchor="ctr">
                <a:spAutoFit/>
              </a:bodyPr>
              <a:lstStyle/>
              <a:p>
                <a:pPr algn="ctr">
                  <a:defRPr sz="142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Sheet1!$A$4:$A$24</c:f>
              <c:strCach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2013p</c:v>
                </c:pt>
              </c:strCache>
            </c:strRef>
          </c:cat>
          <c:val>
            <c:numRef>
              <c:f>Sheet1!$B$4:$B$24</c:f>
              <c:numCache>
                <c:formatCode>"$"#,##0.00</c:formatCode>
                <c:ptCount val="21"/>
                <c:pt idx="0">
                  <c:v>9.2260000000000009</c:v>
                </c:pt>
                <c:pt idx="1">
                  <c:v>9.6780000000000008</c:v>
                </c:pt>
                <c:pt idx="2">
                  <c:v>9.8420000000000005</c:v>
                </c:pt>
                <c:pt idx="3">
                  <c:v>10.423</c:v>
                </c:pt>
                <c:pt idx="4">
                  <c:v>11.225</c:v>
                </c:pt>
                <c:pt idx="5">
                  <c:v>12.236000000000001</c:v>
                </c:pt>
                <c:pt idx="6">
                  <c:v>13.472</c:v>
                </c:pt>
                <c:pt idx="7">
                  <c:v>14.832000000000001</c:v>
                </c:pt>
                <c:pt idx="8">
                  <c:v>16.196999999999999</c:v>
                </c:pt>
                <c:pt idx="9">
                  <c:v>16.699000000000002</c:v>
                </c:pt>
                <c:pt idx="10">
                  <c:v>17.466999999999999</c:v>
                </c:pt>
                <c:pt idx="11">
                  <c:v>17.641999999999999</c:v>
                </c:pt>
                <c:pt idx="12">
                  <c:v>18.277000000000001</c:v>
                </c:pt>
                <c:pt idx="13">
                  <c:v>19.282</c:v>
                </c:pt>
                <c:pt idx="14">
                  <c:v>20.527999999999999</c:v>
                </c:pt>
                <c:pt idx="15">
                  <c:v>22.343</c:v>
                </c:pt>
                <c:pt idx="16">
                  <c:v>22.48</c:v>
                </c:pt>
                <c:pt idx="17">
                  <c:v>21.856000000000002</c:v>
                </c:pt>
                <c:pt idx="18">
                  <c:v>22.1</c:v>
                </c:pt>
                <c:pt idx="19">
                  <c:v>22.2</c:v>
                </c:pt>
                <c:pt idx="20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8320592"/>
        <c:axId val="408315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ln w="2586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Sheet1!$A$4:$A$24</c:f>
              <c:strCach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2013p</c:v>
                </c:pt>
              </c:strCache>
            </c:strRef>
          </c:cat>
          <c:val>
            <c:numRef>
              <c:f>Sheet1!$C$4:$C$24</c:f>
              <c:numCache>
                <c:formatCode>0.0%</c:formatCode>
                <c:ptCount val="21"/>
                <c:pt idx="0">
                  <c:v>-2.8000000000000001E-2</c:v>
                </c:pt>
                <c:pt idx="1">
                  <c:v>4.9000000000000002E-2</c:v>
                </c:pt>
                <c:pt idx="2">
                  <c:v>1.7000000000000001E-2</c:v>
                </c:pt>
                <c:pt idx="3">
                  <c:v>5.8999999999999997E-2</c:v>
                </c:pt>
                <c:pt idx="4">
                  <c:v>7.6999999999999999E-2</c:v>
                </c:pt>
                <c:pt idx="5">
                  <c:v>0.09</c:v>
                </c:pt>
                <c:pt idx="6">
                  <c:v>0.10100000000000001</c:v>
                </c:pt>
                <c:pt idx="7">
                  <c:v>0.10100000000000001</c:v>
                </c:pt>
                <c:pt idx="8">
                  <c:v>9.1999999999999998E-2</c:v>
                </c:pt>
                <c:pt idx="9">
                  <c:v>3.1E-2</c:v>
                </c:pt>
                <c:pt idx="10">
                  <c:v>4.5999999999999999E-2</c:v>
                </c:pt>
                <c:pt idx="11">
                  <c:v>0.01</c:v>
                </c:pt>
                <c:pt idx="12">
                  <c:v>3.1E-2</c:v>
                </c:pt>
                <c:pt idx="13">
                  <c:v>5.8999999999999997E-2</c:v>
                </c:pt>
                <c:pt idx="14">
                  <c:v>6.5000000000000002E-2</c:v>
                </c:pt>
                <c:pt idx="15">
                  <c:v>9.0999999999999998E-2</c:v>
                </c:pt>
                <c:pt idx="16">
                  <c:v>0.01</c:v>
                </c:pt>
                <c:pt idx="17">
                  <c:v>-2.7E-2</c:v>
                </c:pt>
                <c:pt idx="18">
                  <c:v>1.0999999999999999E-2</c:v>
                </c:pt>
                <c:pt idx="19">
                  <c:v>5.0000000000000001E-3</c:v>
                </c:pt>
                <c:pt idx="20">
                  <c:v>0.02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9398"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+1.0%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-3.1%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-2.8%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+4.9%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+1.7%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+5.9%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+7.7%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+9.0%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+10.1%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+10.1%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+9.2%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+3.1%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+4.6%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+1.0%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+3.6%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+5.5%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+6.5%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+0.6%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-2.8%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pPr>
                      <a:defRPr sz="112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+2%</a:t>
                    </a:r>
                  </a:p>
                </c:rich>
              </c:tx>
              <c:spPr>
                <a:noFill/>
                <a:ln w="25864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86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2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Sheet1!$A$4:$A$24</c:f>
              <c:strCach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2013p</c:v>
                </c:pt>
              </c:strCache>
            </c:strRef>
          </c:cat>
          <c:val>
            <c:numRef>
              <c:f>Sheet1!$D$4:$D$24</c:f>
              <c:numCache>
                <c:formatCode>General</c:formatCode>
                <c:ptCount val="21"/>
                <c:pt idx="0">
                  <c:v>10.355</c:v>
                </c:pt>
                <c:pt idx="1">
                  <c:v>10.813000000000001</c:v>
                </c:pt>
                <c:pt idx="2">
                  <c:v>10.98</c:v>
                </c:pt>
                <c:pt idx="3">
                  <c:v>11.569000000000001</c:v>
                </c:pt>
                <c:pt idx="4">
                  <c:v>12.382999999999999</c:v>
                </c:pt>
                <c:pt idx="5">
                  <c:v>13.407999999999999</c:v>
                </c:pt>
                <c:pt idx="6">
                  <c:v>14.661</c:v>
                </c:pt>
                <c:pt idx="7">
                  <c:v>16.035</c:v>
                </c:pt>
                <c:pt idx="8">
                  <c:v>17.38</c:v>
                </c:pt>
                <c:pt idx="9">
                  <c:v>17.757000000000001</c:v>
                </c:pt>
                <c:pt idx="10">
                  <c:v>18.515000000000001</c:v>
                </c:pt>
                <c:pt idx="11">
                  <c:v>18.704999999999998</c:v>
                </c:pt>
                <c:pt idx="12">
                  <c:v>19.178999999999998</c:v>
                </c:pt>
                <c:pt idx="13">
                  <c:v>20.084</c:v>
                </c:pt>
                <c:pt idx="14">
                  <c:v>20.847000000000001</c:v>
                </c:pt>
                <c:pt idx="15">
                  <c:v>22.343</c:v>
                </c:pt>
                <c:pt idx="16">
                  <c:v>22.48</c:v>
                </c:pt>
                <c:pt idx="17">
                  <c:v>21.856000000000002</c:v>
                </c:pt>
                <c:pt idx="18">
                  <c:v>22.292999999999999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20592"/>
        <c:axId val="408315496"/>
      </c:lineChart>
      <c:catAx>
        <c:axId val="40832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8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15496"/>
        <c:crossesAt val="1"/>
        <c:auto val="1"/>
        <c:lblAlgn val="ctr"/>
        <c:lblOffset val="0"/>
        <c:tickLblSkip val="1"/>
        <c:tickMarkSkip val="1"/>
        <c:noMultiLvlLbl val="0"/>
      </c:catAx>
      <c:valAx>
        <c:axId val="408315496"/>
        <c:scaling>
          <c:orientation val="minMax"/>
          <c:max val="25"/>
          <c:min val="5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258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0592"/>
        <c:crosses val="autoZero"/>
        <c:crossBetween val="between"/>
      </c:valAx>
      <c:spPr>
        <a:noFill/>
        <a:ln w="258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3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82385730211823E-2"/>
          <c:y val="5.8201058201058198E-2"/>
          <c:w val="0.90635451505016718"/>
          <c:h val="0.7072310405643739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Change in Median Usual Weekly Earnings</c:v>
                </c:pt>
              </c:strCache>
            </c:strRef>
          </c:tx>
          <c:spPr>
            <a:ln w="39222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5764295137353398E-2"/>
                  <c:y val="-4.2162467469344156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8155818939353039E-2"/>
                  <c:y val="5.8300534655390313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7435773732046216E-2"/>
                  <c:y val="3.1889633795775474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1664960742494261E-2"/>
                  <c:y val="-4.1445879265091856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1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1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Sheet1!$B$2:$T$2</c:f>
              <c:numCache>
                <c:formatCode>0.0%</c:formatCode>
                <c:ptCount val="19"/>
                <c:pt idx="0">
                  <c:v>2.5999999999999999E-2</c:v>
                </c:pt>
                <c:pt idx="1">
                  <c:v>2.3E-2</c:v>
                </c:pt>
                <c:pt idx="2">
                  <c:v>2.7E-2</c:v>
                </c:pt>
                <c:pt idx="3">
                  <c:v>0.04</c:v>
                </c:pt>
                <c:pt idx="4">
                  <c:v>0.05</c:v>
                </c:pt>
                <c:pt idx="5">
                  <c:v>4.9000000000000002E-2</c:v>
                </c:pt>
                <c:pt idx="6">
                  <c:v>3.5000000000000003E-2</c:v>
                </c:pt>
                <c:pt idx="7">
                  <c:v>0.02</c:v>
                </c:pt>
                <c:pt idx="8">
                  <c:v>0.02</c:v>
                </c:pt>
                <c:pt idx="9">
                  <c:v>2.9000000000000001E-2</c:v>
                </c:pt>
                <c:pt idx="10">
                  <c:v>0.02</c:v>
                </c:pt>
                <c:pt idx="11">
                  <c:v>3.1E-2</c:v>
                </c:pt>
                <c:pt idx="12">
                  <c:v>3.5999999999999997E-2</c:v>
                </c:pt>
                <c:pt idx="13">
                  <c:v>3.9E-2</c:v>
                </c:pt>
                <c:pt idx="14">
                  <c:v>2.4E-2</c:v>
                </c:pt>
                <c:pt idx="15">
                  <c:v>1.0999999999999999E-2</c:v>
                </c:pt>
                <c:pt idx="16">
                  <c:v>1.2E-2</c:v>
                </c:pt>
                <c:pt idx="17">
                  <c:v>1.6E-2</c:v>
                </c:pt>
                <c:pt idx="18">
                  <c:v>0.01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Change in Indemnity Cost per Lost-Time Claim</c:v>
                </c:pt>
              </c:strCache>
            </c:strRef>
          </c:tx>
          <c:spPr>
            <a:ln w="39222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6812232707030101E-2"/>
                  <c:y val="2.0348614201002646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74712504281253E-2"/>
                  <c:y val="3.5383879237317561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483558430072161E-2"/>
                  <c:y val="-6.0835377799997231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90558403484737E-2"/>
                  <c:y val="-5.8862115568887263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28453630016149E-2"/>
                  <c:y val="3.1735284200586023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565093687453183E-2"/>
                  <c:y val="-4.2382915468899718E-2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10298045684059909"/>
                  <c:y val="-7.484344456942793E-3"/>
                </c:manualLayout>
              </c:layout>
              <c:spPr>
                <a:noFill/>
                <a:ln w="26148">
                  <a:noFill/>
                </a:ln>
              </c:spPr>
              <c:txPr>
                <a:bodyPr/>
                <a:lstStyle/>
                <a:p>
                  <a:pPr>
                    <a:defRPr sz="144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1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1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Sheet1!$B$1:$T$1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Sheet1!$B$3:$T$3</c:f>
              <c:numCache>
                <c:formatCode>0.0%</c:formatCode>
                <c:ptCount val="19"/>
                <c:pt idx="0">
                  <c:v>1.7000000000000001E-2</c:v>
                </c:pt>
                <c:pt idx="1">
                  <c:v>5.8999999999999997E-2</c:v>
                </c:pt>
                <c:pt idx="2">
                  <c:v>7.6999999999999999E-2</c:v>
                </c:pt>
                <c:pt idx="3">
                  <c:v>0.09</c:v>
                </c:pt>
                <c:pt idx="4">
                  <c:v>0.10100000000000001</c:v>
                </c:pt>
                <c:pt idx="5">
                  <c:v>0.10100000000000001</c:v>
                </c:pt>
                <c:pt idx="6">
                  <c:v>9.1999999999999998E-2</c:v>
                </c:pt>
                <c:pt idx="7">
                  <c:v>3.1E-2</c:v>
                </c:pt>
                <c:pt idx="8">
                  <c:v>4.5999999999999999E-2</c:v>
                </c:pt>
                <c:pt idx="9">
                  <c:v>0.01</c:v>
                </c:pt>
                <c:pt idx="10">
                  <c:v>3.1E-2</c:v>
                </c:pt>
                <c:pt idx="11">
                  <c:v>5.8999999999999997E-2</c:v>
                </c:pt>
                <c:pt idx="12">
                  <c:v>6.5000000000000002E-2</c:v>
                </c:pt>
                <c:pt idx="13">
                  <c:v>9.0999999999999998E-2</c:v>
                </c:pt>
                <c:pt idx="14">
                  <c:v>0.01</c:v>
                </c:pt>
                <c:pt idx="15">
                  <c:v>-2.7E-2</c:v>
                </c:pt>
                <c:pt idx="16">
                  <c:v>1.0999999999999999E-2</c:v>
                </c:pt>
                <c:pt idx="17">
                  <c:v>5.0000000000000001E-3</c:v>
                </c:pt>
                <c:pt idx="18">
                  <c:v>0.02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18240"/>
        <c:axId val="408319416"/>
      </c:lineChart>
      <c:catAx>
        <c:axId val="408318240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spPr>
          <a:ln w="326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6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19416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408319416"/>
        <c:scaling>
          <c:orientation val="minMax"/>
        </c:scaling>
        <c:delete val="0"/>
        <c:axPos val="l"/>
        <c:majorGridlines>
          <c:spPr>
            <a:ln w="3268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ln w="32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18240"/>
        <c:crossesAt val="1"/>
        <c:crossBetween val="between"/>
      </c:valAx>
      <c:spPr>
        <a:noFill/>
        <a:ln w="26148">
          <a:noFill/>
        </a:ln>
      </c:spPr>
    </c:plotArea>
    <c:legend>
      <c:legendPos val="r"/>
      <c:layout>
        <c:manualLayout>
          <c:xMode val="edge"/>
          <c:yMode val="edge"/>
          <c:x val="0.29208472686733555"/>
          <c:y val="0"/>
          <c:w val="0.69565217391304346"/>
          <c:h val="7.9365079365079361E-2"/>
        </c:manualLayout>
      </c:layout>
      <c:overlay val="0"/>
      <c:spPr>
        <a:noFill/>
        <a:ln w="26148">
          <a:noFill/>
        </a:ln>
      </c:spPr>
      <c:txPr>
        <a:bodyPr/>
        <a:lstStyle/>
        <a:p>
          <a:pPr>
            <a:defRPr sz="132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72517321016199E-2"/>
          <c:y val="4.2222222222222244E-2"/>
          <c:w val="0.94688221709006959"/>
          <c:h val="0.85111111111111115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550">
              <a:noFill/>
            </a:ln>
          </c:spPr>
          <c:invertIfNegative val="0"/>
          <c:cat>
            <c:strRef>
              <c:f>Sheet1!$A$2:$A$297</c:f>
              <c:strCache>
                <c:ptCount val="296"/>
                <c:pt idx="0">
                  <c:v>Jan-90</c:v>
                </c:pt>
                <c:pt idx="1">
                  <c:v>Feb-90</c:v>
                </c:pt>
                <c:pt idx="2">
                  <c:v>Mar-90</c:v>
                </c:pt>
                <c:pt idx="3">
                  <c:v>Apr-90</c:v>
                </c:pt>
                <c:pt idx="4">
                  <c:v>May-90</c:v>
                </c:pt>
                <c:pt idx="5">
                  <c:v>Jun-90</c:v>
                </c:pt>
                <c:pt idx="6">
                  <c:v>Jul-90</c:v>
                </c:pt>
                <c:pt idx="7">
                  <c:v>Aug-90</c:v>
                </c:pt>
                <c:pt idx="8">
                  <c:v>Sep-90</c:v>
                </c:pt>
                <c:pt idx="9">
                  <c:v>Oct-90</c:v>
                </c:pt>
                <c:pt idx="10">
                  <c:v>Nov-90</c:v>
                </c:pt>
                <c:pt idx="11">
                  <c:v>Dec-90</c:v>
                </c:pt>
                <c:pt idx="12">
                  <c:v>Jan-91</c:v>
                </c:pt>
                <c:pt idx="13">
                  <c:v>Feb-91</c:v>
                </c:pt>
                <c:pt idx="14">
                  <c:v>Mar-91</c:v>
                </c:pt>
                <c:pt idx="15">
                  <c:v>Apr-91</c:v>
                </c:pt>
                <c:pt idx="16">
                  <c:v>May-91</c:v>
                </c:pt>
                <c:pt idx="17">
                  <c:v>Jun-91</c:v>
                </c:pt>
                <c:pt idx="18">
                  <c:v>Jul-91</c:v>
                </c:pt>
                <c:pt idx="19">
                  <c:v>Aug-91</c:v>
                </c:pt>
                <c:pt idx="20">
                  <c:v>Sep-91</c:v>
                </c:pt>
                <c:pt idx="21">
                  <c:v>Oct-91</c:v>
                </c:pt>
                <c:pt idx="22">
                  <c:v>Nov-91</c:v>
                </c:pt>
                <c:pt idx="23">
                  <c:v>Dec-91</c:v>
                </c:pt>
                <c:pt idx="24">
                  <c:v>Jan-92</c:v>
                </c:pt>
                <c:pt idx="25">
                  <c:v>Feb-92</c:v>
                </c:pt>
                <c:pt idx="26">
                  <c:v>Mar-92</c:v>
                </c:pt>
                <c:pt idx="27">
                  <c:v>Apr-92</c:v>
                </c:pt>
                <c:pt idx="28">
                  <c:v>May-92</c:v>
                </c:pt>
                <c:pt idx="29">
                  <c:v>Jun-92</c:v>
                </c:pt>
                <c:pt idx="30">
                  <c:v>Jul-92</c:v>
                </c:pt>
                <c:pt idx="31">
                  <c:v>Aug-92</c:v>
                </c:pt>
                <c:pt idx="32">
                  <c:v>Sep-92</c:v>
                </c:pt>
                <c:pt idx="33">
                  <c:v>Oct-92</c:v>
                </c:pt>
                <c:pt idx="34">
                  <c:v>Nov-92</c:v>
                </c:pt>
                <c:pt idx="35">
                  <c:v>Dec-92</c:v>
                </c:pt>
                <c:pt idx="36">
                  <c:v>Jan-93</c:v>
                </c:pt>
                <c:pt idx="37">
                  <c:v>Feb-93</c:v>
                </c:pt>
                <c:pt idx="38">
                  <c:v>Mar-93</c:v>
                </c:pt>
                <c:pt idx="39">
                  <c:v>Apr-93</c:v>
                </c:pt>
                <c:pt idx="40">
                  <c:v>May-93</c:v>
                </c:pt>
                <c:pt idx="41">
                  <c:v>Jun-93</c:v>
                </c:pt>
                <c:pt idx="42">
                  <c:v>Jul-93</c:v>
                </c:pt>
                <c:pt idx="43">
                  <c:v>Aug-93</c:v>
                </c:pt>
                <c:pt idx="44">
                  <c:v>Sep-93</c:v>
                </c:pt>
                <c:pt idx="45">
                  <c:v>Oct-93</c:v>
                </c:pt>
                <c:pt idx="46">
                  <c:v>Nov-93</c:v>
                </c:pt>
                <c:pt idx="47">
                  <c:v>Dec-93</c:v>
                </c:pt>
                <c:pt idx="48">
                  <c:v>Jan-94</c:v>
                </c:pt>
                <c:pt idx="49">
                  <c:v>Feb-94</c:v>
                </c:pt>
                <c:pt idx="50">
                  <c:v>Mar-94</c:v>
                </c:pt>
                <c:pt idx="51">
                  <c:v>Apr-94</c:v>
                </c:pt>
                <c:pt idx="52">
                  <c:v>May-94</c:v>
                </c:pt>
                <c:pt idx="53">
                  <c:v>Jun-94</c:v>
                </c:pt>
                <c:pt idx="54">
                  <c:v>Jul-94</c:v>
                </c:pt>
                <c:pt idx="55">
                  <c:v>Aug-94</c:v>
                </c:pt>
                <c:pt idx="56">
                  <c:v>Sep-94</c:v>
                </c:pt>
                <c:pt idx="57">
                  <c:v>Oct-94</c:v>
                </c:pt>
                <c:pt idx="58">
                  <c:v>Nov-94</c:v>
                </c:pt>
                <c:pt idx="59">
                  <c:v>Dec-94</c:v>
                </c:pt>
                <c:pt idx="60">
                  <c:v>Jan-95</c:v>
                </c:pt>
                <c:pt idx="61">
                  <c:v>Feb-95</c:v>
                </c:pt>
                <c:pt idx="62">
                  <c:v>Mar-95</c:v>
                </c:pt>
                <c:pt idx="63">
                  <c:v>Apr-95</c:v>
                </c:pt>
                <c:pt idx="64">
                  <c:v>May-95</c:v>
                </c:pt>
                <c:pt idx="65">
                  <c:v>Jun-95</c:v>
                </c:pt>
                <c:pt idx="66">
                  <c:v>Jul-95</c:v>
                </c:pt>
                <c:pt idx="67">
                  <c:v>Aug-95</c:v>
                </c:pt>
                <c:pt idx="68">
                  <c:v>Sep-95</c:v>
                </c:pt>
                <c:pt idx="69">
                  <c:v>Oct-95</c:v>
                </c:pt>
                <c:pt idx="70">
                  <c:v>Nov-95</c:v>
                </c:pt>
                <c:pt idx="71">
                  <c:v>Dec-95</c:v>
                </c:pt>
                <c:pt idx="72">
                  <c:v>Jan-96</c:v>
                </c:pt>
                <c:pt idx="73">
                  <c:v>Feb-96</c:v>
                </c:pt>
                <c:pt idx="74">
                  <c:v>Mar-96</c:v>
                </c:pt>
                <c:pt idx="75">
                  <c:v>Apr-96</c:v>
                </c:pt>
                <c:pt idx="76">
                  <c:v>May-96</c:v>
                </c:pt>
                <c:pt idx="77">
                  <c:v>Jun-96</c:v>
                </c:pt>
                <c:pt idx="78">
                  <c:v>Jul-96</c:v>
                </c:pt>
                <c:pt idx="79">
                  <c:v>Aug-96</c:v>
                </c:pt>
                <c:pt idx="80">
                  <c:v>Sep-96</c:v>
                </c:pt>
                <c:pt idx="81">
                  <c:v>Oct-96</c:v>
                </c:pt>
                <c:pt idx="82">
                  <c:v>Nov-96</c:v>
                </c:pt>
                <c:pt idx="83">
                  <c:v>Dec-96</c:v>
                </c:pt>
                <c:pt idx="84">
                  <c:v>Jan-97</c:v>
                </c:pt>
                <c:pt idx="85">
                  <c:v>Feb-97</c:v>
                </c:pt>
                <c:pt idx="86">
                  <c:v>Mar-97</c:v>
                </c:pt>
                <c:pt idx="87">
                  <c:v>Apr-97</c:v>
                </c:pt>
                <c:pt idx="88">
                  <c:v>May-97</c:v>
                </c:pt>
                <c:pt idx="89">
                  <c:v>Jun-97</c:v>
                </c:pt>
                <c:pt idx="90">
                  <c:v>Jul-97</c:v>
                </c:pt>
                <c:pt idx="91">
                  <c:v>Aug-97</c:v>
                </c:pt>
                <c:pt idx="92">
                  <c:v>Sep-97</c:v>
                </c:pt>
                <c:pt idx="93">
                  <c:v>Oct-97</c:v>
                </c:pt>
                <c:pt idx="94">
                  <c:v>Nov-97</c:v>
                </c:pt>
                <c:pt idx="95">
                  <c:v>Dec-97</c:v>
                </c:pt>
                <c:pt idx="96">
                  <c:v>Jan-98</c:v>
                </c:pt>
                <c:pt idx="97">
                  <c:v>Feb-98</c:v>
                </c:pt>
                <c:pt idx="98">
                  <c:v>Mar-98</c:v>
                </c:pt>
                <c:pt idx="99">
                  <c:v>Apr-98</c:v>
                </c:pt>
                <c:pt idx="100">
                  <c:v>May-98</c:v>
                </c:pt>
                <c:pt idx="101">
                  <c:v>Jun-98</c:v>
                </c:pt>
                <c:pt idx="102">
                  <c:v>Jul-98</c:v>
                </c:pt>
                <c:pt idx="103">
                  <c:v>Aug-98</c:v>
                </c:pt>
                <c:pt idx="104">
                  <c:v>Sep-98</c:v>
                </c:pt>
                <c:pt idx="105">
                  <c:v>Oct-98</c:v>
                </c:pt>
                <c:pt idx="106">
                  <c:v>Nov-98</c:v>
                </c:pt>
                <c:pt idx="107">
                  <c:v>Dec-98</c:v>
                </c:pt>
                <c:pt idx="108">
                  <c:v>Jan-99</c:v>
                </c:pt>
                <c:pt idx="109">
                  <c:v>Feb-99</c:v>
                </c:pt>
                <c:pt idx="110">
                  <c:v>Mar-99</c:v>
                </c:pt>
                <c:pt idx="111">
                  <c:v>Apr-99</c:v>
                </c:pt>
                <c:pt idx="112">
                  <c:v>May-99</c:v>
                </c:pt>
                <c:pt idx="113">
                  <c:v>Jun-99</c:v>
                </c:pt>
                <c:pt idx="114">
                  <c:v>Jul-99</c:v>
                </c:pt>
                <c:pt idx="115">
                  <c:v>Aug-99</c:v>
                </c:pt>
                <c:pt idx="116">
                  <c:v>Sep-99</c:v>
                </c:pt>
                <c:pt idx="117">
                  <c:v>Oct-99</c:v>
                </c:pt>
                <c:pt idx="118">
                  <c:v>Nov-99</c:v>
                </c:pt>
                <c:pt idx="119">
                  <c:v>Dec-99</c:v>
                </c:pt>
                <c:pt idx="120">
                  <c:v>Jan-00</c:v>
                </c:pt>
                <c:pt idx="121">
                  <c:v>Feb-00</c:v>
                </c:pt>
                <c:pt idx="122">
                  <c:v>Mar-00</c:v>
                </c:pt>
                <c:pt idx="123">
                  <c:v>Apr-00</c:v>
                </c:pt>
                <c:pt idx="124">
                  <c:v>May-00</c:v>
                </c:pt>
                <c:pt idx="125">
                  <c:v>Jun-00</c:v>
                </c:pt>
                <c:pt idx="126">
                  <c:v>Jul-00</c:v>
                </c:pt>
                <c:pt idx="127">
                  <c:v>Aug-00</c:v>
                </c:pt>
                <c:pt idx="128">
                  <c:v>Sep-00</c:v>
                </c:pt>
                <c:pt idx="129">
                  <c:v>Oct-00</c:v>
                </c:pt>
                <c:pt idx="130">
                  <c:v>Nov-00</c:v>
                </c:pt>
                <c:pt idx="131">
                  <c:v>Dec-00</c:v>
                </c:pt>
                <c:pt idx="132">
                  <c:v>Jan-01</c:v>
                </c:pt>
                <c:pt idx="133">
                  <c:v>Feb-01</c:v>
                </c:pt>
                <c:pt idx="134">
                  <c:v>Mar-01</c:v>
                </c:pt>
                <c:pt idx="135">
                  <c:v>Apr-01</c:v>
                </c:pt>
                <c:pt idx="136">
                  <c:v>May-01</c:v>
                </c:pt>
                <c:pt idx="137">
                  <c:v>Jun-01</c:v>
                </c:pt>
                <c:pt idx="138">
                  <c:v>Jul-01</c:v>
                </c:pt>
                <c:pt idx="139">
                  <c:v>Aug-01</c:v>
                </c:pt>
                <c:pt idx="140">
                  <c:v>Sep-01</c:v>
                </c:pt>
                <c:pt idx="141">
                  <c:v>Oct-01</c:v>
                </c:pt>
                <c:pt idx="142">
                  <c:v>Nov-01</c:v>
                </c:pt>
                <c:pt idx="143">
                  <c:v>Dec-01</c:v>
                </c:pt>
                <c:pt idx="144">
                  <c:v>Jan-02</c:v>
                </c:pt>
                <c:pt idx="145">
                  <c:v>Feb-02</c:v>
                </c:pt>
                <c:pt idx="146">
                  <c:v>Mar-02</c:v>
                </c:pt>
                <c:pt idx="147">
                  <c:v>Apr-02</c:v>
                </c:pt>
                <c:pt idx="148">
                  <c:v>May-02</c:v>
                </c:pt>
                <c:pt idx="149">
                  <c:v>Jun-02</c:v>
                </c:pt>
                <c:pt idx="150">
                  <c:v>Jul-02</c:v>
                </c:pt>
                <c:pt idx="151">
                  <c:v>Aug-02</c:v>
                </c:pt>
                <c:pt idx="152">
                  <c:v>Sep-02</c:v>
                </c:pt>
                <c:pt idx="153">
                  <c:v>Oct-02</c:v>
                </c:pt>
                <c:pt idx="154">
                  <c:v>Nov-02</c:v>
                </c:pt>
                <c:pt idx="155">
                  <c:v>Dec-02</c:v>
                </c:pt>
                <c:pt idx="156">
                  <c:v>Jan-03</c:v>
                </c:pt>
                <c:pt idx="157">
                  <c:v>Feb-03</c:v>
                </c:pt>
                <c:pt idx="158">
                  <c:v>Mar-03</c:v>
                </c:pt>
                <c:pt idx="159">
                  <c:v>Apr-03</c:v>
                </c:pt>
                <c:pt idx="160">
                  <c:v>May-03</c:v>
                </c:pt>
                <c:pt idx="161">
                  <c:v>Jun-03</c:v>
                </c:pt>
                <c:pt idx="162">
                  <c:v>Jul-03</c:v>
                </c:pt>
                <c:pt idx="163">
                  <c:v>Aug-03</c:v>
                </c:pt>
                <c:pt idx="164">
                  <c:v>Sep-03</c:v>
                </c:pt>
                <c:pt idx="165">
                  <c:v>Oct-03</c:v>
                </c:pt>
                <c:pt idx="166">
                  <c:v>Nov-03</c:v>
                </c:pt>
                <c:pt idx="167">
                  <c:v>Dec-03</c:v>
                </c:pt>
                <c:pt idx="168">
                  <c:v>Jan-04</c:v>
                </c:pt>
                <c:pt idx="169">
                  <c:v>Feb-04</c:v>
                </c:pt>
                <c:pt idx="170">
                  <c:v>Mar-04</c:v>
                </c:pt>
                <c:pt idx="171">
                  <c:v>Apr-04</c:v>
                </c:pt>
                <c:pt idx="172">
                  <c:v>May-04</c:v>
                </c:pt>
                <c:pt idx="173">
                  <c:v>Jun-04</c:v>
                </c:pt>
                <c:pt idx="174">
                  <c:v>Jul-04</c:v>
                </c:pt>
                <c:pt idx="175">
                  <c:v>Aug-04</c:v>
                </c:pt>
                <c:pt idx="176">
                  <c:v>Sep-04</c:v>
                </c:pt>
                <c:pt idx="177">
                  <c:v>Oct-04</c:v>
                </c:pt>
                <c:pt idx="178">
                  <c:v>Nov-04</c:v>
                </c:pt>
                <c:pt idx="179">
                  <c:v>Dec-04</c:v>
                </c:pt>
                <c:pt idx="180">
                  <c:v>Jan-05</c:v>
                </c:pt>
                <c:pt idx="181">
                  <c:v>Mar-05</c:v>
                </c:pt>
                <c:pt idx="182">
                  <c:v>Mar-05</c:v>
                </c:pt>
                <c:pt idx="183">
                  <c:v>Apr-05</c:v>
                </c:pt>
                <c:pt idx="184">
                  <c:v>May-05</c:v>
                </c:pt>
                <c:pt idx="185">
                  <c:v>Jun-05</c:v>
                </c:pt>
                <c:pt idx="186">
                  <c:v>Jul-05</c:v>
                </c:pt>
                <c:pt idx="187">
                  <c:v>Aug-05</c:v>
                </c:pt>
                <c:pt idx="188">
                  <c:v>Sep-05</c:v>
                </c:pt>
                <c:pt idx="189">
                  <c:v>Oct-05</c:v>
                </c:pt>
                <c:pt idx="190">
                  <c:v>Nov-05</c:v>
                </c:pt>
                <c:pt idx="191">
                  <c:v>Dec-05</c:v>
                </c:pt>
                <c:pt idx="192">
                  <c:v>Jan-06</c:v>
                </c:pt>
                <c:pt idx="193">
                  <c:v>Mar-06</c:v>
                </c:pt>
                <c:pt idx="194">
                  <c:v>Mar-06</c:v>
                </c:pt>
                <c:pt idx="195">
                  <c:v>Apr-06</c:v>
                </c:pt>
                <c:pt idx="196">
                  <c:v>May-06</c:v>
                </c:pt>
                <c:pt idx="197">
                  <c:v>Jun-06</c:v>
                </c:pt>
                <c:pt idx="198">
                  <c:v>Jul-06</c:v>
                </c:pt>
                <c:pt idx="199">
                  <c:v>Aug-06</c:v>
                </c:pt>
                <c:pt idx="200">
                  <c:v>Sep-06</c:v>
                </c:pt>
                <c:pt idx="201">
                  <c:v>Oct-06</c:v>
                </c:pt>
                <c:pt idx="202">
                  <c:v>Nov-06</c:v>
                </c:pt>
                <c:pt idx="203">
                  <c:v>Dec-06</c:v>
                </c:pt>
                <c:pt idx="204">
                  <c:v>Jan-07</c:v>
                </c:pt>
                <c:pt idx="205">
                  <c:v>Mar-07</c:v>
                </c:pt>
                <c:pt idx="206">
                  <c:v>Mar-07</c:v>
                </c:pt>
                <c:pt idx="207">
                  <c:v>Apr-07</c:v>
                </c:pt>
                <c:pt idx="208">
                  <c:v>May-07</c:v>
                </c:pt>
                <c:pt idx="209">
                  <c:v>Jun-07</c:v>
                </c:pt>
                <c:pt idx="210">
                  <c:v>Jul-07</c:v>
                </c:pt>
                <c:pt idx="211">
                  <c:v>Aug-07</c:v>
                </c:pt>
                <c:pt idx="212">
                  <c:v>Sep-07</c:v>
                </c:pt>
                <c:pt idx="213">
                  <c:v>Oct-07</c:v>
                </c:pt>
                <c:pt idx="214">
                  <c:v>Nov-07</c:v>
                </c:pt>
                <c:pt idx="215">
                  <c:v>Dec-07</c:v>
                </c:pt>
                <c:pt idx="216">
                  <c:v>Jan-08</c:v>
                </c:pt>
                <c:pt idx="217">
                  <c:v>Feb-08</c:v>
                </c:pt>
                <c:pt idx="218">
                  <c:v>Mar-08</c:v>
                </c:pt>
                <c:pt idx="219">
                  <c:v>Apr-08</c:v>
                </c:pt>
                <c:pt idx="220">
                  <c:v>May-08</c:v>
                </c:pt>
                <c:pt idx="221">
                  <c:v>Jun-08</c:v>
                </c:pt>
                <c:pt idx="222">
                  <c:v>Jul-08</c:v>
                </c:pt>
                <c:pt idx="223">
                  <c:v>Aug-08</c:v>
                </c:pt>
                <c:pt idx="224">
                  <c:v>Sep-08</c:v>
                </c:pt>
                <c:pt idx="225">
                  <c:v>Oct-08</c:v>
                </c:pt>
                <c:pt idx="226">
                  <c:v>Nov-08</c:v>
                </c:pt>
                <c:pt idx="227">
                  <c:v>Dec-08</c:v>
                </c:pt>
                <c:pt idx="228">
                  <c:v>Jan-09</c:v>
                </c:pt>
                <c:pt idx="229">
                  <c:v>2/29/2009</c:v>
                </c:pt>
                <c:pt idx="230">
                  <c:v>Mar-08</c:v>
                </c:pt>
                <c:pt idx="231">
                  <c:v>Apr-09</c:v>
                </c:pt>
                <c:pt idx="232">
                  <c:v>May-09</c:v>
                </c:pt>
                <c:pt idx="233">
                  <c:v>Jun-09</c:v>
                </c:pt>
                <c:pt idx="234">
                  <c:v>Jul-09</c:v>
                </c:pt>
                <c:pt idx="235">
                  <c:v>Aug-09</c:v>
                </c:pt>
                <c:pt idx="236">
                  <c:v>Sep-09</c:v>
                </c:pt>
                <c:pt idx="237">
                  <c:v>Oct-09</c:v>
                </c:pt>
                <c:pt idx="238">
                  <c:v>Nov-09</c:v>
                </c:pt>
                <c:pt idx="239">
                  <c:v>Dec-09</c:v>
                </c:pt>
                <c:pt idx="240">
                  <c:v>Jan-10</c:v>
                </c:pt>
                <c:pt idx="241">
                  <c:v>Feb-10</c:v>
                </c:pt>
                <c:pt idx="242">
                  <c:v>Mar-10</c:v>
                </c:pt>
                <c:pt idx="243">
                  <c:v>Apr-10</c:v>
                </c:pt>
                <c:pt idx="244">
                  <c:v>May-10</c:v>
                </c:pt>
                <c:pt idx="245">
                  <c:v>Jun-10</c:v>
                </c:pt>
                <c:pt idx="246">
                  <c:v>Jul-10</c:v>
                </c:pt>
                <c:pt idx="247">
                  <c:v>Aug-10</c:v>
                </c:pt>
                <c:pt idx="248">
                  <c:v>Sep-10</c:v>
                </c:pt>
                <c:pt idx="249">
                  <c:v>Oct-10</c:v>
                </c:pt>
                <c:pt idx="250">
                  <c:v>Nov-10</c:v>
                </c:pt>
                <c:pt idx="251">
                  <c:v>Dec-10</c:v>
                </c:pt>
                <c:pt idx="252">
                  <c:v>Jan-11</c:v>
                </c:pt>
                <c:pt idx="253">
                  <c:v>Feb-11</c:v>
                </c:pt>
                <c:pt idx="254">
                  <c:v>Mar-11</c:v>
                </c:pt>
                <c:pt idx="255">
                  <c:v>Apr-11</c:v>
                </c:pt>
                <c:pt idx="256">
                  <c:v>May-11</c:v>
                </c:pt>
                <c:pt idx="257">
                  <c:v>Jun-11</c:v>
                </c:pt>
                <c:pt idx="258">
                  <c:v>Jul-11</c:v>
                </c:pt>
                <c:pt idx="259">
                  <c:v>Aug-11</c:v>
                </c:pt>
                <c:pt idx="260">
                  <c:v>Sep-11</c:v>
                </c:pt>
                <c:pt idx="261">
                  <c:v>Oct-11</c:v>
                </c:pt>
                <c:pt idx="262">
                  <c:v>Nov-11</c:v>
                </c:pt>
                <c:pt idx="263">
                  <c:v>Dec-11</c:v>
                </c:pt>
                <c:pt idx="264">
                  <c:v>Jan-12</c:v>
                </c:pt>
                <c:pt idx="265">
                  <c:v>2/30/2012</c:v>
                </c:pt>
                <c:pt idx="266">
                  <c:v>Mar-12</c:v>
                </c:pt>
                <c:pt idx="267">
                  <c:v>Apr-12</c:v>
                </c:pt>
                <c:pt idx="268">
                  <c:v>May-12</c:v>
                </c:pt>
                <c:pt idx="269">
                  <c:v>Jun-12</c:v>
                </c:pt>
                <c:pt idx="270">
                  <c:v>Jul-12</c:v>
                </c:pt>
                <c:pt idx="271">
                  <c:v>Aug-12</c:v>
                </c:pt>
                <c:pt idx="272">
                  <c:v>Sep-12</c:v>
                </c:pt>
                <c:pt idx="273">
                  <c:v>Oct-12</c:v>
                </c:pt>
                <c:pt idx="274">
                  <c:v>Nov-12</c:v>
                </c:pt>
                <c:pt idx="275">
                  <c:v>Dec-12</c:v>
                </c:pt>
                <c:pt idx="276">
                  <c:v>Jan-13</c:v>
                </c:pt>
                <c:pt idx="277">
                  <c:v>Feb-13</c:v>
                </c:pt>
                <c:pt idx="278">
                  <c:v>Mar-13</c:v>
                </c:pt>
                <c:pt idx="279">
                  <c:v>Apr-13</c:v>
                </c:pt>
                <c:pt idx="280">
                  <c:v>May-13</c:v>
                </c:pt>
                <c:pt idx="281">
                  <c:v>Jun-13</c:v>
                </c:pt>
                <c:pt idx="282">
                  <c:v>Jul-13</c:v>
                </c:pt>
                <c:pt idx="283">
                  <c:v>Aug-13</c:v>
                </c:pt>
                <c:pt idx="284">
                  <c:v>Sep-13</c:v>
                </c:pt>
                <c:pt idx="285">
                  <c:v>Oct-13</c:v>
                </c:pt>
                <c:pt idx="286">
                  <c:v>Nov-13</c:v>
                </c:pt>
                <c:pt idx="287">
                  <c:v>Dec-13</c:v>
                </c:pt>
                <c:pt idx="288">
                  <c:v>Jan-14</c:v>
                </c:pt>
                <c:pt idx="289">
                  <c:v>Feb-14</c:v>
                </c:pt>
                <c:pt idx="290">
                  <c:v>Mar-14</c:v>
                </c:pt>
                <c:pt idx="291">
                  <c:v>Apr-14</c:v>
                </c:pt>
                <c:pt idx="292">
                  <c:v>May-14</c:v>
                </c:pt>
                <c:pt idx="293">
                  <c:v>Jun-14</c:v>
                </c:pt>
                <c:pt idx="294">
                  <c:v>Jul-14</c:v>
                </c:pt>
                <c:pt idx="295">
                  <c:v>Aug-14</c:v>
                </c:pt>
              </c:strCache>
            </c:strRef>
          </c:cat>
          <c:val>
            <c:numRef>
              <c:f>Sheet1!$D$2:$D$297</c:f>
              <c:numCache>
                <c:formatCode>0</c:formatCode>
                <c:ptCount val="2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 formatCode="General">
                  <c:v>0</c:v>
                </c:pt>
                <c:pt idx="250" formatCode="General">
                  <c:v>0</c:v>
                </c:pt>
                <c:pt idx="251" formatCode="General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08313928"/>
        <c:axId val="408314320"/>
      </c:barChar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2-Yr Yield</c:v>
                </c:pt>
              </c:strCache>
            </c:strRef>
          </c:tx>
          <c:spPr>
            <a:ln w="38324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Sheet1!$A$2:$A$297</c:f>
              <c:strCache>
                <c:ptCount val="296"/>
                <c:pt idx="0">
                  <c:v>Jan-90</c:v>
                </c:pt>
                <c:pt idx="1">
                  <c:v>Feb-90</c:v>
                </c:pt>
                <c:pt idx="2">
                  <c:v>Mar-90</c:v>
                </c:pt>
                <c:pt idx="3">
                  <c:v>Apr-90</c:v>
                </c:pt>
                <c:pt idx="4">
                  <c:v>May-90</c:v>
                </c:pt>
                <c:pt idx="5">
                  <c:v>Jun-90</c:v>
                </c:pt>
                <c:pt idx="6">
                  <c:v>Jul-90</c:v>
                </c:pt>
                <c:pt idx="7">
                  <c:v>Aug-90</c:v>
                </c:pt>
                <c:pt idx="8">
                  <c:v>Sep-90</c:v>
                </c:pt>
                <c:pt idx="9">
                  <c:v>Oct-90</c:v>
                </c:pt>
                <c:pt idx="10">
                  <c:v>Nov-90</c:v>
                </c:pt>
                <c:pt idx="11">
                  <c:v>Dec-90</c:v>
                </c:pt>
                <c:pt idx="12">
                  <c:v>Jan-91</c:v>
                </c:pt>
                <c:pt idx="13">
                  <c:v>Feb-91</c:v>
                </c:pt>
                <c:pt idx="14">
                  <c:v>Mar-91</c:v>
                </c:pt>
                <c:pt idx="15">
                  <c:v>Apr-91</c:v>
                </c:pt>
                <c:pt idx="16">
                  <c:v>May-91</c:v>
                </c:pt>
                <c:pt idx="17">
                  <c:v>Jun-91</c:v>
                </c:pt>
                <c:pt idx="18">
                  <c:v>Jul-91</c:v>
                </c:pt>
                <c:pt idx="19">
                  <c:v>Aug-91</c:v>
                </c:pt>
                <c:pt idx="20">
                  <c:v>Sep-91</c:v>
                </c:pt>
                <c:pt idx="21">
                  <c:v>Oct-91</c:v>
                </c:pt>
                <c:pt idx="22">
                  <c:v>Nov-91</c:v>
                </c:pt>
                <c:pt idx="23">
                  <c:v>Dec-91</c:v>
                </c:pt>
                <c:pt idx="24">
                  <c:v>Jan-92</c:v>
                </c:pt>
                <c:pt idx="25">
                  <c:v>Feb-92</c:v>
                </c:pt>
                <c:pt idx="26">
                  <c:v>Mar-92</c:v>
                </c:pt>
                <c:pt idx="27">
                  <c:v>Apr-92</c:v>
                </c:pt>
                <c:pt idx="28">
                  <c:v>May-92</c:v>
                </c:pt>
                <c:pt idx="29">
                  <c:v>Jun-92</c:v>
                </c:pt>
                <c:pt idx="30">
                  <c:v>Jul-92</c:v>
                </c:pt>
                <c:pt idx="31">
                  <c:v>Aug-92</c:v>
                </c:pt>
                <c:pt idx="32">
                  <c:v>Sep-92</c:v>
                </c:pt>
                <c:pt idx="33">
                  <c:v>Oct-92</c:v>
                </c:pt>
                <c:pt idx="34">
                  <c:v>Nov-92</c:v>
                </c:pt>
                <c:pt idx="35">
                  <c:v>Dec-92</c:v>
                </c:pt>
                <c:pt idx="36">
                  <c:v>Jan-93</c:v>
                </c:pt>
                <c:pt idx="37">
                  <c:v>Feb-93</c:v>
                </c:pt>
                <c:pt idx="38">
                  <c:v>Mar-93</c:v>
                </c:pt>
                <c:pt idx="39">
                  <c:v>Apr-93</c:v>
                </c:pt>
                <c:pt idx="40">
                  <c:v>May-93</c:v>
                </c:pt>
                <c:pt idx="41">
                  <c:v>Jun-93</c:v>
                </c:pt>
                <c:pt idx="42">
                  <c:v>Jul-93</c:v>
                </c:pt>
                <c:pt idx="43">
                  <c:v>Aug-93</c:v>
                </c:pt>
                <c:pt idx="44">
                  <c:v>Sep-93</c:v>
                </c:pt>
                <c:pt idx="45">
                  <c:v>Oct-93</c:v>
                </c:pt>
                <c:pt idx="46">
                  <c:v>Nov-93</c:v>
                </c:pt>
                <c:pt idx="47">
                  <c:v>Dec-93</c:v>
                </c:pt>
                <c:pt idx="48">
                  <c:v>Jan-94</c:v>
                </c:pt>
                <c:pt idx="49">
                  <c:v>Feb-94</c:v>
                </c:pt>
                <c:pt idx="50">
                  <c:v>Mar-94</c:v>
                </c:pt>
                <c:pt idx="51">
                  <c:v>Apr-94</c:v>
                </c:pt>
                <c:pt idx="52">
                  <c:v>May-94</c:v>
                </c:pt>
                <c:pt idx="53">
                  <c:v>Jun-94</c:v>
                </c:pt>
                <c:pt idx="54">
                  <c:v>Jul-94</c:v>
                </c:pt>
                <c:pt idx="55">
                  <c:v>Aug-94</c:v>
                </c:pt>
                <c:pt idx="56">
                  <c:v>Sep-94</c:v>
                </c:pt>
                <c:pt idx="57">
                  <c:v>Oct-94</c:v>
                </c:pt>
                <c:pt idx="58">
                  <c:v>Nov-94</c:v>
                </c:pt>
                <c:pt idx="59">
                  <c:v>Dec-94</c:v>
                </c:pt>
                <c:pt idx="60">
                  <c:v>Jan-95</c:v>
                </c:pt>
                <c:pt idx="61">
                  <c:v>Feb-95</c:v>
                </c:pt>
                <c:pt idx="62">
                  <c:v>Mar-95</c:v>
                </c:pt>
                <c:pt idx="63">
                  <c:v>Apr-95</c:v>
                </c:pt>
                <c:pt idx="64">
                  <c:v>May-95</c:v>
                </c:pt>
                <c:pt idx="65">
                  <c:v>Jun-95</c:v>
                </c:pt>
                <c:pt idx="66">
                  <c:v>Jul-95</c:v>
                </c:pt>
                <c:pt idx="67">
                  <c:v>Aug-95</c:v>
                </c:pt>
                <c:pt idx="68">
                  <c:v>Sep-95</c:v>
                </c:pt>
                <c:pt idx="69">
                  <c:v>Oct-95</c:v>
                </c:pt>
                <c:pt idx="70">
                  <c:v>Nov-95</c:v>
                </c:pt>
                <c:pt idx="71">
                  <c:v>Dec-95</c:v>
                </c:pt>
                <c:pt idx="72">
                  <c:v>Jan-96</c:v>
                </c:pt>
                <c:pt idx="73">
                  <c:v>Feb-96</c:v>
                </c:pt>
                <c:pt idx="74">
                  <c:v>Mar-96</c:v>
                </c:pt>
                <c:pt idx="75">
                  <c:v>Apr-96</c:v>
                </c:pt>
                <c:pt idx="76">
                  <c:v>May-96</c:v>
                </c:pt>
                <c:pt idx="77">
                  <c:v>Jun-96</c:v>
                </c:pt>
                <c:pt idx="78">
                  <c:v>Jul-96</c:v>
                </c:pt>
                <c:pt idx="79">
                  <c:v>Aug-96</c:v>
                </c:pt>
                <c:pt idx="80">
                  <c:v>Sep-96</c:v>
                </c:pt>
                <c:pt idx="81">
                  <c:v>Oct-96</c:v>
                </c:pt>
                <c:pt idx="82">
                  <c:v>Nov-96</c:v>
                </c:pt>
                <c:pt idx="83">
                  <c:v>Dec-96</c:v>
                </c:pt>
                <c:pt idx="84">
                  <c:v>Jan-97</c:v>
                </c:pt>
                <c:pt idx="85">
                  <c:v>Feb-97</c:v>
                </c:pt>
                <c:pt idx="86">
                  <c:v>Mar-97</c:v>
                </c:pt>
                <c:pt idx="87">
                  <c:v>Apr-97</c:v>
                </c:pt>
                <c:pt idx="88">
                  <c:v>May-97</c:v>
                </c:pt>
                <c:pt idx="89">
                  <c:v>Jun-97</c:v>
                </c:pt>
                <c:pt idx="90">
                  <c:v>Jul-97</c:v>
                </c:pt>
                <c:pt idx="91">
                  <c:v>Aug-97</c:v>
                </c:pt>
                <c:pt idx="92">
                  <c:v>Sep-97</c:v>
                </c:pt>
                <c:pt idx="93">
                  <c:v>Oct-97</c:v>
                </c:pt>
                <c:pt idx="94">
                  <c:v>Nov-97</c:v>
                </c:pt>
                <c:pt idx="95">
                  <c:v>Dec-97</c:v>
                </c:pt>
                <c:pt idx="96">
                  <c:v>Jan-98</c:v>
                </c:pt>
                <c:pt idx="97">
                  <c:v>Feb-98</c:v>
                </c:pt>
                <c:pt idx="98">
                  <c:v>Mar-98</c:v>
                </c:pt>
                <c:pt idx="99">
                  <c:v>Apr-98</c:v>
                </c:pt>
                <c:pt idx="100">
                  <c:v>May-98</c:v>
                </c:pt>
                <c:pt idx="101">
                  <c:v>Jun-98</c:v>
                </c:pt>
                <c:pt idx="102">
                  <c:v>Jul-98</c:v>
                </c:pt>
                <c:pt idx="103">
                  <c:v>Aug-98</c:v>
                </c:pt>
                <c:pt idx="104">
                  <c:v>Sep-98</c:v>
                </c:pt>
                <c:pt idx="105">
                  <c:v>Oct-98</c:v>
                </c:pt>
                <c:pt idx="106">
                  <c:v>Nov-98</c:v>
                </c:pt>
                <c:pt idx="107">
                  <c:v>Dec-98</c:v>
                </c:pt>
                <c:pt idx="108">
                  <c:v>Jan-99</c:v>
                </c:pt>
                <c:pt idx="109">
                  <c:v>Feb-99</c:v>
                </c:pt>
                <c:pt idx="110">
                  <c:v>Mar-99</c:v>
                </c:pt>
                <c:pt idx="111">
                  <c:v>Apr-99</c:v>
                </c:pt>
                <c:pt idx="112">
                  <c:v>May-99</c:v>
                </c:pt>
                <c:pt idx="113">
                  <c:v>Jun-99</c:v>
                </c:pt>
                <c:pt idx="114">
                  <c:v>Jul-99</c:v>
                </c:pt>
                <c:pt idx="115">
                  <c:v>Aug-99</c:v>
                </c:pt>
                <c:pt idx="116">
                  <c:v>Sep-99</c:v>
                </c:pt>
                <c:pt idx="117">
                  <c:v>Oct-99</c:v>
                </c:pt>
                <c:pt idx="118">
                  <c:v>Nov-99</c:v>
                </c:pt>
                <c:pt idx="119">
                  <c:v>Dec-99</c:v>
                </c:pt>
                <c:pt idx="120">
                  <c:v>Jan-00</c:v>
                </c:pt>
                <c:pt idx="121">
                  <c:v>Feb-00</c:v>
                </c:pt>
                <c:pt idx="122">
                  <c:v>Mar-00</c:v>
                </c:pt>
                <c:pt idx="123">
                  <c:v>Apr-00</c:v>
                </c:pt>
                <c:pt idx="124">
                  <c:v>May-00</c:v>
                </c:pt>
                <c:pt idx="125">
                  <c:v>Jun-00</c:v>
                </c:pt>
                <c:pt idx="126">
                  <c:v>Jul-00</c:v>
                </c:pt>
                <c:pt idx="127">
                  <c:v>Aug-00</c:v>
                </c:pt>
                <c:pt idx="128">
                  <c:v>Sep-00</c:v>
                </c:pt>
                <c:pt idx="129">
                  <c:v>Oct-00</c:v>
                </c:pt>
                <c:pt idx="130">
                  <c:v>Nov-00</c:v>
                </c:pt>
                <c:pt idx="131">
                  <c:v>Dec-00</c:v>
                </c:pt>
                <c:pt idx="132">
                  <c:v>Jan-01</c:v>
                </c:pt>
                <c:pt idx="133">
                  <c:v>Feb-01</c:v>
                </c:pt>
                <c:pt idx="134">
                  <c:v>Mar-01</c:v>
                </c:pt>
                <c:pt idx="135">
                  <c:v>Apr-01</c:v>
                </c:pt>
                <c:pt idx="136">
                  <c:v>May-01</c:v>
                </c:pt>
                <c:pt idx="137">
                  <c:v>Jun-01</c:v>
                </c:pt>
                <c:pt idx="138">
                  <c:v>Jul-01</c:v>
                </c:pt>
                <c:pt idx="139">
                  <c:v>Aug-01</c:v>
                </c:pt>
                <c:pt idx="140">
                  <c:v>Sep-01</c:v>
                </c:pt>
                <c:pt idx="141">
                  <c:v>Oct-01</c:v>
                </c:pt>
                <c:pt idx="142">
                  <c:v>Nov-01</c:v>
                </c:pt>
                <c:pt idx="143">
                  <c:v>Dec-01</c:v>
                </c:pt>
                <c:pt idx="144">
                  <c:v>Jan-02</c:v>
                </c:pt>
                <c:pt idx="145">
                  <c:v>Feb-02</c:v>
                </c:pt>
                <c:pt idx="146">
                  <c:v>Mar-02</c:v>
                </c:pt>
                <c:pt idx="147">
                  <c:v>Apr-02</c:v>
                </c:pt>
                <c:pt idx="148">
                  <c:v>May-02</c:v>
                </c:pt>
                <c:pt idx="149">
                  <c:v>Jun-02</c:v>
                </c:pt>
                <c:pt idx="150">
                  <c:v>Jul-02</c:v>
                </c:pt>
                <c:pt idx="151">
                  <c:v>Aug-02</c:v>
                </c:pt>
                <c:pt idx="152">
                  <c:v>Sep-02</c:v>
                </c:pt>
                <c:pt idx="153">
                  <c:v>Oct-02</c:v>
                </c:pt>
                <c:pt idx="154">
                  <c:v>Nov-02</c:v>
                </c:pt>
                <c:pt idx="155">
                  <c:v>Dec-02</c:v>
                </c:pt>
                <c:pt idx="156">
                  <c:v>Jan-03</c:v>
                </c:pt>
                <c:pt idx="157">
                  <c:v>Feb-03</c:v>
                </c:pt>
                <c:pt idx="158">
                  <c:v>Mar-03</c:v>
                </c:pt>
                <c:pt idx="159">
                  <c:v>Apr-03</c:v>
                </c:pt>
                <c:pt idx="160">
                  <c:v>May-03</c:v>
                </c:pt>
                <c:pt idx="161">
                  <c:v>Jun-03</c:v>
                </c:pt>
                <c:pt idx="162">
                  <c:v>Jul-03</c:v>
                </c:pt>
                <c:pt idx="163">
                  <c:v>Aug-03</c:v>
                </c:pt>
                <c:pt idx="164">
                  <c:v>Sep-03</c:v>
                </c:pt>
                <c:pt idx="165">
                  <c:v>Oct-03</c:v>
                </c:pt>
                <c:pt idx="166">
                  <c:v>Nov-03</c:v>
                </c:pt>
                <c:pt idx="167">
                  <c:v>Dec-03</c:v>
                </c:pt>
                <c:pt idx="168">
                  <c:v>Jan-04</c:v>
                </c:pt>
                <c:pt idx="169">
                  <c:v>Feb-04</c:v>
                </c:pt>
                <c:pt idx="170">
                  <c:v>Mar-04</c:v>
                </c:pt>
                <c:pt idx="171">
                  <c:v>Apr-04</c:v>
                </c:pt>
                <c:pt idx="172">
                  <c:v>May-04</c:v>
                </c:pt>
                <c:pt idx="173">
                  <c:v>Jun-04</c:v>
                </c:pt>
                <c:pt idx="174">
                  <c:v>Jul-04</c:v>
                </c:pt>
                <c:pt idx="175">
                  <c:v>Aug-04</c:v>
                </c:pt>
                <c:pt idx="176">
                  <c:v>Sep-04</c:v>
                </c:pt>
                <c:pt idx="177">
                  <c:v>Oct-04</c:v>
                </c:pt>
                <c:pt idx="178">
                  <c:v>Nov-04</c:v>
                </c:pt>
                <c:pt idx="179">
                  <c:v>Dec-04</c:v>
                </c:pt>
                <c:pt idx="180">
                  <c:v>Jan-05</c:v>
                </c:pt>
                <c:pt idx="181">
                  <c:v>Mar-05</c:v>
                </c:pt>
                <c:pt idx="182">
                  <c:v>Mar-05</c:v>
                </c:pt>
                <c:pt idx="183">
                  <c:v>Apr-05</c:v>
                </c:pt>
                <c:pt idx="184">
                  <c:v>May-05</c:v>
                </c:pt>
                <c:pt idx="185">
                  <c:v>Jun-05</c:v>
                </c:pt>
                <c:pt idx="186">
                  <c:v>Jul-05</c:v>
                </c:pt>
                <c:pt idx="187">
                  <c:v>Aug-05</c:v>
                </c:pt>
                <c:pt idx="188">
                  <c:v>Sep-05</c:v>
                </c:pt>
                <c:pt idx="189">
                  <c:v>Oct-05</c:v>
                </c:pt>
                <c:pt idx="190">
                  <c:v>Nov-05</c:v>
                </c:pt>
                <c:pt idx="191">
                  <c:v>Dec-05</c:v>
                </c:pt>
                <c:pt idx="192">
                  <c:v>Jan-06</c:v>
                </c:pt>
                <c:pt idx="193">
                  <c:v>Mar-06</c:v>
                </c:pt>
                <c:pt idx="194">
                  <c:v>Mar-06</c:v>
                </c:pt>
                <c:pt idx="195">
                  <c:v>Apr-06</c:v>
                </c:pt>
                <c:pt idx="196">
                  <c:v>May-06</c:v>
                </c:pt>
                <c:pt idx="197">
                  <c:v>Jun-06</c:v>
                </c:pt>
                <c:pt idx="198">
                  <c:v>Jul-06</c:v>
                </c:pt>
                <c:pt idx="199">
                  <c:v>Aug-06</c:v>
                </c:pt>
                <c:pt idx="200">
                  <c:v>Sep-06</c:v>
                </c:pt>
                <c:pt idx="201">
                  <c:v>Oct-06</c:v>
                </c:pt>
                <c:pt idx="202">
                  <c:v>Nov-06</c:v>
                </c:pt>
                <c:pt idx="203">
                  <c:v>Dec-06</c:v>
                </c:pt>
                <c:pt idx="204">
                  <c:v>Jan-07</c:v>
                </c:pt>
                <c:pt idx="205">
                  <c:v>Mar-07</c:v>
                </c:pt>
                <c:pt idx="206">
                  <c:v>Mar-07</c:v>
                </c:pt>
                <c:pt idx="207">
                  <c:v>Apr-07</c:v>
                </c:pt>
                <c:pt idx="208">
                  <c:v>May-07</c:v>
                </c:pt>
                <c:pt idx="209">
                  <c:v>Jun-07</c:v>
                </c:pt>
                <c:pt idx="210">
                  <c:v>Jul-07</c:v>
                </c:pt>
                <c:pt idx="211">
                  <c:v>Aug-07</c:v>
                </c:pt>
                <c:pt idx="212">
                  <c:v>Sep-07</c:v>
                </c:pt>
                <c:pt idx="213">
                  <c:v>Oct-07</c:v>
                </c:pt>
                <c:pt idx="214">
                  <c:v>Nov-07</c:v>
                </c:pt>
                <c:pt idx="215">
                  <c:v>Dec-07</c:v>
                </c:pt>
                <c:pt idx="216">
                  <c:v>Jan-08</c:v>
                </c:pt>
                <c:pt idx="217">
                  <c:v>Feb-08</c:v>
                </c:pt>
                <c:pt idx="218">
                  <c:v>Mar-08</c:v>
                </c:pt>
                <c:pt idx="219">
                  <c:v>Apr-08</c:v>
                </c:pt>
                <c:pt idx="220">
                  <c:v>May-08</c:v>
                </c:pt>
                <c:pt idx="221">
                  <c:v>Jun-08</c:v>
                </c:pt>
                <c:pt idx="222">
                  <c:v>Jul-08</c:v>
                </c:pt>
                <c:pt idx="223">
                  <c:v>Aug-08</c:v>
                </c:pt>
                <c:pt idx="224">
                  <c:v>Sep-08</c:v>
                </c:pt>
                <c:pt idx="225">
                  <c:v>Oct-08</c:v>
                </c:pt>
                <c:pt idx="226">
                  <c:v>Nov-08</c:v>
                </c:pt>
                <c:pt idx="227">
                  <c:v>Dec-08</c:v>
                </c:pt>
                <c:pt idx="228">
                  <c:v>Jan-09</c:v>
                </c:pt>
                <c:pt idx="229">
                  <c:v>2/29/2009</c:v>
                </c:pt>
                <c:pt idx="230">
                  <c:v>Mar-08</c:v>
                </c:pt>
                <c:pt idx="231">
                  <c:v>Apr-09</c:v>
                </c:pt>
                <c:pt idx="232">
                  <c:v>May-09</c:v>
                </c:pt>
                <c:pt idx="233">
                  <c:v>Jun-09</c:v>
                </c:pt>
                <c:pt idx="234">
                  <c:v>Jul-09</c:v>
                </c:pt>
                <c:pt idx="235">
                  <c:v>Aug-09</c:v>
                </c:pt>
                <c:pt idx="236">
                  <c:v>Sep-09</c:v>
                </c:pt>
                <c:pt idx="237">
                  <c:v>Oct-09</c:v>
                </c:pt>
                <c:pt idx="238">
                  <c:v>Nov-09</c:v>
                </c:pt>
                <c:pt idx="239">
                  <c:v>Dec-09</c:v>
                </c:pt>
                <c:pt idx="240">
                  <c:v>Jan-10</c:v>
                </c:pt>
                <c:pt idx="241">
                  <c:v>Feb-10</c:v>
                </c:pt>
                <c:pt idx="242">
                  <c:v>Mar-10</c:v>
                </c:pt>
                <c:pt idx="243">
                  <c:v>Apr-10</c:v>
                </c:pt>
                <c:pt idx="244">
                  <c:v>May-10</c:v>
                </c:pt>
                <c:pt idx="245">
                  <c:v>Jun-10</c:v>
                </c:pt>
                <c:pt idx="246">
                  <c:v>Jul-10</c:v>
                </c:pt>
                <c:pt idx="247">
                  <c:v>Aug-10</c:v>
                </c:pt>
                <c:pt idx="248">
                  <c:v>Sep-10</c:v>
                </c:pt>
                <c:pt idx="249">
                  <c:v>Oct-10</c:v>
                </c:pt>
                <c:pt idx="250">
                  <c:v>Nov-10</c:v>
                </c:pt>
                <c:pt idx="251">
                  <c:v>Dec-10</c:v>
                </c:pt>
                <c:pt idx="252">
                  <c:v>Jan-11</c:v>
                </c:pt>
                <c:pt idx="253">
                  <c:v>Feb-11</c:v>
                </c:pt>
                <c:pt idx="254">
                  <c:v>Mar-11</c:v>
                </c:pt>
                <c:pt idx="255">
                  <c:v>Apr-11</c:v>
                </c:pt>
                <c:pt idx="256">
                  <c:v>May-11</c:v>
                </c:pt>
                <c:pt idx="257">
                  <c:v>Jun-11</c:v>
                </c:pt>
                <c:pt idx="258">
                  <c:v>Jul-11</c:v>
                </c:pt>
                <c:pt idx="259">
                  <c:v>Aug-11</c:v>
                </c:pt>
                <c:pt idx="260">
                  <c:v>Sep-11</c:v>
                </c:pt>
                <c:pt idx="261">
                  <c:v>Oct-11</c:v>
                </c:pt>
                <c:pt idx="262">
                  <c:v>Nov-11</c:v>
                </c:pt>
                <c:pt idx="263">
                  <c:v>Dec-11</c:v>
                </c:pt>
                <c:pt idx="264">
                  <c:v>Jan-12</c:v>
                </c:pt>
                <c:pt idx="265">
                  <c:v>2/30/2012</c:v>
                </c:pt>
                <c:pt idx="266">
                  <c:v>Mar-12</c:v>
                </c:pt>
                <c:pt idx="267">
                  <c:v>Apr-12</c:v>
                </c:pt>
                <c:pt idx="268">
                  <c:v>May-12</c:v>
                </c:pt>
                <c:pt idx="269">
                  <c:v>Jun-12</c:v>
                </c:pt>
                <c:pt idx="270">
                  <c:v>Jul-12</c:v>
                </c:pt>
                <c:pt idx="271">
                  <c:v>Aug-12</c:v>
                </c:pt>
                <c:pt idx="272">
                  <c:v>Sep-12</c:v>
                </c:pt>
                <c:pt idx="273">
                  <c:v>Oct-12</c:v>
                </c:pt>
                <c:pt idx="274">
                  <c:v>Nov-12</c:v>
                </c:pt>
                <c:pt idx="275">
                  <c:v>Dec-12</c:v>
                </c:pt>
                <c:pt idx="276">
                  <c:v>Jan-13</c:v>
                </c:pt>
                <c:pt idx="277">
                  <c:v>Feb-13</c:v>
                </c:pt>
                <c:pt idx="278">
                  <c:v>Mar-13</c:v>
                </c:pt>
                <c:pt idx="279">
                  <c:v>Apr-13</c:v>
                </c:pt>
                <c:pt idx="280">
                  <c:v>May-13</c:v>
                </c:pt>
                <c:pt idx="281">
                  <c:v>Jun-13</c:v>
                </c:pt>
                <c:pt idx="282">
                  <c:v>Jul-13</c:v>
                </c:pt>
                <c:pt idx="283">
                  <c:v>Aug-13</c:v>
                </c:pt>
                <c:pt idx="284">
                  <c:v>Sep-13</c:v>
                </c:pt>
                <c:pt idx="285">
                  <c:v>Oct-13</c:v>
                </c:pt>
                <c:pt idx="286">
                  <c:v>Nov-13</c:v>
                </c:pt>
                <c:pt idx="287">
                  <c:v>Dec-13</c:v>
                </c:pt>
                <c:pt idx="288">
                  <c:v>Jan-14</c:v>
                </c:pt>
                <c:pt idx="289">
                  <c:v>Feb-14</c:v>
                </c:pt>
                <c:pt idx="290">
                  <c:v>Mar-14</c:v>
                </c:pt>
                <c:pt idx="291">
                  <c:v>Apr-14</c:v>
                </c:pt>
                <c:pt idx="292">
                  <c:v>May-14</c:v>
                </c:pt>
                <c:pt idx="293">
                  <c:v>Jun-14</c:v>
                </c:pt>
                <c:pt idx="294">
                  <c:v>Jul-14</c:v>
                </c:pt>
                <c:pt idx="295">
                  <c:v>Aug-14</c:v>
                </c:pt>
              </c:strCache>
            </c:strRef>
          </c:cat>
          <c:val>
            <c:numRef>
              <c:f>Sheet1!$B$2:$B$297</c:f>
              <c:numCache>
                <c:formatCode>0.00%</c:formatCode>
                <c:ptCount val="296"/>
                <c:pt idx="0">
                  <c:v>8.09E-2</c:v>
                </c:pt>
                <c:pt idx="1">
                  <c:v>8.3699999999999997E-2</c:v>
                </c:pt>
                <c:pt idx="2">
                  <c:v>8.6300000000000002E-2</c:v>
                </c:pt>
                <c:pt idx="3">
                  <c:v>8.72E-2</c:v>
                </c:pt>
                <c:pt idx="4">
                  <c:v>8.6400000000000005E-2</c:v>
                </c:pt>
                <c:pt idx="5">
                  <c:v>8.3500000000000005E-2</c:v>
                </c:pt>
                <c:pt idx="6">
                  <c:v>8.1600000000000006E-2</c:v>
                </c:pt>
                <c:pt idx="7">
                  <c:v>8.0600000000000005E-2</c:v>
                </c:pt>
                <c:pt idx="8">
                  <c:v>8.0799999999999997E-2</c:v>
                </c:pt>
                <c:pt idx="9">
                  <c:v>7.8799999999999995E-2</c:v>
                </c:pt>
                <c:pt idx="10">
                  <c:v>7.5999999999999998E-2</c:v>
                </c:pt>
                <c:pt idx="11">
                  <c:v>7.3099999999999998E-2</c:v>
                </c:pt>
                <c:pt idx="12">
                  <c:v>7.1300000000000002E-2</c:v>
                </c:pt>
                <c:pt idx="13">
                  <c:v>6.8699999999999997E-2</c:v>
                </c:pt>
                <c:pt idx="14">
                  <c:v>7.0999999999999994E-2</c:v>
                </c:pt>
                <c:pt idx="15">
                  <c:v>6.9500000000000006E-2</c:v>
                </c:pt>
                <c:pt idx="16">
                  <c:v>6.7799999999999999E-2</c:v>
                </c:pt>
                <c:pt idx="17">
                  <c:v>6.9599999999999995E-2</c:v>
                </c:pt>
                <c:pt idx="18">
                  <c:v>6.9199999999999998E-2</c:v>
                </c:pt>
                <c:pt idx="19">
                  <c:v>6.4299999999999996E-2</c:v>
                </c:pt>
                <c:pt idx="20">
                  <c:v>6.1800000000000001E-2</c:v>
                </c:pt>
                <c:pt idx="21">
                  <c:v>5.91E-2</c:v>
                </c:pt>
                <c:pt idx="22">
                  <c:v>5.5599999999999997E-2</c:v>
                </c:pt>
                <c:pt idx="23">
                  <c:v>5.0299999999999997E-2</c:v>
                </c:pt>
                <c:pt idx="24">
                  <c:v>4.9599999999999998E-2</c:v>
                </c:pt>
                <c:pt idx="25">
                  <c:v>5.21E-2</c:v>
                </c:pt>
                <c:pt idx="26">
                  <c:v>5.6899999999999999E-2</c:v>
                </c:pt>
                <c:pt idx="27">
                  <c:v>5.3400000000000003E-2</c:v>
                </c:pt>
                <c:pt idx="28">
                  <c:v>5.2299999999999999E-2</c:v>
                </c:pt>
                <c:pt idx="29">
                  <c:v>5.0500000000000003E-2</c:v>
                </c:pt>
                <c:pt idx="30">
                  <c:v>4.36E-2</c:v>
                </c:pt>
                <c:pt idx="31">
                  <c:v>4.19E-2</c:v>
                </c:pt>
                <c:pt idx="32">
                  <c:v>3.8899999999999997E-2</c:v>
                </c:pt>
                <c:pt idx="33">
                  <c:v>4.0800000000000003E-2</c:v>
                </c:pt>
                <c:pt idx="34">
                  <c:v>4.58E-2</c:v>
                </c:pt>
                <c:pt idx="35">
                  <c:v>4.6699999999999998E-2</c:v>
                </c:pt>
                <c:pt idx="36">
                  <c:v>4.3900000000000002E-2</c:v>
                </c:pt>
                <c:pt idx="37">
                  <c:v>4.1000000000000002E-2</c:v>
                </c:pt>
                <c:pt idx="38">
                  <c:v>3.95E-2</c:v>
                </c:pt>
                <c:pt idx="39">
                  <c:v>3.8399999999999997E-2</c:v>
                </c:pt>
                <c:pt idx="40">
                  <c:v>3.9800000000000002E-2</c:v>
                </c:pt>
                <c:pt idx="41">
                  <c:v>4.1599999999999998E-2</c:v>
                </c:pt>
                <c:pt idx="42">
                  <c:v>4.07E-2</c:v>
                </c:pt>
                <c:pt idx="43">
                  <c:v>0.04</c:v>
                </c:pt>
                <c:pt idx="44">
                  <c:v>3.85E-2</c:v>
                </c:pt>
                <c:pt idx="45">
                  <c:v>3.8699999999999998E-2</c:v>
                </c:pt>
                <c:pt idx="46">
                  <c:v>4.1599999999999998E-2</c:v>
                </c:pt>
                <c:pt idx="47">
                  <c:v>4.2099999999999999E-2</c:v>
                </c:pt>
                <c:pt idx="48">
                  <c:v>4.1399999999999999E-2</c:v>
                </c:pt>
                <c:pt idx="49">
                  <c:v>4.4699999999999997E-2</c:v>
                </c:pt>
                <c:pt idx="50">
                  <c:v>0.05</c:v>
                </c:pt>
                <c:pt idx="51">
                  <c:v>5.5500000000000001E-2</c:v>
                </c:pt>
                <c:pt idx="52">
                  <c:v>5.9700000000000003E-2</c:v>
                </c:pt>
                <c:pt idx="53">
                  <c:v>5.9299999999999999E-2</c:v>
                </c:pt>
                <c:pt idx="54">
                  <c:v>6.13E-2</c:v>
                </c:pt>
                <c:pt idx="55">
                  <c:v>6.1800000000000001E-2</c:v>
                </c:pt>
                <c:pt idx="56">
                  <c:v>6.3899999999999998E-2</c:v>
                </c:pt>
                <c:pt idx="57">
                  <c:v>6.7299999999999999E-2</c:v>
                </c:pt>
                <c:pt idx="58">
                  <c:v>7.1499999999999994E-2</c:v>
                </c:pt>
                <c:pt idx="59">
                  <c:v>7.5899999999999995E-2</c:v>
                </c:pt>
                <c:pt idx="60">
                  <c:v>7.51E-2</c:v>
                </c:pt>
                <c:pt idx="61">
                  <c:v>7.1099999999999997E-2</c:v>
                </c:pt>
                <c:pt idx="62">
                  <c:v>6.7799999999999999E-2</c:v>
                </c:pt>
                <c:pt idx="63">
                  <c:v>6.5699999999999995E-2</c:v>
                </c:pt>
                <c:pt idx="64">
                  <c:v>6.1699999999999998E-2</c:v>
                </c:pt>
                <c:pt idx="65">
                  <c:v>5.7200000000000001E-2</c:v>
                </c:pt>
                <c:pt idx="66">
                  <c:v>5.7799999999999997E-2</c:v>
                </c:pt>
                <c:pt idx="67">
                  <c:v>5.9799999999999999E-2</c:v>
                </c:pt>
                <c:pt idx="68">
                  <c:v>5.8099999999999999E-2</c:v>
                </c:pt>
                <c:pt idx="69">
                  <c:v>5.7000000000000002E-2</c:v>
                </c:pt>
                <c:pt idx="70">
                  <c:v>5.4800000000000001E-2</c:v>
                </c:pt>
                <c:pt idx="71">
                  <c:v>5.3199999999999997E-2</c:v>
                </c:pt>
                <c:pt idx="72">
                  <c:v>5.11E-2</c:v>
                </c:pt>
                <c:pt idx="73">
                  <c:v>5.0299999999999997E-2</c:v>
                </c:pt>
                <c:pt idx="74">
                  <c:v>5.6599999999999998E-2</c:v>
                </c:pt>
                <c:pt idx="75">
                  <c:v>5.96E-2</c:v>
                </c:pt>
                <c:pt idx="76">
                  <c:v>6.0999999999999999E-2</c:v>
                </c:pt>
                <c:pt idx="77">
                  <c:v>6.3E-2</c:v>
                </c:pt>
                <c:pt idx="78">
                  <c:v>6.2700000000000006E-2</c:v>
                </c:pt>
                <c:pt idx="79">
                  <c:v>6.0299999999999999E-2</c:v>
                </c:pt>
                <c:pt idx="80">
                  <c:v>6.2300000000000001E-2</c:v>
                </c:pt>
                <c:pt idx="81">
                  <c:v>5.91E-2</c:v>
                </c:pt>
                <c:pt idx="82">
                  <c:v>5.7000000000000002E-2</c:v>
                </c:pt>
                <c:pt idx="83">
                  <c:v>5.7799999999999997E-2</c:v>
                </c:pt>
                <c:pt idx="84">
                  <c:v>6.0100000000000001E-2</c:v>
                </c:pt>
                <c:pt idx="85">
                  <c:v>5.8999999999999997E-2</c:v>
                </c:pt>
                <c:pt idx="86">
                  <c:v>6.2199999999999998E-2</c:v>
                </c:pt>
                <c:pt idx="87">
                  <c:v>6.4500000000000002E-2</c:v>
                </c:pt>
                <c:pt idx="88">
                  <c:v>6.2799999999999995E-2</c:v>
                </c:pt>
                <c:pt idx="89">
                  <c:v>6.0900000000000003E-2</c:v>
                </c:pt>
                <c:pt idx="90">
                  <c:v>5.8900000000000001E-2</c:v>
                </c:pt>
                <c:pt idx="91">
                  <c:v>5.9400000000000001E-2</c:v>
                </c:pt>
                <c:pt idx="92">
                  <c:v>5.8799999999999998E-2</c:v>
                </c:pt>
                <c:pt idx="93">
                  <c:v>5.7700000000000001E-2</c:v>
                </c:pt>
                <c:pt idx="94">
                  <c:v>5.7099999999999998E-2</c:v>
                </c:pt>
                <c:pt idx="95">
                  <c:v>5.7200000000000001E-2</c:v>
                </c:pt>
                <c:pt idx="96">
                  <c:v>5.3600000000000002E-2</c:v>
                </c:pt>
                <c:pt idx="97">
                  <c:v>5.4199999999999998E-2</c:v>
                </c:pt>
                <c:pt idx="98">
                  <c:v>5.5599999999999997E-2</c:v>
                </c:pt>
                <c:pt idx="99">
                  <c:v>5.5599999999999997E-2</c:v>
                </c:pt>
                <c:pt idx="100">
                  <c:v>5.5899999999999998E-2</c:v>
                </c:pt>
                <c:pt idx="101">
                  <c:v>5.5199999999999999E-2</c:v>
                </c:pt>
                <c:pt idx="102">
                  <c:v>5.4600000000000003E-2</c:v>
                </c:pt>
                <c:pt idx="103">
                  <c:v>5.2699999999999997E-2</c:v>
                </c:pt>
                <c:pt idx="104">
                  <c:v>4.6699999999999998E-2</c:v>
                </c:pt>
                <c:pt idx="105">
                  <c:v>4.0899999999999999E-2</c:v>
                </c:pt>
                <c:pt idx="106">
                  <c:v>4.5400000000000003E-2</c:v>
                </c:pt>
                <c:pt idx="107">
                  <c:v>4.5100000000000001E-2</c:v>
                </c:pt>
                <c:pt idx="108">
                  <c:v>4.6199999999999998E-2</c:v>
                </c:pt>
                <c:pt idx="109">
                  <c:v>4.8800000000000003E-2</c:v>
                </c:pt>
                <c:pt idx="110">
                  <c:v>5.0500000000000003E-2</c:v>
                </c:pt>
                <c:pt idx="111">
                  <c:v>4.9799999999999997E-2</c:v>
                </c:pt>
                <c:pt idx="112">
                  <c:v>5.2499999999999998E-2</c:v>
                </c:pt>
                <c:pt idx="113">
                  <c:v>5.62E-2</c:v>
                </c:pt>
                <c:pt idx="114">
                  <c:v>5.5500000000000001E-2</c:v>
                </c:pt>
                <c:pt idx="115">
                  <c:v>5.6800000000000003E-2</c:v>
                </c:pt>
                <c:pt idx="116">
                  <c:v>5.6599999999999998E-2</c:v>
                </c:pt>
                <c:pt idx="117">
                  <c:v>5.8599999999999999E-2</c:v>
                </c:pt>
                <c:pt idx="118">
                  <c:v>5.8599999999999999E-2</c:v>
                </c:pt>
                <c:pt idx="119">
                  <c:v>6.0999999999999999E-2</c:v>
                </c:pt>
                <c:pt idx="120">
                  <c:v>6.4399999999999999E-2</c:v>
                </c:pt>
                <c:pt idx="121">
                  <c:v>6.6100000000000006E-2</c:v>
                </c:pt>
                <c:pt idx="122">
                  <c:v>6.5299999999999997E-2</c:v>
                </c:pt>
                <c:pt idx="123">
                  <c:v>6.4000000000000001E-2</c:v>
                </c:pt>
                <c:pt idx="124">
                  <c:v>6.8099999999999994E-2</c:v>
                </c:pt>
                <c:pt idx="125">
                  <c:v>6.4799999999999996E-2</c:v>
                </c:pt>
                <c:pt idx="126">
                  <c:v>6.3399999999999998E-2</c:v>
                </c:pt>
                <c:pt idx="127">
                  <c:v>6.2300000000000001E-2</c:v>
                </c:pt>
                <c:pt idx="128">
                  <c:v>6.08E-2</c:v>
                </c:pt>
                <c:pt idx="129">
                  <c:v>5.91E-2</c:v>
                </c:pt>
                <c:pt idx="130">
                  <c:v>5.8799999999999998E-2</c:v>
                </c:pt>
                <c:pt idx="131">
                  <c:v>5.3499999999999999E-2</c:v>
                </c:pt>
                <c:pt idx="132">
                  <c:v>4.7600000000000003E-2</c:v>
                </c:pt>
                <c:pt idx="133">
                  <c:v>4.6600000000000003E-2</c:v>
                </c:pt>
                <c:pt idx="134">
                  <c:v>4.3400000000000001E-2</c:v>
                </c:pt>
                <c:pt idx="135">
                  <c:v>4.2299999999999997E-2</c:v>
                </c:pt>
                <c:pt idx="136">
                  <c:v>4.2599999999999999E-2</c:v>
                </c:pt>
                <c:pt idx="137">
                  <c:v>4.0800000000000003E-2</c:v>
                </c:pt>
                <c:pt idx="138">
                  <c:v>4.0399999999999998E-2</c:v>
                </c:pt>
                <c:pt idx="139">
                  <c:v>3.7600000000000001E-2</c:v>
                </c:pt>
                <c:pt idx="140">
                  <c:v>3.1199999999999999E-2</c:v>
                </c:pt>
                <c:pt idx="141">
                  <c:v>2.7300000000000001E-2</c:v>
                </c:pt>
                <c:pt idx="142">
                  <c:v>2.7799999999999998E-2</c:v>
                </c:pt>
                <c:pt idx="143">
                  <c:v>3.1099999999999999E-2</c:v>
                </c:pt>
                <c:pt idx="144">
                  <c:v>3.0300000000000001E-2</c:v>
                </c:pt>
                <c:pt idx="145">
                  <c:v>3.0200000000000001E-2</c:v>
                </c:pt>
                <c:pt idx="146">
                  <c:v>3.56E-2</c:v>
                </c:pt>
                <c:pt idx="147">
                  <c:v>3.4200000000000001E-2</c:v>
                </c:pt>
                <c:pt idx="148">
                  <c:v>3.2599999999999997E-2</c:v>
                </c:pt>
                <c:pt idx="149">
                  <c:v>2.9899999999999999E-2</c:v>
                </c:pt>
                <c:pt idx="150">
                  <c:v>2.5600000000000001E-2</c:v>
                </c:pt>
                <c:pt idx="151">
                  <c:v>2.1299999999999999E-2</c:v>
                </c:pt>
                <c:pt idx="152">
                  <c:v>0.02</c:v>
                </c:pt>
                <c:pt idx="153">
                  <c:v>1.9099999999999999E-2</c:v>
                </c:pt>
                <c:pt idx="154">
                  <c:v>1.9199999999999998E-2</c:v>
                </c:pt>
                <c:pt idx="155">
                  <c:v>1.84E-2</c:v>
                </c:pt>
                <c:pt idx="156">
                  <c:v>1.7399999999999999E-2</c:v>
                </c:pt>
                <c:pt idx="157">
                  <c:v>1.6299999999999999E-2</c:v>
                </c:pt>
                <c:pt idx="158">
                  <c:v>1.5699999999999999E-2</c:v>
                </c:pt>
                <c:pt idx="159">
                  <c:v>1.6199999999999999E-2</c:v>
                </c:pt>
                <c:pt idx="160">
                  <c:v>1.4200000000000001E-2</c:v>
                </c:pt>
                <c:pt idx="161">
                  <c:v>1.23E-2</c:v>
                </c:pt>
                <c:pt idx="162">
                  <c:v>1.47E-2</c:v>
                </c:pt>
                <c:pt idx="163">
                  <c:v>1.8599999999999998E-2</c:v>
                </c:pt>
                <c:pt idx="164">
                  <c:v>1.7100000000000001E-2</c:v>
                </c:pt>
                <c:pt idx="165">
                  <c:v>1.7500000000000002E-2</c:v>
                </c:pt>
                <c:pt idx="166">
                  <c:v>1.9300000000000001E-2</c:v>
                </c:pt>
                <c:pt idx="167">
                  <c:v>1.9099999999999999E-2</c:v>
                </c:pt>
                <c:pt idx="168">
                  <c:v>1.7600000000000001E-2</c:v>
                </c:pt>
                <c:pt idx="169">
                  <c:v>1.7399999999999999E-2</c:v>
                </c:pt>
                <c:pt idx="170">
                  <c:v>1.5800000000000002E-2</c:v>
                </c:pt>
                <c:pt idx="171">
                  <c:v>2.07E-2</c:v>
                </c:pt>
                <c:pt idx="172">
                  <c:v>2.53E-2</c:v>
                </c:pt>
                <c:pt idx="173">
                  <c:v>2.76E-2</c:v>
                </c:pt>
                <c:pt idx="174">
                  <c:v>2.64E-2</c:v>
                </c:pt>
                <c:pt idx="175">
                  <c:v>2.5100000000000001E-2</c:v>
                </c:pt>
                <c:pt idx="176">
                  <c:v>2.53E-2</c:v>
                </c:pt>
                <c:pt idx="177">
                  <c:v>2.58E-2</c:v>
                </c:pt>
                <c:pt idx="178">
                  <c:v>2.8500000000000001E-2</c:v>
                </c:pt>
                <c:pt idx="179">
                  <c:v>3.0099999999999998E-2</c:v>
                </c:pt>
                <c:pt idx="180">
                  <c:v>3.2199999999999999E-2</c:v>
                </c:pt>
                <c:pt idx="181">
                  <c:v>3.3799999999999997E-2</c:v>
                </c:pt>
                <c:pt idx="182">
                  <c:v>3.73E-2</c:v>
                </c:pt>
                <c:pt idx="183">
                  <c:v>3.6499999999999998E-2</c:v>
                </c:pt>
                <c:pt idx="184">
                  <c:v>3.6400000000000002E-2</c:v>
                </c:pt>
                <c:pt idx="185">
                  <c:v>3.6400000000000002E-2</c:v>
                </c:pt>
                <c:pt idx="186">
                  <c:v>3.8699999999999998E-2</c:v>
                </c:pt>
                <c:pt idx="187">
                  <c:v>4.0399999999999998E-2</c:v>
                </c:pt>
                <c:pt idx="188">
                  <c:v>3.95E-2</c:v>
                </c:pt>
                <c:pt idx="189">
                  <c:v>4.2700000000000002E-2</c:v>
                </c:pt>
                <c:pt idx="190">
                  <c:v>4.4200000000000003E-2</c:v>
                </c:pt>
                <c:pt idx="191">
                  <c:v>4.3999999999999997E-2</c:v>
                </c:pt>
                <c:pt idx="192">
                  <c:v>4.3999999999999997E-2</c:v>
                </c:pt>
                <c:pt idx="193">
                  <c:v>4.6699999999999998E-2</c:v>
                </c:pt>
                <c:pt idx="194">
                  <c:v>4.7300000000000002E-2</c:v>
                </c:pt>
                <c:pt idx="195">
                  <c:v>4.8899999999999999E-2</c:v>
                </c:pt>
                <c:pt idx="196">
                  <c:v>4.9700000000000001E-2</c:v>
                </c:pt>
                <c:pt idx="197">
                  <c:v>5.1200000000000002E-2</c:v>
                </c:pt>
                <c:pt idx="198">
                  <c:v>5.1200000000000002E-2</c:v>
                </c:pt>
                <c:pt idx="199">
                  <c:v>4.9000000000000002E-2</c:v>
                </c:pt>
                <c:pt idx="200">
                  <c:v>4.7699999999999999E-2</c:v>
                </c:pt>
                <c:pt idx="201">
                  <c:v>4.8000000000000001E-2</c:v>
                </c:pt>
                <c:pt idx="202">
                  <c:v>4.7399999999999998E-2</c:v>
                </c:pt>
                <c:pt idx="203">
                  <c:v>4.6699999999999998E-2</c:v>
                </c:pt>
                <c:pt idx="204">
                  <c:v>4.8800000000000003E-2</c:v>
                </c:pt>
                <c:pt idx="205">
                  <c:v>4.8500000000000001E-2</c:v>
                </c:pt>
                <c:pt idx="206">
                  <c:v>4.5699999999999998E-2</c:v>
                </c:pt>
                <c:pt idx="207">
                  <c:v>4.6699999999999998E-2</c:v>
                </c:pt>
                <c:pt idx="208">
                  <c:v>4.7699999999999999E-2</c:v>
                </c:pt>
                <c:pt idx="209">
                  <c:v>4.9799999999999997E-2</c:v>
                </c:pt>
                <c:pt idx="210">
                  <c:v>4.82E-2</c:v>
                </c:pt>
                <c:pt idx="211">
                  <c:v>4.3099999999999999E-2</c:v>
                </c:pt>
                <c:pt idx="212">
                  <c:v>4.0099999999999997E-2</c:v>
                </c:pt>
                <c:pt idx="213">
                  <c:v>3.9699999999999999E-2</c:v>
                </c:pt>
                <c:pt idx="214">
                  <c:v>3.3399999999999999E-2</c:v>
                </c:pt>
                <c:pt idx="215">
                  <c:v>3.1199999999999999E-2</c:v>
                </c:pt>
                <c:pt idx="216">
                  <c:v>2.4799999999999999E-2</c:v>
                </c:pt>
                <c:pt idx="217">
                  <c:v>1.9699999999999999E-2</c:v>
                </c:pt>
                <c:pt idx="218">
                  <c:v>1.6199999999999999E-2</c:v>
                </c:pt>
                <c:pt idx="219">
                  <c:v>2.0500000000000001E-2</c:v>
                </c:pt>
                <c:pt idx="220">
                  <c:v>2.4500000000000001E-2</c:v>
                </c:pt>
                <c:pt idx="221">
                  <c:v>2.7699999999999999E-2</c:v>
                </c:pt>
                <c:pt idx="222">
                  <c:v>2.5700000000000001E-2</c:v>
                </c:pt>
                <c:pt idx="223">
                  <c:v>2.4199999999999999E-2</c:v>
                </c:pt>
                <c:pt idx="224">
                  <c:v>2.0799999999999999E-2</c:v>
                </c:pt>
                <c:pt idx="225">
                  <c:v>1.61E-2</c:v>
                </c:pt>
                <c:pt idx="226">
                  <c:v>1.21E-2</c:v>
                </c:pt>
                <c:pt idx="227">
                  <c:v>8.2000000000000007E-3</c:v>
                </c:pt>
                <c:pt idx="228">
                  <c:v>8.0999999999999996E-3</c:v>
                </c:pt>
                <c:pt idx="229">
                  <c:v>9.7999999999999997E-3</c:v>
                </c:pt>
                <c:pt idx="230">
                  <c:v>9.2999999999999992E-3</c:v>
                </c:pt>
                <c:pt idx="231">
                  <c:v>9.2999999999999992E-3</c:v>
                </c:pt>
                <c:pt idx="232">
                  <c:v>9.2999999999999992E-3</c:v>
                </c:pt>
                <c:pt idx="233">
                  <c:v>1.18E-2</c:v>
                </c:pt>
                <c:pt idx="234">
                  <c:v>1.0200000000000001E-2</c:v>
                </c:pt>
                <c:pt idx="235">
                  <c:v>1.12E-2</c:v>
                </c:pt>
                <c:pt idx="236">
                  <c:v>9.5999999999999992E-3</c:v>
                </c:pt>
                <c:pt idx="237">
                  <c:v>9.4999999999999998E-3</c:v>
                </c:pt>
                <c:pt idx="238">
                  <c:v>8.0000000000000002E-3</c:v>
                </c:pt>
                <c:pt idx="239">
                  <c:v>8.6999999999999994E-3</c:v>
                </c:pt>
                <c:pt idx="240">
                  <c:v>9.2999999999999992E-3</c:v>
                </c:pt>
                <c:pt idx="241">
                  <c:v>8.6E-3</c:v>
                </c:pt>
                <c:pt idx="242">
                  <c:v>9.5999999999999992E-3</c:v>
                </c:pt>
                <c:pt idx="243">
                  <c:v>1.06E-2</c:v>
                </c:pt>
                <c:pt idx="244">
                  <c:v>8.3000000000000001E-3</c:v>
                </c:pt>
                <c:pt idx="245">
                  <c:v>7.1999999999999998E-3</c:v>
                </c:pt>
                <c:pt idx="246">
                  <c:v>6.1999999999999998E-3</c:v>
                </c:pt>
                <c:pt idx="247">
                  <c:v>5.1999999999999998E-3</c:v>
                </c:pt>
                <c:pt idx="248">
                  <c:v>4.7999999999999996E-3</c:v>
                </c:pt>
                <c:pt idx="249">
                  <c:v>3.8E-3</c:v>
                </c:pt>
                <c:pt idx="250">
                  <c:v>4.4999999999999997E-3</c:v>
                </c:pt>
                <c:pt idx="251">
                  <c:v>6.1999999999999998E-3</c:v>
                </c:pt>
                <c:pt idx="252">
                  <c:v>6.1000000000000004E-3</c:v>
                </c:pt>
                <c:pt idx="253">
                  <c:v>7.7000000000000002E-3</c:v>
                </c:pt>
                <c:pt idx="254">
                  <c:v>7.0000000000000001E-3</c:v>
                </c:pt>
                <c:pt idx="255">
                  <c:v>7.3000000000000001E-3</c:v>
                </c:pt>
                <c:pt idx="256">
                  <c:v>5.5999999999999999E-3</c:v>
                </c:pt>
                <c:pt idx="257">
                  <c:v>4.1000000000000003E-3</c:v>
                </c:pt>
                <c:pt idx="258">
                  <c:v>4.1000000000000003E-3</c:v>
                </c:pt>
                <c:pt idx="259">
                  <c:v>2.3E-3</c:v>
                </c:pt>
                <c:pt idx="260">
                  <c:v>2.0999999999999999E-3</c:v>
                </c:pt>
                <c:pt idx="261">
                  <c:v>2.8E-3</c:v>
                </c:pt>
                <c:pt idx="262">
                  <c:v>2.5000000000000001E-3</c:v>
                </c:pt>
                <c:pt idx="263">
                  <c:v>2.5999999999999999E-3</c:v>
                </c:pt>
                <c:pt idx="264">
                  <c:v>2.3999999999999998E-3</c:v>
                </c:pt>
                <c:pt idx="265">
                  <c:v>2.8E-3</c:v>
                </c:pt>
                <c:pt idx="266">
                  <c:v>3.3999999999999998E-3</c:v>
                </c:pt>
                <c:pt idx="267">
                  <c:v>2.8999999999999998E-3</c:v>
                </c:pt>
                <c:pt idx="268">
                  <c:v>2.8999999999999998E-3</c:v>
                </c:pt>
                <c:pt idx="269">
                  <c:v>2.8999999999999998E-3</c:v>
                </c:pt>
                <c:pt idx="270">
                  <c:v>2.5000000000000001E-3</c:v>
                </c:pt>
                <c:pt idx="271">
                  <c:v>2.7000000000000001E-3</c:v>
                </c:pt>
                <c:pt idx="272">
                  <c:v>2.5999999999999999E-3</c:v>
                </c:pt>
                <c:pt idx="273">
                  <c:v>2.8E-3</c:v>
                </c:pt>
                <c:pt idx="274">
                  <c:v>2.7000000000000001E-3</c:v>
                </c:pt>
                <c:pt idx="275">
                  <c:v>2.5999999999999999E-3</c:v>
                </c:pt>
                <c:pt idx="276">
                  <c:v>2.7000000000000001E-3</c:v>
                </c:pt>
                <c:pt idx="277">
                  <c:v>2.7000000000000001E-3</c:v>
                </c:pt>
                <c:pt idx="278">
                  <c:v>2.5999999999999999E-3</c:v>
                </c:pt>
                <c:pt idx="279">
                  <c:v>2.3E-3</c:v>
                </c:pt>
                <c:pt idx="280">
                  <c:v>2.5000000000000001E-3</c:v>
                </c:pt>
                <c:pt idx="281">
                  <c:v>3.3E-3</c:v>
                </c:pt>
                <c:pt idx="282">
                  <c:v>3.3999999999999998E-3</c:v>
                </c:pt>
                <c:pt idx="283">
                  <c:v>3.5999999999999999E-3</c:v>
                </c:pt>
                <c:pt idx="284">
                  <c:v>4.0000000000000001E-3</c:v>
                </c:pt>
                <c:pt idx="285">
                  <c:v>3.3999999999999998E-3</c:v>
                </c:pt>
                <c:pt idx="286">
                  <c:v>3.0000000000000001E-3</c:v>
                </c:pt>
                <c:pt idx="287">
                  <c:v>3.3999999999999998E-3</c:v>
                </c:pt>
                <c:pt idx="288">
                  <c:v>3.8999999999999998E-3</c:v>
                </c:pt>
                <c:pt idx="289">
                  <c:v>3.3E-3</c:v>
                </c:pt>
                <c:pt idx="290">
                  <c:v>4.0000000000000001E-3</c:v>
                </c:pt>
                <c:pt idx="291">
                  <c:v>4.1999999999999997E-3</c:v>
                </c:pt>
                <c:pt idx="292">
                  <c:v>3.8999999999999998E-3</c:v>
                </c:pt>
                <c:pt idx="293">
                  <c:v>4.4999999999999997E-3</c:v>
                </c:pt>
                <c:pt idx="294">
                  <c:v>5.1000000000000004E-3</c:v>
                </c:pt>
                <c:pt idx="295">
                  <c:v>4.7000000000000002E-3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10-Yr Yield</c:v>
                </c:pt>
              </c:strCache>
            </c:strRef>
          </c:tx>
          <c:spPr>
            <a:ln w="38324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Sheet1!$A$2:$A$297</c:f>
              <c:strCache>
                <c:ptCount val="296"/>
                <c:pt idx="0">
                  <c:v>Jan-90</c:v>
                </c:pt>
                <c:pt idx="1">
                  <c:v>Feb-90</c:v>
                </c:pt>
                <c:pt idx="2">
                  <c:v>Mar-90</c:v>
                </c:pt>
                <c:pt idx="3">
                  <c:v>Apr-90</c:v>
                </c:pt>
                <c:pt idx="4">
                  <c:v>May-90</c:v>
                </c:pt>
                <c:pt idx="5">
                  <c:v>Jun-90</c:v>
                </c:pt>
                <c:pt idx="6">
                  <c:v>Jul-90</c:v>
                </c:pt>
                <c:pt idx="7">
                  <c:v>Aug-90</c:v>
                </c:pt>
                <c:pt idx="8">
                  <c:v>Sep-90</c:v>
                </c:pt>
                <c:pt idx="9">
                  <c:v>Oct-90</c:v>
                </c:pt>
                <c:pt idx="10">
                  <c:v>Nov-90</c:v>
                </c:pt>
                <c:pt idx="11">
                  <c:v>Dec-90</c:v>
                </c:pt>
                <c:pt idx="12">
                  <c:v>Jan-91</c:v>
                </c:pt>
                <c:pt idx="13">
                  <c:v>Feb-91</c:v>
                </c:pt>
                <c:pt idx="14">
                  <c:v>Mar-91</c:v>
                </c:pt>
                <c:pt idx="15">
                  <c:v>Apr-91</c:v>
                </c:pt>
                <c:pt idx="16">
                  <c:v>May-91</c:v>
                </c:pt>
                <c:pt idx="17">
                  <c:v>Jun-91</c:v>
                </c:pt>
                <c:pt idx="18">
                  <c:v>Jul-91</c:v>
                </c:pt>
                <c:pt idx="19">
                  <c:v>Aug-91</c:v>
                </c:pt>
                <c:pt idx="20">
                  <c:v>Sep-91</c:v>
                </c:pt>
                <c:pt idx="21">
                  <c:v>Oct-91</c:v>
                </c:pt>
                <c:pt idx="22">
                  <c:v>Nov-91</c:v>
                </c:pt>
                <c:pt idx="23">
                  <c:v>Dec-91</c:v>
                </c:pt>
                <c:pt idx="24">
                  <c:v>Jan-92</c:v>
                </c:pt>
                <c:pt idx="25">
                  <c:v>Feb-92</c:v>
                </c:pt>
                <c:pt idx="26">
                  <c:v>Mar-92</c:v>
                </c:pt>
                <c:pt idx="27">
                  <c:v>Apr-92</c:v>
                </c:pt>
                <c:pt idx="28">
                  <c:v>May-92</c:v>
                </c:pt>
                <c:pt idx="29">
                  <c:v>Jun-92</c:v>
                </c:pt>
                <c:pt idx="30">
                  <c:v>Jul-92</c:v>
                </c:pt>
                <c:pt idx="31">
                  <c:v>Aug-92</c:v>
                </c:pt>
                <c:pt idx="32">
                  <c:v>Sep-92</c:v>
                </c:pt>
                <c:pt idx="33">
                  <c:v>Oct-92</c:v>
                </c:pt>
                <c:pt idx="34">
                  <c:v>Nov-92</c:v>
                </c:pt>
                <c:pt idx="35">
                  <c:v>Dec-92</c:v>
                </c:pt>
                <c:pt idx="36">
                  <c:v>Jan-93</c:v>
                </c:pt>
                <c:pt idx="37">
                  <c:v>Feb-93</c:v>
                </c:pt>
                <c:pt idx="38">
                  <c:v>Mar-93</c:v>
                </c:pt>
                <c:pt idx="39">
                  <c:v>Apr-93</c:v>
                </c:pt>
                <c:pt idx="40">
                  <c:v>May-93</c:v>
                </c:pt>
                <c:pt idx="41">
                  <c:v>Jun-93</c:v>
                </c:pt>
                <c:pt idx="42">
                  <c:v>Jul-93</c:v>
                </c:pt>
                <c:pt idx="43">
                  <c:v>Aug-93</c:v>
                </c:pt>
                <c:pt idx="44">
                  <c:v>Sep-93</c:v>
                </c:pt>
                <c:pt idx="45">
                  <c:v>Oct-93</c:v>
                </c:pt>
                <c:pt idx="46">
                  <c:v>Nov-93</c:v>
                </c:pt>
                <c:pt idx="47">
                  <c:v>Dec-93</c:v>
                </c:pt>
                <c:pt idx="48">
                  <c:v>Jan-94</c:v>
                </c:pt>
                <c:pt idx="49">
                  <c:v>Feb-94</c:v>
                </c:pt>
                <c:pt idx="50">
                  <c:v>Mar-94</c:v>
                </c:pt>
                <c:pt idx="51">
                  <c:v>Apr-94</c:v>
                </c:pt>
                <c:pt idx="52">
                  <c:v>May-94</c:v>
                </c:pt>
                <c:pt idx="53">
                  <c:v>Jun-94</c:v>
                </c:pt>
                <c:pt idx="54">
                  <c:v>Jul-94</c:v>
                </c:pt>
                <c:pt idx="55">
                  <c:v>Aug-94</c:v>
                </c:pt>
                <c:pt idx="56">
                  <c:v>Sep-94</c:v>
                </c:pt>
                <c:pt idx="57">
                  <c:v>Oct-94</c:v>
                </c:pt>
                <c:pt idx="58">
                  <c:v>Nov-94</c:v>
                </c:pt>
                <c:pt idx="59">
                  <c:v>Dec-94</c:v>
                </c:pt>
                <c:pt idx="60">
                  <c:v>Jan-95</c:v>
                </c:pt>
                <c:pt idx="61">
                  <c:v>Feb-95</c:v>
                </c:pt>
                <c:pt idx="62">
                  <c:v>Mar-95</c:v>
                </c:pt>
                <c:pt idx="63">
                  <c:v>Apr-95</c:v>
                </c:pt>
                <c:pt idx="64">
                  <c:v>May-95</c:v>
                </c:pt>
                <c:pt idx="65">
                  <c:v>Jun-95</c:v>
                </c:pt>
                <c:pt idx="66">
                  <c:v>Jul-95</c:v>
                </c:pt>
                <c:pt idx="67">
                  <c:v>Aug-95</c:v>
                </c:pt>
                <c:pt idx="68">
                  <c:v>Sep-95</c:v>
                </c:pt>
                <c:pt idx="69">
                  <c:v>Oct-95</c:v>
                </c:pt>
                <c:pt idx="70">
                  <c:v>Nov-95</c:v>
                </c:pt>
                <c:pt idx="71">
                  <c:v>Dec-95</c:v>
                </c:pt>
                <c:pt idx="72">
                  <c:v>Jan-96</c:v>
                </c:pt>
                <c:pt idx="73">
                  <c:v>Feb-96</c:v>
                </c:pt>
                <c:pt idx="74">
                  <c:v>Mar-96</c:v>
                </c:pt>
                <c:pt idx="75">
                  <c:v>Apr-96</c:v>
                </c:pt>
                <c:pt idx="76">
                  <c:v>May-96</c:v>
                </c:pt>
                <c:pt idx="77">
                  <c:v>Jun-96</c:v>
                </c:pt>
                <c:pt idx="78">
                  <c:v>Jul-96</c:v>
                </c:pt>
                <c:pt idx="79">
                  <c:v>Aug-96</c:v>
                </c:pt>
                <c:pt idx="80">
                  <c:v>Sep-96</c:v>
                </c:pt>
                <c:pt idx="81">
                  <c:v>Oct-96</c:v>
                </c:pt>
                <c:pt idx="82">
                  <c:v>Nov-96</c:v>
                </c:pt>
                <c:pt idx="83">
                  <c:v>Dec-96</c:v>
                </c:pt>
                <c:pt idx="84">
                  <c:v>Jan-97</c:v>
                </c:pt>
                <c:pt idx="85">
                  <c:v>Feb-97</c:v>
                </c:pt>
                <c:pt idx="86">
                  <c:v>Mar-97</c:v>
                </c:pt>
                <c:pt idx="87">
                  <c:v>Apr-97</c:v>
                </c:pt>
                <c:pt idx="88">
                  <c:v>May-97</c:v>
                </c:pt>
                <c:pt idx="89">
                  <c:v>Jun-97</c:v>
                </c:pt>
                <c:pt idx="90">
                  <c:v>Jul-97</c:v>
                </c:pt>
                <c:pt idx="91">
                  <c:v>Aug-97</c:v>
                </c:pt>
                <c:pt idx="92">
                  <c:v>Sep-97</c:v>
                </c:pt>
                <c:pt idx="93">
                  <c:v>Oct-97</c:v>
                </c:pt>
                <c:pt idx="94">
                  <c:v>Nov-97</c:v>
                </c:pt>
                <c:pt idx="95">
                  <c:v>Dec-97</c:v>
                </c:pt>
                <c:pt idx="96">
                  <c:v>Jan-98</c:v>
                </c:pt>
                <c:pt idx="97">
                  <c:v>Feb-98</c:v>
                </c:pt>
                <c:pt idx="98">
                  <c:v>Mar-98</c:v>
                </c:pt>
                <c:pt idx="99">
                  <c:v>Apr-98</c:v>
                </c:pt>
                <c:pt idx="100">
                  <c:v>May-98</c:v>
                </c:pt>
                <c:pt idx="101">
                  <c:v>Jun-98</c:v>
                </c:pt>
                <c:pt idx="102">
                  <c:v>Jul-98</c:v>
                </c:pt>
                <c:pt idx="103">
                  <c:v>Aug-98</c:v>
                </c:pt>
                <c:pt idx="104">
                  <c:v>Sep-98</c:v>
                </c:pt>
                <c:pt idx="105">
                  <c:v>Oct-98</c:v>
                </c:pt>
                <c:pt idx="106">
                  <c:v>Nov-98</c:v>
                </c:pt>
                <c:pt idx="107">
                  <c:v>Dec-98</c:v>
                </c:pt>
                <c:pt idx="108">
                  <c:v>Jan-99</c:v>
                </c:pt>
                <c:pt idx="109">
                  <c:v>Feb-99</c:v>
                </c:pt>
                <c:pt idx="110">
                  <c:v>Mar-99</c:v>
                </c:pt>
                <c:pt idx="111">
                  <c:v>Apr-99</c:v>
                </c:pt>
                <c:pt idx="112">
                  <c:v>May-99</c:v>
                </c:pt>
                <c:pt idx="113">
                  <c:v>Jun-99</c:v>
                </c:pt>
                <c:pt idx="114">
                  <c:v>Jul-99</c:v>
                </c:pt>
                <c:pt idx="115">
                  <c:v>Aug-99</c:v>
                </c:pt>
                <c:pt idx="116">
                  <c:v>Sep-99</c:v>
                </c:pt>
                <c:pt idx="117">
                  <c:v>Oct-99</c:v>
                </c:pt>
                <c:pt idx="118">
                  <c:v>Nov-99</c:v>
                </c:pt>
                <c:pt idx="119">
                  <c:v>Dec-99</c:v>
                </c:pt>
                <c:pt idx="120">
                  <c:v>Jan-00</c:v>
                </c:pt>
                <c:pt idx="121">
                  <c:v>Feb-00</c:v>
                </c:pt>
                <c:pt idx="122">
                  <c:v>Mar-00</c:v>
                </c:pt>
                <c:pt idx="123">
                  <c:v>Apr-00</c:v>
                </c:pt>
                <c:pt idx="124">
                  <c:v>May-00</c:v>
                </c:pt>
                <c:pt idx="125">
                  <c:v>Jun-00</c:v>
                </c:pt>
                <c:pt idx="126">
                  <c:v>Jul-00</c:v>
                </c:pt>
                <c:pt idx="127">
                  <c:v>Aug-00</c:v>
                </c:pt>
                <c:pt idx="128">
                  <c:v>Sep-00</c:v>
                </c:pt>
                <c:pt idx="129">
                  <c:v>Oct-00</c:v>
                </c:pt>
                <c:pt idx="130">
                  <c:v>Nov-00</c:v>
                </c:pt>
                <c:pt idx="131">
                  <c:v>Dec-00</c:v>
                </c:pt>
                <c:pt idx="132">
                  <c:v>Jan-01</c:v>
                </c:pt>
                <c:pt idx="133">
                  <c:v>Feb-01</c:v>
                </c:pt>
                <c:pt idx="134">
                  <c:v>Mar-01</c:v>
                </c:pt>
                <c:pt idx="135">
                  <c:v>Apr-01</c:v>
                </c:pt>
                <c:pt idx="136">
                  <c:v>May-01</c:v>
                </c:pt>
                <c:pt idx="137">
                  <c:v>Jun-01</c:v>
                </c:pt>
                <c:pt idx="138">
                  <c:v>Jul-01</c:v>
                </c:pt>
                <c:pt idx="139">
                  <c:v>Aug-01</c:v>
                </c:pt>
                <c:pt idx="140">
                  <c:v>Sep-01</c:v>
                </c:pt>
                <c:pt idx="141">
                  <c:v>Oct-01</c:v>
                </c:pt>
                <c:pt idx="142">
                  <c:v>Nov-01</c:v>
                </c:pt>
                <c:pt idx="143">
                  <c:v>Dec-01</c:v>
                </c:pt>
                <c:pt idx="144">
                  <c:v>Jan-02</c:v>
                </c:pt>
                <c:pt idx="145">
                  <c:v>Feb-02</c:v>
                </c:pt>
                <c:pt idx="146">
                  <c:v>Mar-02</c:v>
                </c:pt>
                <c:pt idx="147">
                  <c:v>Apr-02</c:v>
                </c:pt>
                <c:pt idx="148">
                  <c:v>May-02</c:v>
                </c:pt>
                <c:pt idx="149">
                  <c:v>Jun-02</c:v>
                </c:pt>
                <c:pt idx="150">
                  <c:v>Jul-02</c:v>
                </c:pt>
                <c:pt idx="151">
                  <c:v>Aug-02</c:v>
                </c:pt>
                <c:pt idx="152">
                  <c:v>Sep-02</c:v>
                </c:pt>
                <c:pt idx="153">
                  <c:v>Oct-02</c:v>
                </c:pt>
                <c:pt idx="154">
                  <c:v>Nov-02</c:v>
                </c:pt>
                <c:pt idx="155">
                  <c:v>Dec-02</c:v>
                </c:pt>
                <c:pt idx="156">
                  <c:v>Jan-03</c:v>
                </c:pt>
                <c:pt idx="157">
                  <c:v>Feb-03</c:v>
                </c:pt>
                <c:pt idx="158">
                  <c:v>Mar-03</c:v>
                </c:pt>
                <c:pt idx="159">
                  <c:v>Apr-03</c:v>
                </c:pt>
                <c:pt idx="160">
                  <c:v>May-03</c:v>
                </c:pt>
                <c:pt idx="161">
                  <c:v>Jun-03</c:v>
                </c:pt>
                <c:pt idx="162">
                  <c:v>Jul-03</c:v>
                </c:pt>
                <c:pt idx="163">
                  <c:v>Aug-03</c:v>
                </c:pt>
                <c:pt idx="164">
                  <c:v>Sep-03</c:v>
                </c:pt>
                <c:pt idx="165">
                  <c:v>Oct-03</c:v>
                </c:pt>
                <c:pt idx="166">
                  <c:v>Nov-03</c:v>
                </c:pt>
                <c:pt idx="167">
                  <c:v>Dec-03</c:v>
                </c:pt>
                <c:pt idx="168">
                  <c:v>Jan-04</c:v>
                </c:pt>
                <c:pt idx="169">
                  <c:v>Feb-04</c:v>
                </c:pt>
                <c:pt idx="170">
                  <c:v>Mar-04</c:v>
                </c:pt>
                <c:pt idx="171">
                  <c:v>Apr-04</c:v>
                </c:pt>
                <c:pt idx="172">
                  <c:v>May-04</c:v>
                </c:pt>
                <c:pt idx="173">
                  <c:v>Jun-04</c:v>
                </c:pt>
                <c:pt idx="174">
                  <c:v>Jul-04</c:v>
                </c:pt>
                <c:pt idx="175">
                  <c:v>Aug-04</c:v>
                </c:pt>
                <c:pt idx="176">
                  <c:v>Sep-04</c:v>
                </c:pt>
                <c:pt idx="177">
                  <c:v>Oct-04</c:v>
                </c:pt>
                <c:pt idx="178">
                  <c:v>Nov-04</c:v>
                </c:pt>
                <c:pt idx="179">
                  <c:v>Dec-04</c:v>
                </c:pt>
                <c:pt idx="180">
                  <c:v>Jan-05</c:v>
                </c:pt>
                <c:pt idx="181">
                  <c:v>Mar-05</c:v>
                </c:pt>
                <c:pt idx="182">
                  <c:v>Mar-05</c:v>
                </c:pt>
                <c:pt idx="183">
                  <c:v>Apr-05</c:v>
                </c:pt>
                <c:pt idx="184">
                  <c:v>May-05</c:v>
                </c:pt>
                <c:pt idx="185">
                  <c:v>Jun-05</c:v>
                </c:pt>
                <c:pt idx="186">
                  <c:v>Jul-05</c:v>
                </c:pt>
                <c:pt idx="187">
                  <c:v>Aug-05</c:v>
                </c:pt>
                <c:pt idx="188">
                  <c:v>Sep-05</c:v>
                </c:pt>
                <c:pt idx="189">
                  <c:v>Oct-05</c:v>
                </c:pt>
                <c:pt idx="190">
                  <c:v>Nov-05</c:v>
                </c:pt>
                <c:pt idx="191">
                  <c:v>Dec-05</c:v>
                </c:pt>
                <c:pt idx="192">
                  <c:v>Jan-06</c:v>
                </c:pt>
                <c:pt idx="193">
                  <c:v>Mar-06</c:v>
                </c:pt>
                <c:pt idx="194">
                  <c:v>Mar-06</c:v>
                </c:pt>
                <c:pt idx="195">
                  <c:v>Apr-06</c:v>
                </c:pt>
                <c:pt idx="196">
                  <c:v>May-06</c:v>
                </c:pt>
                <c:pt idx="197">
                  <c:v>Jun-06</c:v>
                </c:pt>
                <c:pt idx="198">
                  <c:v>Jul-06</c:v>
                </c:pt>
                <c:pt idx="199">
                  <c:v>Aug-06</c:v>
                </c:pt>
                <c:pt idx="200">
                  <c:v>Sep-06</c:v>
                </c:pt>
                <c:pt idx="201">
                  <c:v>Oct-06</c:v>
                </c:pt>
                <c:pt idx="202">
                  <c:v>Nov-06</c:v>
                </c:pt>
                <c:pt idx="203">
                  <c:v>Dec-06</c:v>
                </c:pt>
                <c:pt idx="204">
                  <c:v>Jan-07</c:v>
                </c:pt>
                <c:pt idx="205">
                  <c:v>Mar-07</c:v>
                </c:pt>
                <c:pt idx="206">
                  <c:v>Mar-07</c:v>
                </c:pt>
                <c:pt idx="207">
                  <c:v>Apr-07</c:v>
                </c:pt>
                <c:pt idx="208">
                  <c:v>May-07</c:v>
                </c:pt>
                <c:pt idx="209">
                  <c:v>Jun-07</c:v>
                </c:pt>
                <c:pt idx="210">
                  <c:v>Jul-07</c:v>
                </c:pt>
                <c:pt idx="211">
                  <c:v>Aug-07</c:v>
                </c:pt>
                <c:pt idx="212">
                  <c:v>Sep-07</c:v>
                </c:pt>
                <c:pt idx="213">
                  <c:v>Oct-07</c:v>
                </c:pt>
                <c:pt idx="214">
                  <c:v>Nov-07</c:v>
                </c:pt>
                <c:pt idx="215">
                  <c:v>Dec-07</c:v>
                </c:pt>
                <c:pt idx="216">
                  <c:v>Jan-08</c:v>
                </c:pt>
                <c:pt idx="217">
                  <c:v>Feb-08</c:v>
                </c:pt>
                <c:pt idx="218">
                  <c:v>Mar-08</c:v>
                </c:pt>
                <c:pt idx="219">
                  <c:v>Apr-08</c:v>
                </c:pt>
                <c:pt idx="220">
                  <c:v>May-08</c:v>
                </c:pt>
                <c:pt idx="221">
                  <c:v>Jun-08</c:v>
                </c:pt>
                <c:pt idx="222">
                  <c:v>Jul-08</c:v>
                </c:pt>
                <c:pt idx="223">
                  <c:v>Aug-08</c:v>
                </c:pt>
                <c:pt idx="224">
                  <c:v>Sep-08</c:v>
                </c:pt>
                <c:pt idx="225">
                  <c:v>Oct-08</c:v>
                </c:pt>
                <c:pt idx="226">
                  <c:v>Nov-08</c:v>
                </c:pt>
                <c:pt idx="227">
                  <c:v>Dec-08</c:v>
                </c:pt>
                <c:pt idx="228">
                  <c:v>Jan-09</c:v>
                </c:pt>
                <c:pt idx="229">
                  <c:v>2/29/2009</c:v>
                </c:pt>
                <c:pt idx="230">
                  <c:v>Mar-08</c:v>
                </c:pt>
                <c:pt idx="231">
                  <c:v>Apr-09</c:v>
                </c:pt>
                <c:pt idx="232">
                  <c:v>May-09</c:v>
                </c:pt>
                <c:pt idx="233">
                  <c:v>Jun-09</c:v>
                </c:pt>
                <c:pt idx="234">
                  <c:v>Jul-09</c:v>
                </c:pt>
                <c:pt idx="235">
                  <c:v>Aug-09</c:v>
                </c:pt>
                <c:pt idx="236">
                  <c:v>Sep-09</c:v>
                </c:pt>
                <c:pt idx="237">
                  <c:v>Oct-09</c:v>
                </c:pt>
                <c:pt idx="238">
                  <c:v>Nov-09</c:v>
                </c:pt>
                <c:pt idx="239">
                  <c:v>Dec-09</c:v>
                </c:pt>
                <c:pt idx="240">
                  <c:v>Jan-10</c:v>
                </c:pt>
                <c:pt idx="241">
                  <c:v>Feb-10</c:v>
                </c:pt>
                <c:pt idx="242">
                  <c:v>Mar-10</c:v>
                </c:pt>
                <c:pt idx="243">
                  <c:v>Apr-10</c:v>
                </c:pt>
                <c:pt idx="244">
                  <c:v>May-10</c:v>
                </c:pt>
                <c:pt idx="245">
                  <c:v>Jun-10</c:v>
                </c:pt>
                <c:pt idx="246">
                  <c:v>Jul-10</c:v>
                </c:pt>
                <c:pt idx="247">
                  <c:v>Aug-10</c:v>
                </c:pt>
                <c:pt idx="248">
                  <c:v>Sep-10</c:v>
                </c:pt>
                <c:pt idx="249">
                  <c:v>Oct-10</c:v>
                </c:pt>
                <c:pt idx="250">
                  <c:v>Nov-10</c:v>
                </c:pt>
                <c:pt idx="251">
                  <c:v>Dec-10</c:v>
                </c:pt>
                <c:pt idx="252">
                  <c:v>Jan-11</c:v>
                </c:pt>
                <c:pt idx="253">
                  <c:v>Feb-11</c:v>
                </c:pt>
                <c:pt idx="254">
                  <c:v>Mar-11</c:v>
                </c:pt>
                <c:pt idx="255">
                  <c:v>Apr-11</c:v>
                </c:pt>
                <c:pt idx="256">
                  <c:v>May-11</c:v>
                </c:pt>
                <c:pt idx="257">
                  <c:v>Jun-11</c:v>
                </c:pt>
                <c:pt idx="258">
                  <c:v>Jul-11</c:v>
                </c:pt>
                <c:pt idx="259">
                  <c:v>Aug-11</c:v>
                </c:pt>
                <c:pt idx="260">
                  <c:v>Sep-11</c:v>
                </c:pt>
                <c:pt idx="261">
                  <c:v>Oct-11</c:v>
                </c:pt>
                <c:pt idx="262">
                  <c:v>Nov-11</c:v>
                </c:pt>
                <c:pt idx="263">
                  <c:v>Dec-11</c:v>
                </c:pt>
                <c:pt idx="264">
                  <c:v>Jan-12</c:v>
                </c:pt>
                <c:pt idx="265">
                  <c:v>2/30/2012</c:v>
                </c:pt>
                <c:pt idx="266">
                  <c:v>Mar-12</c:v>
                </c:pt>
                <c:pt idx="267">
                  <c:v>Apr-12</c:v>
                </c:pt>
                <c:pt idx="268">
                  <c:v>May-12</c:v>
                </c:pt>
                <c:pt idx="269">
                  <c:v>Jun-12</c:v>
                </c:pt>
                <c:pt idx="270">
                  <c:v>Jul-12</c:v>
                </c:pt>
                <c:pt idx="271">
                  <c:v>Aug-12</c:v>
                </c:pt>
                <c:pt idx="272">
                  <c:v>Sep-12</c:v>
                </c:pt>
                <c:pt idx="273">
                  <c:v>Oct-12</c:v>
                </c:pt>
                <c:pt idx="274">
                  <c:v>Nov-12</c:v>
                </c:pt>
                <c:pt idx="275">
                  <c:v>Dec-12</c:v>
                </c:pt>
                <c:pt idx="276">
                  <c:v>Jan-13</c:v>
                </c:pt>
                <c:pt idx="277">
                  <c:v>Feb-13</c:v>
                </c:pt>
                <c:pt idx="278">
                  <c:v>Mar-13</c:v>
                </c:pt>
                <c:pt idx="279">
                  <c:v>Apr-13</c:v>
                </c:pt>
                <c:pt idx="280">
                  <c:v>May-13</c:v>
                </c:pt>
                <c:pt idx="281">
                  <c:v>Jun-13</c:v>
                </c:pt>
                <c:pt idx="282">
                  <c:v>Jul-13</c:v>
                </c:pt>
                <c:pt idx="283">
                  <c:v>Aug-13</c:v>
                </c:pt>
                <c:pt idx="284">
                  <c:v>Sep-13</c:v>
                </c:pt>
                <c:pt idx="285">
                  <c:v>Oct-13</c:v>
                </c:pt>
                <c:pt idx="286">
                  <c:v>Nov-13</c:v>
                </c:pt>
                <c:pt idx="287">
                  <c:v>Dec-13</c:v>
                </c:pt>
                <c:pt idx="288">
                  <c:v>Jan-14</c:v>
                </c:pt>
                <c:pt idx="289">
                  <c:v>Feb-14</c:v>
                </c:pt>
                <c:pt idx="290">
                  <c:v>Mar-14</c:v>
                </c:pt>
                <c:pt idx="291">
                  <c:v>Apr-14</c:v>
                </c:pt>
                <c:pt idx="292">
                  <c:v>May-14</c:v>
                </c:pt>
                <c:pt idx="293">
                  <c:v>Jun-14</c:v>
                </c:pt>
                <c:pt idx="294">
                  <c:v>Jul-14</c:v>
                </c:pt>
                <c:pt idx="295">
                  <c:v>Aug-14</c:v>
                </c:pt>
              </c:strCache>
            </c:strRef>
          </c:cat>
          <c:val>
            <c:numRef>
              <c:f>Sheet1!$C$2:$C$297</c:f>
              <c:numCache>
                <c:formatCode>0.00%</c:formatCode>
                <c:ptCount val="296"/>
                <c:pt idx="0">
                  <c:v>8.2100000000000006E-2</c:v>
                </c:pt>
                <c:pt idx="1">
                  <c:v>8.4699999999999998E-2</c:v>
                </c:pt>
                <c:pt idx="2">
                  <c:v>8.5900000000000004E-2</c:v>
                </c:pt>
                <c:pt idx="3">
                  <c:v>8.7900000000000006E-2</c:v>
                </c:pt>
                <c:pt idx="4">
                  <c:v>8.7599999999999997E-2</c:v>
                </c:pt>
                <c:pt idx="5">
                  <c:v>8.48E-2</c:v>
                </c:pt>
                <c:pt idx="6">
                  <c:v>8.4699999999999998E-2</c:v>
                </c:pt>
                <c:pt idx="7">
                  <c:v>8.7499999999999994E-2</c:v>
                </c:pt>
                <c:pt idx="8">
                  <c:v>8.8900000000000007E-2</c:v>
                </c:pt>
                <c:pt idx="9">
                  <c:v>8.72E-2</c:v>
                </c:pt>
                <c:pt idx="10">
                  <c:v>8.3900000000000002E-2</c:v>
                </c:pt>
                <c:pt idx="11">
                  <c:v>8.0799999999999997E-2</c:v>
                </c:pt>
                <c:pt idx="12">
                  <c:v>8.09E-2</c:v>
                </c:pt>
                <c:pt idx="13">
                  <c:v>7.85E-2</c:v>
                </c:pt>
                <c:pt idx="14">
                  <c:v>8.1100000000000005E-2</c:v>
                </c:pt>
                <c:pt idx="15">
                  <c:v>8.0399999999999999E-2</c:v>
                </c:pt>
                <c:pt idx="16">
                  <c:v>8.0699999999999994E-2</c:v>
                </c:pt>
                <c:pt idx="17">
                  <c:v>8.2799999999999999E-2</c:v>
                </c:pt>
                <c:pt idx="18">
                  <c:v>8.2699999999999996E-2</c:v>
                </c:pt>
                <c:pt idx="19">
                  <c:v>7.9000000000000001E-2</c:v>
                </c:pt>
                <c:pt idx="20">
                  <c:v>7.6499999999999999E-2</c:v>
                </c:pt>
                <c:pt idx="21">
                  <c:v>7.5300000000000006E-2</c:v>
                </c:pt>
                <c:pt idx="22">
                  <c:v>7.4200000000000002E-2</c:v>
                </c:pt>
                <c:pt idx="23">
                  <c:v>7.0900000000000005E-2</c:v>
                </c:pt>
                <c:pt idx="24">
                  <c:v>7.0300000000000001E-2</c:v>
                </c:pt>
                <c:pt idx="25">
                  <c:v>7.3400000000000007E-2</c:v>
                </c:pt>
                <c:pt idx="26">
                  <c:v>7.5399999999999995E-2</c:v>
                </c:pt>
                <c:pt idx="27">
                  <c:v>7.4800000000000005E-2</c:v>
                </c:pt>
                <c:pt idx="28">
                  <c:v>7.3899999999999993E-2</c:v>
                </c:pt>
                <c:pt idx="29">
                  <c:v>7.2599999999999998E-2</c:v>
                </c:pt>
                <c:pt idx="30">
                  <c:v>6.8400000000000002E-2</c:v>
                </c:pt>
                <c:pt idx="31">
                  <c:v>6.59E-2</c:v>
                </c:pt>
                <c:pt idx="32">
                  <c:v>6.4199999999999993E-2</c:v>
                </c:pt>
                <c:pt idx="33">
                  <c:v>6.59E-2</c:v>
                </c:pt>
                <c:pt idx="34">
                  <c:v>6.8699999999999997E-2</c:v>
                </c:pt>
                <c:pt idx="35">
                  <c:v>6.7699999999999996E-2</c:v>
                </c:pt>
                <c:pt idx="36">
                  <c:v>6.6000000000000003E-2</c:v>
                </c:pt>
                <c:pt idx="37">
                  <c:v>6.2600000000000003E-2</c:v>
                </c:pt>
                <c:pt idx="38">
                  <c:v>5.9799999999999999E-2</c:v>
                </c:pt>
                <c:pt idx="39">
                  <c:v>5.9700000000000003E-2</c:v>
                </c:pt>
                <c:pt idx="40">
                  <c:v>6.0400000000000002E-2</c:v>
                </c:pt>
                <c:pt idx="41">
                  <c:v>5.96E-2</c:v>
                </c:pt>
                <c:pt idx="42">
                  <c:v>5.8099999999999999E-2</c:v>
                </c:pt>
                <c:pt idx="43">
                  <c:v>5.6800000000000003E-2</c:v>
                </c:pt>
                <c:pt idx="44">
                  <c:v>5.3600000000000002E-2</c:v>
                </c:pt>
                <c:pt idx="45">
                  <c:v>5.33E-2</c:v>
                </c:pt>
                <c:pt idx="46">
                  <c:v>5.7200000000000001E-2</c:v>
                </c:pt>
                <c:pt idx="47">
                  <c:v>5.7700000000000001E-2</c:v>
                </c:pt>
                <c:pt idx="48">
                  <c:v>5.7500000000000002E-2</c:v>
                </c:pt>
                <c:pt idx="49">
                  <c:v>5.9700000000000003E-2</c:v>
                </c:pt>
                <c:pt idx="50">
                  <c:v>6.4799999999999996E-2</c:v>
                </c:pt>
                <c:pt idx="51">
                  <c:v>6.9699999999999998E-2</c:v>
                </c:pt>
                <c:pt idx="52">
                  <c:v>7.1800000000000003E-2</c:v>
                </c:pt>
                <c:pt idx="53">
                  <c:v>7.0999999999999994E-2</c:v>
                </c:pt>
                <c:pt idx="54">
                  <c:v>7.2999999999999995E-2</c:v>
                </c:pt>
                <c:pt idx="55">
                  <c:v>7.2400000000000006E-2</c:v>
                </c:pt>
                <c:pt idx="56">
                  <c:v>7.46E-2</c:v>
                </c:pt>
                <c:pt idx="57">
                  <c:v>7.7399999999999997E-2</c:v>
                </c:pt>
                <c:pt idx="58">
                  <c:v>7.9600000000000004E-2</c:v>
                </c:pt>
                <c:pt idx="59">
                  <c:v>7.8100000000000003E-2</c:v>
                </c:pt>
                <c:pt idx="60">
                  <c:v>7.7799999999999994E-2</c:v>
                </c:pt>
                <c:pt idx="61">
                  <c:v>7.4700000000000003E-2</c:v>
                </c:pt>
                <c:pt idx="62">
                  <c:v>7.1999999999999995E-2</c:v>
                </c:pt>
                <c:pt idx="63">
                  <c:v>7.0599999999999996E-2</c:v>
                </c:pt>
                <c:pt idx="64">
                  <c:v>6.6299999999999998E-2</c:v>
                </c:pt>
                <c:pt idx="65">
                  <c:v>6.1699999999999998E-2</c:v>
                </c:pt>
                <c:pt idx="66">
                  <c:v>6.2799999999999995E-2</c:v>
                </c:pt>
                <c:pt idx="67">
                  <c:v>6.4899999999999999E-2</c:v>
                </c:pt>
                <c:pt idx="68">
                  <c:v>6.2E-2</c:v>
                </c:pt>
                <c:pt idx="69">
                  <c:v>6.0400000000000002E-2</c:v>
                </c:pt>
                <c:pt idx="70">
                  <c:v>5.9299999999999999E-2</c:v>
                </c:pt>
                <c:pt idx="71">
                  <c:v>5.7099999999999998E-2</c:v>
                </c:pt>
                <c:pt idx="72">
                  <c:v>5.6500000000000002E-2</c:v>
                </c:pt>
                <c:pt idx="73">
                  <c:v>5.8099999999999999E-2</c:v>
                </c:pt>
                <c:pt idx="74">
                  <c:v>6.2700000000000006E-2</c:v>
                </c:pt>
                <c:pt idx="75">
                  <c:v>6.5100000000000005E-2</c:v>
                </c:pt>
                <c:pt idx="76">
                  <c:v>6.7400000000000002E-2</c:v>
                </c:pt>
                <c:pt idx="77">
                  <c:v>6.9099999999999995E-2</c:v>
                </c:pt>
                <c:pt idx="78">
                  <c:v>6.8699999999999997E-2</c:v>
                </c:pt>
                <c:pt idx="79">
                  <c:v>6.6400000000000001E-2</c:v>
                </c:pt>
                <c:pt idx="80">
                  <c:v>6.83E-2</c:v>
                </c:pt>
                <c:pt idx="81">
                  <c:v>6.5299999999999997E-2</c:v>
                </c:pt>
                <c:pt idx="82">
                  <c:v>6.2E-2</c:v>
                </c:pt>
                <c:pt idx="83">
                  <c:v>6.3E-2</c:v>
                </c:pt>
                <c:pt idx="84">
                  <c:v>6.5799999999999997E-2</c:v>
                </c:pt>
                <c:pt idx="85">
                  <c:v>6.4199999999999993E-2</c:v>
                </c:pt>
                <c:pt idx="86">
                  <c:v>6.6900000000000001E-2</c:v>
                </c:pt>
                <c:pt idx="87">
                  <c:v>6.8900000000000003E-2</c:v>
                </c:pt>
                <c:pt idx="88">
                  <c:v>6.7100000000000007E-2</c:v>
                </c:pt>
                <c:pt idx="89">
                  <c:v>6.4899999999999999E-2</c:v>
                </c:pt>
                <c:pt idx="90">
                  <c:v>6.2199999999999998E-2</c:v>
                </c:pt>
                <c:pt idx="91">
                  <c:v>6.3E-2</c:v>
                </c:pt>
                <c:pt idx="92">
                  <c:v>6.2100000000000002E-2</c:v>
                </c:pt>
                <c:pt idx="93">
                  <c:v>6.0299999999999999E-2</c:v>
                </c:pt>
                <c:pt idx="94">
                  <c:v>5.8799999999999998E-2</c:v>
                </c:pt>
                <c:pt idx="95">
                  <c:v>5.8099999999999999E-2</c:v>
                </c:pt>
                <c:pt idx="96">
                  <c:v>5.5399999999999998E-2</c:v>
                </c:pt>
                <c:pt idx="97">
                  <c:v>5.57E-2</c:v>
                </c:pt>
                <c:pt idx="98">
                  <c:v>5.6500000000000002E-2</c:v>
                </c:pt>
                <c:pt idx="99">
                  <c:v>5.6399999999999999E-2</c:v>
                </c:pt>
                <c:pt idx="100">
                  <c:v>5.6500000000000002E-2</c:v>
                </c:pt>
                <c:pt idx="101">
                  <c:v>5.5E-2</c:v>
                </c:pt>
                <c:pt idx="102">
                  <c:v>5.4600000000000003E-2</c:v>
                </c:pt>
                <c:pt idx="103">
                  <c:v>5.3400000000000003E-2</c:v>
                </c:pt>
                <c:pt idx="104">
                  <c:v>4.8099999999999997E-2</c:v>
                </c:pt>
                <c:pt idx="105">
                  <c:v>4.53E-2</c:v>
                </c:pt>
                <c:pt idx="106">
                  <c:v>4.8300000000000003E-2</c:v>
                </c:pt>
                <c:pt idx="107">
                  <c:v>4.65E-2</c:v>
                </c:pt>
                <c:pt idx="108">
                  <c:v>4.7199999999999999E-2</c:v>
                </c:pt>
                <c:pt idx="109">
                  <c:v>0.05</c:v>
                </c:pt>
                <c:pt idx="110">
                  <c:v>5.2299999999999999E-2</c:v>
                </c:pt>
                <c:pt idx="111">
                  <c:v>5.1799999999999999E-2</c:v>
                </c:pt>
                <c:pt idx="112">
                  <c:v>5.5399999999999998E-2</c:v>
                </c:pt>
                <c:pt idx="113">
                  <c:v>5.8999999999999997E-2</c:v>
                </c:pt>
                <c:pt idx="114">
                  <c:v>5.79E-2</c:v>
                </c:pt>
                <c:pt idx="115">
                  <c:v>5.9400000000000001E-2</c:v>
                </c:pt>
                <c:pt idx="116">
                  <c:v>5.9200000000000003E-2</c:v>
                </c:pt>
                <c:pt idx="117">
                  <c:v>6.1100000000000002E-2</c:v>
                </c:pt>
                <c:pt idx="118">
                  <c:v>6.0299999999999999E-2</c:v>
                </c:pt>
                <c:pt idx="119">
                  <c:v>6.2799999999999995E-2</c:v>
                </c:pt>
                <c:pt idx="120">
                  <c:v>6.6600000000000006E-2</c:v>
                </c:pt>
                <c:pt idx="121">
                  <c:v>6.5199999999999994E-2</c:v>
                </c:pt>
                <c:pt idx="122">
                  <c:v>6.2600000000000003E-2</c:v>
                </c:pt>
                <c:pt idx="123">
                  <c:v>5.9900000000000002E-2</c:v>
                </c:pt>
                <c:pt idx="124">
                  <c:v>6.4399999999999999E-2</c:v>
                </c:pt>
                <c:pt idx="125">
                  <c:v>6.0999999999999999E-2</c:v>
                </c:pt>
                <c:pt idx="126">
                  <c:v>6.0499999999999998E-2</c:v>
                </c:pt>
                <c:pt idx="127">
                  <c:v>5.8299999999999998E-2</c:v>
                </c:pt>
                <c:pt idx="128">
                  <c:v>5.8000000000000003E-2</c:v>
                </c:pt>
                <c:pt idx="129">
                  <c:v>5.74E-2</c:v>
                </c:pt>
                <c:pt idx="130">
                  <c:v>5.7200000000000001E-2</c:v>
                </c:pt>
                <c:pt idx="131">
                  <c:v>5.2400000000000002E-2</c:v>
                </c:pt>
                <c:pt idx="132">
                  <c:v>5.16E-2</c:v>
                </c:pt>
                <c:pt idx="133">
                  <c:v>5.0999999999999997E-2</c:v>
                </c:pt>
                <c:pt idx="134">
                  <c:v>4.8899999999999999E-2</c:v>
                </c:pt>
                <c:pt idx="135">
                  <c:v>5.1400000000000001E-2</c:v>
                </c:pt>
                <c:pt idx="136">
                  <c:v>5.3900000000000003E-2</c:v>
                </c:pt>
                <c:pt idx="137">
                  <c:v>5.28E-2</c:v>
                </c:pt>
                <c:pt idx="138">
                  <c:v>5.2400000000000002E-2</c:v>
                </c:pt>
                <c:pt idx="139">
                  <c:v>4.9700000000000001E-2</c:v>
                </c:pt>
                <c:pt idx="140">
                  <c:v>4.7300000000000002E-2</c:v>
                </c:pt>
                <c:pt idx="141">
                  <c:v>4.5699999999999998E-2</c:v>
                </c:pt>
                <c:pt idx="142">
                  <c:v>4.65E-2</c:v>
                </c:pt>
                <c:pt idx="143">
                  <c:v>5.0900000000000001E-2</c:v>
                </c:pt>
                <c:pt idx="144">
                  <c:v>5.04E-2</c:v>
                </c:pt>
                <c:pt idx="145">
                  <c:v>4.9099999999999998E-2</c:v>
                </c:pt>
                <c:pt idx="146">
                  <c:v>5.28E-2</c:v>
                </c:pt>
                <c:pt idx="147">
                  <c:v>5.21E-2</c:v>
                </c:pt>
                <c:pt idx="148">
                  <c:v>5.16E-2</c:v>
                </c:pt>
                <c:pt idx="149">
                  <c:v>4.9299999999999997E-2</c:v>
                </c:pt>
                <c:pt idx="150">
                  <c:v>4.65E-2</c:v>
                </c:pt>
                <c:pt idx="151">
                  <c:v>4.2599999999999999E-2</c:v>
                </c:pt>
                <c:pt idx="152">
                  <c:v>3.8699999999999998E-2</c:v>
                </c:pt>
                <c:pt idx="153">
                  <c:v>3.9399999999999998E-2</c:v>
                </c:pt>
                <c:pt idx="154">
                  <c:v>4.0500000000000001E-2</c:v>
                </c:pt>
                <c:pt idx="155">
                  <c:v>4.0300000000000002E-2</c:v>
                </c:pt>
                <c:pt idx="156">
                  <c:v>4.0500000000000001E-2</c:v>
                </c:pt>
                <c:pt idx="157">
                  <c:v>3.9E-2</c:v>
                </c:pt>
                <c:pt idx="158">
                  <c:v>3.8100000000000002E-2</c:v>
                </c:pt>
                <c:pt idx="159">
                  <c:v>3.9600000000000003E-2</c:v>
                </c:pt>
                <c:pt idx="160">
                  <c:v>3.5700000000000003E-2</c:v>
                </c:pt>
                <c:pt idx="161">
                  <c:v>3.3300000000000003E-2</c:v>
                </c:pt>
                <c:pt idx="162">
                  <c:v>3.9800000000000002E-2</c:v>
                </c:pt>
                <c:pt idx="163">
                  <c:v>4.4499999999999998E-2</c:v>
                </c:pt>
                <c:pt idx="164">
                  <c:v>4.2700000000000002E-2</c:v>
                </c:pt>
                <c:pt idx="165">
                  <c:v>4.2900000000000001E-2</c:v>
                </c:pt>
                <c:pt idx="166">
                  <c:v>4.2999999999999997E-2</c:v>
                </c:pt>
                <c:pt idx="167">
                  <c:v>4.2700000000000002E-2</c:v>
                </c:pt>
                <c:pt idx="168">
                  <c:v>4.1500000000000002E-2</c:v>
                </c:pt>
                <c:pt idx="169">
                  <c:v>4.0800000000000003E-2</c:v>
                </c:pt>
                <c:pt idx="170">
                  <c:v>3.8300000000000001E-2</c:v>
                </c:pt>
                <c:pt idx="171">
                  <c:v>4.3499999999999997E-2</c:v>
                </c:pt>
                <c:pt idx="172">
                  <c:v>4.7199999999999999E-2</c:v>
                </c:pt>
                <c:pt idx="173">
                  <c:v>4.7300000000000002E-2</c:v>
                </c:pt>
                <c:pt idx="174">
                  <c:v>4.4999999999999998E-2</c:v>
                </c:pt>
                <c:pt idx="175">
                  <c:v>4.2799999999999998E-2</c:v>
                </c:pt>
                <c:pt idx="176">
                  <c:v>4.1300000000000003E-2</c:v>
                </c:pt>
                <c:pt idx="177">
                  <c:v>4.1000000000000002E-2</c:v>
                </c:pt>
                <c:pt idx="178">
                  <c:v>4.19E-2</c:v>
                </c:pt>
                <c:pt idx="179">
                  <c:v>4.2299999999999997E-2</c:v>
                </c:pt>
                <c:pt idx="180">
                  <c:v>4.2200000000000001E-2</c:v>
                </c:pt>
                <c:pt idx="181">
                  <c:v>4.1700000000000001E-2</c:v>
                </c:pt>
                <c:pt idx="182">
                  <c:v>4.4999999999999998E-2</c:v>
                </c:pt>
                <c:pt idx="183">
                  <c:v>4.3400000000000001E-2</c:v>
                </c:pt>
                <c:pt idx="184">
                  <c:v>4.1399999999999999E-2</c:v>
                </c:pt>
                <c:pt idx="185">
                  <c:v>0.04</c:v>
                </c:pt>
                <c:pt idx="186">
                  <c:v>4.1799999999999997E-2</c:v>
                </c:pt>
                <c:pt idx="187">
                  <c:v>4.2599999999999999E-2</c:v>
                </c:pt>
                <c:pt idx="188">
                  <c:v>4.2000000000000003E-2</c:v>
                </c:pt>
                <c:pt idx="189">
                  <c:v>4.4600000000000001E-2</c:v>
                </c:pt>
                <c:pt idx="190">
                  <c:v>4.5400000000000003E-2</c:v>
                </c:pt>
                <c:pt idx="191">
                  <c:v>4.4699999999999997E-2</c:v>
                </c:pt>
                <c:pt idx="192">
                  <c:v>4.4200000000000003E-2</c:v>
                </c:pt>
                <c:pt idx="193">
                  <c:v>4.5699999999999998E-2</c:v>
                </c:pt>
                <c:pt idx="194">
                  <c:v>4.7199999999999999E-2</c:v>
                </c:pt>
                <c:pt idx="195">
                  <c:v>4.99E-2</c:v>
                </c:pt>
                <c:pt idx="196">
                  <c:v>5.11E-2</c:v>
                </c:pt>
                <c:pt idx="197">
                  <c:v>5.11E-2</c:v>
                </c:pt>
                <c:pt idx="198">
                  <c:v>5.0900000000000001E-2</c:v>
                </c:pt>
                <c:pt idx="199">
                  <c:v>4.8800000000000003E-2</c:v>
                </c:pt>
                <c:pt idx="200">
                  <c:v>4.7199999999999999E-2</c:v>
                </c:pt>
                <c:pt idx="201">
                  <c:v>4.7300000000000002E-2</c:v>
                </c:pt>
                <c:pt idx="202">
                  <c:v>4.5999999999999999E-2</c:v>
                </c:pt>
                <c:pt idx="203">
                  <c:v>4.5600000000000002E-2</c:v>
                </c:pt>
                <c:pt idx="204">
                  <c:v>4.7600000000000003E-2</c:v>
                </c:pt>
                <c:pt idx="205">
                  <c:v>4.7199999999999999E-2</c:v>
                </c:pt>
                <c:pt idx="206">
                  <c:v>4.5600000000000002E-2</c:v>
                </c:pt>
                <c:pt idx="207">
                  <c:v>4.6899999999999997E-2</c:v>
                </c:pt>
                <c:pt idx="208">
                  <c:v>4.7500000000000001E-2</c:v>
                </c:pt>
                <c:pt idx="209">
                  <c:v>5.0999999999999997E-2</c:v>
                </c:pt>
                <c:pt idx="210">
                  <c:v>0.05</c:v>
                </c:pt>
                <c:pt idx="211">
                  <c:v>4.6699999999999998E-2</c:v>
                </c:pt>
                <c:pt idx="212">
                  <c:v>4.5199999999999997E-2</c:v>
                </c:pt>
                <c:pt idx="213">
                  <c:v>4.53E-2</c:v>
                </c:pt>
                <c:pt idx="214">
                  <c:v>4.1500000000000002E-2</c:v>
                </c:pt>
                <c:pt idx="215">
                  <c:v>4.1000000000000002E-2</c:v>
                </c:pt>
                <c:pt idx="216">
                  <c:v>3.7400000000000003E-2</c:v>
                </c:pt>
                <c:pt idx="217">
                  <c:v>3.7400000000000003E-2</c:v>
                </c:pt>
                <c:pt idx="218">
                  <c:v>3.5099999999999999E-2</c:v>
                </c:pt>
                <c:pt idx="219">
                  <c:v>3.6799999999999999E-2</c:v>
                </c:pt>
                <c:pt idx="220">
                  <c:v>3.8800000000000001E-2</c:v>
                </c:pt>
                <c:pt idx="221">
                  <c:v>4.1000000000000002E-2</c:v>
                </c:pt>
                <c:pt idx="222">
                  <c:v>4.0099999999999997E-2</c:v>
                </c:pt>
                <c:pt idx="223">
                  <c:v>3.8899999999999997E-2</c:v>
                </c:pt>
                <c:pt idx="224">
                  <c:v>3.6900000000000002E-2</c:v>
                </c:pt>
                <c:pt idx="225">
                  <c:v>3.8100000000000002E-2</c:v>
                </c:pt>
                <c:pt idx="226">
                  <c:v>3.5299999999999998E-2</c:v>
                </c:pt>
                <c:pt idx="227">
                  <c:v>2.4199999999999999E-2</c:v>
                </c:pt>
                <c:pt idx="228">
                  <c:v>2.52E-2</c:v>
                </c:pt>
                <c:pt idx="229">
                  <c:v>2.87E-2</c:v>
                </c:pt>
                <c:pt idx="230">
                  <c:v>2.8199999999999999E-2</c:v>
                </c:pt>
                <c:pt idx="231">
                  <c:v>2.93E-2</c:v>
                </c:pt>
                <c:pt idx="232">
                  <c:v>3.2899999999999999E-2</c:v>
                </c:pt>
                <c:pt idx="233">
                  <c:v>3.7199999999999997E-2</c:v>
                </c:pt>
                <c:pt idx="234">
                  <c:v>3.56E-2</c:v>
                </c:pt>
                <c:pt idx="235">
                  <c:v>3.5900000000000001E-2</c:v>
                </c:pt>
                <c:pt idx="236">
                  <c:v>3.4000000000000002E-2</c:v>
                </c:pt>
                <c:pt idx="237">
                  <c:v>3.39E-2</c:v>
                </c:pt>
                <c:pt idx="238">
                  <c:v>3.4000000000000002E-2</c:v>
                </c:pt>
                <c:pt idx="239">
                  <c:v>3.5900000000000001E-2</c:v>
                </c:pt>
                <c:pt idx="240">
                  <c:v>3.73E-2</c:v>
                </c:pt>
                <c:pt idx="241">
                  <c:v>3.6900000000000002E-2</c:v>
                </c:pt>
                <c:pt idx="242">
                  <c:v>3.73E-2</c:v>
                </c:pt>
                <c:pt idx="243">
                  <c:v>3.85E-2</c:v>
                </c:pt>
                <c:pt idx="244">
                  <c:v>3.4200000000000001E-2</c:v>
                </c:pt>
                <c:pt idx="245">
                  <c:v>3.2000000000000001E-2</c:v>
                </c:pt>
                <c:pt idx="246">
                  <c:v>3.0099999999999998E-2</c:v>
                </c:pt>
                <c:pt idx="247">
                  <c:v>2.7E-2</c:v>
                </c:pt>
                <c:pt idx="248">
                  <c:v>2.6499999999999999E-2</c:v>
                </c:pt>
                <c:pt idx="249">
                  <c:v>2.5399999999999999E-2</c:v>
                </c:pt>
                <c:pt idx="250">
                  <c:v>2.76E-2</c:v>
                </c:pt>
                <c:pt idx="251">
                  <c:v>3.2899999999999999E-2</c:v>
                </c:pt>
                <c:pt idx="252">
                  <c:v>3.39E-2</c:v>
                </c:pt>
                <c:pt idx="253">
                  <c:v>3.5799999999999998E-2</c:v>
                </c:pt>
                <c:pt idx="254">
                  <c:v>3.4099999999999998E-2</c:v>
                </c:pt>
                <c:pt idx="255">
                  <c:v>3.4599999999999999E-2</c:v>
                </c:pt>
                <c:pt idx="256">
                  <c:v>3.1699999999999999E-2</c:v>
                </c:pt>
                <c:pt idx="257">
                  <c:v>0.03</c:v>
                </c:pt>
                <c:pt idx="258">
                  <c:v>0.03</c:v>
                </c:pt>
                <c:pt idx="259">
                  <c:v>2.3E-2</c:v>
                </c:pt>
                <c:pt idx="260">
                  <c:v>1.9800000000000002E-2</c:v>
                </c:pt>
                <c:pt idx="261">
                  <c:v>2.1499999999999998E-2</c:v>
                </c:pt>
                <c:pt idx="262">
                  <c:v>2.01E-2</c:v>
                </c:pt>
                <c:pt idx="263">
                  <c:v>1.9800000000000002E-2</c:v>
                </c:pt>
                <c:pt idx="264">
                  <c:v>1.9699999999999999E-2</c:v>
                </c:pt>
                <c:pt idx="265">
                  <c:v>1.9699999999999999E-2</c:v>
                </c:pt>
                <c:pt idx="266">
                  <c:v>2.1700000000000001E-2</c:v>
                </c:pt>
                <c:pt idx="267">
                  <c:v>2.0500000000000001E-2</c:v>
                </c:pt>
                <c:pt idx="268">
                  <c:v>1.7999999999999999E-2</c:v>
                </c:pt>
                <c:pt idx="269">
                  <c:v>1.6199999999999999E-2</c:v>
                </c:pt>
                <c:pt idx="270">
                  <c:v>1.5299999999999999E-2</c:v>
                </c:pt>
                <c:pt idx="271">
                  <c:v>1.6799999999999999E-2</c:v>
                </c:pt>
                <c:pt idx="272">
                  <c:v>1.72E-2</c:v>
                </c:pt>
                <c:pt idx="273">
                  <c:v>1.7500000000000002E-2</c:v>
                </c:pt>
                <c:pt idx="274">
                  <c:v>1.6500000000000001E-2</c:v>
                </c:pt>
                <c:pt idx="275">
                  <c:v>1.72E-2</c:v>
                </c:pt>
                <c:pt idx="276">
                  <c:v>1.9099999999999999E-2</c:v>
                </c:pt>
                <c:pt idx="277">
                  <c:v>1.9800000000000002E-2</c:v>
                </c:pt>
                <c:pt idx="278">
                  <c:v>1.9599999999999999E-2</c:v>
                </c:pt>
                <c:pt idx="279">
                  <c:v>1.7600000000000001E-2</c:v>
                </c:pt>
                <c:pt idx="280">
                  <c:v>1.9300000000000001E-2</c:v>
                </c:pt>
                <c:pt idx="281">
                  <c:v>2.3E-2</c:v>
                </c:pt>
                <c:pt idx="282">
                  <c:v>2.58E-2</c:v>
                </c:pt>
                <c:pt idx="283">
                  <c:v>2.7400000000000001E-2</c:v>
                </c:pt>
                <c:pt idx="284">
                  <c:v>2.81E-2</c:v>
                </c:pt>
                <c:pt idx="285">
                  <c:v>2.6200000000000001E-2</c:v>
                </c:pt>
                <c:pt idx="286">
                  <c:v>2.7199999999999998E-2</c:v>
                </c:pt>
                <c:pt idx="287">
                  <c:v>2.9000000000000001E-2</c:v>
                </c:pt>
                <c:pt idx="288">
                  <c:v>2.86E-2</c:v>
                </c:pt>
                <c:pt idx="289">
                  <c:v>2.7099999999999999E-2</c:v>
                </c:pt>
                <c:pt idx="290">
                  <c:v>2.7199999999999998E-2</c:v>
                </c:pt>
                <c:pt idx="291">
                  <c:v>2.7099999999999999E-2</c:v>
                </c:pt>
                <c:pt idx="292">
                  <c:v>2.5600000000000001E-2</c:v>
                </c:pt>
                <c:pt idx="293">
                  <c:v>2.5999999999999999E-2</c:v>
                </c:pt>
                <c:pt idx="294">
                  <c:v>2.5399999999999999E-2</c:v>
                </c:pt>
                <c:pt idx="295">
                  <c:v>2.4199999999999999E-2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16280"/>
        <c:axId val="408324120"/>
      </c:lineChart>
      <c:catAx>
        <c:axId val="4083162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255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4120"/>
        <c:crossesAt val="0"/>
        <c:auto val="1"/>
        <c:lblAlgn val="ctr"/>
        <c:lblOffset val="100"/>
        <c:tickLblSkip val="12"/>
        <c:tickMarkSkip val="1"/>
        <c:noMultiLvlLbl val="0"/>
      </c:catAx>
      <c:valAx>
        <c:axId val="408324120"/>
        <c:scaling>
          <c:orientation val="minMax"/>
          <c:max val="9.0000000000000024E-2"/>
          <c:min val="0"/>
        </c:scaling>
        <c:delete val="0"/>
        <c:axPos val="l"/>
        <c:majorGridlines>
          <c:spPr>
            <a:ln w="3194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255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16280"/>
        <c:crosses val="autoZero"/>
        <c:crossBetween val="between"/>
        <c:majorUnit val="1.0000000000000005E-2"/>
        <c:minorUnit val="1.0000000000000007E-3"/>
      </c:valAx>
      <c:catAx>
        <c:axId val="408313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314320"/>
        <c:crosses val="autoZero"/>
        <c:auto val="1"/>
        <c:lblAlgn val="ctr"/>
        <c:lblOffset val="100"/>
        <c:noMultiLvlLbl val="0"/>
      </c:catAx>
      <c:valAx>
        <c:axId val="408314320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ln w="9581">
            <a:noFill/>
          </a:ln>
        </c:spPr>
        <c:crossAx val="408313928"/>
        <c:crosses val="max"/>
        <c:crossBetween val="between"/>
        <c:majorUnit val="1"/>
      </c:valAx>
      <c:spPr>
        <a:solidFill>
          <a:srgbClr val="FFFFFF"/>
        </a:solidFill>
        <a:ln w="25550">
          <a:noFill/>
        </a:ln>
      </c:spPr>
    </c:plotArea>
    <c:legend>
      <c:legendPos val="r"/>
      <c:layout>
        <c:manualLayout>
          <c:xMode val="edge"/>
          <c:yMode val="edge"/>
          <c:x val="0.14048113905143075"/>
          <c:y val="0.58690636491110681"/>
          <c:w val="0.19767827677001695"/>
          <c:h val="0.15914819773818345"/>
        </c:manualLayout>
      </c:layout>
      <c:overlay val="0"/>
      <c:spPr>
        <a:solidFill>
          <a:schemeClr val="bg1"/>
        </a:solidFill>
        <a:ln w="3194">
          <a:solidFill>
            <a:schemeClr val="tx1"/>
          </a:solidFill>
          <a:prstDash val="solid"/>
        </a:ln>
      </c:spPr>
      <c:txPr>
        <a:bodyPr/>
        <a:lstStyle/>
        <a:p>
          <a:pPr>
            <a:defRPr sz="166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24233808717378E-2"/>
          <c:y val="2.1880776258032735E-2"/>
          <c:w val="0.83760616805063925"/>
          <c:h val="0.88466133736247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2.8</c:v>
                </c:pt>
                <c:pt idx="1">
                  <c:v>2.7</c:v>
                </c:pt>
                <c:pt idx="2">
                  <c:v>3.3</c:v>
                </c:pt>
                <c:pt idx="3">
                  <c:v>3.7</c:v>
                </c:pt>
                <c:pt idx="4">
                  <c:v>4.2</c:v>
                </c:pt>
                <c:pt idx="5">
                  <c:v>5</c:v>
                </c:pt>
                <c:pt idx="6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2.6</c:v>
                </c:pt>
                <c:pt idx="1">
                  <c:v>3</c:v>
                </c:pt>
                <c:pt idx="2">
                  <c:v>3.1</c:v>
                </c:pt>
                <c:pt idx="3">
                  <c:v>3.4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10.199999999999999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2.4</c:v>
                </c:pt>
                <c:pt idx="1">
                  <c:v>2.6</c:v>
                </c:pt>
                <c:pt idx="2">
                  <c:v>2.7</c:v>
                </c:pt>
                <c:pt idx="3">
                  <c:v>3.2</c:v>
                </c:pt>
                <c:pt idx="4">
                  <c:v>3.7</c:v>
                </c:pt>
                <c:pt idx="5">
                  <c:v>4.5</c:v>
                </c:pt>
                <c:pt idx="6">
                  <c:v>12.2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Sheet1!$E$2:$E$8</c:f>
              <c:numCache>
                <c:formatCode>0.0</c:formatCode>
                <c:ptCount val="7"/>
                <c:pt idx="0">
                  <c:v>2.5</c:v>
                </c:pt>
                <c:pt idx="1">
                  <c:v>2.4</c:v>
                </c:pt>
                <c:pt idx="2">
                  <c:v>2.4</c:v>
                </c:pt>
                <c:pt idx="3">
                  <c:v>3</c:v>
                </c:pt>
                <c:pt idx="4">
                  <c:v>3.6</c:v>
                </c:pt>
                <c:pt idx="5">
                  <c:v>4.3</c:v>
                </c:pt>
                <c:pt idx="6">
                  <c:v>12.1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Sheet1!$F$2:$F$8</c:f>
              <c:numCache>
                <c:formatCode>0.0</c:formatCode>
                <c:ptCount val="7"/>
                <c:pt idx="0">
                  <c:v>2.8</c:v>
                </c:pt>
                <c:pt idx="1">
                  <c:v>2.2000000000000002</c:v>
                </c:pt>
                <c:pt idx="2">
                  <c:v>2.7</c:v>
                </c:pt>
                <c:pt idx="3">
                  <c:v>2.9</c:v>
                </c:pt>
                <c:pt idx="4">
                  <c:v>3.6</c:v>
                </c:pt>
                <c:pt idx="5">
                  <c:v>4.7</c:v>
                </c:pt>
                <c:pt idx="6">
                  <c:v>11.9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Sheet1!$G$2:$G$8</c:f>
              <c:numCache>
                <c:formatCode>0.0</c:formatCode>
                <c:ptCount val="7"/>
                <c:pt idx="0">
                  <c:v>2.7</c:v>
                </c:pt>
                <c:pt idx="1">
                  <c:v>2.2000000000000002</c:v>
                </c:pt>
                <c:pt idx="2">
                  <c:v>2.6</c:v>
                </c:pt>
                <c:pt idx="3">
                  <c:v>2.8</c:v>
                </c:pt>
                <c:pt idx="4">
                  <c:v>3.4</c:v>
                </c:pt>
                <c:pt idx="5">
                  <c:v>4.5</c:v>
                </c:pt>
                <c:pt idx="6">
                  <c:v>11.5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Sheet1!$H$2:$H$8</c:f>
              <c:numCache>
                <c:formatCode>0.0</c:formatCode>
                <c:ptCount val="7"/>
                <c:pt idx="0">
                  <c:v>2.9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2.6</c:v>
                </c:pt>
                <c:pt idx="4">
                  <c:v>3.4</c:v>
                </c:pt>
                <c:pt idx="5">
                  <c:v>3.9</c:v>
                </c:pt>
                <c:pt idx="6">
                  <c:v>9.8000000000000007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18-19</c:v>
                </c:pt>
                <c:pt idx="1">
                  <c:v>20-24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65+</c:v>
                </c:pt>
              </c:strCache>
            </c:strRef>
          </c:cat>
          <c:val>
            <c:numRef>
              <c:f>Sheet1!$I$2:$I$8</c:f>
              <c:numCache>
                <c:formatCode>0.0</c:formatCode>
                <c:ptCount val="7"/>
                <c:pt idx="0">
                  <c:v>2.4</c:v>
                </c:pt>
                <c:pt idx="1">
                  <c:v>2.1</c:v>
                </c:pt>
                <c:pt idx="2">
                  <c:v>2.4</c:v>
                </c:pt>
                <c:pt idx="3">
                  <c:v>2.7</c:v>
                </c:pt>
                <c:pt idx="4">
                  <c:v>3.3</c:v>
                </c:pt>
                <c:pt idx="5">
                  <c:v>3.9</c:v>
                </c:pt>
                <c:pt idx="6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-27"/>
        <c:axId val="408321768"/>
        <c:axId val="408322160"/>
      </c:barChart>
      <c:catAx>
        <c:axId val="40832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22160"/>
        <c:crosses val="autoZero"/>
        <c:auto val="1"/>
        <c:lblAlgn val="ctr"/>
        <c:lblOffset val="100"/>
        <c:noMultiLvlLbl val="0"/>
      </c:catAx>
      <c:valAx>
        <c:axId val="4083221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217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53953520710575E-2"/>
          <c:y val="0.18296769756190115"/>
          <c:w val="0.92753623188405798"/>
          <c:h val="0.718162839248434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_);[Red]\(#,##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66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_);[Red]\(#,##0\)" sourceLinked="0"/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31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</c:ser>
        <c:ser>
          <c:idx val="2"/>
          <c:order val="1"/>
          <c:tx>
            <c:strRef>
              <c:f>Sheet1!$A$5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hlink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</c:ser>
        <c:ser>
          <c:idx val="3"/>
          <c:order val="2"/>
          <c:tx>
            <c:strRef>
              <c:f>Sheet1!$A$6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folHlink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4"/>
          <c:order val="3"/>
          <c:tx>
            <c:strRef>
              <c:f>Sheet1!$A$7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</c:ser>
        <c:ser>
          <c:idx val="5"/>
          <c:order val="4"/>
          <c:tx>
            <c:strRef>
              <c:f>Sheet1!$A$8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317456"/>
        <c:axId val="408318632"/>
      </c:barChart>
      <c:catAx>
        <c:axId val="40831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18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318632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17456"/>
        <c:crosses val="autoZero"/>
        <c:crossBetween val="between"/>
      </c:valAx>
      <c:spPr>
        <a:noFill/>
        <a:ln w="23548">
          <a:noFill/>
        </a:ln>
      </c:spPr>
    </c:plotArea>
    <c:legend>
      <c:legendPos val="r"/>
      <c:layout>
        <c:manualLayout>
          <c:xMode val="edge"/>
          <c:yMode val="edge"/>
          <c:x val="0.14381270903010032"/>
          <c:y val="6.2630480167014616E-3"/>
          <c:w val="0.12931995540691194"/>
          <c:h val="0.25260960334029225"/>
        </c:manualLayout>
      </c:layout>
      <c:overlay val="0"/>
      <c:spPr>
        <a:solidFill>
          <a:schemeClr val="bg1"/>
        </a:solidFill>
        <a:ln w="2943">
          <a:solidFill>
            <a:schemeClr val="tx1"/>
          </a:solidFill>
          <a:prstDash val="solid"/>
        </a:ln>
      </c:spPr>
      <c:txPr>
        <a:bodyPr/>
        <a:lstStyle/>
        <a:p>
          <a:pPr>
            <a:defRPr sz="153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60312151616496E-2"/>
          <c:y val="0.10647181628392484"/>
          <c:w val="0.85953177257525082"/>
          <c:h val="0.782881002087682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day</c:v>
                </c:pt>
              </c:strCache>
            </c:strRef>
          </c:tx>
          <c:spPr>
            <a:solidFill>
              <a:schemeClr val="accent1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66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31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19.899999999999999</c:v>
                </c:pt>
                <c:pt idx="1">
                  <c:v>16.3</c:v>
                </c:pt>
                <c:pt idx="2">
                  <c:v>13.7</c:v>
                </c:pt>
                <c:pt idx="3">
                  <c:v>11.9</c:v>
                </c:pt>
                <c:pt idx="4">
                  <c:v>10.4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days</c:v>
                </c:pt>
              </c:strCache>
            </c:strRef>
          </c:tx>
          <c:spPr>
            <a:solidFill>
              <a:schemeClr val="accent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14.9</c:v>
                </c:pt>
                <c:pt idx="1">
                  <c:v>12.9</c:v>
                </c:pt>
                <c:pt idx="2">
                  <c:v>9.8000000000000007</c:v>
                </c:pt>
                <c:pt idx="3">
                  <c:v>9</c:v>
                </c:pt>
                <c:pt idx="4">
                  <c:v>8.6999999999999993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3-5 days</c:v>
                </c:pt>
              </c:strCache>
            </c:strRef>
          </c:tx>
          <c:spPr>
            <a:solidFill>
              <a:schemeClr val="hlink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20</c:v>
                </c:pt>
                <c:pt idx="1">
                  <c:v>19.399999999999999</c:v>
                </c:pt>
                <c:pt idx="2">
                  <c:v>17</c:v>
                </c:pt>
                <c:pt idx="3">
                  <c:v>15.4</c:v>
                </c:pt>
                <c:pt idx="4">
                  <c:v>15.2</c:v>
                </c:pt>
                <c:pt idx="5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6-10 days</c:v>
                </c:pt>
              </c:strCache>
            </c:strRef>
          </c:tx>
          <c:spPr>
            <a:solidFill>
              <a:schemeClr val="folHlink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Sheet1!$B$5:$G$5</c:f>
              <c:numCache>
                <c:formatCode>0.0</c:formatCode>
                <c:ptCount val="6"/>
                <c:pt idx="0">
                  <c:v>12.9</c:v>
                </c:pt>
                <c:pt idx="1">
                  <c:v>12.2</c:v>
                </c:pt>
                <c:pt idx="2">
                  <c:v>12.6</c:v>
                </c:pt>
                <c:pt idx="3">
                  <c:v>11.5</c:v>
                </c:pt>
                <c:pt idx="4">
                  <c:v>11.7</c:v>
                </c:pt>
                <c:pt idx="5">
                  <c:v>9.8000000000000007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11-20 days</c:v>
                </c:pt>
              </c:strCache>
            </c:strRef>
          </c:tx>
          <c:spPr>
            <a:solidFill>
              <a:schemeClr val="bg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Sheet1!$B$6:$G$6</c:f>
              <c:numCache>
                <c:formatCode>0.0</c:formatCode>
                <c:ptCount val="6"/>
                <c:pt idx="0">
                  <c:v>11</c:v>
                </c:pt>
                <c:pt idx="1">
                  <c:v>11.5</c:v>
                </c:pt>
                <c:pt idx="2">
                  <c:v>11.3</c:v>
                </c:pt>
                <c:pt idx="3">
                  <c:v>11.5</c:v>
                </c:pt>
                <c:pt idx="4">
                  <c:v>11.8</c:v>
                </c:pt>
                <c:pt idx="5">
                  <c:v>12.4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21-30 days</c:v>
                </c:pt>
              </c:strCache>
            </c:strRef>
          </c:tx>
          <c:spPr>
            <a:solidFill>
              <a:schemeClr val="tx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Sheet1!$B$7:$G$7</c:f>
              <c:numCache>
                <c:formatCode>0.0</c:formatCode>
                <c:ptCount val="6"/>
                <c:pt idx="0">
                  <c:v>5.0999999999999996</c:v>
                </c:pt>
                <c:pt idx="1">
                  <c:v>5.8</c:v>
                </c:pt>
                <c:pt idx="2">
                  <c:v>6.6</c:v>
                </c:pt>
                <c:pt idx="3">
                  <c:v>7.2</c:v>
                </c:pt>
                <c:pt idx="4">
                  <c:v>7</c:v>
                </c:pt>
                <c:pt idx="5">
                  <c:v>7.3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31 days or more</c:v>
                </c:pt>
              </c:strCache>
            </c:strRef>
          </c:tx>
          <c:spPr>
            <a:solidFill>
              <a:srgbClr val="0066CC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Sheet1!$B$8:$G$8</c:f>
              <c:numCache>
                <c:formatCode>0.0</c:formatCode>
                <c:ptCount val="6"/>
                <c:pt idx="0">
                  <c:v>16.100000000000001</c:v>
                </c:pt>
                <c:pt idx="1">
                  <c:v>21.9</c:v>
                </c:pt>
                <c:pt idx="2">
                  <c:v>29</c:v>
                </c:pt>
                <c:pt idx="3">
                  <c:v>33.6</c:v>
                </c:pt>
                <c:pt idx="4">
                  <c:v>35.1</c:v>
                </c:pt>
                <c:pt idx="5">
                  <c:v>36.299999999999997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8322944"/>
        <c:axId val="408320200"/>
      </c:barChart>
      <c:catAx>
        <c:axId val="408322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0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320200"/>
        <c:scaling>
          <c:orientation val="minMax"/>
        </c:scaling>
        <c:delete val="0"/>
        <c:axPos val="b"/>
        <c:numFmt formatCode="#,##0_);[Red]\(#,##0\)" sourceLinked="0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2944"/>
        <c:crosses val="autoZero"/>
        <c:crossBetween val="between"/>
      </c:valAx>
      <c:spPr>
        <a:noFill/>
        <a:ln w="23548">
          <a:noFill/>
        </a:ln>
      </c:spPr>
    </c:plotArea>
    <c:legend>
      <c:legendPos val="t"/>
      <c:overlay val="0"/>
      <c:spPr>
        <a:solidFill>
          <a:schemeClr val="bg1"/>
        </a:solidFill>
        <a:ln w="2943">
          <a:solidFill>
            <a:schemeClr val="tx1"/>
          </a:solidFill>
          <a:prstDash val="solid"/>
        </a:ln>
      </c:spPr>
      <c:txPr>
        <a:bodyPr/>
        <a:lstStyle/>
        <a:p>
          <a:pPr>
            <a:defRPr sz="119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60312151616496E-2"/>
          <c:y val="0.10647181628392484"/>
          <c:w val="0.85953177257525082"/>
          <c:h val="0.782881002087682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day</c:v>
                </c:pt>
              </c:strCache>
            </c:strRef>
          </c:tx>
          <c:spPr>
            <a:solidFill>
              <a:schemeClr val="accent1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831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_);[Red]\(#,##0.0\)" sourceLinked="0"/>
              <c:spPr>
                <a:noFill/>
                <a:ln w="23548">
                  <a:noFill/>
                </a:ln>
              </c:spPr>
              <c:txPr>
                <a:bodyPr/>
                <a:lstStyle/>
                <a:p>
                  <a:pPr>
                    <a:defRPr sz="166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31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20.100000000000001</c:v>
                </c:pt>
                <c:pt idx="1">
                  <c:v>17</c:v>
                </c:pt>
                <c:pt idx="2">
                  <c:v>13.7</c:v>
                </c:pt>
                <c:pt idx="3">
                  <c:v>12</c:v>
                </c:pt>
                <c:pt idx="4">
                  <c:v>10.5</c:v>
                </c:pt>
                <c:pt idx="5">
                  <c:v>9.4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days</c:v>
                </c:pt>
              </c:strCache>
            </c:strRef>
          </c:tx>
          <c:spPr>
            <a:solidFill>
              <a:schemeClr val="accent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14.8</c:v>
                </c:pt>
                <c:pt idx="1">
                  <c:v>12.5</c:v>
                </c:pt>
                <c:pt idx="2">
                  <c:v>11.2</c:v>
                </c:pt>
                <c:pt idx="3">
                  <c:v>9.6</c:v>
                </c:pt>
                <c:pt idx="4">
                  <c:v>8.5</c:v>
                </c:pt>
                <c:pt idx="5">
                  <c:v>8.4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3-5 days</c:v>
                </c:pt>
              </c:strCache>
            </c:strRef>
          </c:tx>
          <c:spPr>
            <a:solidFill>
              <a:schemeClr val="hlink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>
                  <c:v>19.2</c:v>
                </c:pt>
                <c:pt idx="1">
                  <c:v>18.3</c:v>
                </c:pt>
                <c:pt idx="2">
                  <c:v>17.399999999999999</c:v>
                </c:pt>
                <c:pt idx="3">
                  <c:v>15.5</c:v>
                </c:pt>
                <c:pt idx="4">
                  <c:v>15.5</c:v>
                </c:pt>
                <c:pt idx="5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6-10 days</c:v>
                </c:pt>
              </c:strCache>
            </c:strRef>
          </c:tx>
          <c:spPr>
            <a:solidFill>
              <a:schemeClr val="folHlink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Sheet1!$B$5:$G$5</c:f>
              <c:numCache>
                <c:formatCode>0.0</c:formatCode>
                <c:ptCount val="6"/>
                <c:pt idx="0">
                  <c:v>14</c:v>
                </c:pt>
                <c:pt idx="1">
                  <c:v>12.2</c:v>
                </c:pt>
                <c:pt idx="2">
                  <c:v>12.1</c:v>
                </c:pt>
                <c:pt idx="3">
                  <c:v>11.2</c:v>
                </c:pt>
                <c:pt idx="4">
                  <c:v>11.4</c:v>
                </c:pt>
                <c:pt idx="5">
                  <c:v>11.8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11-20 days</c:v>
                </c:pt>
              </c:strCache>
            </c:strRef>
          </c:tx>
          <c:spPr>
            <a:solidFill>
              <a:schemeClr val="bg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Sheet1!$B$6:$G$6</c:f>
              <c:numCache>
                <c:formatCode>0.0</c:formatCode>
                <c:ptCount val="6"/>
                <c:pt idx="0">
                  <c:v>10.3</c:v>
                </c:pt>
                <c:pt idx="1">
                  <c:v>10.5</c:v>
                </c:pt>
                <c:pt idx="2">
                  <c:v>10.4</c:v>
                </c:pt>
                <c:pt idx="3">
                  <c:v>10.9</c:v>
                </c:pt>
                <c:pt idx="4">
                  <c:v>11.8</c:v>
                </c:pt>
                <c:pt idx="5">
                  <c:v>13.7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21-30 days</c:v>
                </c:pt>
              </c:strCache>
            </c:strRef>
          </c:tx>
          <c:spPr>
            <a:solidFill>
              <a:schemeClr val="tx2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Sheet1!$B$7:$G$7</c:f>
              <c:numCache>
                <c:formatCode>0.0</c:formatCode>
                <c:ptCount val="6"/>
                <c:pt idx="0">
                  <c:v>4.8</c:v>
                </c:pt>
                <c:pt idx="1">
                  <c:v>6.1</c:v>
                </c:pt>
                <c:pt idx="2">
                  <c:v>5.9</c:v>
                </c:pt>
                <c:pt idx="3">
                  <c:v>6.8</c:v>
                </c:pt>
                <c:pt idx="4">
                  <c:v>7.2</c:v>
                </c:pt>
                <c:pt idx="5">
                  <c:v>8.6999999999999993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31 days or more</c:v>
                </c:pt>
              </c:strCache>
            </c:strRef>
          </c:tx>
          <c:spPr>
            <a:solidFill>
              <a:srgbClr val="0066CC"/>
            </a:solidFill>
            <a:ln w="1177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54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69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Sheet1!$B$8:$G$8</c:f>
              <c:numCache>
                <c:formatCode>0.0</c:formatCode>
                <c:ptCount val="6"/>
                <c:pt idx="0">
                  <c:v>16.8</c:v>
                </c:pt>
                <c:pt idx="1">
                  <c:v>23.5</c:v>
                </c:pt>
                <c:pt idx="2">
                  <c:v>29.4</c:v>
                </c:pt>
                <c:pt idx="3">
                  <c:v>33.9</c:v>
                </c:pt>
                <c:pt idx="4">
                  <c:v>35.200000000000003</c:v>
                </c:pt>
                <c:pt idx="5">
                  <c:v>34.700000000000003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8323728"/>
        <c:axId val="408324512"/>
      </c:barChart>
      <c:catAx>
        <c:axId val="408323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324512"/>
        <c:scaling>
          <c:orientation val="minMax"/>
        </c:scaling>
        <c:delete val="0"/>
        <c:axPos val="b"/>
        <c:numFmt formatCode="#,##0_);[Red]\(#,##0\)" sourceLinked="0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3728"/>
        <c:crosses val="autoZero"/>
        <c:crossBetween val="between"/>
      </c:valAx>
      <c:spPr>
        <a:noFill/>
        <a:ln w="23548">
          <a:noFill/>
        </a:ln>
      </c:spPr>
    </c:plotArea>
    <c:legend>
      <c:legendPos val="t"/>
      <c:overlay val="0"/>
      <c:spPr>
        <a:solidFill>
          <a:schemeClr val="bg1"/>
        </a:solidFill>
        <a:ln w="2943">
          <a:solidFill>
            <a:schemeClr val="tx1"/>
          </a:solidFill>
          <a:prstDash val="solid"/>
        </a:ln>
      </c:spPr>
      <c:txPr>
        <a:bodyPr/>
        <a:lstStyle/>
        <a:p>
          <a:pPr>
            <a:defRPr sz="119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8688C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28688C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28688C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Sheet1!$A$2:$A$27</c:f>
              <c:strCache>
                <c:ptCount val="26"/>
                <c:pt idx="0">
                  <c:v>MN</c:v>
                </c:pt>
                <c:pt idx="1">
                  <c:v>NC</c:v>
                </c:pt>
                <c:pt idx="2">
                  <c:v>OR</c:v>
                </c:pt>
                <c:pt idx="3">
                  <c:v>IL</c:v>
                </c:pt>
                <c:pt idx="4">
                  <c:v>KY</c:v>
                </c:pt>
                <c:pt idx="5">
                  <c:v>VA</c:v>
                </c:pt>
                <c:pt idx="6">
                  <c:v>US</c:v>
                </c:pt>
                <c:pt idx="7">
                  <c:v>IN</c:v>
                </c:pt>
                <c:pt idx="8">
                  <c:v>PA</c:v>
                </c:pt>
                <c:pt idx="9">
                  <c:v>AZ</c:v>
                </c:pt>
                <c:pt idx="10">
                  <c:v>MA</c:v>
                </c:pt>
                <c:pt idx="11">
                  <c:v>RI</c:v>
                </c:pt>
                <c:pt idx="12">
                  <c:v>GA</c:v>
                </c:pt>
                <c:pt idx="13">
                  <c:v>ID</c:v>
                </c:pt>
                <c:pt idx="14">
                  <c:v>CO</c:v>
                </c:pt>
                <c:pt idx="15">
                  <c:v>CT</c:v>
                </c:pt>
                <c:pt idx="16">
                  <c:v>OK</c:v>
                </c:pt>
                <c:pt idx="17">
                  <c:v>IA</c:v>
                </c:pt>
                <c:pt idx="18">
                  <c:v>MD</c:v>
                </c:pt>
                <c:pt idx="19">
                  <c:v>NJ</c:v>
                </c:pt>
                <c:pt idx="20">
                  <c:v>ME</c:v>
                </c:pt>
                <c:pt idx="21">
                  <c:v>LA</c:v>
                </c:pt>
                <c:pt idx="22">
                  <c:v>HI</c:v>
                </c:pt>
                <c:pt idx="23">
                  <c:v>CA</c:v>
                </c:pt>
                <c:pt idx="24">
                  <c:v>DE</c:v>
                </c:pt>
                <c:pt idx="25">
                  <c:v>WI</c:v>
                </c:pt>
              </c:strCache>
            </c:strRef>
          </c:cat>
          <c:val>
            <c:numRef>
              <c:f>Sheet1!$B$2:$B$27</c:f>
              <c:numCache>
                <c:formatCode>0.0%</c:formatCode>
                <c:ptCount val="26"/>
                <c:pt idx="0">
                  <c:v>7.6999999999999999E-2</c:v>
                </c:pt>
                <c:pt idx="1">
                  <c:v>7.5999999999999998E-2</c:v>
                </c:pt>
                <c:pt idx="2">
                  <c:v>7.5999999999999998E-2</c:v>
                </c:pt>
                <c:pt idx="3">
                  <c:v>7.4999999999999997E-2</c:v>
                </c:pt>
                <c:pt idx="4">
                  <c:v>7.4999999999999997E-2</c:v>
                </c:pt>
                <c:pt idx="5">
                  <c:v>7.2999999999999995E-2</c:v>
                </c:pt>
                <c:pt idx="6">
                  <c:v>7.1999999999999995E-2</c:v>
                </c:pt>
                <c:pt idx="7">
                  <c:v>6.7000000000000004E-2</c:v>
                </c:pt>
                <c:pt idx="8">
                  <c:v>6.6000000000000003E-2</c:v>
                </c:pt>
                <c:pt idx="9">
                  <c:v>6.4000000000000001E-2</c:v>
                </c:pt>
                <c:pt idx="10">
                  <c:v>6.2E-2</c:v>
                </c:pt>
                <c:pt idx="11">
                  <c:v>6.0999999999999999E-2</c:v>
                </c:pt>
                <c:pt idx="12">
                  <c:v>5.8999999999999997E-2</c:v>
                </c:pt>
                <c:pt idx="13">
                  <c:v>5.2999999999999999E-2</c:v>
                </c:pt>
                <c:pt idx="14">
                  <c:v>5.1999999999999998E-2</c:v>
                </c:pt>
                <c:pt idx="15">
                  <c:v>5.1999999999999998E-2</c:v>
                </c:pt>
                <c:pt idx="16">
                  <c:v>5.1999999999999998E-2</c:v>
                </c:pt>
                <c:pt idx="17">
                  <c:v>5.0999999999999997E-2</c:v>
                </c:pt>
                <c:pt idx="18">
                  <c:v>4.8000000000000001E-2</c:v>
                </c:pt>
                <c:pt idx="19">
                  <c:v>4.4999999999999998E-2</c:v>
                </c:pt>
                <c:pt idx="20">
                  <c:v>4.2999999999999997E-2</c:v>
                </c:pt>
                <c:pt idx="21">
                  <c:v>4.1000000000000002E-2</c:v>
                </c:pt>
                <c:pt idx="22">
                  <c:v>3.5999999999999997E-2</c:v>
                </c:pt>
                <c:pt idx="23">
                  <c:v>0.03</c:v>
                </c:pt>
                <c:pt idx="24">
                  <c:v>2.5000000000000001E-2</c:v>
                </c:pt>
                <c:pt idx="25">
                  <c:v>2.5000000000000001E-2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2002120"/>
        <c:axId val="322002512"/>
      </c:barChart>
      <c:catAx>
        <c:axId val="32200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02512"/>
        <c:crosses val="autoZero"/>
        <c:auto val="1"/>
        <c:lblAlgn val="ctr"/>
        <c:lblOffset val="100"/>
        <c:noMultiLvlLbl val="0"/>
      </c:catAx>
      <c:valAx>
        <c:axId val="32200251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00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11705685618728E-2"/>
          <c:y val="0.14196242171189979"/>
          <c:w val="0.882943143812709"/>
          <c:h val="0.71398747390396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Fractures</c:v>
                </c:pt>
              </c:strCache>
            </c:strRef>
          </c:tx>
          <c:spPr>
            <a:solidFill>
              <a:srgbClr val="008080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777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50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4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Sheet1!$B$2:$H$2</c:f>
              <c:numCache>
                <c:formatCode>#,##0.0_);[Red]\(#,##0.0\)</c:formatCode>
                <c:ptCount val="6"/>
                <c:pt idx="0">
                  <c:v>6.6</c:v>
                </c:pt>
                <c:pt idx="1">
                  <c:v>6.4</c:v>
                </c:pt>
                <c:pt idx="2">
                  <c:v>6.9</c:v>
                </c:pt>
                <c:pt idx="3">
                  <c:v>8.6</c:v>
                </c:pt>
                <c:pt idx="4">
                  <c:v>11.9</c:v>
                </c:pt>
                <c:pt idx="5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Multiple Traumatic Injuries</c:v>
                </c:pt>
              </c:strCache>
            </c:strRef>
          </c:tx>
          <c:spPr>
            <a:solidFill>
              <a:schemeClr val="accent2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7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6"/>
                <c:pt idx="0">
                  <c:v>2.8</c:v>
                </c:pt>
                <c:pt idx="1">
                  <c:v>3.3</c:v>
                </c:pt>
                <c:pt idx="2">
                  <c:v>3.2</c:v>
                </c:pt>
                <c:pt idx="3">
                  <c:v>4.5</c:v>
                </c:pt>
                <c:pt idx="4">
                  <c:v>4.5999999999999996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326864"/>
        <c:axId val="408329608"/>
      </c:barChart>
      <c:catAx>
        <c:axId val="40832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9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329608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6864"/>
        <c:crosses val="autoZero"/>
        <c:crossBetween val="between"/>
      </c:valAx>
      <c:spPr>
        <a:noFill/>
        <a:ln w="25069">
          <a:noFill/>
        </a:ln>
      </c:spPr>
    </c:plotArea>
    <c:legend>
      <c:legendPos val="t"/>
      <c:layout>
        <c:manualLayout>
          <c:xMode val="edge"/>
          <c:yMode val="edge"/>
          <c:x val="0.15273132664437011"/>
          <c:y val="2.0876826722338203E-3"/>
          <c:w val="0.59308807134894093"/>
          <c:h val="7.724425887265135E-2"/>
        </c:manualLayout>
      </c:layout>
      <c:overlay val="0"/>
      <c:spPr>
        <a:solidFill>
          <a:schemeClr val="bg1"/>
        </a:solidFill>
        <a:ln w="3134">
          <a:solidFill>
            <a:schemeClr val="tx1"/>
          </a:solidFill>
          <a:prstDash val="solid"/>
        </a:ln>
      </c:spPr>
      <c:txPr>
        <a:bodyPr/>
        <a:lstStyle/>
        <a:p>
          <a:pPr>
            <a:defRPr sz="1633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11705685618728E-2"/>
          <c:y val="0.14196242171189979"/>
          <c:w val="0.882943143812709"/>
          <c:h val="0.71398747390396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Fractures</c:v>
                </c:pt>
              </c:strCache>
            </c:strRef>
          </c:tx>
          <c:spPr>
            <a:solidFill>
              <a:srgbClr val="008080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/>
                <a:lstStyle/>
                <a:p>
                  <a:pPr>
                    <a:defRPr sz="1777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50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4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Sheet1!$B$2:$H$2</c:f>
              <c:numCache>
                <c:formatCode>#,##0.0_);[Red]\(#,##0.0\)</c:formatCode>
                <c:ptCount val="6"/>
                <c:pt idx="0">
                  <c:v>6.8</c:v>
                </c:pt>
                <c:pt idx="1">
                  <c:v>6.6</c:v>
                </c:pt>
                <c:pt idx="2">
                  <c:v>7</c:v>
                </c:pt>
                <c:pt idx="3">
                  <c:v>9.6999999999999993</c:v>
                </c:pt>
                <c:pt idx="4">
                  <c:v>11.9</c:v>
                </c:pt>
                <c:pt idx="5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Multiple Traumatic Injuries</c:v>
                </c:pt>
              </c:strCache>
            </c:strRef>
          </c:tx>
          <c:spPr>
            <a:solidFill>
              <a:schemeClr val="accent2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6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7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6"/>
                <c:pt idx="0">
                  <c:v>1.8</c:v>
                </c:pt>
                <c:pt idx="1">
                  <c:v>2.6</c:v>
                </c:pt>
                <c:pt idx="2">
                  <c:v>3</c:v>
                </c:pt>
                <c:pt idx="3">
                  <c:v>3.6</c:v>
                </c:pt>
                <c:pt idx="4">
                  <c:v>3.5</c:v>
                </c:pt>
                <c:pt idx="5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326472"/>
        <c:axId val="408328824"/>
      </c:barChart>
      <c:catAx>
        <c:axId val="408326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8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328824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6472"/>
        <c:crosses val="autoZero"/>
        <c:crossBetween val="between"/>
      </c:valAx>
      <c:spPr>
        <a:noFill/>
        <a:ln w="25069">
          <a:noFill/>
        </a:ln>
      </c:spPr>
    </c:plotArea>
    <c:legend>
      <c:legendPos val="t"/>
      <c:layout>
        <c:manualLayout>
          <c:xMode val="edge"/>
          <c:yMode val="edge"/>
          <c:x val="0.15273132664437011"/>
          <c:y val="2.0876826722338203E-3"/>
          <c:w val="0.59308807134894093"/>
          <c:h val="7.724425887265135E-2"/>
        </c:manualLayout>
      </c:layout>
      <c:overlay val="0"/>
      <c:spPr>
        <a:solidFill>
          <a:schemeClr val="bg1"/>
        </a:solidFill>
        <a:ln w="3134">
          <a:solidFill>
            <a:schemeClr val="tx1"/>
          </a:solidFill>
          <a:prstDash val="solid"/>
        </a:ln>
      </c:spPr>
      <c:txPr>
        <a:bodyPr/>
        <a:lstStyle/>
        <a:p>
          <a:pPr>
            <a:defRPr sz="1633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6722408026756E-2"/>
          <c:y val="0.13569937369519833"/>
          <c:w val="0.88628762541806017"/>
          <c:h val="0.749478079331941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Falls, slips, trips</c:v>
                </c:pt>
              </c:strCache>
            </c:strRef>
          </c:tx>
          <c:spPr>
            <a:solidFill>
              <a:schemeClr val="accent2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77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5069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3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20.3</c:v>
                </c:pt>
                <c:pt idx="1">
                  <c:v>20.5</c:v>
                </c:pt>
                <c:pt idx="2">
                  <c:v>24</c:v>
                </c:pt>
                <c:pt idx="3">
                  <c:v>31.6</c:v>
                </c:pt>
                <c:pt idx="4">
                  <c:v>40.700000000000003</c:v>
                </c:pt>
                <c:pt idx="5">
                  <c:v>41.7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Overexertion</c:v>
                </c:pt>
              </c:strCache>
            </c:strRef>
          </c:tx>
          <c:spPr>
            <a:solidFill>
              <a:schemeClr val="hlink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069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3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37.799999999999997</c:v>
                </c:pt>
                <c:pt idx="2">
                  <c:v>42.7</c:v>
                </c:pt>
                <c:pt idx="3">
                  <c:v>46.6</c:v>
                </c:pt>
                <c:pt idx="4">
                  <c:v>39.4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328040"/>
        <c:axId val="408328432"/>
      </c:barChart>
      <c:catAx>
        <c:axId val="40832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8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328432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328040"/>
        <c:crosses val="autoZero"/>
        <c:crossBetween val="between"/>
      </c:valAx>
      <c:spPr>
        <a:noFill/>
        <a:ln w="25069">
          <a:noFill/>
        </a:ln>
      </c:spPr>
    </c:plotArea>
    <c:legend>
      <c:legendPos val="t"/>
      <c:layout>
        <c:manualLayout>
          <c:xMode val="edge"/>
          <c:yMode val="edge"/>
          <c:x val="0.42474916387959866"/>
          <c:y val="0"/>
          <c:w val="0.35785953177257523"/>
          <c:h val="7.5156576200417533E-2"/>
        </c:manualLayout>
      </c:layout>
      <c:overlay val="0"/>
      <c:spPr>
        <a:solidFill>
          <a:schemeClr val="bg1"/>
        </a:solidFill>
        <a:ln w="3134">
          <a:solidFill>
            <a:schemeClr val="tx1"/>
          </a:solidFill>
          <a:prstDash val="solid"/>
        </a:ln>
      </c:spPr>
      <c:txPr>
        <a:bodyPr/>
        <a:lstStyle/>
        <a:p>
          <a:pPr>
            <a:defRPr sz="126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6722408026756E-2"/>
          <c:y val="0.13569937369519833"/>
          <c:w val="0.88628762541806017"/>
          <c:h val="0.749478079331941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Falls, slips, trips</c:v>
                </c:pt>
              </c:strCache>
            </c:strRef>
          </c:tx>
          <c:spPr>
            <a:solidFill>
              <a:schemeClr val="accent2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332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949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_);[Red]\(#,##0.0\)" sourceLinked="0"/>
              <c:spPr>
                <a:noFill/>
                <a:ln w="25069">
                  <a:noFill/>
                </a:ln>
              </c:spPr>
              <c:txPr>
                <a:bodyPr rot="0" vert="horz"/>
                <a:lstStyle/>
                <a:p>
                  <a:pPr algn="ctr">
                    <a:defRPr sz="1777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5069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33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Sheet1!$B$3:$G$3</c:f>
              <c:numCache>
                <c:formatCode>0.0</c:formatCode>
                <c:ptCount val="6"/>
                <c:pt idx="0">
                  <c:v>17.899999999999999</c:v>
                </c:pt>
                <c:pt idx="1">
                  <c:v>18.8</c:v>
                </c:pt>
                <c:pt idx="2">
                  <c:v>24.1</c:v>
                </c:pt>
                <c:pt idx="3">
                  <c:v>32.5</c:v>
                </c:pt>
                <c:pt idx="4">
                  <c:v>41</c:v>
                </c:pt>
                <c:pt idx="5">
                  <c:v>47.2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Overexertion</c:v>
                </c:pt>
              </c:strCache>
            </c:strRef>
          </c:tx>
          <c:spPr>
            <a:solidFill>
              <a:schemeClr val="hlink"/>
            </a:solidFill>
            <a:ln w="125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69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 algn="ctr">
                  <a:defRPr sz="133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20-24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30.1</c:v>
                </c:pt>
                <c:pt idx="1">
                  <c:v>35.200000000000003</c:v>
                </c:pt>
                <c:pt idx="2">
                  <c:v>40.200000000000003</c:v>
                </c:pt>
                <c:pt idx="3">
                  <c:v>43.5</c:v>
                </c:pt>
                <c:pt idx="4">
                  <c:v>39</c:v>
                </c:pt>
                <c:pt idx="5">
                  <c:v>22.7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8819032"/>
        <c:axId val="410224368"/>
      </c:barChart>
      <c:catAx>
        <c:axId val="318819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224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224368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19032"/>
        <c:crosses val="autoZero"/>
        <c:crossBetween val="between"/>
      </c:valAx>
      <c:spPr>
        <a:noFill/>
        <a:ln w="25069">
          <a:noFill/>
        </a:ln>
      </c:spPr>
    </c:plotArea>
    <c:legend>
      <c:legendPos val="t"/>
      <c:layout>
        <c:manualLayout>
          <c:xMode val="edge"/>
          <c:yMode val="edge"/>
          <c:x val="0.42474916387959866"/>
          <c:y val="0"/>
          <c:w val="0.35785953177257523"/>
          <c:h val="7.5156576200417533E-2"/>
        </c:manualLayout>
      </c:layout>
      <c:overlay val="0"/>
      <c:spPr>
        <a:solidFill>
          <a:schemeClr val="bg1"/>
        </a:solidFill>
        <a:ln w="3134">
          <a:solidFill>
            <a:schemeClr val="tx1"/>
          </a:solidFill>
          <a:prstDash val="solid"/>
        </a:ln>
      </c:spPr>
      <c:txPr>
        <a:bodyPr/>
        <a:lstStyle/>
        <a:p>
          <a:pPr>
            <a:defRPr sz="126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0133779264214"/>
          <c:y val="6.5040650406504072E-2"/>
          <c:w val="0.78483835005574132"/>
          <c:h val="0.689024390243902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Lost Workdays</c:v>
                </c:pt>
              </c:strCache>
            </c:strRef>
          </c:tx>
          <c:spPr>
            <a:solidFill>
              <a:schemeClr val="accent1"/>
            </a:solidFill>
            <a:ln w="1265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996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5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>
                <a:noFill/>
                <a:ln w="25308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08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9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BMI &lt;18.5 (Underweight)</c:v>
                </c:pt>
                <c:pt idx="1">
                  <c:v>18.5-24.9 (Healthy Weight)</c:v>
                </c:pt>
                <c:pt idx="2">
                  <c:v>25-29.9 (Overweight)</c:v>
                </c:pt>
                <c:pt idx="3">
                  <c:v>30-34.9 (Obese Class I)</c:v>
                </c:pt>
                <c:pt idx="4">
                  <c:v>35-39.9 (Obese Class II)</c:v>
                </c:pt>
                <c:pt idx="5">
                  <c:v>40+ (Obese Class III)</c:v>
                </c:pt>
              </c:strCache>
            </c:strRef>
          </c:cat>
          <c:val>
            <c:numRef>
              <c:f>Sheet1!$B$2:$G$2</c:f>
              <c:numCache>
                <c:formatCode>#,##0.00_);[Red]\(#,##0.00\)</c:formatCode>
                <c:ptCount val="6"/>
                <c:pt idx="0">
                  <c:v>40.97</c:v>
                </c:pt>
                <c:pt idx="1">
                  <c:v>14.19</c:v>
                </c:pt>
                <c:pt idx="2">
                  <c:v>60.17</c:v>
                </c:pt>
                <c:pt idx="3">
                  <c:v>75.209999999999994</c:v>
                </c:pt>
                <c:pt idx="4">
                  <c:v>117.61</c:v>
                </c:pt>
                <c:pt idx="5">
                  <c:v>183.63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23976"/>
        <c:axId val="41022240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Claims</c:v>
                </c:pt>
              </c:strCache>
            </c:strRef>
          </c:tx>
          <c:spPr>
            <a:ln w="37962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3"/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1395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862050249764973E-2"/>
                  <c:y val="-5.705911940108882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1395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7346711259754739"/>
                  <c:y val="3.2520325203252036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1793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41806020066889632"/>
                  <c:y val="3.8617886178861791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45930880713489408"/>
                  <c:y val="3.2520325203252036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927536231884058"/>
                  <c:y val="2.6422764227642278E-2"/>
                </c:manualLayout>
              </c:layout>
              <c:spPr>
                <a:noFill/>
                <a:ln w="25308">
                  <a:noFill/>
                </a:ln>
              </c:spPr>
              <c:txPr>
                <a:bodyPr/>
                <a:lstStyle/>
                <a:p>
                  <a:pPr>
                    <a:defRPr sz="1594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0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5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BMI &lt;18.5 (Underweight)</c:v>
                </c:pt>
                <c:pt idx="1">
                  <c:v>18.5-24.9 (Healthy Weight)</c:v>
                </c:pt>
                <c:pt idx="2">
                  <c:v>25-29.9 (Overweight)</c:v>
                </c:pt>
                <c:pt idx="3">
                  <c:v>30-34.9 (Obese Class I)</c:v>
                </c:pt>
                <c:pt idx="4">
                  <c:v>35-39.9 (Obese Class II)</c:v>
                </c:pt>
                <c:pt idx="5">
                  <c:v>40+ (Obese Class III)</c:v>
                </c:pt>
              </c:strCache>
            </c:strRef>
          </c:cat>
          <c:val>
            <c:numRef>
              <c:f>Sheet1!$B$3:$G$3</c:f>
              <c:numCache>
                <c:formatCode>#,##0.00_);[Red]\(#,##0.00\)</c:formatCode>
                <c:ptCount val="6"/>
                <c:pt idx="0">
                  <c:v>5.53</c:v>
                </c:pt>
                <c:pt idx="1">
                  <c:v>5.8</c:v>
                </c:pt>
                <c:pt idx="2">
                  <c:v>7.05</c:v>
                </c:pt>
                <c:pt idx="3">
                  <c:v>8.81</c:v>
                </c:pt>
                <c:pt idx="4">
                  <c:v>10.8</c:v>
                </c:pt>
                <c:pt idx="5">
                  <c:v>11.65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222800"/>
        <c:axId val="410223584"/>
      </c:lineChart>
      <c:catAx>
        <c:axId val="4102239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222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10222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Lost Workdays per 100 FTEs</a:t>
                </a:r>
              </a:p>
            </c:rich>
          </c:tx>
          <c:layout>
            <c:manualLayout>
              <c:xMode val="edge"/>
              <c:yMode val="edge"/>
              <c:x val="0"/>
              <c:y val="9.5528455284552852E-2"/>
            </c:manualLayout>
          </c:layout>
          <c:overlay val="0"/>
          <c:spPr>
            <a:noFill/>
            <a:ln w="25308">
              <a:noFill/>
            </a:ln>
          </c:spPr>
        </c:title>
        <c:numFmt formatCode="#,##0_);[Red]\(#,##0\)" sourceLinked="0"/>
        <c:majorTickMark val="cross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223976"/>
        <c:crosses val="autoZero"/>
        <c:crossBetween val="between"/>
      </c:valAx>
      <c:catAx>
        <c:axId val="410222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0223584"/>
        <c:crossesAt val="4"/>
        <c:auto val="0"/>
        <c:lblAlgn val="ctr"/>
        <c:lblOffset val="100"/>
        <c:noMultiLvlLbl val="0"/>
      </c:catAx>
      <c:valAx>
        <c:axId val="410223584"/>
        <c:scaling>
          <c:orientation val="minMax"/>
          <c:max val="12"/>
          <c:min val="4"/>
        </c:scaling>
        <c:delete val="0"/>
        <c:axPos val="r"/>
        <c:title>
          <c:tx>
            <c:rich>
              <a:bodyPr/>
              <a:lstStyle/>
              <a:p>
                <a:pPr>
                  <a:defRPr sz="17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Claims per 100 FTEs</a:t>
                </a:r>
              </a:p>
            </c:rich>
          </c:tx>
          <c:layout>
            <c:manualLayout>
              <c:xMode val="edge"/>
              <c:yMode val="edge"/>
              <c:x val="0.95540691192865101"/>
              <c:y val="0.18292682926829268"/>
            </c:manualLayout>
          </c:layout>
          <c:overlay val="0"/>
          <c:spPr>
            <a:noFill/>
            <a:ln w="25308">
              <a:noFill/>
            </a:ln>
          </c:spPr>
        </c:title>
        <c:numFmt formatCode="#,##0_);[Red]\(#,##0\)" sourceLinked="0"/>
        <c:majorTickMark val="cross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222800"/>
        <c:crosses val="max"/>
        <c:crossBetween val="between"/>
        <c:majorUnit val="2"/>
        <c:minorUnit val="0.4"/>
      </c:valAx>
      <c:spPr>
        <a:noFill/>
        <a:ln w="25308">
          <a:noFill/>
        </a:ln>
      </c:spPr>
    </c:plotArea>
    <c:legend>
      <c:legendPos val="b"/>
      <c:layout>
        <c:manualLayout>
          <c:xMode val="edge"/>
          <c:yMode val="edge"/>
          <c:x val="0.35897435897435898"/>
          <c:y val="0.93495934959349591"/>
          <c:w val="0.31438127090301005"/>
          <c:h val="6.097560975609756E-2"/>
        </c:manualLayout>
      </c:layout>
      <c:overlay val="0"/>
      <c:spPr>
        <a:solidFill>
          <a:schemeClr val="bg1"/>
        </a:solidFill>
        <a:ln w="3163">
          <a:solidFill>
            <a:schemeClr val="tx1"/>
          </a:solidFill>
          <a:prstDash val="solid"/>
        </a:ln>
      </c:spPr>
      <c:txPr>
        <a:bodyPr/>
        <a:lstStyle/>
        <a:p>
          <a:pPr>
            <a:defRPr sz="128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4236343366778"/>
          <c:y val="5.6795131845841784E-2"/>
          <c:w val="0.82497212931995545"/>
          <c:h val="0.754563894523326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Medical Claims Costs</c:v>
                </c:pt>
              </c:strCache>
            </c:strRef>
          </c:tx>
          <c:spPr>
            <a:solidFill>
              <a:schemeClr val="accent1"/>
            </a:solidFill>
            <a:ln w="1269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7.8929128623609901E-3"/>
                  <c:y val="-4.5139690987396897E-3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892876573791785E-3"/>
                  <c:y val="-6.0577357702152335E-3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051647377284059E-3"/>
                  <c:y val="-1.7725338876745711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7904124860646599"/>
                  <c:y val="3.4482758620689655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51505016722408"/>
                  <c:y val="0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5373467112597549"/>
                  <c:y val="6.2880324543610547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799" b="1" i="0" u="none" strike="noStrike" baseline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BMI &lt;18.5 (Underweight)</c:v>
                </c:pt>
                <c:pt idx="1">
                  <c:v>18.5-24.9 (Healthy Weight)</c:v>
                </c:pt>
                <c:pt idx="2">
                  <c:v>25-29.9 (Overweight)</c:v>
                </c:pt>
                <c:pt idx="3">
                  <c:v>30-34.9 (Obese Class I)</c:v>
                </c:pt>
                <c:pt idx="4">
                  <c:v>35-39.9 (Obese Class II)</c:v>
                </c:pt>
                <c:pt idx="5">
                  <c:v>40+ (Obese Class III)</c:v>
                </c:pt>
              </c:strCache>
            </c:strRef>
          </c:cat>
          <c:val>
            <c:numRef>
              <c:f>Sheet1!$B$2:$G$2</c:f>
              <c:numCache>
                <c:formatCode>"$"#,##0_);[Red]\("$"#,##0\)</c:formatCode>
                <c:ptCount val="6"/>
                <c:pt idx="0">
                  <c:v>7109</c:v>
                </c:pt>
                <c:pt idx="1">
                  <c:v>7503</c:v>
                </c:pt>
                <c:pt idx="2">
                  <c:v>13338</c:v>
                </c:pt>
                <c:pt idx="3">
                  <c:v>19661</c:v>
                </c:pt>
                <c:pt idx="4">
                  <c:v>23373</c:v>
                </c:pt>
                <c:pt idx="5">
                  <c:v>51091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Indemnity Claims Costs</c:v>
                </c:pt>
              </c:strCache>
            </c:strRef>
          </c:tx>
          <c:spPr>
            <a:solidFill>
              <a:srgbClr val="FF6600"/>
            </a:solidFill>
            <a:ln w="1269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3"/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rgbClr val="FF66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299699469008061E-3"/>
                  <c:y val="0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rgbClr val="FF66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7346711259754739"/>
                  <c:y val="3.2454361054766734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79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41806020066889632"/>
                  <c:y val="3.8539553752535496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45930880713489408"/>
                  <c:y val="3.2454361054766734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927536231884058"/>
                  <c:y val="2.6369168356997971E-2"/>
                </c:manualLayout>
              </c:layout>
              <c:spPr>
                <a:noFill/>
                <a:ln w="2538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59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799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BMI &lt;18.5 (Underweight)</c:v>
                </c:pt>
                <c:pt idx="1">
                  <c:v>18.5-24.9 (Healthy Weight)</c:v>
                </c:pt>
                <c:pt idx="2">
                  <c:v>25-29.9 (Overweight)</c:v>
                </c:pt>
                <c:pt idx="3">
                  <c:v>30-34.9 (Obese Class I)</c:v>
                </c:pt>
                <c:pt idx="4">
                  <c:v>35-39.9 (Obese Class II)</c:v>
                </c:pt>
                <c:pt idx="5">
                  <c:v>40+ (Obese Class III)</c:v>
                </c:pt>
              </c:strCache>
            </c:strRef>
          </c:cat>
          <c:val>
            <c:numRef>
              <c:f>Sheet1!$B$3:$G$3</c:f>
              <c:numCache>
                <c:formatCode>"$"#,##0_);[Red]\("$"#,##0\)</c:formatCode>
                <c:ptCount val="6"/>
                <c:pt idx="0">
                  <c:v>3924</c:v>
                </c:pt>
                <c:pt idx="1">
                  <c:v>5396</c:v>
                </c:pt>
                <c:pt idx="2">
                  <c:v>13569</c:v>
                </c:pt>
                <c:pt idx="3">
                  <c:v>23633</c:v>
                </c:pt>
                <c:pt idx="4">
                  <c:v>34293</c:v>
                </c:pt>
                <c:pt idx="5">
                  <c:v>59178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25152"/>
        <c:axId val="410225544"/>
      </c:barChart>
      <c:catAx>
        <c:axId val="41022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225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10225544"/>
        <c:scaling>
          <c:orientation val="minMax"/>
          <c:max val="73000"/>
          <c:min val="0"/>
        </c:scaling>
        <c:delete val="0"/>
        <c:axPos val="l"/>
        <c:numFmt formatCode="\$#,##0_);[Red]\(\$#,##0\)" sourceLinked="0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0225152"/>
        <c:crosses val="autoZero"/>
        <c:crossBetween val="between"/>
      </c:valAx>
      <c:spPr>
        <a:noFill/>
        <a:ln w="25382">
          <a:noFill/>
        </a:ln>
      </c:spPr>
    </c:plotArea>
    <c:legend>
      <c:legendPos val="b"/>
      <c:layout>
        <c:manualLayout>
          <c:xMode val="edge"/>
          <c:yMode val="edge"/>
          <c:x val="0.31215161649944256"/>
          <c:y val="0.93306288032454365"/>
          <c:w val="0.49052396878483834"/>
          <c:h val="6.0851926977687626E-2"/>
        </c:manualLayout>
      </c:layout>
      <c:overlay val="0"/>
      <c:spPr>
        <a:solidFill>
          <a:schemeClr val="bg1"/>
        </a:solidFill>
        <a:ln w="3173">
          <a:solidFill>
            <a:schemeClr val="tx1"/>
          </a:solidFill>
          <a:prstDash val="solid"/>
        </a:ln>
      </c:spPr>
      <c:txPr>
        <a:bodyPr/>
        <a:lstStyle/>
        <a:p>
          <a:pPr>
            <a:defRPr sz="128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61556064073221E-2"/>
          <c:y val="4.8128342245989303E-2"/>
          <c:w val="0.93478260869565222"/>
          <c:h val="0.8395721925133690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WC combined ratio</c:v>
                </c:pt>
              </c:strCache>
            </c:strRef>
          </c:tx>
          <c:spPr>
            <a:solidFill>
              <a:schemeClr val="accent1"/>
            </a:solidFill>
            <a:ln w="25496">
              <a:noFill/>
            </a:ln>
          </c:spPr>
          <c:invertIfNegative val="0"/>
          <c:dPt>
            <c:idx val="18"/>
            <c:invertIfNegative val="0"/>
            <c:bubble3D val="0"/>
            <c:spPr>
              <a:solidFill>
                <a:srgbClr val="28688C"/>
              </a:solidFill>
              <a:ln w="25496">
                <a:noFill/>
              </a:ln>
            </c:spPr>
          </c:dPt>
          <c:dLbls>
            <c:dLbl>
              <c:idx val="4"/>
              <c:numFmt formatCode="#,##0.0_);[Red]\(#,##0.0\)" sourceLinked="0"/>
              <c:spPr>
                <a:noFill/>
                <a:ln w="25496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_);[Red]\(#,##0.0\)" sourceLinked="0"/>
              <c:spPr>
                <a:noFill/>
                <a:ln w="25496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_);[Red]\(#,##0.0\)" sourceLinked="0"/>
              <c:spPr>
                <a:noFill/>
                <a:ln w="25496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_);[Red]\(#,##0.0\)" sourceLinked="0"/>
              <c:spPr>
                <a:noFill/>
                <a:ln w="25496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5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);[Red]\(#,##0.0\)" sourceLinked="0"/>
            <c:spPr>
              <a:noFill/>
              <a:ln w="25496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0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Sheet1!$B$1:$V$1</c:f>
              <c:strCache>
                <c:ptCount val="21"/>
                <c:pt idx="0">
                  <c:v>94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98</c:v>
                </c:pt>
                <c:pt idx="5">
                  <c:v>99</c:v>
                </c:pt>
                <c:pt idx="6">
                  <c:v>00</c:v>
                </c:pt>
                <c:pt idx="7">
                  <c:v>01</c:v>
                </c:pt>
                <c:pt idx="8">
                  <c:v>02</c:v>
                </c:pt>
                <c:pt idx="9">
                  <c:v>03</c:v>
                </c:pt>
                <c:pt idx="10">
                  <c:v>04</c:v>
                </c:pt>
                <c:pt idx="11">
                  <c:v>05</c:v>
                </c:pt>
                <c:pt idx="12">
                  <c:v>06</c:v>
                </c:pt>
                <c:pt idx="13">
                  <c:v>07</c:v>
                </c:pt>
                <c:pt idx="14">
                  <c:v>08</c:v>
                </c:pt>
                <c:pt idx="15">
                  <c:v>09</c:v>
                </c:pt>
                <c:pt idx="16">
                  <c:v>10</c:v>
                </c:pt>
                <c:pt idx="17">
                  <c:v>11</c:v>
                </c:pt>
                <c:pt idx="18">
                  <c:v>12</c:v>
                </c:pt>
                <c:pt idx="19">
                  <c:v>13</c:v>
                </c:pt>
                <c:pt idx="20">
                  <c:v>14P</c:v>
                </c:pt>
              </c:strCache>
            </c:strRef>
          </c:cat>
          <c:val>
            <c:numRef>
              <c:f>Sheet1!$B$2:$V$2</c:f>
              <c:numCache>
                <c:formatCode>0.0</c:formatCode>
                <c:ptCount val="21"/>
                <c:pt idx="0">
                  <c:v>102</c:v>
                </c:pt>
                <c:pt idx="1">
                  <c:v>97</c:v>
                </c:pt>
                <c:pt idx="2">
                  <c:v>100</c:v>
                </c:pt>
                <c:pt idx="3">
                  <c:v>101</c:v>
                </c:pt>
                <c:pt idx="4">
                  <c:v>107</c:v>
                </c:pt>
                <c:pt idx="5">
                  <c:v>115.3</c:v>
                </c:pt>
                <c:pt idx="6">
                  <c:v>121</c:v>
                </c:pt>
                <c:pt idx="7">
                  <c:v>120.8</c:v>
                </c:pt>
                <c:pt idx="8">
                  <c:v>112.4</c:v>
                </c:pt>
                <c:pt idx="9">
                  <c:v>108.6</c:v>
                </c:pt>
                <c:pt idx="10">
                  <c:v>105.5</c:v>
                </c:pt>
                <c:pt idx="11">
                  <c:v>102.6</c:v>
                </c:pt>
                <c:pt idx="12">
                  <c:v>98.5</c:v>
                </c:pt>
                <c:pt idx="13">
                  <c:v>103.2</c:v>
                </c:pt>
                <c:pt idx="14">
                  <c:v>104.4</c:v>
                </c:pt>
                <c:pt idx="15">
                  <c:v>112.2</c:v>
                </c:pt>
                <c:pt idx="16">
                  <c:v>118.1</c:v>
                </c:pt>
                <c:pt idx="17">
                  <c:v>117.6</c:v>
                </c:pt>
                <c:pt idx="18">
                  <c:v>110.3</c:v>
                </c:pt>
                <c:pt idx="19">
                  <c:v>98.6</c:v>
                </c:pt>
                <c:pt idx="20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21992320"/>
        <c:axId val="321990752"/>
      </c:barChart>
      <c:catAx>
        <c:axId val="3219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199075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321990752"/>
        <c:scaling>
          <c:orientation val="minMax"/>
          <c:max val="130"/>
          <c:min val="9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1992320"/>
        <c:crosses val="autoZero"/>
        <c:crossBetween val="between"/>
      </c:valAx>
      <c:spPr>
        <a:noFill/>
        <a:ln w="254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95398428731813E-2"/>
          <c:y val="4.0284360189573459E-2"/>
          <c:w val="0.93153759820424931"/>
          <c:h val="0.841232227488151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Employment Change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4820">
              <a:noFill/>
            </a:ln>
          </c:spPr>
          <c:invertIfNegative val="0"/>
          <c:dLbls>
            <c:spPr>
              <a:noFill/>
              <a:ln w="24820">
                <a:noFill/>
              </a:ln>
            </c:spPr>
            <c:txPr>
              <a:bodyPr rot="-5400000" vert="horz"/>
              <a:lstStyle/>
              <a:p>
                <a:pPr algn="ctr">
                  <a:defRPr sz="13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Sheet1!$B$1:$CR$1</c:f>
              <c:strCache>
                <c:ptCount val="47"/>
                <c:pt idx="0">
                  <c:v>Jan-11</c:v>
                </c:pt>
                <c:pt idx="1">
                  <c:v>Feb-11</c:v>
                </c:pt>
                <c:pt idx="2">
                  <c:v>Mar-11</c:v>
                </c:pt>
                <c:pt idx="3">
                  <c:v>Apr-11</c:v>
                </c:pt>
                <c:pt idx="4">
                  <c:v>May-11</c:v>
                </c:pt>
                <c:pt idx="5">
                  <c:v>Jun-11</c:v>
                </c:pt>
                <c:pt idx="6">
                  <c:v>Jul-11</c:v>
                </c:pt>
                <c:pt idx="7">
                  <c:v>Aug-11</c:v>
                </c:pt>
                <c:pt idx="8">
                  <c:v>Sep-11</c:v>
                </c:pt>
                <c:pt idx="9">
                  <c:v>Oct-11</c:v>
                </c:pt>
                <c:pt idx="10">
                  <c:v>Nov-11</c:v>
                </c:pt>
                <c:pt idx="11">
                  <c:v>Dec-11</c:v>
                </c:pt>
                <c:pt idx="12">
                  <c:v>Jan-12</c:v>
                </c:pt>
                <c:pt idx="13">
                  <c:v>Feb-12</c:v>
                </c:pt>
                <c:pt idx="14">
                  <c:v>Mar-12</c:v>
                </c:pt>
                <c:pt idx="15">
                  <c:v>Apr-12</c:v>
                </c:pt>
                <c:pt idx="16">
                  <c:v>May-12</c:v>
                </c:pt>
                <c:pt idx="17">
                  <c:v>Jun-12</c:v>
                </c:pt>
                <c:pt idx="18">
                  <c:v>Jul-12</c:v>
                </c:pt>
                <c:pt idx="19">
                  <c:v>Aug-12</c:v>
                </c:pt>
                <c:pt idx="20">
                  <c:v>Sep-12</c:v>
                </c:pt>
                <c:pt idx="21">
                  <c:v>Oct-12</c:v>
                </c:pt>
                <c:pt idx="22">
                  <c:v>Nov-12</c:v>
                </c:pt>
                <c:pt idx="23">
                  <c:v>Dec-12</c:v>
                </c:pt>
                <c:pt idx="24">
                  <c:v>Jan-13</c:v>
                </c:pt>
                <c:pt idx="25">
                  <c:v>Feb-13</c:v>
                </c:pt>
                <c:pt idx="26">
                  <c:v>Mar-13</c:v>
                </c:pt>
                <c:pt idx="27">
                  <c:v>Apr-13</c:v>
                </c:pt>
                <c:pt idx="28">
                  <c:v>May 13</c:v>
                </c:pt>
                <c:pt idx="29">
                  <c:v>Jun-13</c:v>
                </c:pt>
                <c:pt idx="30">
                  <c:v>Jul-13</c:v>
                </c:pt>
                <c:pt idx="31">
                  <c:v>Aug-13</c:v>
                </c:pt>
                <c:pt idx="32">
                  <c:v>Sep-13</c:v>
                </c:pt>
                <c:pt idx="33">
                  <c:v>Oct-13</c:v>
                </c:pt>
                <c:pt idx="34">
                  <c:v>Nov-13</c:v>
                </c:pt>
                <c:pt idx="35">
                  <c:v>Dec 13</c:v>
                </c:pt>
                <c:pt idx="36">
                  <c:v>Jan-14</c:v>
                </c:pt>
                <c:pt idx="37">
                  <c:v>Feb-14</c:v>
                </c:pt>
                <c:pt idx="38">
                  <c:v>Mar-14</c:v>
                </c:pt>
                <c:pt idx="39">
                  <c:v>Apr-14</c:v>
                </c:pt>
                <c:pt idx="40">
                  <c:v>May 14</c:v>
                </c:pt>
                <c:pt idx="41">
                  <c:v>Jun-14</c:v>
                </c:pt>
                <c:pt idx="42">
                  <c:v>Jul-14</c:v>
                </c:pt>
                <c:pt idx="43">
                  <c:v>Aug-14</c:v>
                </c:pt>
                <c:pt idx="44">
                  <c:v>Sep-14</c:v>
                </c:pt>
                <c:pt idx="45">
                  <c:v>Oct-14</c:v>
                </c:pt>
                <c:pt idx="46">
                  <c:v>Nov-14</c:v>
                </c:pt>
              </c:strCache>
            </c:strRef>
          </c:cat>
          <c:val>
            <c:numRef>
              <c:f>Sheet1!$B$2:$CR$2</c:f>
              <c:numCache>
                <c:formatCode>General</c:formatCode>
                <c:ptCount val="47"/>
                <c:pt idx="0">
                  <c:v>70</c:v>
                </c:pt>
                <c:pt idx="1">
                  <c:v>168</c:v>
                </c:pt>
                <c:pt idx="2">
                  <c:v>212</c:v>
                </c:pt>
                <c:pt idx="3">
                  <c:v>322</c:v>
                </c:pt>
                <c:pt idx="4">
                  <c:v>102</c:v>
                </c:pt>
                <c:pt idx="5">
                  <c:v>217</c:v>
                </c:pt>
                <c:pt idx="6">
                  <c:v>106</c:v>
                </c:pt>
                <c:pt idx="7">
                  <c:v>122</c:v>
                </c:pt>
                <c:pt idx="8">
                  <c:v>221</c:v>
                </c:pt>
                <c:pt idx="9">
                  <c:v>183</c:v>
                </c:pt>
                <c:pt idx="10">
                  <c:v>164</c:v>
                </c:pt>
                <c:pt idx="11">
                  <c:v>196</c:v>
                </c:pt>
                <c:pt idx="12">
                  <c:v>360</c:v>
                </c:pt>
                <c:pt idx="13">
                  <c:v>226</c:v>
                </c:pt>
                <c:pt idx="14">
                  <c:v>243</c:v>
                </c:pt>
                <c:pt idx="15">
                  <c:v>96</c:v>
                </c:pt>
                <c:pt idx="16">
                  <c:v>110</c:v>
                </c:pt>
                <c:pt idx="17">
                  <c:v>88</c:v>
                </c:pt>
                <c:pt idx="18">
                  <c:v>160</c:v>
                </c:pt>
                <c:pt idx="19">
                  <c:v>150</c:v>
                </c:pt>
                <c:pt idx="20">
                  <c:v>161</c:v>
                </c:pt>
                <c:pt idx="21">
                  <c:v>225</c:v>
                </c:pt>
                <c:pt idx="22">
                  <c:v>203</c:v>
                </c:pt>
                <c:pt idx="23">
                  <c:v>214</c:v>
                </c:pt>
                <c:pt idx="24">
                  <c:v>197</c:v>
                </c:pt>
                <c:pt idx="25">
                  <c:v>280</c:v>
                </c:pt>
                <c:pt idx="26">
                  <c:v>141</c:v>
                </c:pt>
                <c:pt idx="27">
                  <c:v>203</c:v>
                </c:pt>
                <c:pt idx="28">
                  <c:v>199</c:v>
                </c:pt>
                <c:pt idx="29">
                  <c:v>201</c:v>
                </c:pt>
                <c:pt idx="30">
                  <c:v>149</c:v>
                </c:pt>
                <c:pt idx="31">
                  <c:v>202</c:v>
                </c:pt>
                <c:pt idx="32">
                  <c:v>164</c:v>
                </c:pt>
                <c:pt idx="33">
                  <c:v>237</c:v>
                </c:pt>
                <c:pt idx="34">
                  <c:v>274</c:v>
                </c:pt>
                <c:pt idx="35">
                  <c:v>84</c:v>
                </c:pt>
                <c:pt idx="36">
                  <c:v>144</c:v>
                </c:pt>
                <c:pt idx="37">
                  <c:v>222</c:v>
                </c:pt>
                <c:pt idx="38">
                  <c:v>203</c:v>
                </c:pt>
                <c:pt idx="39">
                  <c:v>304</c:v>
                </c:pt>
                <c:pt idx="40">
                  <c:v>229</c:v>
                </c:pt>
                <c:pt idx="41">
                  <c:v>267</c:v>
                </c:pt>
                <c:pt idx="42">
                  <c:v>243</c:v>
                </c:pt>
                <c:pt idx="43">
                  <c:v>203</c:v>
                </c:pt>
                <c:pt idx="44">
                  <c:v>271</c:v>
                </c:pt>
                <c:pt idx="45">
                  <c:v>243</c:v>
                </c:pt>
                <c:pt idx="46">
                  <c:v>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22004472"/>
        <c:axId val="322005256"/>
      </c:barChart>
      <c:catAx>
        <c:axId val="32200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0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97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005256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322005256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004472"/>
        <c:crosses val="autoZero"/>
        <c:crossBetween val="between"/>
      </c:valAx>
      <c:spPr>
        <a:noFill/>
        <a:ln w="249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8317098619657E-2"/>
          <c:y val="9.2896268401232454E-2"/>
          <c:w val="0.84518348623853212"/>
          <c:h val="0.800546448087431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Wage &amp; Salary Disbursements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19"/>
            <c:bubble3D val="0"/>
          </c:dPt>
          <c:cat>
            <c:strRef>
              <c:f>Sheet1!$B$1:$Z$1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14:3Q</c:v>
                </c:pt>
              </c:strCache>
            </c:strRef>
          </c:cat>
          <c:val>
            <c:numRef>
              <c:f>Sheet1!$B$2:$Z$2</c:f>
              <c:numCache>
                <c:formatCode>"$"#,##0.0</c:formatCode>
                <c:ptCount val="25"/>
                <c:pt idx="0">
                  <c:v>2741.2</c:v>
                </c:pt>
                <c:pt idx="1">
                  <c:v>2814.5</c:v>
                </c:pt>
                <c:pt idx="2">
                  <c:v>2957.8</c:v>
                </c:pt>
                <c:pt idx="3">
                  <c:v>3083.1</c:v>
                </c:pt>
                <c:pt idx="4">
                  <c:v>3248.5</c:v>
                </c:pt>
                <c:pt idx="5">
                  <c:v>3434.4</c:v>
                </c:pt>
                <c:pt idx="6">
                  <c:v>3620</c:v>
                </c:pt>
                <c:pt idx="7">
                  <c:v>3873.7</c:v>
                </c:pt>
                <c:pt idx="8">
                  <c:v>4180.8999999999996</c:v>
                </c:pt>
                <c:pt idx="9">
                  <c:v>4465.2</c:v>
                </c:pt>
                <c:pt idx="10">
                  <c:v>4827.7</c:v>
                </c:pt>
                <c:pt idx="11">
                  <c:v>4952.2</c:v>
                </c:pt>
                <c:pt idx="12">
                  <c:v>4997.3</c:v>
                </c:pt>
                <c:pt idx="13">
                  <c:v>5154.6000000000004</c:v>
                </c:pt>
                <c:pt idx="14">
                  <c:v>5410.7</c:v>
                </c:pt>
                <c:pt idx="15">
                  <c:v>5706</c:v>
                </c:pt>
                <c:pt idx="16">
                  <c:v>6070.1</c:v>
                </c:pt>
                <c:pt idx="17">
                  <c:v>6415.5</c:v>
                </c:pt>
                <c:pt idx="18">
                  <c:v>6554.1</c:v>
                </c:pt>
                <c:pt idx="19">
                  <c:v>6279.1</c:v>
                </c:pt>
                <c:pt idx="20">
                  <c:v>6478.6</c:v>
                </c:pt>
                <c:pt idx="21">
                  <c:v>6643.9</c:v>
                </c:pt>
                <c:pt idx="22">
                  <c:v>7087.4</c:v>
                </c:pt>
                <c:pt idx="23">
                  <c:v>7208.5</c:v>
                </c:pt>
                <c:pt idx="24">
                  <c:v>7457.7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004080"/>
        <c:axId val="322006040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WC NPW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14:3Q</c:v>
                </c:pt>
              </c:strCache>
            </c:strRef>
          </c:cat>
          <c:val>
            <c:numRef>
              <c:f>Sheet1!$B$3:$Z$3</c:f>
              <c:numCache>
                <c:formatCode>"$"#,##0.00_);[Red]\("$"#,##0.00\)</c:formatCode>
                <c:ptCount val="25"/>
                <c:pt idx="0">
                  <c:v>30.96</c:v>
                </c:pt>
                <c:pt idx="1">
                  <c:v>31.26</c:v>
                </c:pt>
                <c:pt idx="2">
                  <c:v>29.8</c:v>
                </c:pt>
                <c:pt idx="3">
                  <c:v>30.5</c:v>
                </c:pt>
                <c:pt idx="4">
                  <c:v>29.1</c:v>
                </c:pt>
                <c:pt idx="5">
                  <c:v>26.3</c:v>
                </c:pt>
                <c:pt idx="6">
                  <c:v>28.2</c:v>
                </c:pt>
                <c:pt idx="7">
                  <c:v>26.9</c:v>
                </c:pt>
                <c:pt idx="8">
                  <c:v>25.9</c:v>
                </c:pt>
                <c:pt idx="9">
                  <c:v>25</c:v>
                </c:pt>
                <c:pt idx="10">
                  <c:v>28.6</c:v>
                </c:pt>
                <c:pt idx="11">
                  <c:v>32.1</c:v>
                </c:pt>
                <c:pt idx="12">
                  <c:v>37.700000000000003</c:v>
                </c:pt>
                <c:pt idx="13">
                  <c:v>42.3</c:v>
                </c:pt>
                <c:pt idx="14">
                  <c:v>46.5</c:v>
                </c:pt>
                <c:pt idx="15">
                  <c:v>47.8</c:v>
                </c:pt>
                <c:pt idx="16">
                  <c:v>46.5</c:v>
                </c:pt>
                <c:pt idx="17" formatCode="&quot;$&quot;#,##0.00">
                  <c:v>44.3</c:v>
                </c:pt>
                <c:pt idx="18" formatCode="&quot;$&quot;#,##0.00">
                  <c:v>39.299999999999997</c:v>
                </c:pt>
                <c:pt idx="19" formatCode="&quot;$&quot;#,##0.00">
                  <c:v>34.6</c:v>
                </c:pt>
                <c:pt idx="20" formatCode="&quot;$&quot;#,##0.00">
                  <c:v>33.799999999999997</c:v>
                </c:pt>
                <c:pt idx="21" formatCode="&quot;$&quot;#,##0.00">
                  <c:v>36.299999999999997</c:v>
                </c:pt>
                <c:pt idx="22" formatCode="&quot;$&quot;#,##0.00">
                  <c:v>41.02</c:v>
                </c:pt>
                <c:pt idx="23" formatCode="&quot;$&quot;#,##0.00">
                  <c:v>43.59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003296"/>
        <c:axId val="318823736"/>
      </c:lineChart>
      <c:catAx>
        <c:axId val="322004080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006040"/>
        <c:crossesAt val="2000"/>
        <c:auto val="1"/>
        <c:lblAlgn val="ctr"/>
        <c:lblOffset val="180"/>
        <c:tickLblSkip val="1"/>
        <c:tickMarkSkip val="1"/>
        <c:noMultiLvlLbl val="0"/>
      </c:catAx>
      <c:valAx>
        <c:axId val="322006040"/>
        <c:scaling>
          <c:orientation val="minMax"/>
          <c:max val="8000"/>
          <c:min val="2000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004080"/>
        <c:crosses val="autoZero"/>
        <c:crossBetween val="between"/>
        <c:majorUnit val="1000"/>
        <c:minorUnit val="1000"/>
      </c:valAx>
      <c:catAx>
        <c:axId val="32200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8823736"/>
        <c:crossesAt val="25"/>
        <c:auto val="1"/>
        <c:lblAlgn val="ctr"/>
        <c:lblOffset val="100"/>
        <c:noMultiLvlLbl val="0"/>
      </c:catAx>
      <c:valAx>
        <c:axId val="318823736"/>
        <c:scaling>
          <c:orientation val="minMax"/>
          <c:max val="50"/>
          <c:min val="25"/>
        </c:scaling>
        <c:delete val="0"/>
        <c:axPos val="r"/>
        <c:numFmt formatCode="\$#,##0_);[Red]\(\$#,##0\)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FF66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20032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449541284403669"/>
          <c:y val="8.1967213114754103E-3"/>
          <c:w val="0.41628440366972475"/>
          <c:h val="0.1092896174863387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50346420323328E-2"/>
          <c:y val="4.2222222222222223E-2"/>
          <c:w val="0.91570438799076215"/>
          <c:h val="0.73555555555555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prior month</c:v>
                </c:pt>
              </c:strCache>
            </c:strRef>
          </c:tx>
          <c:spPr>
            <a:solidFill>
              <a:schemeClr val="accent1"/>
            </a:solidFill>
            <a:ln w="25874">
              <a:noFill/>
            </a:ln>
          </c:spPr>
          <c:invertIfNegative val="0"/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47"/>
            <c:invertIfNegative val="0"/>
            <c:bubble3D val="0"/>
          </c:dPt>
          <c:dLbls>
            <c:numFmt formatCode="#,##0" sourceLinked="0"/>
            <c:spPr>
              <a:noFill/>
              <a:ln w="2587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2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Sheet1!$A$2:$A$60</c:f>
              <c:strCache>
                <c:ptCount val="59"/>
                <c:pt idx="0">
                  <c:v>1/31/2010</c:v>
                </c:pt>
                <c:pt idx="1">
                  <c:v>2/28/2010</c:v>
                </c:pt>
                <c:pt idx="2">
                  <c:v>3/31/2010</c:v>
                </c:pt>
                <c:pt idx="3">
                  <c:v>4/28/2010</c:v>
                </c:pt>
                <c:pt idx="4">
                  <c:v>5/31/2010</c:v>
                </c:pt>
                <c:pt idx="5">
                  <c:v>6/30/2010</c:v>
                </c:pt>
                <c:pt idx="6">
                  <c:v>7/31/2010</c:v>
                </c:pt>
                <c:pt idx="7">
                  <c:v>8/31/2010</c:v>
                </c:pt>
                <c:pt idx="8">
                  <c:v>9/30/2010</c:v>
                </c:pt>
                <c:pt idx="9">
                  <c:v>10/30/2010</c:v>
                </c:pt>
                <c:pt idx="10">
                  <c:v>11/30/2010</c:v>
                </c:pt>
                <c:pt idx="11">
                  <c:v>12/30/2010</c:v>
                </c:pt>
                <c:pt idx="12">
                  <c:v>1/31/2011</c:v>
                </c:pt>
                <c:pt idx="13">
                  <c:v>2/28/2011</c:v>
                </c:pt>
                <c:pt idx="14">
                  <c:v>3/31/2011</c:v>
                </c:pt>
                <c:pt idx="15">
                  <c:v>4/28/2011</c:v>
                </c:pt>
                <c:pt idx="16">
                  <c:v>5/31/2011</c:v>
                </c:pt>
                <c:pt idx="17">
                  <c:v>6/30/2011</c:v>
                </c:pt>
                <c:pt idx="18">
                  <c:v>7/31/2011</c:v>
                </c:pt>
                <c:pt idx="19">
                  <c:v>8/31/2011</c:v>
                </c:pt>
                <c:pt idx="20">
                  <c:v>9/30/2011</c:v>
                </c:pt>
                <c:pt idx="21">
                  <c:v>10/30/2011</c:v>
                </c:pt>
                <c:pt idx="22">
                  <c:v>11/30/2011</c:v>
                </c:pt>
                <c:pt idx="23">
                  <c:v>12/30/2011</c:v>
                </c:pt>
                <c:pt idx="24">
                  <c:v>1/30/2012</c:v>
                </c:pt>
                <c:pt idx="25">
                  <c:v>2/30/2012</c:v>
                </c:pt>
                <c:pt idx="26">
                  <c:v>3/30/2012</c:v>
                </c:pt>
                <c:pt idx="27">
                  <c:v>4/30/2012</c:v>
                </c:pt>
                <c:pt idx="28">
                  <c:v>5/30/2012</c:v>
                </c:pt>
                <c:pt idx="29">
                  <c:v>6/30/2012</c:v>
                </c:pt>
                <c:pt idx="30">
                  <c:v>7/30/2012</c:v>
                </c:pt>
                <c:pt idx="31">
                  <c:v>8/30/2012</c:v>
                </c:pt>
                <c:pt idx="32">
                  <c:v>9/30/2012</c:v>
                </c:pt>
                <c:pt idx="33">
                  <c:v>10/30/2012</c:v>
                </c:pt>
                <c:pt idx="34">
                  <c:v>11/30/2012</c:v>
                </c:pt>
                <c:pt idx="35">
                  <c:v>12/30/2012</c:v>
                </c:pt>
                <c:pt idx="36">
                  <c:v>1/30/2013</c:v>
                </c:pt>
                <c:pt idx="37">
                  <c:v>Feb-13</c:v>
                </c:pt>
                <c:pt idx="38">
                  <c:v>3/30/2013</c:v>
                </c:pt>
                <c:pt idx="39">
                  <c:v>4/30/2013</c:v>
                </c:pt>
                <c:pt idx="40">
                  <c:v>5/30/2013</c:v>
                </c:pt>
                <c:pt idx="41">
                  <c:v>6/30/2013</c:v>
                </c:pt>
                <c:pt idx="42">
                  <c:v>7/30/2013</c:v>
                </c:pt>
                <c:pt idx="43">
                  <c:v>8/30/2013</c:v>
                </c:pt>
                <c:pt idx="44">
                  <c:v>9/30/2012</c:v>
                </c:pt>
                <c:pt idx="45">
                  <c:v>10/30/2013</c:v>
                </c:pt>
                <c:pt idx="46">
                  <c:v>11/30/2013</c:v>
                </c:pt>
                <c:pt idx="47">
                  <c:v>12/31/2013</c:v>
                </c:pt>
                <c:pt idx="48">
                  <c:v>1/31/2014</c:v>
                </c:pt>
                <c:pt idx="49">
                  <c:v>2/28/2014</c:v>
                </c:pt>
                <c:pt idx="50">
                  <c:v>3/31/2014</c:v>
                </c:pt>
                <c:pt idx="51">
                  <c:v>4/30/2014</c:v>
                </c:pt>
                <c:pt idx="52">
                  <c:v>5/31/2014</c:v>
                </c:pt>
                <c:pt idx="53">
                  <c:v>6/30/2014</c:v>
                </c:pt>
                <c:pt idx="54">
                  <c:v>7/31/2014</c:v>
                </c:pt>
                <c:pt idx="55">
                  <c:v>8/31/2014</c:v>
                </c:pt>
                <c:pt idx="56">
                  <c:v>9/30/2014</c:v>
                </c:pt>
                <c:pt idx="57">
                  <c:v>10/31/2014</c:v>
                </c:pt>
                <c:pt idx="58">
                  <c:v>11/30/2014</c:v>
                </c:pt>
              </c:strCache>
            </c:str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5587</c:v>
                </c:pt>
                <c:pt idx="1">
                  <c:v>5508</c:v>
                </c:pt>
                <c:pt idx="2">
                  <c:v>5536</c:v>
                </c:pt>
                <c:pt idx="3">
                  <c:v>5555</c:v>
                </c:pt>
                <c:pt idx="4">
                  <c:v>5524</c:v>
                </c:pt>
                <c:pt idx="5">
                  <c:v>5512</c:v>
                </c:pt>
                <c:pt idx="6">
                  <c:v>5502</c:v>
                </c:pt>
                <c:pt idx="7">
                  <c:v>5525</c:v>
                </c:pt>
                <c:pt idx="8">
                  <c:v>5503</c:v>
                </c:pt>
                <c:pt idx="9">
                  <c:v>5507</c:v>
                </c:pt>
                <c:pt idx="10">
                  <c:v>5504</c:v>
                </c:pt>
                <c:pt idx="11">
                  <c:v>5462</c:v>
                </c:pt>
                <c:pt idx="12">
                  <c:v>5432</c:v>
                </c:pt>
                <c:pt idx="13">
                  <c:v>5464</c:v>
                </c:pt>
                <c:pt idx="14">
                  <c:v>5475</c:v>
                </c:pt>
                <c:pt idx="15">
                  <c:v>5496</c:v>
                </c:pt>
                <c:pt idx="16">
                  <c:v>5520</c:v>
                </c:pt>
                <c:pt idx="17">
                  <c:v>5524</c:v>
                </c:pt>
                <c:pt idx="18">
                  <c:v>5551</c:v>
                </c:pt>
                <c:pt idx="19">
                  <c:v>5553</c:v>
                </c:pt>
                <c:pt idx="20">
                  <c:v>5590</c:v>
                </c:pt>
                <c:pt idx="21">
                  <c:v>5584</c:v>
                </c:pt>
                <c:pt idx="22">
                  <c:v>5585</c:v>
                </c:pt>
                <c:pt idx="23">
                  <c:v>5606</c:v>
                </c:pt>
                <c:pt idx="24">
                  <c:v>5627</c:v>
                </c:pt>
                <c:pt idx="25">
                  <c:v>5622</c:v>
                </c:pt>
                <c:pt idx="26">
                  <c:v>5627</c:v>
                </c:pt>
                <c:pt idx="27">
                  <c:v>5630</c:v>
                </c:pt>
                <c:pt idx="28">
                  <c:v>5613</c:v>
                </c:pt>
                <c:pt idx="29">
                  <c:v>5620</c:v>
                </c:pt>
                <c:pt idx="30">
                  <c:v>5635</c:v>
                </c:pt>
                <c:pt idx="31">
                  <c:v>5647</c:v>
                </c:pt>
                <c:pt idx="32">
                  <c:v>5648</c:v>
                </c:pt>
                <c:pt idx="33">
                  <c:v>5666</c:v>
                </c:pt>
                <c:pt idx="34">
                  <c:v>5687</c:v>
                </c:pt>
                <c:pt idx="35">
                  <c:v>5720</c:v>
                </c:pt>
                <c:pt idx="36">
                  <c:v>5743</c:v>
                </c:pt>
                <c:pt idx="37">
                  <c:v>5789</c:v>
                </c:pt>
                <c:pt idx="38">
                  <c:v>5813</c:v>
                </c:pt>
                <c:pt idx="39">
                  <c:v>5811</c:v>
                </c:pt>
                <c:pt idx="40">
                  <c:v>5816</c:v>
                </c:pt>
                <c:pt idx="41">
                  <c:v>5829</c:v>
                </c:pt>
                <c:pt idx="42">
                  <c:v>5830</c:v>
                </c:pt>
                <c:pt idx="43">
                  <c:v>5836</c:v>
                </c:pt>
                <c:pt idx="44">
                  <c:v>5849</c:v>
                </c:pt>
                <c:pt idx="45">
                  <c:v>5864</c:v>
                </c:pt>
                <c:pt idx="46">
                  <c:v>5896</c:v>
                </c:pt>
                <c:pt idx="47">
                  <c:v>5876</c:v>
                </c:pt>
                <c:pt idx="48">
                  <c:v>5927</c:v>
                </c:pt>
                <c:pt idx="49">
                  <c:v>5951</c:v>
                </c:pt>
                <c:pt idx="50">
                  <c:v>5964</c:v>
                </c:pt>
                <c:pt idx="51">
                  <c:v>6000</c:v>
                </c:pt>
                <c:pt idx="52">
                  <c:v>6009</c:v>
                </c:pt>
                <c:pt idx="53">
                  <c:v>6017</c:v>
                </c:pt>
                <c:pt idx="54">
                  <c:v>6047</c:v>
                </c:pt>
                <c:pt idx="55">
                  <c:v>6064</c:v>
                </c:pt>
                <c:pt idx="56">
                  <c:v>6082</c:v>
                </c:pt>
                <c:pt idx="57">
                  <c:v>6089</c:v>
                </c:pt>
                <c:pt idx="58">
                  <c:v>6109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874">
              <a:noFill/>
            </a:ln>
          </c:spPr>
          <c:invertIfNegative val="0"/>
          <c:cat>
            <c:strRef>
              <c:f>Sheet1!$A$2:$A$60</c:f>
              <c:strCache>
                <c:ptCount val="59"/>
                <c:pt idx="0">
                  <c:v>1/31/2010</c:v>
                </c:pt>
                <c:pt idx="1">
                  <c:v>2/28/2010</c:v>
                </c:pt>
                <c:pt idx="2">
                  <c:v>3/31/2010</c:v>
                </c:pt>
                <c:pt idx="3">
                  <c:v>4/28/2010</c:v>
                </c:pt>
                <c:pt idx="4">
                  <c:v>5/31/2010</c:v>
                </c:pt>
                <c:pt idx="5">
                  <c:v>6/30/2010</c:v>
                </c:pt>
                <c:pt idx="6">
                  <c:v>7/31/2010</c:v>
                </c:pt>
                <c:pt idx="7">
                  <c:v>8/31/2010</c:v>
                </c:pt>
                <c:pt idx="8">
                  <c:v>9/30/2010</c:v>
                </c:pt>
                <c:pt idx="9">
                  <c:v>10/30/2010</c:v>
                </c:pt>
                <c:pt idx="10">
                  <c:v>11/30/2010</c:v>
                </c:pt>
                <c:pt idx="11">
                  <c:v>12/30/2010</c:v>
                </c:pt>
                <c:pt idx="12">
                  <c:v>1/31/2011</c:v>
                </c:pt>
                <c:pt idx="13">
                  <c:v>2/28/2011</c:v>
                </c:pt>
                <c:pt idx="14">
                  <c:v>3/31/2011</c:v>
                </c:pt>
                <c:pt idx="15">
                  <c:v>4/28/2011</c:v>
                </c:pt>
                <c:pt idx="16">
                  <c:v>5/31/2011</c:v>
                </c:pt>
                <c:pt idx="17">
                  <c:v>6/30/2011</c:v>
                </c:pt>
                <c:pt idx="18">
                  <c:v>7/31/2011</c:v>
                </c:pt>
                <c:pt idx="19">
                  <c:v>8/31/2011</c:v>
                </c:pt>
                <c:pt idx="20">
                  <c:v>9/30/2011</c:v>
                </c:pt>
                <c:pt idx="21">
                  <c:v>10/30/2011</c:v>
                </c:pt>
                <c:pt idx="22">
                  <c:v>11/30/2011</c:v>
                </c:pt>
                <c:pt idx="23">
                  <c:v>12/30/2011</c:v>
                </c:pt>
                <c:pt idx="24">
                  <c:v>1/30/2012</c:v>
                </c:pt>
                <c:pt idx="25">
                  <c:v>2/30/2012</c:v>
                </c:pt>
                <c:pt idx="26">
                  <c:v>3/30/2012</c:v>
                </c:pt>
                <c:pt idx="27">
                  <c:v>4/30/2012</c:v>
                </c:pt>
                <c:pt idx="28">
                  <c:v>5/30/2012</c:v>
                </c:pt>
                <c:pt idx="29">
                  <c:v>6/30/2012</c:v>
                </c:pt>
                <c:pt idx="30">
                  <c:v>7/30/2012</c:v>
                </c:pt>
                <c:pt idx="31">
                  <c:v>8/30/2012</c:v>
                </c:pt>
                <c:pt idx="32">
                  <c:v>9/30/2012</c:v>
                </c:pt>
                <c:pt idx="33">
                  <c:v>10/30/2012</c:v>
                </c:pt>
                <c:pt idx="34">
                  <c:v>11/30/2012</c:v>
                </c:pt>
                <c:pt idx="35">
                  <c:v>12/30/2012</c:v>
                </c:pt>
                <c:pt idx="36">
                  <c:v>1/30/2013</c:v>
                </c:pt>
                <c:pt idx="37">
                  <c:v>Feb-13</c:v>
                </c:pt>
                <c:pt idx="38">
                  <c:v>3/30/2013</c:v>
                </c:pt>
                <c:pt idx="39">
                  <c:v>4/30/2013</c:v>
                </c:pt>
                <c:pt idx="40">
                  <c:v>5/30/2013</c:v>
                </c:pt>
                <c:pt idx="41">
                  <c:v>6/30/2013</c:v>
                </c:pt>
                <c:pt idx="42">
                  <c:v>7/30/2013</c:v>
                </c:pt>
                <c:pt idx="43">
                  <c:v>8/30/2013</c:v>
                </c:pt>
                <c:pt idx="44">
                  <c:v>9/30/2012</c:v>
                </c:pt>
                <c:pt idx="45">
                  <c:v>10/30/2013</c:v>
                </c:pt>
                <c:pt idx="46">
                  <c:v>11/30/2013</c:v>
                </c:pt>
                <c:pt idx="47">
                  <c:v>12/31/2013</c:v>
                </c:pt>
                <c:pt idx="48">
                  <c:v>1/31/2014</c:v>
                </c:pt>
                <c:pt idx="49">
                  <c:v>2/28/2014</c:v>
                </c:pt>
                <c:pt idx="50">
                  <c:v>3/31/2014</c:v>
                </c:pt>
                <c:pt idx="51">
                  <c:v>4/30/2014</c:v>
                </c:pt>
                <c:pt idx="52">
                  <c:v>5/31/2014</c:v>
                </c:pt>
                <c:pt idx="53">
                  <c:v>6/30/2014</c:v>
                </c:pt>
                <c:pt idx="54">
                  <c:v>7/31/2014</c:v>
                </c:pt>
                <c:pt idx="55">
                  <c:v>8/31/2014</c:v>
                </c:pt>
                <c:pt idx="56">
                  <c:v>9/30/2014</c:v>
                </c:pt>
                <c:pt idx="57">
                  <c:v>10/31/2014</c:v>
                </c:pt>
                <c:pt idx="58">
                  <c:v>11/30/2014</c:v>
                </c:pt>
              </c:strCache>
            </c:strRef>
          </c:cat>
          <c:val>
            <c:numRef>
              <c:f>Sheet1!$C$2:$C$60</c:f>
              <c:numCache>
                <c:formatCode>0</c:formatCode>
                <c:ptCount val="59"/>
                <c:pt idx="0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  <c:pt idx="31" formatCode="General">
                  <c:v>0</c:v>
                </c:pt>
                <c:pt idx="32" formatCode="General">
                  <c:v>0</c:v>
                </c:pt>
                <c:pt idx="33" formatCode="General">
                  <c:v>0</c:v>
                </c:pt>
                <c:pt idx="34" formatCode="General">
                  <c:v>0</c:v>
                </c:pt>
                <c:pt idx="35" formatCode="General">
                  <c:v>0</c:v>
                </c:pt>
                <c:pt idx="36" formatCode="General">
                  <c:v>0</c:v>
                </c:pt>
                <c:pt idx="37" formatCode="General">
                  <c:v>0</c:v>
                </c:pt>
                <c:pt idx="38" formatCode="General">
                  <c:v>0</c:v>
                </c:pt>
                <c:pt idx="39" formatCode="General">
                  <c:v>0</c:v>
                </c:pt>
                <c:pt idx="40" formatCode="General">
                  <c:v>0</c:v>
                </c:pt>
                <c:pt idx="41" formatCode="General">
                  <c:v>0</c:v>
                </c:pt>
                <c:pt idx="42" formatCode="General">
                  <c:v>0</c:v>
                </c:pt>
                <c:pt idx="43" formatCode="General">
                  <c:v>0</c:v>
                </c:pt>
                <c:pt idx="44" formatCode="General">
                  <c:v>0</c:v>
                </c:pt>
                <c:pt idx="45" formatCode="General">
                  <c:v>0</c:v>
                </c:pt>
                <c:pt idx="46" formatCode="General">
                  <c:v>0</c:v>
                </c:pt>
                <c:pt idx="47" formatCode="General">
                  <c:v>0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0</c:v>
                </c:pt>
                <c:pt idx="53" formatCode="General">
                  <c:v>0</c:v>
                </c:pt>
                <c:pt idx="54" formatCode="General">
                  <c:v>0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18820992"/>
        <c:axId val="318818640"/>
      </c:barChart>
      <c:catAx>
        <c:axId val="318820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25874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2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18640"/>
        <c:crossesAt val="5400"/>
        <c:auto val="1"/>
        <c:lblAlgn val="ctr"/>
        <c:lblOffset val="100"/>
        <c:tickLblSkip val="1"/>
        <c:tickMarkSkip val="1"/>
        <c:noMultiLvlLbl val="0"/>
      </c:catAx>
      <c:valAx>
        <c:axId val="318818640"/>
        <c:scaling>
          <c:orientation val="minMax"/>
          <c:min val="540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258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20992"/>
        <c:crosses val="autoZero"/>
        <c:crossBetween val="between"/>
        <c:majorUnit val="100"/>
      </c:valAx>
      <c:spPr>
        <a:solidFill>
          <a:srgbClr val="FFFFFF"/>
        </a:solidFill>
        <a:ln w="258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3905328698428E-2"/>
          <c:y val="0.10643234481723664"/>
          <c:w val="0.90300230946882221"/>
          <c:h val="0.73555555555555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change from prior month</c:v>
                </c:pt>
              </c:strCache>
            </c:strRef>
          </c:tx>
          <c:spPr>
            <a:solidFill>
              <a:schemeClr val="accent1"/>
            </a:solidFill>
            <a:ln w="25814">
              <a:noFill/>
            </a:ln>
          </c:spPr>
          <c:invertIfNegative val="0"/>
          <c:dPt>
            <c:idx val="27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Lbls>
            <c:numFmt formatCode="#,##0" sourceLinked="0"/>
            <c:spPr>
              <a:noFill/>
              <a:ln w="2581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2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Sheet1!$A$2:$A$60</c:f>
              <c:strCache>
                <c:ptCount val="59"/>
                <c:pt idx="0">
                  <c:v>1/31/2010</c:v>
                </c:pt>
                <c:pt idx="1">
                  <c:v>2/28/2010</c:v>
                </c:pt>
                <c:pt idx="2">
                  <c:v>3/31/2010</c:v>
                </c:pt>
                <c:pt idx="3">
                  <c:v>4/28/2010</c:v>
                </c:pt>
                <c:pt idx="4">
                  <c:v>5/31/2010</c:v>
                </c:pt>
                <c:pt idx="5">
                  <c:v>6/30/2010</c:v>
                </c:pt>
                <c:pt idx="6">
                  <c:v>7/31/2010</c:v>
                </c:pt>
                <c:pt idx="7">
                  <c:v>8/31/2010</c:v>
                </c:pt>
                <c:pt idx="8">
                  <c:v>9/30/2010</c:v>
                </c:pt>
                <c:pt idx="9">
                  <c:v>10/30/2010</c:v>
                </c:pt>
                <c:pt idx="10">
                  <c:v>11/30/2010</c:v>
                </c:pt>
                <c:pt idx="11">
                  <c:v>12/30/2010</c:v>
                </c:pt>
                <c:pt idx="12">
                  <c:v>1/31/2011</c:v>
                </c:pt>
                <c:pt idx="13">
                  <c:v>2/28/2011</c:v>
                </c:pt>
                <c:pt idx="14">
                  <c:v>3/31/2011</c:v>
                </c:pt>
                <c:pt idx="15">
                  <c:v>4/28/2011</c:v>
                </c:pt>
                <c:pt idx="16">
                  <c:v>5/31/2011</c:v>
                </c:pt>
                <c:pt idx="17">
                  <c:v>6/30/2011</c:v>
                </c:pt>
                <c:pt idx="18">
                  <c:v>7/31/2011</c:v>
                </c:pt>
                <c:pt idx="19">
                  <c:v>8/31/2011</c:v>
                </c:pt>
                <c:pt idx="20">
                  <c:v>9/30/2011</c:v>
                </c:pt>
                <c:pt idx="21">
                  <c:v>10/30/2011</c:v>
                </c:pt>
                <c:pt idx="22">
                  <c:v>11/30/2011</c:v>
                </c:pt>
                <c:pt idx="23">
                  <c:v>12/30/2011</c:v>
                </c:pt>
                <c:pt idx="24">
                  <c:v>1/30/2012</c:v>
                </c:pt>
                <c:pt idx="25">
                  <c:v>2/30/2102</c:v>
                </c:pt>
                <c:pt idx="26">
                  <c:v>3/30/2012</c:v>
                </c:pt>
                <c:pt idx="27">
                  <c:v>4/30/2012</c:v>
                </c:pt>
                <c:pt idx="28">
                  <c:v>5/30/2012</c:v>
                </c:pt>
                <c:pt idx="29">
                  <c:v>6/30/2012</c:v>
                </c:pt>
                <c:pt idx="30">
                  <c:v>7/30/2012</c:v>
                </c:pt>
                <c:pt idx="31">
                  <c:v>8/30/2012</c:v>
                </c:pt>
                <c:pt idx="32">
                  <c:v>9/30/2012</c:v>
                </c:pt>
                <c:pt idx="33">
                  <c:v>10/30/2012</c:v>
                </c:pt>
                <c:pt idx="34">
                  <c:v>11/30/2012</c:v>
                </c:pt>
                <c:pt idx="35">
                  <c:v>12/30/2012</c:v>
                </c:pt>
                <c:pt idx="36">
                  <c:v>1/31/2013</c:v>
                </c:pt>
                <c:pt idx="37">
                  <c:v>2/28/2013</c:v>
                </c:pt>
                <c:pt idx="38">
                  <c:v>3/31/2013</c:v>
                </c:pt>
                <c:pt idx="39">
                  <c:v>4/30/2013</c:v>
                </c:pt>
                <c:pt idx="40">
                  <c:v>5/31/2013</c:v>
                </c:pt>
                <c:pt idx="41">
                  <c:v>6/30/2013</c:v>
                </c:pt>
                <c:pt idx="42">
                  <c:v>7/31/2013</c:v>
                </c:pt>
                <c:pt idx="43">
                  <c:v>8/31/2013</c:v>
                </c:pt>
                <c:pt idx="44">
                  <c:v>9/30/2013</c:v>
                </c:pt>
                <c:pt idx="45">
                  <c:v>10/31/2013</c:v>
                </c:pt>
                <c:pt idx="46">
                  <c:v>11/30/2013</c:v>
                </c:pt>
                <c:pt idx="47">
                  <c:v>12/31/2013</c:v>
                </c:pt>
                <c:pt idx="48">
                  <c:v>1/31/2014</c:v>
                </c:pt>
                <c:pt idx="49">
                  <c:v>2/28/2014</c:v>
                </c:pt>
                <c:pt idx="50">
                  <c:v>3/31/2014</c:v>
                </c:pt>
                <c:pt idx="51">
                  <c:v>4/30/2014</c:v>
                </c:pt>
                <c:pt idx="52">
                  <c:v>5/31/2014</c:v>
                </c:pt>
                <c:pt idx="53">
                  <c:v>6/30/2014</c:v>
                </c:pt>
                <c:pt idx="54">
                  <c:v>7/31/2014</c:v>
                </c:pt>
                <c:pt idx="55">
                  <c:v>8/31/2014</c:v>
                </c:pt>
                <c:pt idx="56">
                  <c:v>9/30/2014</c:v>
                </c:pt>
                <c:pt idx="57">
                  <c:v>10/31/2014</c:v>
                </c:pt>
                <c:pt idx="58">
                  <c:v>11/30/2014</c:v>
                </c:pt>
              </c:strCache>
            </c:str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11462</c:v>
                </c:pt>
                <c:pt idx="1">
                  <c:v>11453</c:v>
                </c:pt>
                <c:pt idx="2">
                  <c:v>11458</c:v>
                </c:pt>
                <c:pt idx="3">
                  <c:v>11493</c:v>
                </c:pt>
                <c:pt idx="4">
                  <c:v>11527</c:v>
                </c:pt>
                <c:pt idx="5">
                  <c:v>11543</c:v>
                </c:pt>
                <c:pt idx="6">
                  <c:v>11571</c:v>
                </c:pt>
                <c:pt idx="7">
                  <c:v>11550</c:v>
                </c:pt>
                <c:pt idx="8">
                  <c:v>11557</c:v>
                </c:pt>
                <c:pt idx="9">
                  <c:v>11557</c:v>
                </c:pt>
                <c:pt idx="10">
                  <c:v>11581</c:v>
                </c:pt>
                <c:pt idx="11">
                  <c:v>11592</c:v>
                </c:pt>
                <c:pt idx="12">
                  <c:v>11620</c:v>
                </c:pt>
                <c:pt idx="13">
                  <c:v>11653</c:v>
                </c:pt>
                <c:pt idx="14">
                  <c:v>11675</c:v>
                </c:pt>
                <c:pt idx="15">
                  <c:v>11704</c:v>
                </c:pt>
                <c:pt idx="16">
                  <c:v>11711</c:v>
                </c:pt>
                <c:pt idx="17">
                  <c:v>11723</c:v>
                </c:pt>
                <c:pt idx="18">
                  <c:v>11755</c:v>
                </c:pt>
                <c:pt idx="19">
                  <c:v>11763</c:v>
                </c:pt>
                <c:pt idx="20">
                  <c:v>11766</c:v>
                </c:pt>
                <c:pt idx="21">
                  <c:v>11773</c:v>
                </c:pt>
                <c:pt idx="22">
                  <c:v>11771</c:v>
                </c:pt>
                <c:pt idx="23">
                  <c:v>11798</c:v>
                </c:pt>
                <c:pt idx="24">
                  <c:v>11837</c:v>
                </c:pt>
                <c:pt idx="25">
                  <c:v>11859</c:v>
                </c:pt>
                <c:pt idx="26">
                  <c:v>11901</c:v>
                </c:pt>
                <c:pt idx="27">
                  <c:v>11916</c:v>
                </c:pt>
                <c:pt idx="28">
                  <c:v>11928</c:v>
                </c:pt>
                <c:pt idx="29">
                  <c:v>11939</c:v>
                </c:pt>
                <c:pt idx="30">
                  <c:v>11979</c:v>
                </c:pt>
                <c:pt idx="31">
                  <c:v>11956</c:v>
                </c:pt>
                <c:pt idx="32">
                  <c:v>11942</c:v>
                </c:pt>
                <c:pt idx="33">
                  <c:v>11947</c:v>
                </c:pt>
                <c:pt idx="34">
                  <c:v>11951</c:v>
                </c:pt>
                <c:pt idx="35">
                  <c:v>11965</c:v>
                </c:pt>
                <c:pt idx="36">
                  <c:v>11982</c:v>
                </c:pt>
                <c:pt idx="37">
                  <c:v>12004</c:v>
                </c:pt>
                <c:pt idx="38">
                  <c:v>12007</c:v>
                </c:pt>
                <c:pt idx="39">
                  <c:v>12001</c:v>
                </c:pt>
                <c:pt idx="40">
                  <c:v>11994</c:v>
                </c:pt>
                <c:pt idx="41">
                  <c:v>11991</c:v>
                </c:pt>
                <c:pt idx="42">
                  <c:v>11982</c:v>
                </c:pt>
                <c:pt idx="43">
                  <c:v>11990</c:v>
                </c:pt>
                <c:pt idx="44">
                  <c:v>11993</c:v>
                </c:pt>
                <c:pt idx="45">
                  <c:v>12011</c:v>
                </c:pt>
                <c:pt idx="46">
                  <c:v>12046</c:v>
                </c:pt>
                <c:pt idx="47">
                  <c:v>12053</c:v>
                </c:pt>
                <c:pt idx="48">
                  <c:v>12061</c:v>
                </c:pt>
                <c:pt idx="49">
                  <c:v>12081</c:v>
                </c:pt>
                <c:pt idx="50">
                  <c:v>12085</c:v>
                </c:pt>
                <c:pt idx="51">
                  <c:v>12094</c:v>
                </c:pt>
                <c:pt idx="52">
                  <c:v>12109</c:v>
                </c:pt>
                <c:pt idx="53">
                  <c:v>12130</c:v>
                </c:pt>
                <c:pt idx="54">
                  <c:v>12154</c:v>
                </c:pt>
                <c:pt idx="55">
                  <c:v>12157</c:v>
                </c:pt>
                <c:pt idx="56">
                  <c:v>12169</c:v>
                </c:pt>
                <c:pt idx="57">
                  <c:v>12189</c:v>
                </c:pt>
                <c:pt idx="58">
                  <c:v>12217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814">
              <a:noFill/>
            </a:ln>
          </c:spPr>
          <c:invertIfNegative val="0"/>
          <c:cat>
            <c:strRef>
              <c:f>Sheet1!$A$2:$A$60</c:f>
              <c:strCache>
                <c:ptCount val="59"/>
                <c:pt idx="0">
                  <c:v>1/31/2010</c:v>
                </c:pt>
                <c:pt idx="1">
                  <c:v>2/28/2010</c:v>
                </c:pt>
                <c:pt idx="2">
                  <c:v>3/31/2010</c:v>
                </c:pt>
                <c:pt idx="3">
                  <c:v>4/28/2010</c:v>
                </c:pt>
                <c:pt idx="4">
                  <c:v>5/31/2010</c:v>
                </c:pt>
                <c:pt idx="5">
                  <c:v>6/30/2010</c:v>
                </c:pt>
                <c:pt idx="6">
                  <c:v>7/31/2010</c:v>
                </c:pt>
                <c:pt idx="7">
                  <c:v>8/31/2010</c:v>
                </c:pt>
                <c:pt idx="8">
                  <c:v>9/30/2010</c:v>
                </c:pt>
                <c:pt idx="9">
                  <c:v>10/30/2010</c:v>
                </c:pt>
                <c:pt idx="10">
                  <c:v>11/30/2010</c:v>
                </c:pt>
                <c:pt idx="11">
                  <c:v>12/30/2010</c:v>
                </c:pt>
                <c:pt idx="12">
                  <c:v>1/31/2011</c:v>
                </c:pt>
                <c:pt idx="13">
                  <c:v>2/28/2011</c:v>
                </c:pt>
                <c:pt idx="14">
                  <c:v>3/31/2011</c:v>
                </c:pt>
                <c:pt idx="15">
                  <c:v>4/28/2011</c:v>
                </c:pt>
                <c:pt idx="16">
                  <c:v>5/31/2011</c:v>
                </c:pt>
                <c:pt idx="17">
                  <c:v>6/30/2011</c:v>
                </c:pt>
                <c:pt idx="18">
                  <c:v>7/31/2011</c:v>
                </c:pt>
                <c:pt idx="19">
                  <c:v>8/31/2011</c:v>
                </c:pt>
                <c:pt idx="20">
                  <c:v>9/30/2011</c:v>
                </c:pt>
                <c:pt idx="21">
                  <c:v>10/30/2011</c:v>
                </c:pt>
                <c:pt idx="22">
                  <c:v>11/30/2011</c:v>
                </c:pt>
                <c:pt idx="23">
                  <c:v>12/30/2011</c:v>
                </c:pt>
                <c:pt idx="24">
                  <c:v>1/30/2012</c:v>
                </c:pt>
                <c:pt idx="25">
                  <c:v>2/30/2102</c:v>
                </c:pt>
                <c:pt idx="26">
                  <c:v>3/30/2012</c:v>
                </c:pt>
                <c:pt idx="27">
                  <c:v>4/30/2012</c:v>
                </c:pt>
                <c:pt idx="28">
                  <c:v>5/30/2012</c:v>
                </c:pt>
                <c:pt idx="29">
                  <c:v>6/30/2012</c:v>
                </c:pt>
                <c:pt idx="30">
                  <c:v>7/30/2012</c:v>
                </c:pt>
                <c:pt idx="31">
                  <c:v>8/30/2012</c:v>
                </c:pt>
                <c:pt idx="32">
                  <c:v>9/30/2012</c:v>
                </c:pt>
                <c:pt idx="33">
                  <c:v>10/30/2012</c:v>
                </c:pt>
                <c:pt idx="34">
                  <c:v>11/30/2012</c:v>
                </c:pt>
                <c:pt idx="35">
                  <c:v>12/30/2012</c:v>
                </c:pt>
                <c:pt idx="36">
                  <c:v>1/31/2013</c:v>
                </c:pt>
                <c:pt idx="37">
                  <c:v>2/28/2013</c:v>
                </c:pt>
                <c:pt idx="38">
                  <c:v>3/31/2013</c:v>
                </c:pt>
                <c:pt idx="39">
                  <c:v>4/30/2013</c:v>
                </c:pt>
                <c:pt idx="40">
                  <c:v>5/31/2013</c:v>
                </c:pt>
                <c:pt idx="41">
                  <c:v>6/30/2013</c:v>
                </c:pt>
                <c:pt idx="42">
                  <c:v>7/31/2013</c:v>
                </c:pt>
                <c:pt idx="43">
                  <c:v>8/31/2013</c:v>
                </c:pt>
                <c:pt idx="44">
                  <c:v>9/30/2013</c:v>
                </c:pt>
                <c:pt idx="45">
                  <c:v>10/31/2013</c:v>
                </c:pt>
                <c:pt idx="46">
                  <c:v>11/30/2013</c:v>
                </c:pt>
                <c:pt idx="47">
                  <c:v>12/31/2013</c:v>
                </c:pt>
                <c:pt idx="48">
                  <c:v>1/31/2014</c:v>
                </c:pt>
                <c:pt idx="49">
                  <c:v>2/28/2014</c:v>
                </c:pt>
                <c:pt idx="50">
                  <c:v>3/31/2014</c:v>
                </c:pt>
                <c:pt idx="51">
                  <c:v>4/30/2014</c:v>
                </c:pt>
                <c:pt idx="52">
                  <c:v>5/31/2014</c:v>
                </c:pt>
                <c:pt idx="53">
                  <c:v>6/30/2014</c:v>
                </c:pt>
                <c:pt idx="54">
                  <c:v>7/31/2014</c:v>
                </c:pt>
                <c:pt idx="55">
                  <c:v>8/31/2014</c:v>
                </c:pt>
                <c:pt idx="56">
                  <c:v>9/30/2014</c:v>
                </c:pt>
                <c:pt idx="57">
                  <c:v>10/31/2014</c:v>
                </c:pt>
                <c:pt idx="58">
                  <c:v>11/30/2014</c:v>
                </c:pt>
              </c:strCache>
            </c:strRef>
          </c:cat>
          <c:val>
            <c:numRef>
              <c:f>Sheet1!$C$2:$C$60</c:f>
              <c:numCache>
                <c:formatCode>0</c:formatCode>
                <c:ptCount val="59"/>
                <c:pt idx="0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  <c:pt idx="12" formatCode="General">
                  <c:v>0</c:v>
                </c:pt>
                <c:pt idx="13" formatCode="General">
                  <c:v>0</c:v>
                </c:pt>
                <c:pt idx="14" formatCode="General">
                  <c:v>0</c:v>
                </c:pt>
                <c:pt idx="15" formatCode="General">
                  <c:v>0</c:v>
                </c:pt>
                <c:pt idx="16" formatCode="General">
                  <c:v>0</c:v>
                </c:pt>
                <c:pt idx="17" formatCode="General">
                  <c:v>0</c:v>
                </c:pt>
                <c:pt idx="18" formatCode="General">
                  <c:v>0</c:v>
                </c:pt>
                <c:pt idx="19" formatCode="General">
                  <c:v>0</c:v>
                </c:pt>
                <c:pt idx="20" formatCode="General">
                  <c:v>0</c:v>
                </c:pt>
                <c:pt idx="21" formatCode="General">
                  <c:v>0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  <c:pt idx="26" formatCode="General">
                  <c:v>0</c:v>
                </c:pt>
                <c:pt idx="27" formatCode="General">
                  <c:v>0</c:v>
                </c:pt>
                <c:pt idx="28" formatCode="General">
                  <c:v>0</c:v>
                </c:pt>
                <c:pt idx="29" formatCode="General">
                  <c:v>0</c:v>
                </c:pt>
                <c:pt idx="30" formatCode="General">
                  <c:v>0</c:v>
                </c:pt>
                <c:pt idx="31" formatCode="General">
                  <c:v>0</c:v>
                </c:pt>
                <c:pt idx="32" formatCode="General">
                  <c:v>0</c:v>
                </c:pt>
                <c:pt idx="33" formatCode="General">
                  <c:v>0</c:v>
                </c:pt>
                <c:pt idx="34" formatCode="General">
                  <c:v>0</c:v>
                </c:pt>
                <c:pt idx="35" formatCode="General">
                  <c:v>0</c:v>
                </c:pt>
                <c:pt idx="36" formatCode="General">
                  <c:v>0</c:v>
                </c:pt>
                <c:pt idx="37" formatCode="General">
                  <c:v>0</c:v>
                </c:pt>
                <c:pt idx="38" formatCode="General">
                  <c:v>0</c:v>
                </c:pt>
                <c:pt idx="39" formatCode="General">
                  <c:v>0</c:v>
                </c:pt>
                <c:pt idx="40" formatCode="General">
                  <c:v>0</c:v>
                </c:pt>
                <c:pt idx="41" formatCode="General">
                  <c:v>0</c:v>
                </c:pt>
                <c:pt idx="42" formatCode="General">
                  <c:v>0</c:v>
                </c:pt>
                <c:pt idx="43" formatCode="General">
                  <c:v>0</c:v>
                </c:pt>
                <c:pt idx="44" formatCode="General">
                  <c:v>0</c:v>
                </c:pt>
                <c:pt idx="45" formatCode="General">
                  <c:v>0</c:v>
                </c:pt>
                <c:pt idx="46" formatCode="General">
                  <c:v>0</c:v>
                </c:pt>
                <c:pt idx="47" formatCode="General">
                  <c:v>0</c:v>
                </c:pt>
                <c:pt idx="48" formatCode="General">
                  <c:v>0</c:v>
                </c:pt>
                <c:pt idx="49" formatCode="General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0</c:v>
                </c:pt>
                <c:pt idx="53" formatCode="General">
                  <c:v>0</c:v>
                </c:pt>
                <c:pt idx="54" formatCode="General">
                  <c:v>0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18820208"/>
        <c:axId val="318823344"/>
      </c:barChart>
      <c:catAx>
        <c:axId val="3188202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25814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2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23344"/>
        <c:crossesAt val="11000"/>
        <c:auto val="1"/>
        <c:lblAlgn val="ctr"/>
        <c:lblOffset val="100"/>
        <c:tickLblSkip val="1"/>
        <c:tickMarkSkip val="1"/>
        <c:noMultiLvlLbl val="0"/>
      </c:catAx>
      <c:valAx>
        <c:axId val="318823344"/>
        <c:scaling>
          <c:orientation val="minMax"/>
          <c:max val="12500"/>
          <c:min val="1100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2581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8820208"/>
        <c:crosses val="autoZero"/>
        <c:crossBetween val="between"/>
        <c:majorUnit val="250"/>
      </c:valAx>
      <c:spPr>
        <a:solidFill>
          <a:srgbClr val="FFFFFF"/>
        </a:solidFill>
        <a:ln w="258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 &amp; SS employment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Sheet1!$A$2:$A$300</c:f>
              <c:strCache>
                <c:ptCount val="299"/>
                <c:pt idx="0">
                  <c:v>1/31/1990</c:v>
                </c:pt>
                <c:pt idx="1">
                  <c:v>2/28/1990</c:v>
                </c:pt>
                <c:pt idx="2">
                  <c:v>3/31/1990</c:v>
                </c:pt>
                <c:pt idx="3">
                  <c:v>4/30/1990</c:v>
                </c:pt>
                <c:pt idx="4">
                  <c:v>5/31/1990</c:v>
                </c:pt>
                <c:pt idx="5">
                  <c:v>6/30/1990</c:v>
                </c:pt>
                <c:pt idx="6">
                  <c:v>7/31/1990</c:v>
                </c:pt>
                <c:pt idx="7">
                  <c:v>8/31/1990</c:v>
                </c:pt>
                <c:pt idx="8">
                  <c:v>9/30/1990</c:v>
                </c:pt>
                <c:pt idx="9">
                  <c:v>10/31/1990</c:v>
                </c:pt>
                <c:pt idx="10">
                  <c:v>11/30/1990</c:v>
                </c:pt>
                <c:pt idx="11">
                  <c:v>12/31/1990</c:v>
                </c:pt>
                <c:pt idx="12">
                  <c:v>1/31/1991</c:v>
                </c:pt>
                <c:pt idx="13">
                  <c:v>2/28/1991</c:v>
                </c:pt>
                <c:pt idx="14">
                  <c:v>3/31/1991</c:v>
                </c:pt>
                <c:pt idx="15">
                  <c:v>4/30/1991</c:v>
                </c:pt>
                <c:pt idx="16">
                  <c:v>5/31/1991</c:v>
                </c:pt>
                <c:pt idx="17">
                  <c:v>6/30/1991</c:v>
                </c:pt>
                <c:pt idx="18">
                  <c:v>7/31/1991</c:v>
                </c:pt>
                <c:pt idx="19">
                  <c:v>8/31/1991</c:v>
                </c:pt>
                <c:pt idx="20">
                  <c:v>9/30/1991</c:v>
                </c:pt>
                <c:pt idx="21">
                  <c:v>10/31/1991</c:v>
                </c:pt>
                <c:pt idx="22">
                  <c:v>11/30/1991</c:v>
                </c:pt>
                <c:pt idx="23">
                  <c:v>12/31/1991</c:v>
                </c:pt>
                <c:pt idx="24">
                  <c:v>1/31/1992</c:v>
                </c:pt>
                <c:pt idx="25">
                  <c:v>2/28/1992</c:v>
                </c:pt>
                <c:pt idx="26">
                  <c:v>3/31/1992</c:v>
                </c:pt>
                <c:pt idx="27">
                  <c:v>4/30/1992</c:v>
                </c:pt>
                <c:pt idx="28">
                  <c:v>5/31/1992</c:v>
                </c:pt>
                <c:pt idx="29">
                  <c:v>6/30/1992</c:v>
                </c:pt>
                <c:pt idx="30">
                  <c:v>7/31/1992</c:v>
                </c:pt>
                <c:pt idx="31">
                  <c:v>8/31/1992</c:v>
                </c:pt>
                <c:pt idx="32">
                  <c:v>9/30/1992</c:v>
                </c:pt>
                <c:pt idx="33">
                  <c:v>10/31/1992</c:v>
                </c:pt>
                <c:pt idx="34">
                  <c:v>11/30/1992</c:v>
                </c:pt>
                <c:pt idx="35">
                  <c:v>12/31/1992</c:v>
                </c:pt>
                <c:pt idx="36">
                  <c:v>1/31/1993</c:v>
                </c:pt>
                <c:pt idx="37">
                  <c:v>2/28/1993</c:v>
                </c:pt>
                <c:pt idx="38">
                  <c:v>3/31/1993</c:v>
                </c:pt>
                <c:pt idx="39">
                  <c:v>4/30/1993</c:v>
                </c:pt>
                <c:pt idx="40">
                  <c:v>5/31/1993</c:v>
                </c:pt>
                <c:pt idx="41">
                  <c:v>6/30/1993</c:v>
                </c:pt>
                <c:pt idx="42">
                  <c:v>7/31/1993</c:v>
                </c:pt>
                <c:pt idx="43">
                  <c:v>8/31/1993</c:v>
                </c:pt>
                <c:pt idx="44">
                  <c:v>9/30/1993</c:v>
                </c:pt>
                <c:pt idx="45">
                  <c:v>10/31/1993</c:v>
                </c:pt>
                <c:pt idx="46">
                  <c:v>11/30/1993</c:v>
                </c:pt>
                <c:pt idx="47">
                  <c:v>12/31/1993</c:v>
                </c:pt>
                <c:pt idx="48">
                  <c:v>1/31/1994</c:v>
                </c:pt>
                <c:pt idx="49">
                  <c:v>2/28/1994</c:v>
                </c:pt>
                <c:pt idx="50">
                  <c:v>3/31/1994</c:v>
                </c:pt>
                <c:pt idx="51">
                  <c:v>4/30/1994</c:v>
                </c:pt>
                <c:pt idx="52">
                  <c:v>5/31/1994</c:v>
                </c:pt>
                <c:pt idx="53">
                  <c:v>6/30/1994</c:v>
                </c:pt>
                <c:pt idx="54">
                  <c:v>7/31/1994</c:v>
                </c:pt>
                <c:pt idx="55">
                  <c:v>8/31/1994</c:v>
                </c:pt>
                <c:pt idx="56">
                  <c:v>9/30/1994</c:v>
                </c:pt>
                <c:pt idx="57">
                  <c:v>10/31/1994</c:v>
                </c:pt>
                <c:pt idx="58">
                  <c:v>11/30/1994</c:v>
                </c:pt>
                <c:pt idx="59">
                  <c:v>12/31/1994</c:v>
                </c:pt>
                <c:pt idx="60">
                  <c:v>1/31/1995</c:v>
                </c:pt>
                <c:pt idx="61">
                  <c:v>2/28/1995</c:v>
                </c:pt>
                <c:pt idx="62">
                  <c:v>3/31/1995</c:v>
                </c:pt>
                <c:pt idx="63">
                  <c:v>4/30/1995</c:v>
                </c:pt>
                <c:pt idx="64">
                  <c:v>5/31/1995</c:v>
                </c:pt>
                <c:pt idx="65">
                  <c:v>6/30/1995</c:v>
                </c:pt>
                <c:pt idx="66">
                  <c:v>7/31/1995</c:v>
                </c:pt>
                <c:pt idx="67">
                  <c:v>8/31/1995</c:v>
                </c:pt>
                <c:pt idx="68">
                  <c:v>9/30/1995</c:v>
                </c:pt>
                <c:pt idx="69">
                  <c:v>10/31/1995</c:v>
                </c:pt>
                <c:pt idx="70">
                  <c:v>11/30/1995</c:v>
                </c:pt>
                <c:pt idx="71">
                  <c:v>12/31/1995</c:v>
                </c:pt>
                <c:pt idx="72">
                  <c:v>1/31/1996</c:v>
                </c:pt>
                <c:pt idx="73">
                  <c:v>2/28/1996</c:v>
                </c:pt>
                <c:pt idx="74">
                  <c:v>3/31/1996</c:v>
                </c:pt>
                <c:pt idx="75">
                  <c:v>4/30/1996</c:v>
                </c:pt>
                <c:pt idx="76">
                  <c:v>5/31/1996</c:v>
                </c:pt>
                <c:pt idx="77">
                  <c:v>6/30/1996</c:v>
                </c:pt>
                <c:pt idx="78">
                  <c:v>7/31/1996</c:v>
                </c:pt>
                <c:pt idx="79">
                  <c:v>8/31/1996</c:v>
                </c:pt>
                <c:pt idx="80">
                  <c:v>9/30/1996</c:v>
                </c:pt>
                <c:pt idx="81">
                  <c:v>10/31/1996</c:v>
                </c:pt>
                <c:pt idx="82">
                  <c:v>11/30/1996</c:v>
                </c:pt>
                <c:pt idx="83">
                  <c:v>12/31/1996</c:v>
                </c:pt>
                <c:pt idx="84">
                  <c:v>1/31/1997</c:v>
                </c:pt>
                <c:pt idx="85">
                  <c:v>2/28/1997</c:v>
                </c:pt>
                <c:pt idx="86">
                  <c:v>3/31/1997</c:v>
                </c:pt>
                <c:pt idx="87">
                  <c:v>4/30/1997</c:v>
                </c:pt>
                <c:pt idx="88">
                  <c:v>5/31/1997</c:v>
                </c:pt>
                <c:pt idx="89">
                  <c:v>6/30/1997</c:v>
                </c:pt>
                <c:pt idx="90">
                  <c:v>7/31/1997</c:v>
                </c:pt>
                <c:pt idx="91">
                  <c:v>8/31/1997</c:v>
                </c:pt>
                <c:pt idx="92">
                  <c:v>9/30/1997</c:v>
                </c:pt>
                <c:pt idx="93">
                  <c:v>10/31/1997</c:v>
                </c:pt>
                <c:pt idx="94">
                  <c:v>11/30/1997</c:v>
                </c:pt>
                <c:pt idx="95">
                  <c:v>12/31/1997</c:v>
                </c:pt>
                <c:pt idx="96">
                  <c:v>1/31/1998</c:v>
                </c:pt>
                <c:pt idx="97">
                  <c:v>2/28/1998</c:v>
                </c:pt>
                <c:pt idx="98">
                  <c:v>3/31/1998</c:v>
                </c:pt>
                <c:pt idx="99">
                  <c:v>4/30/1998</c:v>
                </c:pt>
                <c:pt idx="100">
                  <c:v>5/31/1998</c:v>
                </c:pt>
                <c:pt idx="101">
                  <c:v>6/30/1998</c:v>
                </c:pt>
                <c:pt idx="102">
                  <c:v>7/31/1998</c:v>
                </c:pt>
                <c:pt idx="103">
                  <c:v>8/31/1998</c:v>
                </c:pt>
                <c:pt idx="104">
                  <c:v>9/30/1998</c:v>
                </c:pt>
                <c:pt idx="105">
                  <c:v>10/31/1998</c:v>
                </c:pt>
                <c:pt idx="106">
                  <c:v>11/30/1998</c:v>
                </c:pt>
                <c:pt idx="107">
                  <c:v>12/31/1998</c:v>
                </c:pt>
                <c:pt idx="108">
                  <c:v>1/31/1999</c:v>
                </c:pt>
                <c:pt idx="109">
                  <c:v>2/28/1999</c:v>
                </c:pt>
                <c:pt idx="110">
                  <c:v>3/31/1999</c:v>
                </c:pt>
                <c:pt idx="111">
                  <c:v>4/30/1999</c:v>
                </c:pt>
                <c:pt idx="112">
                  <c:v>5/31/1999</c:v>
                </c:pt>
                <c:pt idx="113">
                  <c:v>6/30/1999</c:v>
                </c:pt>
                <c:pt idx="114">
                  <c:v>7/31/1999</c:v>
                </c:pt>
                <c:pt idx="115">
                  <c:v>8/31/1999</c:v>
                </c:pt>
                <c:pt idx="116">
                  <c:v>9/30/1999</c:v>
                </c:pt>
                <c:pt idx="117">
                  <c:v>10/31/1999</c:v>
                </c:pt>
                <c:pt idx="118">
                  <c:v>11/30/1999</c:v>
                </c:pt>
                <c:pt idx="119">
                  <c:v>12/31/1999</c:v>
                </c:pt>
                <c:pt idx="120">
                  <c:v>1/31/2000</c:v>
                </c:pt>
                <c:pt idx="121">
                  <c:v>2/28/2000</c:v>
                </c:pt>
                <c:pt idx="122">
                  <c:v>3/31/2000</c:v>
                </c:pt>
                <c:pt idx="123">
                  <c:v>4/30/2000</c:v>
                </c:pt>
                <c:pt idx="124">
                  <c:v>5/31/2000</c:v>
                </c:pt>
                <c:pt idx="125">
                  <c:v>6/30/2000</c:v>
                </c:pt>
                <c:pt idx="126">
                  <c:v>7/31/2000</c:v>
                </c:pt>
                <c:pt idx="127">
                  <c:v>8/31/2000</c:v>
                </c:pt>
                <c:pt idx="128">
                  <c:v>9/30/2000</c:v>
                </c:pt>
                <c:pt idx="129">
                  <c:v>10/31/2000</c:v>
                </c:pt>
                <c:pt idx="130">
                  <c:v>11/30/2000</c:v>
                </c:pt>
                <c:pt idx="131">
                  <c:v>12/31/2000</c:v>
                </c:pt>
                <c:pt idx="132">
                  <c:v>1/31/2001</c:v>
                </c:pt>
                <c:pt idx="133">
                  <c:v>2/28/2001</c:v>
                </c:pt>
                <c:pt idx="134">
                  <c:v>3/31/2001</c:v>
                </c:pt>
                <c:pt idx="135">
                  <c:v>4/30/2001</c:v>
                </c:pt>
                <c:pt idx="136">
                  <c:v>5/31/2001</c:v>
                </c:pt>
                <c:pt idx="137">
                  <c:v>6/30/2001</c:v>
                </c:pt>
                <c:pt idx="138">
                  <c:v>7/31/2001</c:v>
                </c:pt>
                <c:pt idx="139">
                  <c:v>8/31/2001</c:v>
                </c:pt>
                <c:pt idx="140">
                  <c:v>9/30/2001</c:v>
                </c:pt>
                <c:pt idx="141">
                  <c:v>10/31/2001</c:v>
                </c:pt>
                <c:pt idx="142">
                  <c:v>11/30/2001</c:v>
                </c:pt>
                <c:pt idx="143">
                  <c:v>12/31/2001</c:v>
                </c:pt>
                <c:pt idx="144">
                  <c:v>1/31/2002</c:v>
                </c:pt>
                <c:pt idx="145">
                  <c:v>2/28/2002</c:v>
                </c:pt>
                <c:pt idx="146">
                  <c:v>3/31/2002</c:v>
                </c:pt>
                <c:pt idx="147">
                  <c:v>4/30/2002</c:v>
                </c:pt>
                <c:pt idx="148">
                  <c:v>5/31/2002</c:v>
                </c:pt>
                <c:pt idx="149">
                  <c:v>6/30/2002</c:v>
                </c:pt>
                <c:pt idx="150">
                  <c:v>7/31/2002</c:v>
                </c:pt>
                <c:pt idx="151">
                  <c:v>8/31/2002</c:v>
                </c:pt>
                <c:pt idx="152">
                  <c:v>9/30/2002</c:v>
                </c:pt>
                <c:pt idx="153">
                  <c:v>10/31/2002</c:v>
                </c:pt>
                <c:pt idx="154">
                  <c:v>11/30/2002</c:v>
                </c:pt>
                <c:pt idx="155">
                  <c:v>12/31/2002</c:v>
                </c:pt>
                <c:pt idx="156">
                  <c:v>1/31/2003</c:v>
                </c:pt>
                <c:pt idx="157">
                  <c:v>2/28/2003</c:v>
                </c:pt>
                <c:pt idx="158">
                  <c:v>3/31/2003</c:v>
                </c:pt>
                <c:pt idx="159">
                  <c:v>4/30/2003</c:v>
                </c:pt>
                <c:pt idx="160">
                  <c:v>5/31/2003</c:v>
                </c:pt>
                <c:pt idx="161">
                  <c:v>6/30/2003</c:v>
                </c:pt>
                <c:pt idx="162">
                  <c:v>7/31/2003</c:v>
                </c:pt>
                <c:pt idx="163">
                  <c:v>8/31/2003</c:v>
                </c:pt>
                <c:pt idx="164">
                  <c:v>9/30/2003</c:v>
                </c:pt>
                <c:pt idx="165">
                  <c:v>10/31/2003</c:v>
                </c:pt>
                <c:pt idx="166">
                  <c:v>11/30/2003</c:v>
                </c:pt>
                <c:pt idx="167">
                  <c:v>12/31/2003</c:v>
                </c:pt>
                <c:pt idx="168">
                  <c:v>1/31/2004</c:v>
                </c:pt>
                <c:pt idx="169">
                  <c:v>2/29/2004</c:v>
                </c:pt>
                <c:pt idx="170">
                  <c:v>3/31/2004</c:v>
                </c:pt>
                <c:pt idx="171">
                  <c:v>4/30/2004</c:v>
                </c:pt>
                <c:pt idx="172">
                  <c:v>5/31/2004</c:v>
                </c:pt>
                <c:pt idx="173">
                  <c:v>6/30/2004</c:v>
                </c:pt>
                <c:pt idx="174">
                  <c:v>7/31/2004</c:v>
                </c:pt>
                <c:pt idx="175">
                  <c:v>8/31/2004</c:v>
                </c:pt>
                <c:pt idx="176">
                  <c:v>9/30/2004</c:v>
                </c:pt>
                <c:pt idx="177">
                  <c:v>10/31/2004</c:v>
                </c:pt>
                <c:pt idx="178">
                  <c:v>11/30/2004</c:v>
                </c:pt>
                <c:pt idx="179">
                  <c:v>12/31/2004</c:v>
                </c:pt>
                <c:pt idx="180">
                  <c:v>1/31/2005</c:v>
                </c:pt>
                <c:pt idx="181">
                  <c:v>3/1/2005</c:v>
                </c:pt>
                <c:pt idx="182">
                  <c:v>3/31/2005</c:v>
                </c:pt>
                <c:pt idx="183">
                  <c:v>4/30/2005</c:v>
                </c:pt>
                <c:pt idx="184">
                  <c:v>5/31/2005</c:v>
                </c:pt>
                <c:pt idx="185">
                  <c:v>6/30/2005</c:v>
                </c:pt>
                <c:pt idx="186">
                  <c:v>7/31/2005</c:v>
                </c:pt>
                <c:pt idx="187">
                  <c:v>8/31/2005</c:v>
                </c:pt>
                <c:pt idx="188">
                  <c:v>9/30/2005</c:v>
                </c:pt>
                <c:pt idx="189">
                  <c:v>10/31/2005</c:v>
                </c:pt>
                <c:pt idx="190">
                  <c:v>11/30/2005</c:v>
                </c:pt>
                <c:pt idx="191">
                  <c:v>12/31/2005</c:v>
                </c:pt>
                <c:pt idx="192">
                  <c:v>1/31/2006</c:v>
                </c:pt>
                <c:pt idx="193">
                  <c:v>3/1/2006</c:v>
                </c:pt>
                <c:pt idx="194">
                  <c:v>3/31/2006</c:v>
                </c:pt>
                <c:pt idx="195">
                  <c:v>4/30/2006</c:v>
                </c:pt>
                <c:pt idx="196">
                  <c:v>5/31/2006</c:v>
                </c:pt>
                <c:pt idx="197">
                  <c:v>6/30/2006</c:v>
                </c:pt>
                <c:pt idx="198">
                  <c:v>7/31/2006</c:v>
                </c:pt>
                <c:pt idx="199">
                  <c:v>8/31/2006</c:v>
                </c:pt>
                <c:pt idx="200">
                  <c:v>9/30/2006</c:v>
                </c:pt>
                <c:pt idx="201">
                  <c:v>10/31/2006</c:v>
                </c:pt>
                <c:pt idx="202">
                  <c:v>11/30/2006</c:v>
                </c:pt>
                <c:pt idx="203">
                  <c:v>12/31/2006</c:v>
                </c:pt>
                <c:pt idx="204">
                  <c:v>1/31/2007</c:v>
                </c:pt>
                <c:pt idx="205">
                  <c:v>3/1/2007</c:v>
                </c:pt>
                <c:pt idx="206">
                  <c:v>3/31/2007</c:v>
                </c:pt>
                <c:pt idx="207">
                  <c:v>4/30/2007</c:v>
                </c:pt>
                <c:pt idx="208">
                  <c:v>5/31/2007</c:v>
                </c:pt>
                <c:pt idx="209">
                  <c:v>6/30/2007</c:v>
                </c:pt>
                <c:pt idx="210">
                  <c:v>7/31/2007</c:v>
                </c:pt>
                <c:pt idx="211">
                  <c:v>8/31/2007</c:v>
                </c:pt>
                <c:pt idx="212">
                  <c:v>9/30/2007</c:v>
                </c:pt>
                <c:pt idx="213">
                  <c:v>10/31/2007</c:v>
                </c:pt>
                <c:pt idx="214">
                  <c:v>11/30/2007</c:v>
                </c:pt>
                <c:pt idx="215">
                  <c:v>12/31/2007</c:v>
                </c:pt>
                <c:pt idx="216">
                  <c:v>1/31/2008</c:v>
                </c:pt>
                <c:pt idx="217">
                  <c:v>2/29/2008</c:v>
                </c:pt>
                <c:pt idx="218">
                  <c:v>3/31/2008</c:v>
                </c:pt>
                <c:pt idx="219">
                  <c:v>4/30/2008</c:v>
                </c:pt>
                <c:pt idx="220">
                  <c:v>5/31/2008</c:v>
                </c:pt>
                <c:pt idx="221">
                  <c:v>6/30/2008</c:v>
                </c:pt>
                <c:pt idx="222">
                  <c:v>7/31/2008</c:v>
                </c:pt>
                <c:pt idx="223">
                  <c:v>8/31/2008</c:v>
                </c:pt>
                <c:pt idx="224">
                  <c:v>9/30/2008</c:v>
                </c:pt>
                <c:pt idx="225">
                  <c:v>10/31/2008</c:v>
                </c:pt>
                <c:pt idx="226">
                  <c:v>11/30/2008</c:v>
                </c:pt>
                <c:pt idx="227">
                  <c:v>12/31/2008</c:v>
                </c:pt>
                <c:pt idx="228">
                  <c:v>1/31/2009</c:v>
                </c:pt>
                <c:pt idx="229">
                  <c:v>2/29/2009</c:v>
                </c:pt>
                <c:pt idx="230">
                  <c:v>3/31/2008</c:v>
                </c:pt>
                <c:pt idx="231">
                  <c:v>4/30/2009</c:v>
                </c:pt>
                <c:pt idx="232">
                  <c:v>5/31/2009</c:v>
                </c:pt>
                <c:pt idx="233">
                  <c:v>6/30/2009</c:v>
                </c:pt>
                <c:pt idx="234">
                  <c:v>7/31/2009</c:v>
                </c:pt>
                <c:pt idx="235">
                  <c:v>8/31/2009</c:v>
                </c:pt>
                <c:pt idx="236">
                  <c:v>9/30/2009</c:v>
                </c:pt>
                <c:pt idx="237">
                  <c:v>10/31/2009</c:v>
                </c:pt>
                <c:pt idx="238">
                  <c:v>11/30/2009</c:v>
                </c:pt>
                <c:pt idx="239">
                  <c:v>12/31/2009</c:v>
                </c:pt>
                <c:pt idx="240">
                  <c:v>1/31/2010</c:v>
                </c:pt>
                <c:pt idx="241">
                  <c:v>2/28/2010</c:v>
                </c:pt>
                <c:pt idx="242">
                  <c:v>3/31/2010</c:v>
                </c:pt>
                <c:pt idx="243">
                  <c:v>4/28/2010</c:v>
                </c:pt>
                <c:pt idx="244">
                  <c:v>5/31/2010</c:v>
                </c:pt>
                <c:pt idx="245">
                  <c:v>6/30/2010</c:v>
                </c:pt>
                <c:pt idx="246">
                  <c:v>7/31/2010</c:v>
                </c:pt>
                <c:pt idx="247">
                  <c:v>8/31/2010</c:v>
                </c:pt>
                <c:pt idx="248">
                  <c:v>9/30/2010</c:v>
                </c:pt>
                <c:pt idx="249">
                  <c:v>10/31/2010</c:v>
                </c:pt>
                <c:pt idx="250">
                  <c:v>11/30/2010</c:v>
                </c:pt>
                <c:pt idx="251">
                  <c:v>12/31/2010</c:v>
                </c:pt>
                <c:pt idx="252">
                  <c:v>1/31/2011</c:v>
                </c:pt>
                <c:pt idx="253">
                  <c:v>2/29/2011</c:v>
                </c:pt>
                <c:pt idx="254">
                  <c:v>3/31/2011</c:v>
                </c:pt>
                <c:pt idx="255">
                  <c:v>4/30/2011</c:v>
                </c:pt>
                <c:pt idx="256">
                  <c:v>5/31/2011</c:v>
                </c:pt>
                <c:pt idx="257">
                  <c:v>6/30/2011</c:v>
                </c:pt>
                <c:pt idx="258">
                  <c:v>7/31/2011</c:v>
                </c:pt>
                <c:pt idx="259">
                  <c:v>8/31/2011</c:v>
                </c:pt>
                <c:pt idx="260">
                  <c:v>9/30/2011</c:v>
                </c:pt>
                <c:pt idx="261">
                  <c:v>10/31/2011</c:v>
                </c:pt>
                <c:pt idx="262">
                  <c:v>11/30/2011</c:v>
                </c:pt>
                <c:pt idx="263">
                  <c:v>12/31/2011</c:v>
                </c:pt>
                <c:pt idx="264">
                  <c:v>1/31/2012</c:v>
                </c:pt>
                <c:pt idx="265">
                  <c:v>2/29/2012</c:v>
                </c:pt>
                <c:pt idx="266">
                  <c:v>3/31/2012</c:v>
                </c:pt>
                <c:pt idx="267">
                  <c:v>4/30/2012</c:v>
                </c:pt>
                <c:pt idx="268">
                  <c:v>5/31/2012</c:v>
                </c:pt>
                <c:pt idx="269">
                  <c:v>6/30/2012</c:v>
                </c:pt>
                <c:pt idx="270">
                  <c:v>7/31/2012</c:v>
                </c:pt>
                <c:pt idx="271">
                  <c:v>8/31/2012</c:v>
                </c:pt>
                <c:pt idx="272">
                  <c:v>9/30/2012</c:v>
                </c:pt>
                <c:pt idx="273">
                  <c:v>10/31/2012</c:v>
                </c:pt>
                <c:pt idx="274">
                  <c:v>11/30/2012</c:v>
                </c:pt>
                <c:pt idx="275">
                  <c:v>12/31/2012</c:v>
                </c:pt>
                <c:pt idx="276">
                  <c:v>1/31/2013</c:v>
                </c:pt>
                <c:pt idx="277">
                  <c:v>2/28/2013</c:v>
                </c:pt>
                <c:pt idx="278">
                  <c:v>3/31/2013</c:v>
                </c:pt>
                <c:pt idx="279">
                  <c:v>4/30/2013</c:v>
                </c:pt>
                <c:pt idx="280">
                  <c:v>5/31/2013</c:v>
                </c:pt>
                <c:pt idx="281">
                  <c:v>6/30/2013</c:v>
                </c:pt>
                <c:pt idx="282">
                  <c:v>7/31/2013</c:v>
                </c:pt>
                <c:pt idx="283">
                  <c:v>8/31/2013</c:v>
                </c:pt>
                <c:pt idx="284">
                  <c:v>9/30/2013</c:v>
                </c:pt>
                <c:pt idx="285">
                  <c:v>10/31/2013</c:v>
                </c:pt>
                <c:pt idx="286">
                  <c:v>11/30/2013</c:v>
                </c:pt>
                <c:pt idx="287">
                  <c:v>12/31/2013</c:v>
                </c:pt>
                <c:pt idx="288">
                  <c:v>1/31/2014</c:v>
                </c:pt>
                <c:pt idx="289">
                  <c:v>2/28/2014</c:v>
                </c:pt>
                <c:pt idx="290">
                  <c:v>3/31/2014</c:v>
                </c:pt>
                <c:pt idx="291">
                  <c:v>4/30/2014</c:v>
                </c:pt>
                <c:pt idx="292">
                  <c:v>5/31/2014</c:v>
                </c:pt>
                <c:pt idx="293">
                  <c:v>6/30/2014</c:v>
                </c:pt>
                <c:pt idx="294">
                  <c:v>7/31/2014</c:v>
                </c:pt>
                <c:pt idx="295">
                  <c:v>8/31/2014</c:v>
                </c:pt>
                <c:pt idx="296">
                  <c:v>9/30/2014</c:v>
                </c:pt>
                <c:pt idx="297">
                  <c:v>10/31/2014</c:v>
                </c:pt>
                <c:pt idx="298">
                  <c:v>11/30/2014</c:v>
                </c:pt>
              </c:strCache>
            </c:strRef>
          </c:cat>
          <c:val>
            <c:numRef>
              <c:f>Sheet1!$B$2:$B$300</c:f>
              <c:numCache>
                <c:formatCode>General</c:formatCode>
                <c:ptCount val="299"/>
                <c:pt idx="0">
                  <c:v>9.1140000000000008</c:v>
                </c:pt>
                <c:pt idx="1">
                  <c:v>9.1530000000000005</c:v>
                </c:pt>
                <c:pt idx="2">
                  <c:v>9.1999999999999993</c:v>
                </c:pt>
                <c:pt idx="3">
                  <c:v>9.2379999999999995</c:v>
                </c:pt>
                <c:pt idx="4">
                  <c:v>9.2789999999999999</c:v>
                </c:pt>
                <c:pt idx="5">
                  <c:v>9.3219999999999992</c:v>
                </c:pt>
                <c:pt idx="6">
                  <c:v>9.3629999999999995</c:v>
                </c:pt>
                <c:pt idx="7">
                  <c:v>9.3940000000000001</c:v>
                </c:pt>
                <c:pt idx="8">
                  <c:v>9.4369999999999994</c:v>
                </c:pt>
                <c:pt idx="9">
                  <c:v>9.4770000000000003</c:v>
                </c:pt>
                <c:pt idx="10">
                  <c:v>9.5079999999999991</c:v>
                </c:pt>
                <c:pt idx="11">
                  <c:v>9.5510000000000002</c:v>
                </c:pt>
                <c:pt idx="12">
                  <c:v>9.6039999999999992</c:v>
                </c:pt>
                <c:pt idx="13">
                  <c:v>9.6440000000000001</c:v>
                </c:pt>
                <c:pt idx="14">
                  <c:v>9.6829999999999998</c:v>
                </c:pt>
                <c:pt idx="15">
                  <c:v>9.7230000000000008</c:v>
                </c:pt>
                <c:pt idx="16">
                  <c:v>9.75</c:v>
                </c:pt>
                <c:pt idx="17">
                  <c:v>9.8059999999999992</c:v>
                </c:pt>
                <c:pt idx="18">
                  <c:v>9.8420000000000005</c:v>
                </c:pt>
                <c:pt idx="19">
                  <c:v>9.8800000000000008</c:v>
                </c:pt>
                <c:pt idx="20">
                  <c:v>9.9209999999999994</c:v>
                </c:pt>
                <c:pt idx="21">
                  <c:v>9.9600000000000009</c:v>
                </c:pt>
                <c:pt idx="22">
                  <c:v>9.9890000000000008</c:v>
                </c:pt>
                <c:pt idx="23">
                  <c:v>10.032</c:v>
                </c:pt>
                <c:pt idx="24">
                  <c:v>10.073</c:v>
                </c:pt>
                <c:pt idx="25">
                  <c:v>10.1</c:v>
                </c:pt>
                <c:pt idx="26">
                  <c:v>10.127000000000001</c:v>
                </c:pt>
                <c:pt idx="27">
                  <c:v>10.154999999999999</c:v>
                </c:pt>
                <c:pt idx="28">
                  <c:v>10.183</c:v>
                </c:pt>
                <c:pt idx="29">
                  <c:v>10.211</c:v>
                </c:pt>
                <c:pt idx="30">
                  <c:v>10.255000000000001</c:v>
                </c:pt>
                <c:pt idx="31">
                  <c:v>10.282</c:v>
                </c:pt>
                <c:pt idx="32">
                  <c:v>10.304</c:v>
                </c:pt>
                <c:pt idx="33">
                  <c:v>10.339</c:v>
                </c:pt>
                <c:pt idx="34">
                  <c:v>10.377000000000001</c:v>
                </c:pt>
                <c:pt idx="35">
                  <c:v>10.406000000000001</c:v>
                </c:pt>
                <c:pt idx="36">
                  <c:v>10.435</c:v>
                </c:pt>
                <c:pt idx="37">
                  <c:v>10.467000000000001</c:v>
                </c:pt>
                <c:pt idx="38">
                  <c:v>10.488</c:v>
                </c:pt>
                <c:pt idx="39">
                  <c:v>10.525</c:v>
                </c:pt>
                <c:pt idx="40">
                  <c:v>10.563000000000001</c:v>
                </c:pt>
                <c:pt idx="41">
                  <c:v>10.593999999999999</c:v>
                </c:pt>
                <c:pt idx="42">
                  <c:v>10.63</c:v>
                </c:pt>
                <c:pt idx="43">
                  <c:v>10.663</c:v>
                </c:pt>
                <c:pt idx="44">
                  <c:v>10.683</c:v>
                </c:pt>
                <c:pt idx="45">
                  <c:v>10.714</c:v>
                </c:pt>
                <c:pt idx="46">
                  <c:v>10.739000000000001</c:v>
                </c:pt>
                <c:pt idx="47">
                  <c:v>10.768000000000001</c:v>
                </c:pt>
                <c:pt idx="48">
                  <c:v>10.792999999999999</c:v>
                </c:pt>
                <c:pt idx="49">
                  <c:v>10.808999999999999</c:v>
                </c:pt>
                <c:pt idx="50">
                  <c:v>10.847</c:v>
                </c:pt>
                <c:pt idx="51">
                  <c:v>10.885</c:v>
                </c:pt>
                <c:pt idx="52">
                  <c:v>10.917999999999999</c:v>
                </c:pt>
                <c:pt idx="53">
                  <c:v>10.962</c:v>
                </c:pt>
                <c:pt idx="54">
                  <c:v>11.023</c:v>
                </c:pt>
                <c:pt idx="55">
                  <c:v>11.045</c:v>
                </c:pt>
                <c:pt idx="56">
                  <c:v>11.064</c:v>
                </c:pt>
                <c:pt idx="57">
                  <c:v>11.093999999999999</c:v>
                </c:pt>
                <c:pt idx="58">
                  <c:v>11.122999999999999</c:v>
                </c:pt>
                <c:pt idx="59">
                  <c:v>11.157999999999999</c:v>
                </c:pt>
                <c:pt idx="60">
                  <c:v>11.192</c:v>
                </c:pt>
                <c:pt idx="61">
                  <c:v>11.228999999999999</c:v>
                </c:pt>
                <c:pt idx="62">
                  <c:v>11.263999999999999</c:v>
                </c:pt>
                <c:pt idx="63">
                  <c:v>11.286</c:v>
                </c:pt>
                <c:pt idx="64">
                  <c:v>11.303000000000001</c:v>
                </c:pt>
                <c:pt idx="65">
                  <c:v>11.337</c:v>
                </c:pt>
                <c:pt idx="66">
                  <c:v>11.356999999999999</c:v>
                </c:pt>
                <c:pt idx="67">
                  <c:v>11.38</c:v>
                </c:pt>
                <c:pt idx="68">
                  <c:v>11.422000000000001</c:v>
                </c:pt>
                <c:pt idx="69">
                  <c:v>11.443</c:v>
                </c:pt>
                <c:pt idx="70">
                  <c:v>11.474</c:v>
                </c:pt>
                <c:pt idx="71">
                  <c:v>11.507</c:v>
                </c:pt>
                <c:pt idx="72">
                  <c:v>11.509</c:v>
                </c:pt>
                <c:pt idx="73">
                  <c:v>11.555999999999999</c:v>
                </c:pt>
                <c:pt idx="74">
                  <c:v>11.590999999999999</c:v>
                </c:pt>
                <c:pt idx="75">
                  <c:v>11.617000000000001</c:v>
                </c:pt>
                <c:pt idx="76">
                  <c:v>11.648999999999999</c:v>
                </c:pt>
                <c:pt idx="77">
                  <c:v>11.675000000000001</c:v>
                </c:pt>
                <c:pt idx="78">
                  <c:v>11.714</c:v>
                </c:pt>
                <c:pt idx="79">
                  <c:v>11.714</c:v>
                </c:pt>
                <c:pt idx="80">
                  <c:v>11.749000000000001</c:v>
                </c:pt>
                <c:pt idx="81">
                  <c:v>11.786</c:v>
                </c:pt>
                <c:pt idx="82">
                  <c:v>11.816000000000001</c:v>
                </c:pt>
                <c:pt idx="83">
                  <c:v>11.837</c:v>
                </c:pt>
                <c:pt idx="84">
                  <c:v>11.875</c:v>
                </c:pt>
                <c:pt idx="85">
                  <c:v>11.898</c:v>
                </c:pt>
                <c:pt idx="86">
                  <c:v>11.927</c:v>
                </c:pt>
                <c:pt idx="87">
                  <c:v>11.964</c:v>
                </c:pt>
                <c:pt idx="88">
                  <c:v>11.999000000000001</c:v>
                </c:pt>
                <c:pt idx="89">
                  <c:v>12.018000000000001</c:v>
                </c:pt>
                <c:pt idx="90">
                  <c:v>12.077</c:v>
                </c:pt>
                <c:pt idx="91">
                  <c:v>12.069000000000001</c:v>
                </c:pt>
                <c:pt idx="92">
                  <c:v>12.095000000000001</c:v>
                </c:pt>
                <c:pt idx="93">
                  <c:v>12.124000000000001</c:v>
                </c:pt>
                <c:pt idx="94">
                  <c:v>12.143000000000001</c:v>
                </c:pt>
                <c:pt idx="95">
                  <c:v>12.176</c:v>
                </c:pt>
                <c:pt idx="96">
                  <c:v>12.19</c:v>
                </c:pt>
                <c:pt idx="97">
                  <c:v>12.209</c:v>
                </c:pt>
                <c:pt idx="98">
                  <c:v>12.228999999999999</c:v>
                </c:pt>
                <c:pt idx="99">
                  <c:v>12.257</c:v>
                </c:pt>
                <c:pt idx="100">
                  <c:v>12.295</c:v>
                </c:pt>
                <c:pt idx="101">
                  <c:v>12.33</c:v>
                </c:pt>
                <c:pt idx="102">
                  <c:v>12.382</c:v>
                </c:pt>
                <c:pt idx="103">
                  <c:v>12.37</c:v>
                </c:pt>
                <c:pt idx="104">
                  <c:v>12.404999999999999</c:v>
                </c:pt>
                <c:pt idx="105">
                  <c:v>12.429</c:v>
                </c:pt>
                <c:pt idx="106">
                  <c:v>12.452999999999999</c:v>
                </c:pt>
                <c:pt idx="107">
                  <c:v>12.478999999999999</c:v>
                </c:pt>
                <c:pt idx="108">
                  <c:v>12.491</c:v>
                </c:pt>
                <c:pt idx="109">
                  <c:v>12.53</c:v>
                </c:pt>
                <c:pt idx="110">
                  <c:v>12.554</c:v>
                </c:pt>
                <c:pt idx="111">
                  <c:v>12.579000000000001</c:v>
                </c:pt>
                <c:pt idx="112">
                  <c:v>12.59</c:v>
                </c:pt>
                <c:pt idx="113">
                  <c:v>12.612</c:v>
                </c:pt>
                <c:pt idx="114">
                  <c:v>12.634</c:v>
                </c:pt>
                <c:pt idx="115">
                  <c:v>12.641</c:v>
                </c:pt>
                <c:pt idx="116">
                  <c:v>12.661</c:v>
                </c:pt>
                <c:pt idx="117">
                  <c:v>12.683</c:v>
                </c:pt>
                <c:pt idx="118">
                  <c:v>12.71</c:v>
                </c:pt>
                <c:pt idx="119">
                  <c:v>12.727</c:v>
                </c:pt>
                <c:pt idx="120">
                  <c:v>12.747999999999999</c:v>
                </c:pt>
                <c:pt idx="121">
                  <c:v>12.760999999999999</c:v>
                </c:pt>
                <c:pt idx="122">
                  <c:v>12.779</c:v>
                </c:pt>
                <c:pt idx="123">
                  <c:v>12.79</c:v>
                </c:pt>
                <c:pt idx="124">
                  <c:v>12.808</c:v>
                </c:pt>
                <c:pt idx="125">
                  <c:v>12.821</c:v>
                </c:pt>
                <c:pt idx="126">
                  <c:v>12.845000000000001</c:v>
                </c:pt>
                <c:pt idx="127">
                  <c:v>12.868</c:v>
                </c:pt>
                <c:pt idx="128">
                  <c:v>12.923</c:v>
                </c:pt>
                <c:pt idx="129">
                  <c:v>12.951000000000001</c:v>
                </c:pt>
                <c:pt idx="130">
                  <c:v>12.978</c:v>
                </c:pt>
                <c:pt idx="131">
                  <c:v>13.016999999999999</c:v>
                </c:pt>
                <c:pt idx="132">
                  <c:v>13.058999999999999</c:v>
                </c:pt>
                <c:pt idx="133">
                  <c:v>13.103999999999999</c:v>
                </c:pt>
                <c:pt idx="134">
                  <c:v>13.144</c:v>
                </c:pt>
                <c:pt idx="135">
                  <c:v>13.179</c:v>
                </c:pt>
                <c:pt idx="136">
                  <c:v>13.221</c:v>
                </c:pt>
                <c:pt idx="137">
                  <c:v>13.269</c:v>
                </c:pt>
                <c:pt idx="138">
                  <c:v>13.32</c:v>
                </c:pt>
                <c:pt idx="139">
                  <c:v>13.36</c:v>
                </c:pt>
                <c:pt idx="140">
                  <c:v>13.397</c:v>
                </c:pt>
                <c:pt idx="141">
                  <c:v>13.436999999999999</c:v>
                </c:pt>
                <c:pt idx="142">
                  <c:v>13.471</c:v>
                </c:pt>
                <c:pt idx="143">
                  <c:v>13.516</c:v>
                </c:pt>
                <c:pt idx="144">
                  <c:v>13.551</c:v>
                </c:pt>
                <c:pt idx="145">
                  <c:v>13.585000000000001</c:v>
                </c:pt>
                <c:pt idx="146">
                  <c:v>13.617000000000001</c:v>
                </c:pt>
                <c:pt idx="147">
                  <c:v>13.647</c:v>
                </c:pt>
                <c:pt idx="148">
                  <c:v>13.667999999999999</c:v>
                </c:pt>
                <c:pt idx="149">
                  <c:v>13.718</c:v>
                </c:pt>
                <c:pt idx="150">
                  <c:v>13.75</c:v>
                </c:pt>
                <c:pt idx="151">
                  <c:v>13.786</c:v>
                </c:pt>
                <c:pt idx="152">
                  <c:v>13.82</c:v>
                </c:pt>
                <c:pt idx="153">
                  <c:v>13.856999999999999</c:v>
                </c:pt>
                <c:pt idx="154">
                  <c:v>13.895</c:v>
                </c:pt>
                <c:pt idx="155">
                  <c:v>13.917999999999999</c:v>
                </c:pt>
                <c:pt idx="156">
                  <c:v>13.961</c:v>
                </c:pt>
                <c:pt idx="157">
                  <c:v>13.996</c:v>
                </c:pt>
                <c:pt idx="158">
                  <c:v>14.026999999999999</c:v>
                </c:pt>
                <c:pt idx="159">
                  <c:v>14.068</c:v>
                </c:pt>
                <c:pt idx="160">
                  <c:v>14.092000000000001</c:v>
                </c:pt>
                <c:pt idx="161">
                  <c:v>14.115</c:v>
                </c:pt>
                <c:pt idx="162">
                  <c:v>14.118</c:v>
                </c:pt>
                <c:pt idx="163">
                  <c:v>14.135999999999999</c:v>
                </c:pt>
                <c:pt idx="164">
                  <c:v>14.157999999999999</c:v>
                </c:pt>
                <c:pt idx="165">
                  <c:v>14.186</c:v>
                </c:pt>
                <c:pt idx="166">
                  <c:v>14.212999999999999</c:v>
                </c:pt>
                <c:pt idx="167">
                  <c:v>14.243</c:v>
                </c:pt>
                <c:pt idx="168">
                  <c:v>14.265000000000001</c:v>
                </c:pt>
                <c:pt idx="169">
                  <c:v>14.285</c:v>
                </c:pt>
                <c:pt idx="170">
                  <c:v>14.327999999999999</c:v>
                </c:pt>
                <c:pt idx="171">
                  <c:v>14.364000000000001</c:v>
                </c:pt>
                <c:pt idx="172">
                  <c:v>14.398</c:v>
                </c:pt>
                <c:pt idx="173">
                  <c:v>14.42</c:v>
                </c:pt>
                <c:pt idx="174">
                  <c:v>14.433</c:v>
                </c:pt>
                <c:pt idx="175">
                  <c:v>14.477</c:v>
                </c:pt>
                <c:pt idx="176">
                  <c:v>14.492000000000001</c:v>
                </c:pt>
                <c:pt idx="177">
                  <c:v>14.535</c:v>
                </c:pt>
                <c:pt idx="178">
                  <c:v>14.558999999999999</c:v>
                </c:pt>
                <c:pt idx="179">
                  <c:v>14.589</c:v>
                </c:pt>
                <c:pt idx="180">
                  <c:v>14.602</c:v>
                </c:pt>
                <c:pt idx="181">
                  <c:v>14.632</c:v>
                </c:pt>
                <c:pt idx="182">
                  <c:v>14.654</c:v>
                </c:pt>
                <c:pt idx="183">
                  <c:v>14.69</c:v>
                </c:pt>
                <c:pt idx="184">
                  <c:v>14.738</c:v>
                </c:pt>
                <c:pt idx="185">
                  <c:v>14.781000000000001</c:v>
                </c:pt>
                <c:pt idx="186">
                  <c:v>14.833</c:v>
                </c:pt>
                <c:pt idx="187">
                  <c:v>14.862</c:v>
                </c:pt>
                <c:pt idx="188">
                  <c:v>14.893000000000001</c:v>
                </c:pt>
                <c:pt idx="189">
                  <c:v>14.917</c:v>
                </c:pt>
                <c:pt idx="190">
                  <c:v>14.952</c:v>
                </c:pt>
                <c:pt idx="191">
                  <c:v>14.976000000000001</c:v>
                </c:pt>
                <c:pt idx="192">
                  <c:v>15.019</c:v>
                </c:pt>
                <c:pt idx="193">
                  <c:v>15.053000000000001</c:v>
                </c:pt>
                <c:pt idx="194">
                  <c:v>15.092000000000001</c:v>
                </c:pt>
                <c:pt idx="195">
                  <c:v>15.111000000000001</c:v>
                </c:pt>
                <c:pt idx="196">
                  <c:v>15.143000000000001</c:v>
                </c:pt>
                <c:pt idx="197">
                  <c:v>15.173999999999999</c:v>
                </c:pt>
                <c:pt idx="198">
                  <c:v>15.204000000000001</c:v>
                </c:pt>
                <c:pt idx="199">
                  <c:v>15.237</c:v>
                </c:pt>
                <c:pt idx="200">
                  <c:v>15.278</c:v>
                </c:pt>
                <c:pt idx="201">
                  <c:v>15.315</c:v>
                </c:pt>
                <c:pt idx="202">
                  <c:v>15.356</c:v>
                </c:pt>
                <c:pt idx="203">
                  <c:v>15.404</c:v>
                </c:pt>
                <c:pt idx="204">
                  <c:v>15.44</c:v>
                </c:pt>
                <c:pt idx="205">
                  <c:v>15.48</c:v>
                </c:pt>
                <c:pt idx="206">
                  <c:v>15.52</c:v>
                </c:pt>
                <c:pt idx="207">
                  <c:v>15.571999999999999</c:v>
                </c:pt>
                <c:pt idx="208">
                  <c:v>15.616</c:v>
                </c:pt>
                <c:pt idx="209">
                  <c:v>15.661</c:v>
                </c:pt>
                <c:pt idx="210">
                  <c:v>15.698</c:v>
                </c:pt>
                <c:pt idx="211">
                  <c:v>15.744999999999999</c:v>
                </c:pt>
                <c:pt idx="212">
                  <c:v>15.785</c:v>
                </c:pt>
                <c:pt idx="213">
                  <c:v>15.813000000000001</c:v>
                </c:pt>
                <c:pt idx="214">
                  <c:v>15.845000000000001</c:v>
                </c:pt>
                <c:pt idx="215">
                  <c:v>15.884</c:v>
                </c:pt>
                <c:pt idx="216">
                  <c:v>15.923999999999999</c:v>
                </c:pt>
                <c:pt idx="217">
                  <c:v>15.957000000000001</c:v>
                </c:pt>
                <c:pt idx="218">
                  <c:v>15.997</c:v>
                </c:pt>
                <c:pt idx="219">
                  <c:v>16.039000000000001</c:v>
                </c:pt>
                <c:pt idx="220">
                  <c:v>16.073</c:v>
                </c:pt>
                <c:pt idx="221">
                  <c:v>16.099</c:v>
                </c:pt>
                <c:pt idx="222">
                  <c:v>16.134</c:v>
                </c:pt>
                <c:pt idx="223">
                  <c:v>16.175999999999998</c:v>
                </c:pt>
                <c:pt idx="224">
                  <c:v>16.204000000000001</c:v>
                </c:pt>
                <c:pt idx="225">
                  <c:v>16.228999999999999</c:v>
                </c:pt>
                <c:pt idx="226">
                  <c:v>16.265000000000001</c:v>
                </c:pt>
                <c:pt idx="227">
                  <c:v>16.298999999999999</c:v>
                </c:pt>
                <c:pt idx="228">
                  <c:v>16.312999999999999</c:v>
                </c:pt>
                <c:pt idx="229">
                  <c:v>16.341999999999999</c:v>
                </c:pt>
                <c:pt idx="230">
                  <c:v>16.353999999999999</c:v>
                </c:pt>
                <c:pt idx="231">
                  <c:v>16.370999999999999</c:v>
                </c:pt>
                <c:pt idx="232">
                  <c:v>16.420000000000002</c:v>
                </c:pt>
                <c:pt idx="233">
                  <c:v>16.445</c:v>
                </c:pt>
                <c:pt idx="234">
                  <c:v>16.472000000000001</c:v>
                </c:pt>
                <c:pt idx="235">
                  <c:v>16.504999999999999</c:v>
                </c:pt>
                <c:pt idx="236">
                  <c:v>16.533999999999999</c:v>
                </c:pt>
                <c:pt idx="237">
                  <c:v>16.559999999999999</c:v>
                </c:pt>
                <c:pt idx="238">
                  <c:v>16.587</c:v>
                </c:pt>
                <c:pt idx="239">
                  <c:v>16.603000000000002</c:v>
                </c:pt>
                <c:pt idx="240">
                  <c:v>16.622</c:v>
                </c:pt>
                <c:pt idx="241">
                  <c:v>16.64</c:v>
                </c:pt>
                <c:pt idx="242">
                  <c:v>16.677</c:v>
                </c:pt>
                <c:pt idx="243">
                  <c:v>16.687999999999999</c:v>
                </c:pt>
                <c:pt idx="244">
                  <c:v>16.702999999999999</c:v>
                </c:pt>
                <c:pt idx="245">
                  <c:v>16.722000000000001</c:v>
                </c:pt>
                <c:pt idx="246">
                  <c:v>16.738</c:v>
                </c:pt>
                <c:pt idx="247">
                  <c:v>16.765999999999998</c:v>
                </c:pt>
                <c:pt idx="248">
                  <c:v>16.780999999999999</c:v>
                </c:pt>
                <c:pt idx="249">
                  <c:v>16.806000000000001</c:v>
                </c:pt>
                <c:pt idx="250">
                  <c:v>16.835999999999999</c:v>
                </c:pt>
                <c:pt idx="251">
                  <c:v>16.846</c:v>
                </c:pt>
                <c:pt idx="252">
                  <c:v>16.841000000000001</c:v>
                </c:pt>
                <c:pt idx="253">
                  <c:v>16.850999999999999</c:v>
                </c:pt>
                <c:pt idx="254">
                  <c:v>16.875</c:v>
                </c:pt>
                <c:pt idx="255">
                  <c:v>16.911000000000001</c:v>
                </c:pt>
                <c:pt idx="256">
                  <c:v>16.936</c:v>
                </c:pt>
                <c:pt idx="257">
                  <c:v>16.968</c:v>
                </c:pt>
                <c:pt idx="258">
                  <c:v>17</c:v>
                </c:pt>
                <c:pt idx="259">
                  <c:v>17.03</c:v>
                </c:pt>
                <c:pt idx="260">
                  <c:v>17.062999999999999</c:v>
                </c:pt>
                <c:pt idx="261">
                  <c:v>17.085000000000001</c:v>
                </c:pt>
                <c:pt idx="262">
                  <c:v>17.103000000000002</c:v>
                </c:pt>
                <c:pt idx="263">
                  <c:v>17.100000000000001</c:v>
                </c:pt>
                <c:pt idx="264">
                  <c:v>17.170000000000002</c:v>
                </c:pt>
                <c:pt idx="265">
                  <c:v>17.227</c:v>
                </c:pt>
                <c:pt idx="266">
                  <c:v>17.248000000000001</c:v>
                </c:pt>
                <c:pt idx="267">
                  <c:v>17.266999999999999</c:v>
                </c:pt>
                <c:pt idx="268">
                  <c:v>17.308</c:v>
                </c:pt>
                <c:pt idx="269">
                  <c:v>17.323</c:v>
                </c:pt>
                <c:pt idx="270">
                  <c:v>17.343</c:v>
                </c:pt>
                <c:pt idx="271">
                  <c:v>17.364000000000001</c:v>
                </c:pt>
                <c:pt idx="272">
                  <c:v>17.404</c:v>
                </c:pt>
                <c:pt idx="273">
                  <c:v>17.513999999999999</c:v>
                </c:pt>
                <c:pt idx="274">
                  <c:v>17.526</c:v>
                </c:pt>
                <c:pt idx="275">
                  <c:v>17.568999999999999</c:v>
                </c:pt>
                <c:pt idx="276">
                  <c:v>17.591999999999999</c:v>
                </c:pt>
                <c:pt idx="277">
                  <c:v>17.628</c:v>
                </c:pt>
                <c:pt idx="278">
                  <c:v>17.651</c:v>
                </c:pt>
                <c:pt idx="279">
                  <c:v>17.695</c:v>
                </c:pt>
                <c:pt idx="280">
                  <c:v>17.713999999999999</c:v>
                </c:pt>
                <c:pt idx="281">
                  <c:v>17.741</c:v>
                </c:pt>
                <c:pt idx="282">
                  <c:v>17.753</c:v>
                </c:pt>
                <c:pt idx="283">
                  <c:v>17.811</c:v>
                </c:pt>
                <c:pt idx="284">
                  <c:v>17.824999999999999</c:v>
                </c:pt>
                <c:pt idx="285">
                  <c:v>17.850000000000001</c:v>
                </c:pt>
                <c:pt idx="286">
                  <c:v>17.873999999999999</c:v>
                </c:pt>
                <c:pt idx="287">
                  <c:v>17.876999999999999</c:v>
                </c:pt>
                <c:pt idx="288">
                  <c:v>17.888000000000002</c:v>
                </c:pt>
                <c:pt idx="289">
                  <c:v>17.911999999999999</c:v>
                </c:pt>
                <c:pt idx="290">
                  <c:v>17.946999999999999</c:v>
                </c:pt>
                <c:pt idx="291">
                  <c:v>17.972999999999999</c:v>
                </c:pt>
                <c:pt idx="292">
                  <c:v>18.030999999999999</c:v>
                </c:pt>
                <c:pt idx="293">
                  <c:v>18.065000000000001</c:v>
                </c:pt>
                <c:pt idx="294">
                  <c:v>18.106000000000002</c:v>
                </c:pt>
                <c:pt idx="295">
                  <c:v>18.146000000000001</c:v>
                </c:pt>
                <c:pt idx="296">
                  <c:v>18.170000000000002</c:v>
                </c:pt>
                <c:pt idx="297">
                  <c:v>18.202000000000002</c:v>
                </c:pt>
                <c:pt idx="298">
                  <c:v>18.239000000000001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8824128"/>
        <c:axId val="318824520"/>
      </c:lineChart>
      <c:catAx>
        <c:axId val="3188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4520"/>
        <c:crosses val="autoZero"/>
        <c:auto val="1"/>
        <c:lblAlgn val="ctr"/>
        <c:lblOffset val="100"/>
        <c:noMultiLvlLbl val="0"/>
      </c:catAx>
      <c:valAx>
        <c:axId val="318824520"/>
        <c:scaling>
          <c:orientation val="minMax"/>
          <c:max val="21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4128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1044</c:v>
                </c:pt>
                <c:pt idx="1">
                  <c:v>1074</c:v>
                </c:pt>
                <c:pt idx="2">
                  <c:v>1080</c:v>
                </c:pt>
                <c:pt idx="3">
                  <c:v>1036</c:v>
                </c:pt>
                <c:pt idx="4">
                  <c:v>927</c:v>
                </c:pt>
                <c:pt idx="5">
                  <c:v>860</c:v>
                </c:pt>
                <c:pt idx="6">
                  <c:v>714</c:v>
                </c:pt>
                <c:pt idx="7">
                  <c:v>651</c:v>
                </c:pt>
                <c:pt idx="8">
                  <c:v>677</c:v>
                </c:pt>
                <c:pt idx="9">
                  <c:v>643</c:v>
                </c:pt>
                <c:pt idx="10">
                  <c:v>609</c:v>
                </c:pt>
                <c:pt idx="11">
                  <c:v>632</c:v>
                </c:pt>
                <c:pt idx="12">
                  <c:v>559</c:v>
                </c:pt>
                <c:pt idx="13">
                  <c:v>567</c:v>
                </c:pt>
                <c:pt idx="14">
                  <c:v>540</c:v>
                </c:pt>
                <c:pt idx="15">
                  <c:v>628</c:v>
                </c:pt>
                <c:pt idx="16">
                  <c:v>526</c:v>
                </c:pt>
                <c:pt idx="17">
                  <c:v>542</c:v>
                </c:pt>
                <c:pt idx="18">
                  <c:v>506</c:v>
                </c:pt>
                <c:pt idx="19">
                  <c:v>456</c:v>
                </c:pt>
                <c:pt idx="20">
                  <c:v>463</c:v>
                </c:pt>
                <c:pt idx="21">
                  <c:v>396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8817464"/>
        <c:axId val="318820600"/>
      </c:barChart>
      <c:catAx>
        <c:axId val="31881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0600"/>
        <c:crossesAt val="200"/>
        <c:auto val="1"/>
        <c:lblAlgn val="ctr"/>
        <c:lblOffset val="100"/>
        <c:noMultiLvlLbl val="0"/>
      </c:catAx>
      <c:valAx>
        <c:axId val="318820600"/>
        <c:scaling>
          <c:orientation val="minMax"/>
          <c:max val="11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174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0.18525</cdr:x>
      <cdr:y>0</cdr:y>
    </cdr:from>
    <cdr:to>
      <cdr:x>0.49713</cdr:x>
      <cdr:y>0.28023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1510387" y="0"/>
          <a:ext cx="2542918" cy="1142642"/>
        </a:xfrm>
        <a:prstGeom xmlns:a="http://schemas.openxmlformats.org/drawingml/2006/main" prst="wedgeRectCallout">
          <a:avLst>
            <a:gd name="adj1" fmla="val 1192"/>
            <a:gd name="adj2" fmla="val 82333"/>
          </a:avLst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Healthcare Workers Are Injured by Violence at Almost Four Times the National Rate.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0.6183</cdr:x>
      <cdr:y>0</cdr:y>
    </cdr:from>
    <cdr:to>
      <cdr:x>0.9378</cdr:x>
      <cdr:y>0.19967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5041232" y="0"/>
          <a:ext cx="2605061" cy="814168"/>
        </a:xfrm>
        <a:prstGeom xmlns:a="http://schemas.openxmlformats.org/drawingml/2006/main" prst="wedgeRectCallout">
          <a:avLst>
            <a:gd name="adj1" fmla="val -80621"/>
            <a:gd name="adj2" fmla="val 132508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Contact With Objects Much Less Common in Healthcare.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0.26639</cdr:x>
      <cdr:y>0.28998</cdr:y>
    </cdr:from>
    <cdr:to>
      <cdr:x>0.32994</cdr:x>
      <cdr:y>0.34405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4568" y="1333161"/>
          <a:ext cx="559293" cy="24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35.2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84C16C8-7F95-4CB2-973C-7C62EB11CFAE}" type="datetime1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AAEC60-64D4-4039-9F44-E8B27196B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3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59237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3088" y="3824288"/>
            <a:ext cx="5865812" cy="515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6135" tIns="46135" rIns="46135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956" tIns="46569" rIns="45956" bIns="46569" numCol="1" anchor="b" anchorCtr="0" compatLnSpc="1">
            <a:prstTxWarp prst="textNoShape">
              <a:avLst/>
            </a:prstTxWarp>
            <a:spAutoFit/>
          </a:bodyPr>
          <a:lstStyle>
            <a:lvl1pPr algn="ctr" defTabSz="931863" eaLnBrk="1" hangingPunct="1">
              <a:defRPr sz="1000"/>
            </a:lvl1pPr>
          </a:lstStyle>
          <a:p>
            <a:pPr>
              <a:defRPr/>
            </a:pPr>
            <a:fld id="{8CC42654-7D86-44AB-A4DA-0CC43F5B6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3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anose="05000000000000000000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F363F81-7809-4593-9400-1451FC65FB75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6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1" tIns="46555" rIns="45941" bIns="46555" anchor="b">
            <a:spAutoFit/>
          </a:bodyPr>
          <a:lstStyle/>
          <a:p>
            <a:pPr algn="ctr" defTabSz="930180"/>
            <a:fld id="{E7F16FBB-7AEE-4DA5-B0F2-DB9341F37734}" type="slidenum">
              <a:rPr lang="en-US" sz="1000"/>
              <a:pPr algn="ctr" defTabSz="930180"/>
              <a:t>12</a:t>
            </a:fld>
            <a:endParaRPr lang="en-US" sz="10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20" tIns="46120" rIns="46120" bIns="4612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571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6" tIns="46559" rIns="45946" bIns="4655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D6C708F-A6DF-40B4-BB43-65343CADF119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25" tIns="46125" rIns="46125" bIns="46125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9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56225A2-9B45-4325-81EB-E495A34A1D7B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74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DB5C026-4760-4DDA-ADE6-6C67F29D66F5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4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53ACE60-1E1D-42E8-9F34-0C03A7B55514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51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F540735-514A-4262-81B0-8CACC77C7E65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126484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9" tIns="45668" rIns="91339" bIns="45668" anchor="b"/>
          <a:lstStyle>
            <a:lvl1pPr defTabSz="909638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865C064-173C-4FE5-B743-4E0DE6543F3B}" type="slidenum">
              <a:rPr lang="en-US" altLang="en-US" sz="1800"/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8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3738"/>
            <a:ext cx="4724400" cy="3543300"/>
          </a:xfrm>
          <a:solidFill>
            <a:srgbClr val="FFFFFF"/>
          </a:solidFill>
          <a:ln/>
        </p:spPr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6575" y="4419600"/>
            <a:ext cx="5943600" cy="41910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39" tIns="45668" rIns="91339" bIns="45668"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Exhibit 11 of Article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5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1DE63B-9BF7-4CD8-99DC-46729C8FB2C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1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3184FB0-C81A-4638-BEE7-D10B4E8B1A67}" type="slidenum">
              <a:rPr lang="en-US" sz="1000">
                <a:cs typeface="Arial" panose="020B0604020202020204" pitchFamily="34" charset="0"/>
              </a:rPr>
              <a:pPr algn="ctr"/>
              <a:t>27</a:t>
            </a:fld>
            <a:endParaRPr lang="en-US" sz="1000"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8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9B50415-719A-4547-B136-61A20A0AEBD1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62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6446F44-21B3-44A6-8B3F-D58BE6A8A6CE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563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59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918C18C-F7B9-4943-937F-E3F6FC4C7371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3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263AC2B-6C8F-4A40-9C8A-616541F8F3AF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66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105F934-91AC-4843-A747-83FB90FB8F3E}" type="slidenum">
              <a:rPr lang="en-US" altLang="en-US" sz="100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13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D4F5ECA-64FE-4E43-A6E1-93D41097BD58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2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7AF01BA-8CF8-4A5F-9AA6-D39D81FBEAA9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5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5666B4E-8B5A-4142-B376-93C44EFDDBD4}" type="slidenum">
              <a:rPr lang="en-US" altLang="en-US" sz="100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 w="12700"/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8" tIns="45780" rIns="91558" bIns="4578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8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5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6" tIns="46569" rIns="45956" bIns="46569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A1C5B53-1452-4A58-8590-F91BC0094E61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1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314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29219BA-C7E1-4685-BECE-1B0A9855197B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1F372E-7302-40BB-9568-97DFD435EE37}" type="slidenum">
              <a:rPr lang="en-US" altLang="en-US" sz="1000" smtClean="0"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smtClean="0">
              <a:cs typeface="Arial" panose="020B0604020202020204" pitchFamily="34" charset="0"/>
            </a:endParaRPr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0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E23B95-2369-4E41-A784-47691E2F0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3507-7C7D-461A-B37A-1531C0D5F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1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48C5-CED4-4B50-BFCF-49E41FD7D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4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6F7E-AD7B-4BCC-B6A3-0BE634E98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2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077D-3C35-432A-9955-11533AE65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489C-D6FA-41C1-9CC2-7E46B7665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08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E3DB-E894-45F9-B214-9C82B9F48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7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FB25-06CB-4C8A-9151-75C92AC5A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AEC1-AA07-4314-9290-ACEB5B8FA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6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7E93-ADFF-4825-B584-953228C63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5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7BF4-499E-4995-80AE-8A05BA0AB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3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96A0-1AB5-435B-8BFE-236B0F863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4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27" name="Picture 109" descr="Text Page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sp>
        <p:nvSpPr>
          <p:cNvPr id="1030" name="Rectangle 101"/>
          <p:cNvSpPr>
            <a:spLocks noChangeArrowheads="1"/>
          </p:cNvSpPr>
          <p:nvPr userDrawn="1"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1" name="Picture 102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/>
            </a:lvl1pPr>
          </a:lstStyle>
          <a:p>
            <a:pPr>
              <a:defRPr/>
            </a:pPr>
            <a:fld id="{F8277DD3-0015-4D8B-8C85-AD8F7B574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4" r:id="rId1"/>
    <p:sldLayoutId id="2147486203" r:id="rId2"/>
    <p:sldLayoutId id="2147486204" r:id="rId3"/>
    <p:sldLayoutId id="2147486205" r:id="rId4"/>
    <p:sldLayoutId id="2147486206" r:id="rId5"/>
    <p:sldLayoutId id="2147486207" r:id="rId6"/>
    <p:sldLayoutId id="2147486208" r:id="rId7"/>
    <p:sldLayoutId id="2147486209" r:id="rId8"/>
    <p:sldLayoutId id="2147486210" r:id="rId9"/>
    <p:sldLayoutId id="2147486211" r:id="rId10"/>
    <p:sldLayoutId id="2147486212" r:id="rId11"/>
    <p:sldLayoutId id="214748621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hyperlink" Target="http://research.stlouisfed.org/fred2/series/WASCU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earch.stlouisfed.org/fred2/series/WASCU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bls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ta.bls.gov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reserve.gov/releases/h15/data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www.bls.gov/iif/oshwc/cfoi/cfch0012.pdf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pdf/osh2.pdf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pdf/osh2.pdf" TargetMode="Externa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pdf/osh2.pdf" TargetMode="Externa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pdf/osh2.pdf" TargetMode="Externa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ata/trends.html#Stat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ata/trends.html#Sta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6100" y="2325688"/>
            <a:ext cx="8229600" cy="1958975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</a:rPr>
              <a:t>Mega-Trends Influencing </a:t>
            </a:r>
            <a:br>
              <a:rPr lang="en-US" altLang="en-US" sz="4800" dirty="0">
                <a:latin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</a:rPr>
              <a:t>the Workers Compensation Insurance Industry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1038" y="4451350"/>
            <a:ext cx="7807325" cy="1106488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12</a:t>
            </a:r>
            <a:r>
              <a:rPr lang="en-US" altLang="en-US" baseline="30000">
                <a:latin typeface="Arial" panose="020B0604020202020204" pitchFamily="34" charset="0"/>
              </a:rPr>
              <a:t>th</a:t>
            </a:r>
            <a:r>
              <a:rPr lang="en-US" altLang="en-US">
                <a:latin typeface="Arial" panose="020B0604020202020204" pitchFamily="34" charset="0"/>
              </a:rPr>
              <a:t> Annual National Workers’ Compensation Insurance ExecuSummit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Uncasville CT, February 3, 2015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Steven N. Weisbart, Ph.D., CLU, Senior Vice President &amp; Chief Economist</a:t>
            </a:r>
          </a:p>
          <a:p>
            <a:pPr algn="ctr">
              <a:spcBef>
                <a:spcPct val="25000"/>
              </a:spcBef>
              <a:buClr>
                <a:schemeClr val="accent1"/>
              </a:buClr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sym typeface="Symbol" panose="05050102010706020507" pitchFamily="18" charset="2"/>
              </a:rPr>
              <a:t>Insurance Information Institute  110 William Street  New York, NY 10038</a:t>
            </a:r>
          </a:p>
          <a:p>
            <a:pPr algn="ctr">
              <a:spcBef>
                <a:spcPct val="25000"/>
              </a:spcBef>
              <a:buClr>
                <a:schemeClr val="accent1"/>
              </a:buClr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sym typeface="Symbol" panose="05050102010706020507" pitchFamily="18" charset="2"/>
              </a:rPr>
              <a:t>Office: 212.346.5540  Cell: (917) 494-5945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355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355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FCC43C7-4FBB-4327-A75B-F149F0A3EFC1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10</a:t>
            </a:fld>
            <a:endParaRPr lang="en-US" altLang="en-US" sz="900"/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52019" y="128588"/>
            <a:ext cx="6711950" cy="86042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Nonfarm Payroll (Wages and Salaries),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Quarterly, 2005–2014:Q3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Note: Recession indicated by gray shaded column. Data are seasonally adjusted annual rates.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</a:t>
            </a:r>
            <a:r>
              <a:rPr lang="en-US" altLang="en-US" sz="1100" dirty="0">
                <a:hlinkClick r:id="rId4"/>
              </a:rPr>
              <a:t>http://research.stlouisfed.org/fred2/series/WASCUR</a:t>
            </a:r>
            <a:r>
              <a:rPr lang="en-US" altLang="en-US" sz="1100" dirty="0"/>
              <a:t>; National Bureau of Economic Research (recession dates); Insurance Information Institute.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2151"/>
              </p:ext>
            </p:extLst>
          </p:nvPr>
        </p:nvGraphicFramePr>
        <p:xfrm>
          <a:off x="352425" y="1187450"/>
          <a:ext cx="853598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5" y="1187450"/>
                        <a:ext cx="8535988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563688" y="1852613"/>
            <a:ext cx="2182812" cy="611187"/>
          </a:xfrm>
          <a:prstGeom prst="wedgeRectCallout">
            <a:avLst>
              <a:gd name="adj1" fmla="val 60857"/>
              <a:gd name="adj2" fmla="val 19617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Prior Peak was 2008:Q3 at $6.54 trillion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03913" y="1092201"/>
            <a:ext cx="2120238" cy="846476"/>
          </a:xfrm>
          <a:prstGeom prst="wedgeRectCallout">
            <a:avLst>
              <a:gd name="adj1" fmla="val 78484"/>
              <a:gd name="adj2" fmla="val 40093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Latest (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2014:Q3) </a:t>
            </a:r>
            <a:r>
              <a:rPr lang="en-US" altLang="en-US" sz="1800" b="1" dirty="0">
                <a:solidFill>
                  <a:schemeClr val="bg1"/>
                </a:solidFill>
              </a:rPr>
              <a:t>was $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7.46 </a:t>
            </a:r>
            <a:r>
              <a:rPr lang="en-US" altLang="en-US" sz="1800" b="1" dirty="0">
                <a:solidFill>
                  <a:schemeClr val="bg1"/>
                </a:solidFill>
              </a:rPr>
              <a:t>trillion, a new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peak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075" y="4500978"/>
            <a:ext cx="2419350" cy="689314"/>
          </a:xfrm>
          <a:prstGeom prst="wedgeRectCallout">
            <a:avLst>
              <a:gd name="adj1" fmla="val 22944"/>
              <a:gd name="adj2" fmla="val -9531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Recent trough (2009:Q1) was $6.23 trillion, down 5.3% from prior peak</a:t>
            </a:r>
          </a:p>
        </p:txBody>
      </p:sp>
      <p:sp>
        <p:nvSpPr>
          <p:cNvPr id="23565" name="Date Placeholder 1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356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2C5560E3-0613-4285-96D4-A2605E6D7ADD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10</a:t>
            </a:fld>
            <a:endParaRPr lang="en-US" altLang="en-US" sz="9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4603"/>
              </p:ext>
            </p:extLst>
          </p:nvPr>
        </p:nvGraphicFramePr>
        <p:xfrm>
          <a:off x="233363" y="1387475"/>
          <a:ext cx="8561387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560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6100E0-CA80-4679-B50B-11F2E2A00382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11</a:t>
            </a:fld>
            <a:endParaRPr lang="en-US" altLang="en-US" sz="900" smtClean="0">
              <a:cs typeface="Arial" panose="020B0604020202020204" pitchFamily="34" charset="0"/>
            </a:endParaRPr>
          </a:p>
        </p:txBody>
      </p:sp>
      <p:sp>
        <p:nvSpPr>
          <p:cNvPr id="25605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Payroll Base*                                                                                                                   </a:t>
            </a:r>
            <a:r>
              <a:rPr lang="en-US" altLang="en-US" sz="1600" b="1" dirty="0">
                <a:solidFill>
                  <a:schemeClr val="accent2"/>
                </a:solidFill>
              </a:rPr>
              <a:t>WC NWP</a:t>
            </a:r>
          </a:p>
        </p:txBody>
      </p:sp>
      <p:sp>
        <p:nvSpPr>
          <p:cNvPr id="25606" name="Rectangle 14"/>
          <p:cNvSpPr>
            <a:spLocks noGrp="1" noChangeArrowheads="1"/>
          </p:cNvSpPr>
          <p:nvPr>
            <p:ph type="title"/>
          </p:nvPr>
        </p:nvSpPr>
        <p:spPr>
          <a:xfrm>
            <a:off x="520501" y="146334"/>
            <a:ext cx="7061030" cy="9239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Workers Comp Net Written </a:t>
            </a:r>
            <a:r>
              <a:rPr lang="en-US" altLang="en-US" dirty="0">
                <a:latin typeface="Arial" panose="020B0604020202020204" pitchFamily="34" charset="0"/>
              </a:rPr>
              <a:t>Premiums vs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Payroll, 1990-2014:Q3</a:t>
            </a:r>
          </a:p>
        </p:txBody>
      </p: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52387" y="6156099"/>
            <a:ext cx="87725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*Private employment;  Shaded areas indicate </a:t>
            </a:r>
            <a:r>
              <a:rPr lang="en-US" altLang="en-US" sz="1100" dirty="0" smtClean="0"/>
              <a:t>recessions.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NBER (recessions); Federal Reserve Bank of St. Louis at </a:t>
            </a:r>
            <a:r>
              <a:rPr lang="en-US" altLang="en-US" sz="1100" dirty="0">
                <a:hlinkClick r:id="rId4"/>
              </a:rPr>
              <a:t>http://research.stlouisfed.org/fred2/series/WASCUR</a:t>
            </a:r>
            <a:r>
              <a:rPr lang="en-US" alt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66713" y="5474495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Continued Payroll Growth and Rate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Increases</a:t>
            </a:r>
            <a:br>
              <a:rPr lang="en-US" altLang="en-US" sz="1800" b="1" dirty="0" smtClean="0">
                <a:solidFill>
                  <a:srgbClr val="FFFFFF"/>
                </a:solidFill>
              </a:rPr>
            </a:br>
            <a:r>
              <a:rPr lang="en-US" altLang="en-US" sz="1800" b="1" dirty="0" smtClean="0">
                <a:solidFill>
                  <a:srgbClr val="FFFFFF"/>
                </a:solidFill>
              </a:rPr>
              <a:t>Suggest </a:t>
            </a:r>
            <a:r>
              <a:rPr lang="en-US" altLang="en-US" sz="1800" b="1" dirty="0">
                <a:solidFill>
                  <a:srgbClr val="FFFFFF"/>
                </a:solidFill>
              </a:rPr>
              <a:t>WC NWP Will Grow Again in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2015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1331913" y="1929607"/>
            <a:ext cx="6413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/>
              <a:t>7/90-3/91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402931" y="1908005"/>
            <a:ext cx="7254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 dirty="0"/>
              <a:t>3/01-11/01</a:t>
            </a:r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1389063" y="2114550"/>
            <a:ext cx="263525" cy="2900363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12" name="Rectangle 17"/>
          <p:cNvSpPr>
            <a:spLocks noChangeArrowheads="1"/>
          </p:cNvSpPr>
          <p:nvPr/>
        </p:nvSpPr>
        <p:spPr bwMode="auto">
          <a:xfrm>
            <a:off x="4694238" y="2093913"/>
            <a:ext cx="142875" cy="2949575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13" name="Rectangle 18"/>
          <p:cNvSpPr>
            <a:spLocks noChangeArrowheads="1"/>
          </p:cNvSpPr>
          <p:nvPr/>
        </p:nvSpPr>
        <p:spPr bwMode="auto">
          <a:xfrm>
            <a:off x="6686550" y="2073275"/>
            <a:ext cx="511175" cy="2955925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5614" name="Text Box 10"/>
          <p:cNvSpPr txBox="1">
            <a:spLocks noChangeArrowheads="1"/>
          </p:cNvSpPr>
          <p:nvPr/>
        </p:nvSpPr>
        <p:spPr bwMode="auto">
          <a:xfrm>
            <a:off x="6513513" y="1817688"/>
            <a:ext cx="7334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 b="1"/>
              <a:t>12/07-6/09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</a:t>
            </a:r>
            <a:r>
              <a:rPr lang="en-US" altLang="en-US" sz="1600" b="1" dirty="0">
                <a:solidFill>
                  <a:schemeClr val="accent2"/>
                </a:solidFill>
              </a:rPr>
              <a:t>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2"/>
              <a:gd name="adj2" fmla="val -5222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  <p:bldP spid="191182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46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946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ECB0FDB-F106-4775-B3AE-80BA2F902B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</a:t>
            </a:fld>
            <a:endParaRPr lang="en-US" sz="900"/>
          </a:p>
        </p:txBody>
      </p:sp>
      <p:sp>
        <p:nvSpPr>
          <p:cNvPr id="194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3188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2010—November 2014</a:t>
            </a:r>
            <a:r>
              <a:rPr lang="en-US" dirty="0" smtClean="0"/>
              <a:t>*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-58738" y="6462713"/>
            <a:ext cx="8724901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adjusted; </a:t>
            </a:r>
            <a:r>
              <a:rPr lang="en-US" sz="1100" dirty="0" smtClean="0"/>
              <a:t>Oct </a:t>
            </a:r>
            <a:r>
              <a:rPr lang="en-US" sz="1100" dirty="0"/>
              <a:t>and Nov </a:t>
            </a:r>
            <a:r>
              <a:rPr lang="en-US" sz="1100" dirty="0" smtClean="0"/>
              <a:t>2014 </a:t>
            </a:r>
            <a:r>
              <a:rPr lang="en-US" sz="1100" dirty="0"/>
              <a:t>are preliminary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 at </a:t>
            </a:r>
            <a:r>
              <a:rPr lang="en-US" sz="1100" dirty="0">
                <a:hlinkClick r:id="rId3"/>
              </a:rPr>
              <a:t>http://data.bls.gov</a:t>
            </a:r>
            <a:r>
              <a:rPr lang="en-US" sz="1100" dirty="0"/>
              <a:t>; Insurance Information Institute.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312393" y="1223618"/>
          <a:ext cx="8397875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782839" y="1142351"/>
            <a:ext cx="3141663" cy="894531"/>
          </a:xfrm>
          <a:prstGeom prst="wedgeRectCallout">
            <a:avLst>
              <a:gd name="adj1" fmla="val 100320"/>
              <a:gd name="adj2" fmla="val -237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Construction  employment is </a:t>
            </a:r>
            <a:r>
              <a:rPr lang="en-US" b="1" dirty="0" smtClean="0">
                <a:solidFill>
                  <a:schemeClr val="bg1"/>
                </a:solidFill>
              </a:rPr>
              <a:t>+677,000 </a:t>
            </a:r>
            <a:r>
              <a:rPr lang="en-US" b="1" dirty="0">
                <a:solidFill>
                  <a:schemeClr val="bg1"/>
                </a:solidFill>
              </a:rPr>
              <a:t>above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Jan. 2011 </a:t>
            </a:r>
            <a:r>
              <a:rPr lang="en-US" b="1" dirty="0" smtClean="0">
                <a:solidFill>
                  <a:schemeClr val="bg1"/>
                </a:solidFill>
              </a:rPr>
              <a:t>(+12.5%).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black">
          <a:xfrm>
            <a:off x="221353" y="109399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218662" y="5901359"/>
            <a:ext cx="8647042" cy="49944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50" b="1" dirty="0" smtClean="0">
                <a:solidFill>
                  <a:srgbClr val="FFFFFF"/>
                </a:solidFill>
              </a:rPr>
              <a:t>Construction and manufacturing employment constitute 1/3 of all workers comp payroll exposure.</a:t>
            </a:r>
            <a:endParaRPr lang="en-US" sz="165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043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35B4C4F-EE83-42A3-A902-0947122982E0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13</a:t>
            </a:fld>
            <a:endParaRPr lang="en-US" altLang="en-US" sz="900"/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663"/>
            <a:ext cx="740092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Manufacturing Employment, Monthly,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January 2010—November 2014*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01521"/>
              </p:ext>
            </p:extLst>
          </p:nvPr>
        </p:nvGraphicFramePr>
        <p:xfrm>
          <a:off x="411163" y="1303338"/>
          <a:ext cx="8399462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57188" y="5715000"/>
            <a:ext cx="8369300" cy="625475"/>
          </a:xfrm>
          <a:prstGeom prst="wedgeRectCallout">
            <a:avLst>
              <a:gd name="adj1" fmla="val 27963"/>
              <a:gd name="adj2" fmla="val 3194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Manufacturing employment is a surprising source of strength in the economy.  Employment in the sector is at a multi-year high.</a:t>
            </a:r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-58738" y="6462713"/>
            <a:ext cx="872490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*Seasonally adjusted; Oct and Nov </a:t>
            </a:r>
            <a:r>
              <a:rPr lang="en-US" altLang="en-US" sz="1100" dirty="0" smtClean="0"/>
              <a:t>2014 </a:t>
            </a:r>
            <a:r>
              <a:rPr lang="en-US" altLang="en-US" sz="1100" dirty="0"/>
              <a:t>are preliminary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US Bureau of Labor Statistics at </a:t>
            </a:r>
            <a:r>
              <a:rPr lang="en-US" altLang="en-US" sz="1100" dirty="0">
                <a:hlinkClick r:id="rId4"/>
              </a:rPr>
              <a:t>http://data.bls.gov</a:t>
            </a:r>
            <a:r>
              <a:rPr lang="en-US" altLang="en-US" sz="1100" dirty="0"/>
              <a:t>; Insurance Information Institute.</a:t>
            </a:r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black">
          <a:xfrm>
            <a:off x="87806" y="1408814"/>
            <a:ext cx="15081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502546" y="1076326"/>
            <a:ext cx="3353539" cy="885639"/>
          </a:xfrm>
          <a:prstGeom prst="wedgeRectCallout">
            <a:avLst>
              <a:gd name="adj1" fmla="val 40751"/>
              <a:gd name="adj2" fmla="val 83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Manufacturing employment is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750,000+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above Jan. 2010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(+6.6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%) and still growing.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U.S</a:t>
            </a:r>
            <a:r>
              <a:rPr lang="en-US" altLang="en-US" dirty="0">
                <a:latin typeface="Arial" panose="020B0604020202020204" pitchFamily="34" charset="0"/>
              </a:rPr>
              <a:t>. Employment in Health Care &amp; Social Services,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Monthly, 1990–2014*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68276362"/>
              </p:ext>
            </p:extLst>
          </p:nvPr>
        </p:nvGraphicFramePr>
        <p:xfrm>
          <a:off x="447675" y="1310474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6F7E-AD7B-4BCC-B6A3-0BE634E98C8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9798" y="1065320"/>
            <a:ext cx="97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Millions</a:t>
            </a:r>
            <a:endParaRPr lang="en-US" sz="1400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2760956" y="1243806"/>
            <a:ext cx="3063582" cy="1144288"/>
          </a:xfrm>
          <a:prstGeom prst="wedgeRectCallout">
            <a:avLst>
              <a:gd name="adj1" fmla="val 42352"/>
              <a:gd name="adj2" fmla="val 268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Employment  in the health care and social service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sector </a:t>
            </a:r>
            <a:r>
              <a:rPr lang="en-US" altLang="en-US" sz="1600" b="1" dirty="0">
                <a:solidFill>
                  <a:schemeClr val="bg1"/>
                </a:solidFill>
              </a:rPr>
              <a:t>grew in virtually every month for the last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24 </a:t>
            </a:r>
            <a:r>
              <a:rPr lang="en-US" altLang="en-US" sz="1600" b="1" dirty="0">
                <a:solidFill>
                  <a:schemeClr val="bg1"/>
                </a:solidFill>
              </a:rPr>
              <a:t>years, unaffected by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recessions,…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7510971" y="2758790"/>
            <a:ext cx="1373727" cy="1378813"/>
          </a:xfrm>
          <a:prstGeom prst="wedgeRectCallout">
            <a:avLst>
              <a:gd name="adj1" fmla="val -14671"/>
              <a:gd name="adj2" fmla="val 376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…and this growth is expected to continue indefinitely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992542" y="2989693"/>
            <a:ext cx="2305050" cy="542925"/>
          </a:xfrm>
          <a:prstGeom prst="wedgeRectCallout">
            <a:avLst>
              <a:gd name="adj1" fmla="val -14671"/>
              <a:gd name="adj2" fmla="val 376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Cumulative growth</a:t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b="1" dirty="0">
                <a:solidFill>
                  <a:schemeClr val="bg1"/>
                </a:solidFill>
              </a:rPr>
              <a:t>over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25 </a:t>
            </a:r>
            <a:r>
              <a:rPr lang="en-US" altLang="en-US" sz="1400" b="1" dirty="0">
                <a:solidFill>
                  <a:schemeClr val="bg1"/>
                </a:solidFill>
              </a:rPr>
              <a:t>years</a:t>
            </a:r>
            <a:r>
              <a:rPr lang="en-US" altLang="en-US" sz="1400" b="1">
                <a:solidFill>
                  <a:schemeClr val="bg1"/>
                </a:solidFill>
              </a:rPr>
              <a:t>: </a:t>
            </a:r>
            <a:r>
              <a:rPr lang="en-US" altLang="en-US" sz="1400" b="1" smtClean="0">
                <a:solidFill>
                  <a:schemeClr val="bg1"/>
                </a:solidFill>
              </a:rPr>
              <a:t>100.1%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9798" y="6121400"/>
            <a:ext cx="8724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*As of </a:t>
            </a:r>
            <a:r>
              <a:rPr lang="en-US" altLang="en-US" sz="1100" dirty="0" smtClean="0"/>
              <a:t>Nov 2014 </a:t>
            </a:r>
            <a:r>
              <a:rPr lang="en-US" altLang="en-US" sz="1100" dirty="0"/>
              <a:t>(Nov </a:t>
            </a:r>
            <a:r>
              <a:rPr lang="en-US" altLang="en-US" sz="1100" dirty="0" smtClean="0"/>
              <a:t>2014 </a:t>
            </a:r>
            <a:r>
              <a:rPr lang="en-US" altLang="en-US" sz="1100" dirty="0"/>
              <a:t>and </a:t>
            </a:r>
            <a:r>
              <a:rPr lang="en-US" altLang="en-US" sz="1100" dirty="0" smtClean="0"/>
              <a:t>Oct 2014 </a:t>
            </a:r>
            <a:r>
              <a:rPr lang="en-US" altLang="en-US" sz="1100" dirty="0"/>
              <a:t>are preliminary); Seasonally adjusted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Note: Recessions indicated by gray shaded columns.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US Bureau of Labor Statistics;  National Bureau of Economic Research (recession dates); Insurance Information </a:t>
            </a:r>
            <a:r>
              <a:rPr lang="en-US" altLang="en-US" sz="1100" dirty="0" smtClean="0"/>
              <a:t>Institute.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842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4200" y="1820863"/>
            <a:ext cx="7981950" cy="1398587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marL="742950" indent="-742950" algn="ctr" defTabSz="914400" eaLnBrk="1" hangingPunct="1">
              <a:lnSpc>
                <a:spcPct val="95000"/>
              </a:lnSpc>
              <a:spcBef>
                <a:spcPct val="25000"/>
              </a:spcBef>
              <a:buFont typeface="Verdana" panose="020B0604030504040204" pitchFamily="34" charset="0"/>
              <a:buAutoNum type="arabicPeriod" startAt="2"/>
            </a:pPr>
            <a:r>
              <a:rPr lang="en-US" altLang="en-US" sz="3600" smtClean="0">
                <a:solidFill>
                  <a:schemeClr val="bg1"/>
                </a:solidFill>
                <a:latin typeface="Arial" panose="020B0604020202020204" pitchFamily="34" charset="0"/>
              </a:rPr>
              <a:t>Workplace Safety Improvement Continues, but “Room” for More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C108AF6-E4C7-44A5-B953-6B36C18AE558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666750" y="3467100"/>
            <a:ext cx="793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28688C"/>
                </a:solidFill>
              </a:rPr>
              <a:t>The WC industry has certainly helped create/support the improvement</a:t>
            </a:r>
            <a:endParaRPr lang="en-US" altLang="en-US" sz="3600" b="1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584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584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4AFC59A-7B32-42F2-B2FE-7DE7C9529966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lang="en-US" altLang="en-US" sz="9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Fewer Occupational Deaths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</a:rPr>
              <a:t>1992–2013p</a:t>
            </a:r>
          </a:p>
        </p:txBody>
      </p:sp>
      <p:graphicFrame>
        <p:nvGraphicFramePr>
          <p:cNvPr id="358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2133"/>
              </p:ext>
            </p:extLst>
          </p:nvPr>
        </p:nvGraphicFramePr>
        <p:xfrm>
          <a:off x="406400" y="1266825"/>
          <a:ext cx="8175625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Chart" r:id="rId4" imgW="7934285" imgH="3838511" progId="MSGraph.Chart.8">
                  <p:embed followColorScheme="full"/>
                </p:oleObj>
              </mc:Choice>
              <mc:Fallback>
                <p:oleObj name="Chart" r:id="rId4" imgW="7934285" imgH="383851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6400" y="1266825"/>
                        <a:ext cx="8175625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245225"/>
            <a:ext cx="8597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p = preliminary; final data will be released in </a:t>
            </a:r>
            <a:r>
              <a:rPr lang="en-US" altLang="en-US" sz="1100" dirty="0" smtClean="0"/>
              <a:t>late Spring 2015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Source: U.S. Bureau of Labor Statistics, </a:t>
            </a:r>
            <a:r>
              <a:rPr lang="en-US" altLang="en-US" sz="1100" i="1" dirty="0"/>
              <a:t>National Census of Fatal Occupational Injuries in </a:t>
            </a:r>
            <a:r>
              <a:rPr lang="en-US" altLang="en-US" sz="1100" i="1" dirty="0" smtClean="0"/>
              <a:t>2013 </a:t>
            </a:r>
            <a:r>
              <a:rPr lang="en-US" altLang="en-US" sz="1100" i="1" dirty="0"/>
              <a:t>(Preliminary Results)</a:t>
            </a:r>
            <a:r>
              <a:rPr lang="en-US" altLang="en-US" sz="1100" dirty="0"/>
              <a:t>, released </a:t>
            </a:r>
            <a:r>
              <a:rPr lang="en-US" altLang="en-US" sz="1100" dirty="0" smtClean="0"/>
              <a:t>September 11, 2014. </a:t>
            </a:r>
            <a:endParaRPr lang="en-US" altLang="en-US" sz="1100" dirty="0"/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41950"/>
            <a:ext cx="8524875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The death rate per 100,000 full-time-equivalent workers was 3.2 in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2013,</a:t>
            </a:r>
            <a:r>
              <a:rPr lang="en-US" altLang="en-US" sz="1800" b="1" dirty="0">
                <a:solidFill>
                  <a:srgbClr val="FFFFFF"/>
                </a:solidFill>
              </a:rPr>
              <a:t/>
            </a:r>
            <a:br>
              <a:rPr lang="en-US" altLang="en-US" sz="1800" b="1" dirty="0">
                <a:solidFill>
                  <a:srgbClr val="FFFFFF"/>
                </a:solidFill>
              </a:rPr>
            </a:br>
            <a:r>
              <a:rPr lang="en-US" altLang="en-US" sz="1800" b="1" dirty="0">
                <a:solidFill>
                  <a:srgbClr val="FFFFFF"/>
                </a:solidFill>
              </a:rPr>
              <a:t>down from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3.4 </a:t>
            </a:r>
            <a:r>
              <a:rPr lang="en-US" altLang="en-US" sz="1800" b="1" dirty="0">
                <a:solidFill>
                  <a:srgbClr val="FFFFFF"/>
                </a:solidFill>
              </a:rPr>
              <a:t>in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2012 and 3.5 in 2011.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257175" y="1009650"/>
            <a:ext cx="153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Number of Fatal Injuries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23" y="179264"/>
            <a:ext cx="6617255" cy="8604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Number of Workplace </a:t>
            </a:r>
            <a:r>
              <a:rPr lang="en-US" altLang="en-US" dirty="0" smtClean="0">
                <a:latin typeface="Arial" panose="020B0604020202020204" pitchFamily="34" charset="0"/>
              </a:rPr>
              <a:t>Homicides,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1992-2013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16423782"/>
              </p:ext>
            </p:extLst>
          </p:nvPr>
        </p:nvGraphicFramePr>
        <p:xfrm>
          <a:off x="495300" y="1647825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6F7E-AD7B-4BCC-B6A3-0BE634E98C8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35FAE46-053D-4A5D-9BAA-E2C8AE9BFFE3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18</a:t>
            </a:fld>
            <a:endParaRPr lang="en-US" altLang="en-US" sz="900" smtClean="0"/>
          </a:p>
        </p:txBody>
      </p:sp>
      <p:pic>
        <p:nvPicPr>
          <p:cNvPr id="39942" name="Picture 2" descr="C:\Users\stevenw\Pictures\osar001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104900"/>
            <a:ext cx="76215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 rot="-5400000">
            <a:off x="1374775" y="1117600"/>
            <a:ext cx="685800" cy="14605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7D8E4B1-241D-415C-BDD2-2251211D8328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19</a:t>
            </a:fld>
            <a:endParaRPr lang="en-US" altLang="en-US" sz="90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204788"/>
            <a:ext cx="6997700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Private Industry: Fewer Injuries &amp; Illnesses with Days Away from Work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47675" y="1231900"/>
          <a:ext cx="79978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0" y="6430963"/>
            <a:ext cx="8715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 smtClean="0"/>
              <a:t>Source: U.S. Bureau of Labor Statistics, </a:t>
            </a:r>
            <a:r>
              <a:rPr lang="en-US" altLang="en-US" sz="1100" i="1" dirty="0" smtClean="0"/>
              <a:t>National Occupational Injuries and Illnesses Requiring Days Away from Work, 2013</a:t>
            </a:r>
            <a:r>
              <a:rPr lang="en-US" altLang="en-US" sz="1100" dirty="0" smtClean="0"/>
              <a:t>, Table 1, released December 16, 2014: </a:t>
            </a:r>
            <a:r>
              <a:rPr lang="en-US" altLang="en-US" sz="1100" dirty="0"/>
              <a:t>http://www.bls.gov/news.release/osh2.t01.htm.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57825"/>
            <a:ext cx="8524875" cy="8223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</a:rPr>
              <a:t>The total number of illnesses and injuries dropped from 2003 to 2007 despite growth in employment and the aging of the workforce.</a:t>
            </a:r>
            <a:br>
              <a:rPr lang="en-US" altLang="en-US" sz="1800" b="1" dirty="0">
                <a:solidFill>
                  <a:srgbClr val="FFFFFF"/>
                </a:solidFill>
              </a:rPr>
            </a:br>
            <a:r>
              <a:rPr lang="en-US" altLang="en-US" sz="1800" b="1" dirty="0">
                <a:solidFill>
                  <a:srgbClr val="FFFFFF"/>
                </a:solidFill>
              </a:rPr>
              <a:t>The drop continued through the Great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Recession.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1247497" y="1020717"/>
            <a:ext cx="1968500" cy="763587"/>
          </a:xfrm>
          <a:prstGeom prst="wedgeRectCallout">
            <a:avLst>
              <a:gd name="adj1" fmla="val -38306"/>
              <a:gd name="adj2" fmla="val 2502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Goods-producing,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altLang="en-US" sz="1600" b="1" dirty="0">
                <a:solidFill>
                  <a:schemeClr val="bg1"/>
                </a:solidFill>
              </a:rPr>
              <a:t>vs. 2003: down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43.7%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946315" y="1092200"/>
            <a:ext cx="2035175" cy="782637"/>
          </a:xfrm>
          <a:prstGeom prst="wedgeRectCallout">
            <a:avLst>
              <a:gd name="adj1" fmla="val 30389"/>
              <a:gd name="adj2" fmla="val 28000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Service-producing,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altLang="en-US" sz="1600" b="1" dirty="0">
                <a:solidFill>
                  <a:schemeClr val="bg1"/>
                </a:solidFill>
              </a:rPr>
              <a:t>vs. 2003: down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24.3%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40971" name="TextBox 10"/>
          <p:cNvSpPr txBox="1">
            <a:spLocks noChangeArrowheads="1"/>
          </p:cNvSpPr>
          <p:nvPr/>
        </p:nvSpPr>
        <p:spPr bwMode="auto">
          <a:xfrm>
            <a:off x="438150" y="131445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Number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6853561" y="1921669"/>
            <a:ext cx="2127929" cy="763587"/>
          </a:xfrm>
          <a:prstGeom prst="wedgeRectCallout">
            <a:avLst>
              <a:gd name="adj1" fmla="val 9241"/>
              <a:gd name="adj2" fmla="val 175002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Slight increase because employment rose. 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540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E579C6C-966D-451A-9829-3304FEC2A30C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</a:t>
            </a:fld>
            <a:endParaRPr lang="en-US" altLang="en-US" sz="9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Presentation Outline: 6 Mega-Trends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1025" y="1428750"/>
            <a:ext cx="8153400" cy="4652963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000" b="1" smtClean="0">
                <a:latin typeface="Arial" panose="020B0604020202020204" pitchFamily="34" charset="0"/>
              </a:rPr>
              <a:t>A Growing Exposure Base, but with a Different Mix of Risks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000" b="1" smtClean="0">
                <a:latin typeface="Arial" panose="020B0604020202020204" pitchFamily="34" charset="0"/>
              </a:rPr>
              <a:t>Workplace Safety Improvement Continues, but “Room” for More</a:t>
            </a:r>
            <a:endParaRPr lang="en-US" altLang="en-US" sz="3000" smtClean="0">
              <a:latin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000" b="1" smtClean="0">
                <a:latin typeface="Arial" panose="020B0604020202020204" pitchFamily="34" charset="0"/>
              </a:rPr>
              <a:t>Inflation, WC-style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000" b="1" smtClean="0">
                <a:latin typeface="Arial" panose="020B0604020202020204" pitchFamily="34" charset="0"/>
              </a:rPr>
              <a:t>Low Investment Returns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000" b="1" smtClean="0">
                <a:latin typeface="Arial" panose="020B0604020202020204" pitchFamily="34" charset="0"/>
              </a:rPr>
              <a:t>The Aging Workforce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000" b="1" smtClean="0">
                <a:latin typeface="Arial" panose="020B0604020202020204" pitchFamily="34" charset="0"/>
              </a:rPr>
              <a:t>The Obesity Epidemic</a:t>
            </a:r>
            <a:endParaRPr lang="en-US" altLang="en-US" sz="30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Accidents per 10,000 Full-Time Private Workers, 2013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47675" y="1227696"/>
          <a:ext cx="8153400" cy="407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9077D-3C35-432A-9955-11533AE658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White">
          <a:xfrm>
            <a:off x="569913" y="5554662"/>
            <a:ext cx="8004175" cy="7572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167,150 Lost-Time Injuries and Illnesses in the Healthcare Sector in 2013, 13% a Result of Violence.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912" y="6293313"/>
            <a:ext cx="8004175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25000"/>
              </a:spcBef>
            </a:pPr>
            <a:r>
              <a:rPr lang="en-US" altLang="en-US" sz="1100" dirty="0">
                <a:solidFill>
                  <a:srgbClr val="000000"/>
                </a:solidFill>
              </a:rPr>
              <a:t>Source: U.S. Bureau of Labor Statistics, </a:t>
            </a:r>
            <a:r>
              <a:rPr lang="en-US" altLang="en-US" sz="1100" i="1" dirty="0">
                <a:solidFill>
                  <a:srgbClr val="000000"/>
                </a:solidFill>
              </a:rPr>
              <a:t>National Occupational Injuries and Illnesses Requiring Days Away from Work, 2013</a:t>
            </a:r>
            <a:r>
              <a:rPr lang="en-US" altLang="en-US" sz="1100" dirty="0">
                <a:solidFill>
                  <a:srgbClr val="000000"/>
                </a:solidFill>
              </a:rPr>
              <a:t>, Table 1, released December 16, 2014: http://www.bls.gov/news.release/osh2.t01.htm.</a:t>
            </a:r>
          </a:p>
        </p:txBody>
      </p:sp>
    </p:spTree>
    <p:extLst>
      <p:ext uri="{BB962C8B-B14F-4D97-AF65-F5344CB8AC3E}">
        <p14:creationId xmlns:p14="http://schemas.microsoft.com/office/powerpoint/2010/main" val="8715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5A83DEB-5D13-4348-BD34-20DDFF6260B0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21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963014" name="Rectangle 6"/>
          <p:cNvSpPr>
            <a:spLocks noChangeArrowheads="1"/>
          </p:cNvSpPr>
          <p:nvPr/>
        </p:nvSpPr>
        <p:spPr bwMode="auto">
          <a:xfrm>
            <a:off x="407988" y="4017963"/>
            <a:ext cx="8416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chemeClr val="accent1"/>
                </a:solidFill>
              </a:rPr>
              <a:t>The Low CPI Doesn’t </a:t>
            </a:r>
            <a:br>
              <a:rPr lang="en-US" altLang="en-US" sz="3600" b="1">
                <a:solidFill>
                  <a:schemeClr val="accent1"/>
                </a:solidFill>
              </a:rPr>
            </a:br>
            <a:r>
              <a:rPr lang="en-US" altLang="en-US" sz="3600" b="1">
                <a:solidFill>
                  <a:schemeClr val="accent1"/>
                </a:solidFill>
              </a:rPr>
              <a:t>Reflect WC Cost Pressures</a:t>
            </a:r>
          </a:p>
        </p:txBody>
      </p:sp>
      <p:sp>
        <p:nvSpPr>
          <p:cNvPr id="1963015" name="Rectangle 7"/>
          <p:cNvSpPr>
            <a:spLocks noChangeArrowheads="1"/>
          </p:cNvSpPr>
          <p:nvPr/>
        </p:nvSpPr>
        <p:spPr bwMode="blackWhite">
          <a:xfrm>
            <a:off x="458788" y="2382838"/>
            <a:ext cx="8226425" cy="11731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marL="742950" indent="-742950"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 typeface="Verdana" panose="020B0604030504040204" pitchFamily="34" charset="0"/>
              <a:buAutoNum type="arabicPeriod" startAt="3"/>
            </a:pPr>
            <a:r>
              <a:rPr lang="en-US" altLang="en-US" sz="3600" b="1">
                <a:solidFill>
                  <a:srgbClr val="FFFFFF"/>
                </a:solidFill>
              </a:rPr>
              <a:t> Inflation and Claim Severity</a:t>
            </a:r>
            <a:endParaRPr lang="en-US" altLang="en-US" sz="36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6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6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14" grpId="0"/>
      <p:bldP spid="19630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131763" y="138113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altLang="en-US" smtClean="0">
                <a:latin typeface="Arial" panose="020B0604020202020204" pitchFamily="34" charset="0"/>
              </a:rPr>
              <a:t>Workers Compensation Medical Severity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Moderate Increase in 2011</a:t>
            </a:r>
            <a:endParaRPr lang="en-US" altLang="en-US" sz="16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03DD420-41C2-44AF-820E-3943F0BFE9C5}" type="slidenum">
              <a:rPr lang="en-US" altLang="en-US" sz="900" smtClean="0">
                <a:solidFill>
                  <a:schemeClr val="bg1"/>
                </a:solidFill>
              </a:rPr>
              <a:pPr algn="l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808413" y="6096000"/>
            <a:ext cx="1536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600" b="1"/>
              <a:t>Accident Year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7" tIns="45698" rIns="91397" bIns="4569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24590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245903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24590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459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24590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24590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24590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24590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24590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Annual Change 1991–1993:	</a:t>
            </a:r>
            <a:r>
              <a:rPr lang="en-US" altLang="en-US" sz="1400" b="1"/>
              <a:t>+1.9%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Annual Change 1994–2001:	</a:t>
            </a:r>
            <a:r>
              <a:rPr lang="en-US" altLang="en-US" sz="1400" b="1"/>
              <a:t>+8.9%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Annual Change 2002–2010:	</a:t>
            </a:r>
            <a:r>
              <a:rPr lang="en-US" altLang="en-US" sz="1400" b="1"/>
              <a:t>+6.0%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2357438" y="1069975"/>
            <a:ext cx="484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Average Medical Cost per Lost-Time Claim</a:t>
            </a: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0" y="1063625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accent1"/>
                </a:solidFill>
              </a:rPr>
              <a:t>Medical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" name="Content Placeholder 4"/>
          <p:cNvGraphicFramePr>
            <a:graphicFrameLocks/>
          </p:cNvGraphicFramePr>
          <p:nvPr/>
        </p:nvGraphicFramePr>
        <p:xfrm>
          <a:off x="231775" y="1346200"/>
          <a:ext cx="8723313" cy="46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5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2011p: Preliminary based on data valued as of 12/31/2011.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1991-2010: Based on data through 12/31/2010, developed to ultimate.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Based on the states where NCCI provides ratemaking services; Excludes high deductible policies.</a:t>
            </a: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708025" y="1598613"/>
            <a:ext cx="3149600" cy="584200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3333FF"/>
                </a:solidFill>
              </a:rPr>
              <a:t>Cumulative Change = 245%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925232"/>
              </p:ext>
            </p:extLst>
          </p:nvPr>
        </p:nvGraphicFramePr>
        <p:xfrm>
          <a:off x="17463" y="1047750"/>
          <a:ext cx="8977312" cy="556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0" name="Chart" r:id="rId3" imgW="8658171" imgH="5495899" progId="MSGraph.Chart.8">
                  <p:embed followColorScheme="full"/>
                </p:oleObj>
              </mc:Choice>
              <mc:Fallback>
                <p:oleObj name="Chart" r:id="rId3" imgW="8658171" imgH="549589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047750"/>
                        <a:ext cx="8977312" cy="556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3713" y="0"/>
            <a:ext cx="7608887" cy="9652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WC Medical Severity No Longer Rising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Faster Than the Medical CPI Rate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93713" y="6219032"/>
            <a:ext cx="7429919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*I.I.I. estimate based on data </a:t>
            </a:r>
            <a:r>
              <a:rPr lang="en-US" altLang="en-US" sz="1100" smtClean="0"/>
              <a:t>through October 2014</a:t>
            </a:r>
            <a:br>
              <a:rPr lang="en-US" altLang="en-US" sz="1100" smtClean="0"/>
            </a:br>
            <a:r>
              <a:rPr lang="en-US" altLang="en-US" sz="1100" dirty="0" smtClean="0"/>
              <a:t>Sources</a:t>
            </a:r>
            <a:r>
              <a:rPr lang="en-US" altLang="en-US" sz="1100" dirty="0"/>
              <a:t>:  CPI and Med CPI from US Bureau of Labor Statistics, WC med severity from NCCI based on NCCI states.</a:t>
            </a:r>
          </a:p>
        </p:txBody>
      </p:sp>
      <p:sp>
        <p:nvSpPr>
          <p:cNvPr id="6487045" name="Text Box 5"/>
          <p:cNvSpPr txBox="1">
            <a:spLocks noChangeArrowheads="1"/>
          </p:cNvSpPr>
          <p:nvPr/>
        </p:nvSpPr>
        <p:spPr bwMode="auto">
          <a:xfrm rot="10800000">
            <a:off x="8353425" y="1905000"/>
            <a:ext cx="42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267538" y="1047751"/>
            <a:ext cx="3807965" cy="857250"/>
          </a:xfrm>
          <a:prstGeom prst="wedgeRectCallout">
            <a:avLst>
              <a:gd name="adj1" fmla="val 32510"/>
              <a:gd name="adj2" fmla="val 309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The average annual growth in WC medical severity from 2002 through 2009 was over 6% vs. the medical CPI (about 4%), which itself was higher than the overall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CPI…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356412" y="2450238"/>
            <a:ext cx="2308194" cy="845414"/>
          </a:xfrm>
          <a:prstGeom prst="wedgeRectCallout">
            <a:avLst>
              <a:gd name="adj1" fmla="val 855"/>
              <a:gd name="adj2" fmla="val 1474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…but since 2010 growth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WC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medical severity has closely tracked the medical CPI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White">
          <a:xfrm>
            <a:off x="5672950" y="3840888"/>
            <a:ext cx="2991655" cy="143834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5" grpId="0" autoUpdateAnimBg="0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3983"/>
              </p:ext>
            </p:extLst>
          </p:nvPr>
        </p:nvGraphicFramePr>
        <p:xfrm>
          <a:off x="230188" y="1997075"/>
          <a:ext cx="8731250" cy="404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accent1"/>
                </a:solidFill>
              </a:rPr>
              <a:t>Indemnity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2010p: Preliminary based on data valued as of 12/31/2011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1991–2010: Based on data through 12/31/2010, developed to ultimate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Based on the states where NCCI provides ratemaking services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Excludes high deductible policies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4150" y="106363"/>
            <a:ext cx="7400925" cy="877887"/>
          </a:xfrm>
          <a:prstGeom prst="rect">
            <a:avLst/>
          </a:prstGeom>
        </p:spPr>
        <p:txBody>
          <a:bodyPr/>
          <a:lstStyle/>
          <a:p>
            <a:pPr defTabSz="11430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latin typeface="Arial" charset="0"/>
                <a:ea typeface="+mj-ea"/>
                <a:cs typeface="+mj-cs"/>
              </a:rPr>
              <a:t>Workers Comp Indemnity Claim </a:t>
            </a:r>
            <a:r>
              <a:rPr lang="en-US" sz="3000" b="1" kern="0" dirty="0" smtClean="0">
                <a:solidFill>
                  <a:srgbClr val="225A7A"/>
                </a:solidFill>
                <a:latin typeface="Arial" charset="0"/>
                <a:ea typeface="+mj-ea"/>
                <a:cs typeface="+mj-cs"/>
              </a:rPr>
              <a:t>Costs, 1993-2013p</a:t>
            </a:r>
            <a:endParaRPr lang="en-US" sz="3000" b="1" kern="0" baseline="30000" dirty="0">
              <a:solidFill>
                <a:srgbClr val="225A7A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131850" y="1096793"/>
            <a:ext cx="2745004" cy="789543"/>
          </a:xfrm>
          <a:prstGeom prst="wedgeRectCallout">
            <a:avLst>
              <a:gd name="adj1" fmla="val 28533"/>
              <a:gd name="adj2" fmla="val 1025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Average indemnity costs per claim 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have been at or below $22,500 since 2008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7" name="Text Box 5"/>
          <p:cNvSpPr txBox="1">
            <a:spLocks noChangeArrowheads="1"/>
          </p:cNvSpPr>
          <p:nvPr/>
        </p:nvSpPr>
        <p:spPr bwMode="auto">
          <a:xfrm>
            <a:off x="2322736" y="1168400"/>
            <a:ext cx="28795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87504"/>
              </p:ext>
            </p:extLst>
          </p:nvPr>
        </p:nvGraphicFramePr>
        <p:xfrm>
          <a:off x="50800" y="1117600"/>
          <a:ext cx="8813800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38175" y="133350"/>
            <a:ext cx="7086600" cy="10001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WC Indemnity Severity No Longer Grows Faster than Wages, </a:t>
            </a:r>
            <a:r>
              <a:rPr lang="en-US" altLang="en-US" sz="2000" dirty="0" smtClean="0">
                <a:latin typeface="Arial" panose="020B0604020202020204" pitchFamily="34" charset="0"/>
              </a:rPr>
              <a:t>1995-2013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3825" y="6151563"/>
            <a:ext cx="8901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dirty="0" smtClean="0"/>
              <a:t>NCCI data on WC severity </a:t>
            </a:r>
            <a:r>
              <a:rPr lang="en-US" altLang="en-US" sz="1000" smtClean="0"/>
              <a:t>is based </a:t>
            </a:r>
            <a:r>
              <a:rPr lang="en-US" altLang="en-US" sz="1000" dirty="0"/>
              <a:t>on the states where NCCI provides ratemaking services. Excludes the effects of deductible policies.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 dirty="0"/>
              <a:t>Sources: NCCI, BLS, from Current Population Survey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White">
          <a:xfrm>
            <a:off x="6596109" y="3497802"/>
            <a:ext cx="2299315" cy="99429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marL="742950" indent="-742950" algn="ctr" defTabSz="914400" eaLnBrk="1" hangingPunct="1">
              <a:lnSpc>
                <a:spcPct val="95000"/>
              </a:lnSpc>
              <a:spcBef>
                <a:spcPct val="25000"/>
              </a:spcBef>
              <a:buFont typeface="Verdana" panose="020B0604030504040204" pitchFamily="34" charset="0"/>
              <a:buAutoNum type="arabicPeriod" startAt="4"/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Low Investment Returns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23897E4-00AD-42D4-9B56-C467D37A9425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26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198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198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63C4D191-4850-44B2-B002-048C531FFE0F}" type="slidenum">
              <a:rPr 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27</a:t>
            </a:fld>
            <a:endParaRPr lang="en-US" sz="900">
              <a:cs typeface="Arial" panose="020B0604020202020204" pitchFamily="34" charset="0"/>
            </a:endParaRP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U.S. Treasury 2- and 10-Year Note Yields*: 1990–2014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 dirty="0">
                <a:cs typeface="Arial" panose="020B0604020202020204" pitchFamily="34" charset="0"/>
              </a:rPr>
              <a:t>*Monthly, constant maturity, nominal rates, through </a:t>
            </a:r>
            <a:r>
              <a:rPr lang="en-US" sz="1100" dirty="0" smtClean="0"/>
              <a:t>December </a:t>
            </a:r>
            <a:r>
              <a:rPr lang="en-US" sz="1100" dirty="0" smtClean="0">
                <a:cs typeface="Arial" panose="020B0604020202020204" pitchFamily="34" charset="0"/>
              </a:rPr>
              <a:t>2014</a:t>
            </a:r>
            <a:r>
              <a:rPr lang="en-US" sz="11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sz="1100" dirty="0">
                <a:cs typeface="Arial" panose="020B0604020202020204" pitchFamily="34" charset="0"/>
              </a:rPr>
              <a:t>Sources: Federal Reserve Bank at </a:t>
            </a:r>
            <a:r>
              <a:rPr lang="en-US" sz="1100" dirty="0">
                <a:cs typeface="Arial" panose="020B0604020202020204" pitchFamily="34" charset="0"/>
                <a:hlinkClick r:id="rId3"/>
              </a:rPr>
              <a:t>http://www.federalreserve.gov/releases/h15/data.htm</a:t>
            </a:r>
            <a:r>
              <a:rPr lang="en-US" sz="1100" dirty="0">
                <a:cs typeface="Arial" panose="020B0604020202020204" pitchFamily="34" charset="0"/>
              </a:rPr>
              <a:t>.  </a:t>
            </a:r>
            <a:br>
              <a:rPr lang="en-US" sz="1100" dirty="0">
                <a:cs typeface="Arial" panose="020B0604020202020204" pitchFamily="34" charset="0"/>
              </a:rPr>
            </a:br>
            <a:r>
              <a:rPr lang="en-US" sz="1100" dirty="0">
                <a:cs typeface="Arial" panose="020B0604020202020204" pitchFamily="34" charset="0"/>
              </a:rPr>
              <a:t>National Bureau of Economic Research (recession dates); Insurance Information Institutes.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751826"/>
              </p:ext>
            </p:extLst>
          </p:nvPr>
        </p:nvGraphicFramePr>
        <p:xfrm>
          <a:off x="258762" y="1033462"/>
          <a:ext cx="8586788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799" y="1143000"/>
            <a:ext cx="2976979" cy="712433"/>
          </a:xfrm>
          <a:prstGeom prst="wedgeRectCallout">
            <a:avLst>
              <a:gd name="adj1" fmla="val 820"/>
              <a:gd name="adj2" fmla="val 1921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Yields on 10-Year U.S. Treasury Notes have been essentially  below 5% for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over a dozen years. 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99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600" b="1">
                <a:solidFill>
                  <a:schemeClr val="bg1"/>
                </a:solidFill>
                <a:cs typeface="Arial" panose="020B0604020202020204" pitchFamily="34" charset="0"/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091363" y="2211328"/>
            <a:ext cx="1509712" cy="733553"/>
          </a:xfrm>
          <a:prstGeom prst="wedgeRectCallout">
            <a:avLst>
              <a:gd name="adj1" fmla="val 33240"/>
              <a:gd name="adj2" fmla="val 1770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U.S. Treasury 10-year note yields 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spiked</a:t>
            </a:r>
            <a:r>
              <a:rPr 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endParaRPr 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995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99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FB8A3C8-44E9-4AF4-9280-A7C7B895AADD}" type="slidenum">
              <a:rPr 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27</a:t>
            </a:fld>
            <a:endParaRPr lang="en-US" sz="9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336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529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530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C06B1D8-7CD5-45BB-A060-69A65AE1FDB9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28</a:t>
            </a:fld>
            <a:endParaRPr lang="en-US" altLang="en-US" sz="9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8050" y="142875"/>
            <a:ext cx="654050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Long-Term Reduction in the Level of Investment Earnings: Outlook </a:t>
            </a:r>
          </a:p>
        </p:txBody>
      </p:sp>
      <p:sp>
        <p:nvSpPr>
          <p:cNvPr id="1971203" name="Rectangle 3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4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 Insurance Information Institute.</a:t>
            </a:r>
          </a:p>
        </p:txBody>
      </p:sp>
      <p:sp>
        <p:nvSpPr>
          <p:cNvPr id="1971209" name="Rectangle 9"/>
          <p:cNvSpPr>
            <a:spLocks noChangeArrowheads="1"/>
          </p:cNvSpPr>
          <p:nvPr/>
        </p:nvSpPr>
        <p:spPr bwMode="auto">
          <a:xfrm>
            <a:off x="471488" y="1471613"/>
            <a:ext cx="82899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27013" indent="-227013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 indent="-173038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b="1" dirty="0"/>
              <a:t>Fed actions </a:t>
            </a:r>
            <a:r>
              <a:rPr lang="en-US" altLang="en-US" b="1" dirty="0" smtClean="0"/>
              <a:t>will </a:t>
            </a:r>
            <a:r>
              <a:rPr lang="en-US" altLang="en-US" b="1" dirty="0"/>
              <a:t>likely keep interest rates low for at least </a:t>
            </a:r>
            <a:r>
              <a:rPr lang="en-US" altLang="en-US" b="1" dirty="0" smtClean="0"/>
              <a:t>2015</a:t>
            </a:r>
            <a:endParaRPr lang="en-US" altLang="en-US" sz="2000" dirty="0"/>
          </a:p>
          <a:p>
            <a:pPr>
              <a:spcBef>
                <a:spcPct val="40000"/>
              </a:spcBef>
            </a:pPr>
            <a:r>
              <a:rPr lang="en-US" altLang="en-US" b="1" dirty="0"/>
              <a:t>In a prolonged period of low interest rates, each year maturing higher-rate bonds are replaced with lower rates, building in a low portfolio yield that will last for the duration of the newer bonds</a:t>
            </a:r>
            <a:endParaRPr lang="en-US" altLang="en-US" sz="1500" dirty="0"/>
          </a:p>
          <a:p>
            <a:pPr>
              <a:spcBef>
                <a:spcPct val="40000"/>
              </a:spcBef>
            </a:pPr>
            <a:r>
              <a:rPr lang="en-US" altLang="en-US" b="1" dirty="0"/>
              <a:t>Industry must be prepared to operate in an environment in which investment returns are a much smaller fraction of profits </a:t>
            </a:r>
            <a:br>
              <a:rPr lang="en-US" altLang="en-US" b="1" dirty="0"/>
            </a:br>
            <a:endParaRPr lang="en-US" altLang="en-US" b="1" dirty="0"/>
          </a:p>
          <a:p>
            <a:pPr lvl="1">
              <a:spcBef>
                <a:spcPct val="10000"/>
              </a:spcBef>
            </a:pPr>
            <a:r>
              <a:rPr lang="en-US" altLang="en-US" sz="2400" dirty="0"/>
              <a:t>Drives rates higher? Regulators will not accept this</a:t>
            </a:r>
          </a:p>
          <a:p>
            <a:pPr lvl="1">
              <a:spcBef>
                <a:spcPct val="10000"/>
              </a:spcBef>
            </a:pPr>
            <a:r>
              <a:rPr lang="en-US" altLang="en-US" sz="2400" dirty="0"/>
              <a:t>Stiffens underwriting discipline? Yet to manifest itself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1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1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1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1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1203" grpId="0"/>
      <p:bldP spid="197120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marL="742950" indent="-742950" algn="ctr" defTabSz="914400" eaLnBrk="1" hangingPunct="1">
              <a:lnSpc>
                <a:spcPct val="95000"/>
              </a:lnSpc>
              <a:spcBef>
                <a:spcPct val="25000"/>
              </a:spcBef>
              <a:buFont typeface="Verdana" panose="020B0604030504040204" pitchFamily="34" charset="0"/>
              <a:buAutoNum type="arabicPeriod" startAt="5"/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The Aging Workforce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0909471-2B76-4410-B0CB-8ED8AE6DE837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29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90550" y="194468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WC Profitability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394EA47-CEBD-4F62-B2F0-1B2A10E296CB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922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2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07CA4CA8-D510-40E1-A961-22CFE4328BEC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lang="en-US" altLang="en-US" sz="9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98438"/>
            <a:ext cx="7708900" cy="7270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Labor Force Participation Rate, 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Ages 65-69, Quarterly, 1998:Q1-2014:Q4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96694285"/>
              </p:ext>
            </p:extLst>
          </p:nvPr>
        </p:nvGraphicFramePr>
        <p:xfrm>
          <a:off x="257175" y="1314450"/>
          <a:ext cx="850582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1" name="Chart" r:id="rId3" imgW="8591543" imgH="4838713" progId="MSGraph.Chart.8">
                  <p:embed followColorScheme="full"/>
                </p:oleObj>
              </mc:Choice>
              <mc:Fallback>
                <p:oleObj name="Chart" r:id="rId3" imgW="8591543" imgH="483871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314450"/>
                        <a:ext cx="8505825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6553200"/>
            <a:ext cx="7853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Not seasonally adjusted.  Sources: US Bureau of Labor Statistics, US Department of Labor; Insurance Information Institute.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898525" y="2922588"/>
            <a:ext cx="1768475" cy="43656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The brown bars indicate recessions.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0" y="1030288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Labor Force participation rate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1066800" y="1511300"/>
            <a:ext cx="7848600" cy="2743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round/>
                <a:headEnd type="oval" w="med" len="med"/>
                <a:tailEnd type="oval" w="med" len="med"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The switch from DB pension plans (with early-retirement incentives) to DC plans (with, in effect, later-retirement incentives) might be partly responsible for raising this rate.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blackWhite">
          <a:xfrm>
            <a:off x="2257425" y="1133475"/>
            <a:ext cx="2238375" cy="819150"/>
          </a:xfrm>
          <a:prstGeom prst="wedgeRectCallout">
            <a:avLst>
              <a:gd name="adj1" fmla="val 189056"/>
              <a:gd name="adj2" fmla="val -147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1 in 3 in this age group are working. Virtually none of them are “baby boomers”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4613" grpId="0" bld="series" animBg="0"/>
      <p:bldP spid="324613" grpId="1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Labor Force Participation Rate,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Ages 70-74, Quarterly, 1998:Q1-2014:Q4</a:t>
            </a:r>
          </a:p>
        </p:txBody>
      </p:sp>
      <p:graphicFrame>
        <p:nvGraphicFramePr>
          <p:cNvPr id="60419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35187538"/>
              </p:ext>
            </p:extLst>
          </p:nvPr>
        </p:nvGraphicFramePr>
        <p:xfrm>
          <a:off x="114300" y="1301750"/>
          <a:ext cx="86995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3" name="Chart" r:id="rId3" imgW="9020114" imgH="4876942" progId="MSGraph.Chart.8">
                  <p:embed followColorScheme="full"/>
                </p:oleObj>
              </mc:Choice>
              <mc:Fallback>
                <p:oleObj name="Chart" r:id="rId3" imgW="9020114" imgH="487694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01750"/>
                        <a:ext cx="86995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553200"/>
            <a:ext cx="6169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US Department of Labor; Insurance Information Institute.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03981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Labor Force participation rate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The labor force participation rate for workers 70-74 grew by about 50% since 1998.</a:t>
            </a:r>
            <a:br>
              <a:rPr lang="en-US" altLang="en-US" sz="1600" b="1" dirty="0">
                <a:solidFill>
                  <a:schemeClr val="bg1"/>
                </a:solidFill>
              </a:rPr>
            </a:br>
            <a:r>
              <a:rPr lang="en-US" altLang="en-US" sz="1600" b="1" dirty="0">
                <a:solidFill>
                  <a:schemeClr val="bg1"/>
                </a:solidFill>
              </a:rPr>
              <a:t>Growth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in the participation rate has stalled at about 19% since 2013.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blackWhite">
          <a:xfrm>
            <a:off x="1596963" y="1355726"/>
            <a:ext cx="2390775" cy="819150"/>
          </a:xfrm>
          <a:prstGeom prst="wedgeRectCallout">
            <a:avLst>
              <a:gd name="adj1" fmla="val 138184"/>
              <a:gd name="adj2" fmla="val -931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Nearly 1 in 5 in this age group is working.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15 years ago it was 1 in 8.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Labor Force Participation Rate,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Ages 70-74, Quarterly, 1998:Q1-2014:Q4</a:t>
            </a:r>
          </a:p>
        </p:txBody>
      </p:sp>
      <p:graphicFrame>
        <p:nvGraphicFramePr>
          <p:cNvPr id="60419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9566934"/>
              </p:ext>
            </p:extLst>
          </p:nvPr>
        </p:nvGraphicFramePr>
        <p:xfrm>
          <a:off x="114300" y="1301750"/>
          <a:ext cx="86995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Chart" r:id="rId3" imgW="9020114" imgH="4876942" progId="MSGraph.Chart.8">
                  <p:embed followColorScheme="full"/>
                </p:oleObj>
              </mc:Choice>
              <mc:Fallback>
                <p:oleObj name="Chart" r:id="rId3" imgW="9020114" imgH="48769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01750"/>
                        <a:ext cx="86995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553200"/>
            <a:ext cx="6169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US Department of Labor; Insurance Information Institute.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03981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Labor Force participation rate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The labor force participation rate for workers 70-74 grew by about 50% since 1998.</a:t>
            </a:r>
            <a:br>
              <a:rPr lang="en-US" altLang="en-US" sz="1600" b="1" dirty="0">
                <a:solidFill>
                  <a:schemeClr val="bg1"/>
                </a:solidFill>
              </a:rPr>
            </a:br>
            <a:r>
              <a:rPr lang="en-US" altLang="en-US" sz="1600" b="1" dirty="0">
                <a:solidFill>
                  <a:schemeClr val="bg1"/>
                </a:solidFill>
              </a:rPr>
              <a:t>Growth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in the participation rate has stalled at about 19% since 2013.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blackWhite">
          <a:xfrm>
            <a:off x="1752600" y="1039813"/>
            <a:ext cx="2390775" cy="1232870"/>
          </a:xfrm>
          <a:prstGeom prst="wedgeRectCallout">
            <a:avLst>
              <a:gd name="adj1" fmla="val 138184"/>
              <a:gd name="adj2" fmla="val -931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Nearly 1 in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4 men and 1 in 7 women in this age group is </a:t>
            </a:r>
            <a:r>
              <a:rPr lang="en-US" altLang="en-US" sz="1400" b="1" dirty="0">
                <a:solidFill>
                  <a:schemeClr val="bg1"/>
                </a:solidFill>
              </a:rPr>
              <a:t>working.</a:t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b="1" dirty="0" smtClean="0">
                <a:solidFill>
                  <a:schemeClr val="bg1"/>
                </a:solidFill>
              </a:rPr>
              <a:t>The percent of women working has nearly doubled.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64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Labor Force Participation Rate, Quarterly 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Ages 75 and over, 1998-2014:Q4</a:t>
            </a:r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99129657"/>
              </p:ext>
            </p:extLst>
          </p:nvPr>
        </p:nvGraphicFramePr>
        <p:xfrm>
          <a:off x="127000" y="1235075"/>
          <a:ext cx="89027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7" name="Chart" r:id="rId3" imgW="9020114" imgH="4876942" progId="MSGraph.Chart.8">
                  <p:embed followColorScheme="full"/>
                </p:oleObj>
              </mc:Choice>
              <mc:Fallback>
                <p:oleObj name="Chart" r:id="rId3" imgW="9020114" imgH="487694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1235075"/>
                        <a:ext cx="89027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0" y="6481763"/>
            <a:ext cx="6238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Sources: US Bureau of Labor Statistics, US Department of Labor; Insurance Information Institute.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495300" y="5995988"/>
            <a:ext cx="8324850" cy="48577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cs typeface="Arial" panose="020B0604020202020204" pitchFamily="34" charset="0"/>
              </a:rPr>
              <a:t>In the last 15 years, the labor force participation rate for workers 75 and over grew from 4.5% to 8.6% (in 2013:Q1), but has since fallen slightly.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944563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Labor Force participation rate</a:t>
            </a:r>
          </a:p>
        </p:txBody>
      </p:sp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2152650" y="1257300"/>
            <a:ext cx="2943225" cy="1169988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The labor force participation rate for workers 75 and over could hit 10% soon. This is close to what the rate was for the 70-74 group a decade ago.</a:t>
            </a:r>
            <a:endParaRPr lang="en-US" alt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45" grpId="0" bld="series" animBg="0"/>
      <p:bldP spid="47104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altLang="en-US" sz="2800" dirty="0">
                <a:latin typeface="Arial" panose="020B0604020202020204" pitchFamily="34" charset="0"/>
              </a:rPr>
              <a:t>Labor Force Participation Rate, Quarterly </a:t>
            </a:r>
            <a:br>
              <a:rPr lang="en-US" altLang="en-US" sz="2800" dirty="0">
                <a:latin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</a:rPr>
              <a:t>Ages 75 and over, 1998-2014:Q4</a:t>
            </a:r>
            <a:endParaRPr lang="en-US" altLang="en-US" sz="28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60419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038680"/>
              </p:ext>
            </p:extLst>
          </p:nvPr>
        </p:nvGraphicFramePr>
        <p:xfrm>
          <a:off x="114300" y="1301750"/>
          <a:ext cx="8699500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Chart" r:id="rId3" imgW="9020114" imgH="4876942" progId="MSGraph.Chart.8">
                  <p:embed followColorScheme="full"/>
                </p:oleObj>
              </mc:Choice>
              <mc:Fallback>
                <p:oleObj name="Chart" r:id="rId3" imgW="9020114" imgH="48769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01750"/>
                        <a:ext cx="8699500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553200"/>
            <a:ext cx="6169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US Department of Labor; Insurance Information Institute.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03981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Labor Force participation rate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The labor force participation rate for workers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75 and over has doubled since 1998</a:t>
            </a:r>
            <a:r>
              <a:rPr lang="en-US" altLang="en-US" sz="1600" b="1" dirty="0">
                <a:solidFill>
                  <a:schemeClr val="bg1"/>
                </a:solidFill>
              </a:rPr>
              <a:t>,</a:t>
            </a:r>
            <a:br>
              <a:rPr lang="en-US" altLang="en-US" sz="1600" b="1" dirty="0">
                <a:solidFill>
                  <a:schemeClr val="bg1"/>
                </a:solidFill>
              </a:rPr>
            </a:br>
            <a:r>
              <a:rPr lang="en-US" altLang="en-US" sz="1600" b="1" dirty="0" smtClean="0">
                <a:solidFill>
                  <a:schemeClr val="bg1"/>
                </a:solidFill>
              </a:rPr>
              <a:t>but growth in the participation rate has </a:t>
            </a:r>
            <a:r>
              <a:rPr lang="en-US" altLang="en-US" sz="1600" b="1" smtClean="0">
                <a:solidFill>
                  <a:schemeClr val="bg1"/>
                </a:solidFill>
              </a:rPr>
              <a:t>slowed recently.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blackWhite">
          <a:xfrm>
            <a:off x="6601534" y="4518734"/>
            <a:ext cx="2212266" cy="727969"/>
          </a:xfrm>
          <a:prstGeom prst="wedgeRectCallout">
            <a:avLst>
              <a:gd name="adj1" fmla="val 45895"/>
              <a:gd name="adj2" fmla="val -123461"/>
            </a:avLst>
          </a:prstGeom>
          <a:solidFill>
            <a:srgbClr val="F73780"/>
          </a:solidFill>
          <a:ln>
            <a:noFill/>
          </a:ln>
          <a:extLst/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altLang="en-US" sz="1400" b="1" dirty="0" smtClean="0">
                <a:solidFill>
                  <a:schemeClr val="bg1"/>
                </a:solidFill>
              </a:rPr>
              <a:t>The percent of </a:t>
            </a:r>
            <a:r>
              <a:rPr lang="en-US" altLang="en-US" sz="1400" b="1" dirty="0">
                <a:solidFill>
                  <a:schemeClr val="bg1"/>
                </a:solidFill>
              </a:rPr>
              <a:t>women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400" b="1" dirty="0">
                <a:solidFill>
                  <a:schemeClr val="bg1"/>
                </a:solidFill>
              </a:rPr>
              <a:t>this age group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that is working has doubled.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blackWhite">
          <a:xfrm>
            <a:off x="7070571" y="1201737"/>
            <a:ext cx="1743229" cy="644818"/>
          </a:xfrm>
          <a:prstGeom prst="wedgeRectCallout">
            <a:avLst>
              <a:gd name="adj1" fmla="val 41404"/>
              <a:gd name="adj2" fmla="val 10563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Nearly 1 in 8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 men in this age group is </a:t>
            </a:r>
            <a:r>
              <a:rPr lang="en-US" altLang="en-US" sz="1400" b="1" dirty="0">
                <a:solidFill>
                  <a:schemeClr val="bg1"/>
                </a:solidFill>
              </a:rPr>
              <a:t>working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544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2D3AD80-D75D-46C2-8ED6-D16E32EF7091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7931150" cy="6985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Fatal Work Injury Rates Improved Slightly</a:t>
            </a:r>
            <a:br>
              <a:rPr lang="en-US" altLang="en-US" sz="2800" smtClean="0">
                <a:latin typeface="Arial" panose="020B0604020202020204" pitchFamily="34" charset="0"/>
              </a:rPr>
            </a:br>
            <a:r>
              <a:rPr lang="en-US" altLang="en-US" sz="2800" smtClean="0">
                <a:latin typeface="Arial" panose="020B0604020202020204" pitchFamily="34" charset="0"/>
              </a:rPr>
              <a:t>Since 2006 but Still Climb Sharply With Age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30188" y="6161088"/>
            <a:ext cx="78374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/>
              <a:t>2013 </a:t>
            </a:r>
            <a:r>
              <a:rPr lang="en-US" altLang="en-US" sz="1100" dirty="0"/>
              <a:t>data are </a:t>
            </a:r>
            <a:r>
              <a:rPr lang="en-US" altLang="en-US" sz="1100" dirty="0" smtClean="0"/>
              <a:t>preliminary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None/>
            </a:pPr>
            <a:r>
              <a:rPr lang="en-US" altLang="en-US" sz="1100" dirty="0"/>
              <a:t>Source: U.S. Bureau of Labor Statistics, </a:t>
            </a:r>
            <a:r>
              <a:rPr lang="en-US" altLang="en-US" sz="1100" i="1"/>
              <a:t>at </a:t>
            </a:r>
            <a:r>
              <a:rPr lang="en-US" altLang="en-US" sz="1100">
                <a:hlinkClick r:id="rId2"/>
              </a:rPr>
              <a:t>http://</a:t>
            </a:r>
            <a:r>
              <a:rPr lang="en-US" altLang="en-US" sz="1100" smtClean="0">
                <a:hlinkClick r:id="rId2"/>
              </a:rPr>
              <a:t>www.bls.gov/iif/oshwc/cfoi/cfch0012.pdf</a:t>
            </a:r>
            <a:r>
              <a:rPr lang="en-US" altLang="en-US" sz="1100" smtClean="0"/>
              <a:t> </a:t>
            </a:r>
            <a:endParaRPr lang="en-US" altLang="en-US" sz="1100" dirty="0"/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0" y="10064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/>
              <a:t>Fatal Work Injury Rate per 100,000 full-time-equivalent workers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68824173"/>
              </p:ext>
            </p:extLst>
          </p:nvPr>
        </p:nvGraphicFramePr>
        <p:xfrm>
          <a:off x="568170" y="1618943"/>
          <a:ext cx="8202967" cy="444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12261" name="Text Box 5"/>
          <p:cNvSpPr txBox="1">
            <a:spLocks noChangeArrowheads="1"/>
          </p:cNvSpPr>
          <p:nvPr/>
        </p:nvSpPr>
        <p:spPr bwMode="auto">
          <a:xfrm>
            <a:off x="1493838" y="1687513"/>
            <a:ext cx="4249737" cy="1504950"/>
          </a:xfrm>
          <a:prstGeom prst="rect">
            <a:avLst/>
          </a:prstGeom>
          <a:solidFill>
            <a:srgbClr val="2B72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The fatality rate for workers 65 and older was </a:t>
            </a:r>
            <a:r>
              <a:rPr lang="en-US" altLang="en-US" sz="1800" b="1" i="1" u="sng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lang="en-US" altLang="en-US" sz="1800" b="1" i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i="1" u="sng" dirty="0">
                <a:solidFill>
                  <a:schemeClr val="bg1"/>
                </a:solidFill>
                <a:cs typeface="Arial" panose="020B0604020202020204" pitchFamily="34" charset="0"/>
              </a:rPr>
              <a:t>times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 that of workers age 25-34.  The workplace of the future will have to be completely redesigned to accommodate the surge in older workers.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12261" grpId="0" bld="series" animBg="0"/>
      <p:bldP spid="611226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91ED2A5-5D4E-406A-8F5C-A37939F8E655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3495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Older Workers Lose More Days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from Work Due to Injury or Illness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573605687"/>
              </p:ext>
            </p:extLst>
          </p:nvPr>
        </p:nvGraphicFramePr>
        <p:xfrm>
          <a:off x="311150" y="1263650"/>
          <a:ext cx="862965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211138" y="6186488"/>
            <a:ext cx="8085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Source: US Bureau of Labor Statistics, </a:t>
            </a:r>
            <a:r>
              <a:rPr lang="en-US" altLang="en-US" sz="1100" i="1" dirty="0"/>
              <a:t>Nonfatal Occupational Injuries and Illnesses Requiring Days Away From Work, </a:t>
            </a:r>
            <a:r>
              <a:rPr lang="en-US" altLang="en-US" sz="1100" i="1" dirty="0" smtClean="0"/>
              <a:t>2013 </a:t>
            </a:r>
            <a:r>
              <a:rPr lang="en-US" altLang="en-US" sz="1100" dirty="0"/>
              <a:t>(Table 10), released </a:t>
            </a:r>
            <a:r>
              <a:rPr lang="en-US" altLang="en-US" sz="1100" dirty="0" smtClean="0"/>
              <a:t>December </a:t>
            </a:r>
            <a:r>
              <a:rPr lang="en-US" altLang="en-US" sz="1100" dirty="0"/>
              <a:t>1</a:t>
            </a:r>
            <a:r>
              <a:rPr lang="en-US" altLang="en-US" sz="1100" dirty="0" smtClean="0"/>
              <a:t>6</a:t>
            </a:r>
            <a:r>
              <a:rPr lang="en-US" altLang="en-US" sz="1100" dirty="0"/>
              <a:t>, </a:t>
            </a:r>
            <a:r>
              <a:rPr lang="en-US" altLang="en-US" sz="1100" dirty="0" smtClean="0"/>
              <a:t>2014.</a:t>
            </a:r>
            <a:endParaRPr lang="en-US" altLang="en-US" sz="1100" dirty="0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24288" y="1132119"/>
            <a:ext cx="1320800" cy="73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/>
              <a:t>Median Days Away From Work</a:t>
            </a:r>
          </a:p>
        </p:txBody>
      </p:sp>
      <p:sp>
        <p:nvSpPr>
          <p:cNvPr id="6110215" name="AutoShape 7"/>
          <p:cNvSpPr>
            <a:spLocks noChangeArrowheads="1"/>
          </p:cNvSpPr>
          <p:nvPr/>
        </p:nvSpPr>
        <p:spPr bwMode="auto">
          <a:xfrm>
            <a:off x="4800600" y="1127125"/>
            <a:ext cx="1524000" cy="644525"/>
          </a:xfrm>
          <a:prstGeom prst="wedgeRectCallout">
            <a:avLst>
              <a:gd name="adj1" fmla="val 16792"/>
              <a:gd name="adj2" fmla="val 146504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Youngest baby boomer is age </a:t>
            </a:r>
            <a:r>
              <a:rPr lang="en-US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51 </a:t>
            </a:r>
            <a:r>
              <a:rPr lang="en-US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(in </a:t>
            </a:r>
            <a:r>
              <a:rPr lang="en-US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2015) </a:t>
            </a:r>
            <a:endParaRPr lang="en-US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371475" y="5505449"/>
            <a:ext cx="8340725" cy="638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Median lost time of workers age 65+ is 2-3X that of workers age 25-34. These numbers are pretty stable—they haven’t changed much since 2008.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00925" y="1031875"/>
            <a:ext cx="1524000" cy="644525"/>
          </a:xfrm>
          <a:prstGeom prst="wedgeRectCallout">
            <a:avLst>
              <a:gd name="adj1" fmla="val 22126"/>
              <a:gd name="adj2" fmla="val 79630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Oldest baby boomer is age </a:t>
            </a:r>
            <a:r>
              <a:rPr lang="en-US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69 </a:t>
            </a:r>
            <a:r>
              <a:rPr lang="en-US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(in </a:t>
            </a:r>
            <a:r>
              <a:rPr lang="en-US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2015) </a:t>
            </a:r>
            <a:endParaRPr lang="en-US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0215" grpId="0" animBg="1" autoUpdateAnimBg="0"/>
      <p:bldP spid="9" grpId="0" animBg="1"/>
      <p:bldP spid="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1D2F2AE-16CE-4CF5-ABD8-7E6A45FA438A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3495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Percent of Days-Away-from-Work Cases,  by Days Lost and Age Group, 2012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11150" y="1263650"/>
          <a:ext cx="862965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211138" y="6186488"/>
            <a:ext cx="8085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</a:t>
            </a:r>
            <a:r>
              <a:rPr lang="en-US" altLang="en-US" sz="1100" i="1"/>
              <a:t>Nonfatal Occupational Injuries and Illnesses Requiring Days Away From Work, 2012 </a:t>
            </a:r>
            <a:r>
              <a:rPr lang="en-US" altLang="en-US" sz="1100"/>
              <a:t>(Table 10), released November 26, 2013.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371475" y="5419725"/>
            <a:ext cx="8340725" cy="723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Over one-third of days-lost cases of older workers involved a month or more away from work. And virtually 9 of 10 cases were</a:t>
            </a:r>
            <a:b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for at least two days, compared to 8 of 10 for the youngest workers.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1D2F2AE-16CE-4CF5-ABD8-7E6A45FA438A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3495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Percent of Days-Away-from-Work Cases,  by Days Lost and Age Group, 2013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553138155"/>
              </p:ext>
            </p:extLst>
          </p:nvPr>
        </p:nvGraphicFramePr>
        <p:xfrm>
          <a:off x="311150" y="1263650"/>
          <a:ext cx="862965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211138" y="6186488"/>
            <a:ext cx="8085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</a:t>
            </a:r>
            <a:r>
              <a:rPr lang="en-US" altLang="en-US" sz="1100" i="1"/>
              <a:t>Nonfatal Occupational Injuries and Illnesses Requiring Days Away From Work, 2012 </a:t>
            </a:r>
            <a:r>
              <a:rPr lang="en-US" altLang="en-US" sz="1100"/>
              <a:t>(Table 10), released November 26, 2013.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371475" y="5419725"/>
            <a:ext cx="8340725" cy="723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Over one-third of days-lost cases of older workers involved a month or more away from work. </a:t>
            </a: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  <a:r>
              <a:rPr lang="en-US" altLang="en-US" sz="1800" b="1" smtClean="0">
                <a:solidFill>
                  <a:schemeClr val="bg1"/>
                </a:solidFill>
                <a:cs typeface="Arial" panose="020B0604020202020204" pitchFamily="34" charset="0"/>
              </a:rPr>
              <a:t>over 9 </a:t>
            </a: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of 10 cases were</a:t>
            </a:r>
            <a:b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for at least two days, compared to 8 of 10 for the youngest workers.</a:t>
            </a:r>
          </a:p>
        </p:txBody>
      </p:sp>
    </p:spTree>
    <p:extLst>
      <p:ext uri="{BB962C8B-B14F-4D97-AF65-F5344CB8AC3E}">
        <p14:creationId xmlns:p14="http://schemas.microsoft.com/office/powerpoint/2010/main" val="15591509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BAEFCAA-7D29-4D8B-8A99-38D79ED2C71C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80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mtClean="0">
                <a:latin typeface="Arial" panose="020B0604020202020204" pitchFamily="34" charset="0"/>
              </a:rPr>
              <a:t>Older Workers Are Much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More Likely to Break a Bone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92100" y="1282700"/>
          <a:ext cx="88011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268288" y="6224588"/>
            <a:ext cx="7827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*per 10,000 full-time-equivalent workers</a:t>
            </a:r>
            <a:br>
              <a:rPr lang="en-US" altLang="en-US" sz="1100"/>
            </a:br>
            <a:r>
              <a:rPr lang="en-US" altLang="en-US" sz="1100"/>
              <a:t>Source: US Bureau of Labor Statistics, US Department of Labor at </a:t>
            </a:r>
            <a:r>
              <a:rPr lang="en-US" altLang="en-US" sz="1100">
                <a:hlinkClick r:id="rId3"/>
              </a:rPr>
              <a:t>http://www.bls.gov/news.release/pdf/osh2.pdf</a:t>
            </a:r>
            <a:r>
              <a:rPr lang="en-US" altLang="en-US" sz="1100"/>
              <a:t> Table 14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4300" y="1119188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Incidence Rate* (2012)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883321C5-189A-4EDE-A1AD-9908E4DA563B}" type="slidenum">
              <a:rPr lang="en-US" altLang="en-US" sz="900" smtClean="0">
                <a:solidFill>
                  <a:srgbClr val="000000"/>
                </a:solidFill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lang="en-US" altLang="en-US" sz="90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190500"/>
            <a:ext cx="6972300" cy="881063"/>
          </a:xfrm>
        </p:spPr>
        <p:txBody>
          <a:bodyPr lIns="92075" tIns="46038" rIns="92075" bIns="46038" anchor="b"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Workers Comp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Return on Net Worth, 2002-2013</a:t>
            </a:r>
          </a:p>
        </p:txBody>
      </p:sp>
      <p:graphicFrame>
        <p:nvGraphicFramePr>
          <p:cNvPr id="11268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0277518"/>
              </p:ext>
            </p:extLst>
          </p:nvPr>
        </p:nvGraphicFramePr>
        <p:xfrm>
          <a:off x="0" y="1074738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Chart" r:id="rId4" imgW="8820230" imgH="4553040" progId="MSGraph.Chart.8">
                  <p:embed followColorScheme="full"/>
                </p:oleObj>
              </mc:Choice>
              <mc:Fallback>
                <p:oleObj name="Chart" r:id="rId4" imgW="8820230" imgH="455304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4738"/>
                        <a:ext cx="9144000" cy="471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69875" y="6361113"/>
            <a:ext cx="3568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Sources:  NAIC; Insurance Information Institute	</a:t>
            </a:r>
          </a:p>
        </p:txBody>
      </p:sp>
      <p:sp>
        <p:nvSpPr>
          <p:cNvPr id="11270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495925" y="1304925"/>
            <a:ext cx="2286000" cy="700088"/>
          </a:xfrm>
          <a:prstGeom prst="wedgeRectCallout">
            <a:avLst>
              <a:gd name="adj1" fmla="val -16866"/>
              <a:gd name="adj2" fmla="val 21462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Profits down during and after a severe recession: cause and effect?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BAEFCAA-7D29-4D8B-8A99-38D79ED2C71C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80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dirty="0" smtClean="0">
                <a:latin typeface="Arial" panose="020B0604020202020204" pitchFamily="34" charset="0"/>
              </a:rPr>
              <a:t>Older Workers Are Much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More Likely to Break a Bone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923652708"/>
              </p:ext>
            </p:extLst>
          </p:nvPr>
        </p:nvGraphicFramePr>
        <p:xfrm>
          <a:off x="292100" y="1282700"/>
          <a:ext cx="88011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268288" y="6224588"/>
            <a:ext cx="7827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*per 10,000 full-time-equivalent workers</a:t>
            </a:r>
            <a:br>
              <a:rPr lang="en-US" altLang="en-US" sz="1100"/>
            </a:br>
            <a:r>
              <a:rPr lang="en-US" altLang="en-US" sz="1100"/>
              <a:t>Source: US Bureau of Labor Statistics, US Department of Labor at </a:t>
            </a:r>
            <a:r>
              <a:rPr lang="en-US" altLang="en-US" sz="1100">
                <a:hlinkClick r:id="rId3"/>
              </a:rPr>
              <a:t>http://www.bls.gov/news.release/pdf/osh2.pdf</a:t>
            </a:r>
            <a:r>
              <a:rPr lang="en-US" altLang="en-US" sz="1100"/>
              <a:t> Table 14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4300" y="1119188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/>
              <a:t>Incidence Rate* (</a:t>
            </a:r>
            <a:r>
              <a:rPr lang="en-US" altLang="en-US" sz="1400" b="1" dirty="0" smtClean="0"/>
              <a:t>2013)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55437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6C6DC1D-6E1F-4AEF-B7DB-53A10F5AB083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311150"/>
            <a:ext cx="76708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z="2200" smtClean="0">
                <a:latin typeface="Arial" panose="020B0604020202020204" pitchFamily="34" charset="0"/>
              </a:rPr>
              <a:t>Older Workers Are More Likely Than Younger Workers to Slip/Fall, but Less Likely to Overexert Themselves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92100" y="1196975"/>
          <a:ext cx="88011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239713" y="6424613"/>
            <a:ext cx="7951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US Department of Labor at </a:t>
            </a:r>
            <a:r>
              <a:rPr lang="en-US" altLang="en-US" sz="1100">
                <a:hlinkClick r:id="rId3"/>
              </a:rPr>
              <a:t>http://www.bls.gov/news.release/pdf/osh2.pdf</a:t>
            </a:r>
            <a:r>
              <a:rPr lang="en-US" altLang="en-US" sz="1100"/>
              <a:t> Table 14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33350" y="1119188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Incidence Rate (2012)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981200" y="1216025"/>
            <a:ext cx="208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Source/Nature of Injury: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6C6DC1D-6E1F-4AEF-B7DB-53A10F5AB083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311150"/>
            <a:ext cx="76708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altLang="en-US" sz="2200" smtClean="0">
                <a:latin typeface="Arial" panose="020B0604020202020204" pitchFamily="34" charset="0"/>
              </a:rPr>
              <a:t>Older Workers Are More Likely Than Younger Workers to Slip/Fall, but Less Likely to Overexert Themselves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238342655"/>
              </p:ext>
            </p:extLst>
          </p:nvPr>
        </p:nvGraphicFramePr>
        <p:xfrm>
          <a:off x="292100" y="1196975"/>
          <a:ext cx="88011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239713" y="6424613"/>
            <a:ext cx="7951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US Bureau of Labor Statistics, US Department of Labor at </a:t>
            </a:r>
            <a:r>
              <a:rPr lang="en-US" altLang="en-US" sz="1100">
                <a:hlinkClick r:id="rId3"/>
              </a:rPr>
              <a:t>http://www.bls.gov/news.release/pdf/osh2.pdf</a:t>
            </a:r>
            <a:r>
              <a:rPr lang="en-US" altLang="en-US" sz="1100"/>
              <a:t> Table 14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33350" y="1119188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 dirty="0"/>
              <a:t>Incidence Rate (</a:t>
            </a:r>
            <a:r>
              <a:rPr lang="en-US" altLang="en-US" sz="1400" b="1" dirty="0" smtClean="0"/>
              <a:t>2013)</a:t>
            </a:r>
            <a:endParaRPr lang="en-US" altLang="en-US" sz="1400" b="1" dirty="0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981200" y="1216025"/>
            <a:ext cx="208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Source/Nature of Injury:</a:t>
            </a:r>
          </a:p>
        </p:txBody>
      </p:sp>
    </p:spTree>
    <p:extLst>
      <p:ext uri="{BB962C8B-B14F-4D97-AF65-F5344CB8AC3E}">
        <p14:creationId xmlns:p14="http://schemas.microsoft.com/office/powerpoint/2010/main" val="828940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089150"/>
            <a:ext cx="7981950" cy="95885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marL="742950" indent="-742950" algn="ctr" defTabSz="914400" eaLnBrk="1" hangingPunct="1">
              <a:lnSpc>
                <a:spcPct val="95000"/>
              </a:lnSpc>
              <a:spcBef>
                <a:spcPct val="25000"/>
              </a:spcBef>
              <a:buFont typeface="Verdana" panose="020B0604030504040204" pitchFamily="34" charset="0"/>
              <a:buAutoNum type="arabicPeriod" startAt="6"/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The Obesity Epidemic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3E45F5A-B0F2-49A5-BED7-968CEB1D37F2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619125" y="3305175"/>
            <a:ext cx="79438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2B7299"/>
                </a:solidFill>
              </a:rPr>
              <a:t>In 1994, in no state was the percent of adults who were obese as high as 20%.</a:t>
            </a:r>
            <a:br>
              <a:rPr lang="en-US" altLang="en-US" sz="2800" b="1" dirty="0">
                <a:solidFill>
                  <a:srgbClr val="2B7299"/>
                </a:solidFill>
              </a:rPr>
            </a:br>
            <a:r>
              <a:rPr lang="en-US" altLang="en-US" sz="2800" b="1" dirty="0">
                <a:solidFill>
                  <a:srgbClr val="2B7299"/>
                </a:solidFill>
              </a:rPr>
              <a:t/>
            </a:r>
            <a:br>
              <a:rPr lang="en-US" altLang="en-US" sz="2800" b="1" dirty="0">
                <a:solidFill>
                  <a:srgbClr val="2B7299"/>
                </a:solidFill>
              </a:rPr>
            </a:br>
            <a:r>
              <a:rPr lang="en-US" altLang="en-US" sz="2800" b="1" dirty="0">
                <a:solidFill>
                  <a:srgbClr val="2B7299"/>
                </a:solidFill>
              </a:rPr>
              <a:t>By 2010, </a:t>
            </a:r>
            <a:r>
              <a:rPr lang="en-US" altLang="en-US" sz="2800" b="1" dirty="0">
                <a:solidFill>
                  <a:srgbClr val="FF0000"/>
                </a:solidFill>
              </a:rPr>
              <a:t>all 50 states </a:t>
            </a:r>
            <a:r>
              <a:rPr lang="en-US" altLang="en-US" sz="2800" b="1" dirty="0">
                <a:solidFill>
                  <a:srgbClr val="2B7299"/>
                </a:solidFill>
              </a:rPr>
              <a:t>had adult obesity rates of 20% or more. In </a:t>
            </a:r>
            <a:r>
              <a:rPr lang="en-US" altLang="en-US" sz="2800" b="1" dirty="0" smtClean="0">
                <a:solidFill>
                  <a:srgbClr val="2B7299"/>
                </a:solidFill>
              </a:rPr>
              <a:t>18 states in 2013,</a:t>
            </a:r>
            <a:br>
              <a:rPr lang="en-US" altLang="en-US" sz="2800" b="1" dirty="0" smtClean="0">
                <a:solidFill>
                  <a:srgbClr val="2B7299"/>
                </a:solidFill>
              </a:rPr>
            </a:br>
            <a:r>
              <a:rPr lang="en-US" altLang="en-US" sz="2800" b="1" dirty="0" smtClean="0">
                <a:solidFill>
                  <a:srgbClr val="2B7299"/>
                </a:solidFill>
              </a:rPr>
              <a:t>30</a:t>
            </a:r>
            <a:r>
              <a:rPr lang="en-US" altLang="en-US" sz="2800" b="1" dirty="0">
                <a:solidFill>
                  <a:srgbClr val="2B7299"/>
                </a:solidFill>
              </a:rPr>
              <a:t>% of the adults were obese.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96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13EF7A9-7DBE-4361-9C7F-775ED11BDCFF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44</a:t>
            </a:fld>
            <a:endParaRPr lang="en-US" altLang="en-US" sz="900" smtClean="0"/>
          </a:p>
        </p:txBody>
      </p:sp>
      <p:pic>
        <p:nvPicPr>
          <p:cNvPr id="69637" name="Picture 2" descr="C:\Users\stevenw\Pictures\map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366838"/>
            <a:ext cx="820737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800100" y="0"/>
            <a:ext cx="693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2B7299"/>
                </a:solidFill>
              </a:rPr>
              <a:t>Obesity Trends Among U.S. Adults</a:t>
            </a:r>
            <a:r>
              <a:rPr lang="en-US" altLang="en-US" sz="3000" b="1"/>
              <a:t/>
            </a:r>
            <a:br>
              <a:rPr lang="en-US" altLang="en-US" sz="3000" b="1"/>
            </a:br>
            <a:r>
              <a:rPr lang="en-US" altLang="en-US" sz="3000" b="1">
                <a:solidFill>
                  <a:srgbClr val="DE3021"/>
                </a:solidFill>
              </a:rPr>
              <a:t>BRFSS, 1994</a:t>
            </a:r>
            <a:endParaRPr lang="en-US" altLang="en-US" sz="3000" b="1"/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571500" y="6324600"/>
            <a:ext cx="769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</a:t>
            </a:r>
            <a:r>
              <a:rPr lang="en-US" altLang="en-US" sz="1100">
                <a:hlinkClick r:id="rId3"/>
              </a:rPr>
              <a:t>http://www.cdc.gov/obesity/data/trends.html#State</a:t>
            </a:r>
            <a:r>
              <a:rPr lang="en-US" altLang="en-US" sz="11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7"/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7381875" cy="9715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Obesity Trends Among U.S. Adults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solidFill>
                  <a:srgbClr val="DE3021"/>
                </a:solidFill>
                <a:latin typeface="Arial" panose="020B0604020202020204" pitchFamily="34" charset="0"/>
              </a:rPr>
              <a:t>BRFSS, 2013</a:t>
            </a:r>
          </a:p>
        </p:txBody>
      </p:sp>
      <p:sp>
        <p:nvSpPr>
          <p:cNvPr id="70660" name="TextBox 88"/>
          <p:cNvSpPr txBox="1">
            <a:spLocks noChangeArrowheads="1"/>
          </p:cNvSpPr>
          <p:nvPr/>
        </p:nvSpPr>
        <p:spPr bwMode="auto">
          <a:xfrm>
            <a:off x="552450" y="6419850"/>
            <a:ext cx="8372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</a:t>
            </a:r>
            <a:r>
              <a:rPr lang="en-US" altLang="en-US" sz="1100">
                <a:hlinkClick r:id="rId3"/>
              </a:rPr>
              <a:t>http://www.cdc.gov/obesity/data/trends.html#State</a:t>
            </a:r>
            <a:r>
              <a:rPr lang="en-US" altLang="en-US" sz="110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143075"/>
            <a:ext cx="6669646" cy="51955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1F22013-6A4B-4A34-B5E6-0635F9BCC500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38113"/>
            <a:ext cx="7870825" cy="79057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  <a:t>The Most Obese Workers File Twice as Many</a:t>
            </a:r>
            <a:b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</a:br>
            <a: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  <a:t>WC Claims as Healthy-Weight Workers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41288" y="1230313"/>
          <a:ext cx="8951912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90488" y="6315075"/>
            <a:ext cx="8977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Ostbye, T., </a:t>
            </a:r>
            <a:r>
              <a:rPr lang="en-US" altLang="en-US" sz="1100" i="1"/>
              <a:t>et al</a:t>
            </a:r>
            <a:r>
              <a:rPr lang="en-US" altLang="en-US" sz="1100"/>
              <a:t>, “Obesity and Workers Compensation,” </a:t>
            </a:r>
            <a:r>
              <a:rPr lang="en-US" altLang="en-US" sz="1100" i="1"/>
              <a:t>Archives of Internal Medicine</a:t>
            </a:r>
            <a:r>
              <a:rPr lang="en-US" altLang="en-US" sz="1100"/>
              <a:t>, April 23, 2007</a:t>
            </a:r>
            <a:r>
              <a:rPr lang="en-US" altLang="en-US" sz="1100" i="1"/>
              <a:t>.</a:t>
            </a:r>
            <a:endParaRPr lang="en-US" altLang="en-US" sz="1100"/>
          </a:p>
        </p:txBody>
      </p:sp>
      <p:sp>
        <p:nvSpPr>
          <p:cNvPr id="6430725" name="AutoShape 5"/>
          <p:cNvSpPr>
            <a:spLocks noChangeArrowheads="1"/>
          </p:cNvSpPr>
          <p:nvPr/>
        </p:nvSpPr>
        <p:spPr bwMode="auto">
          <a:xfrm>
            <a:off x="2486025" y="1647825"/>
            <a:ext cx="2705100" cy="819150"/>
          </a:xfrm>
          <a:prstGeom prst="wedgeRectCallout">
            <a:avLst>
              <a:gd name="adj1" fmla="val 127241"/>
              <a:gd name="adj2" fmla="val 13500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The most obese have twice as many claims and 13 times more lost workdays than healthy weight workers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4A8BB8C-7092-4B64-AB23-18E94EF8078C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238125"/>
            <a:ext cx="7870825" cy="676275"/>
          </a:xfrm>
        </p:spPr>
        <p:txBody>
          <a:bodyPr lIns="92075" tIns="46038" rIns="92075" bIns="46038" anchor="b"/>
          <a:lstStyle/>
          <a:p>
            <a:pPr>
              <a:lnSpc>
                <a:spcPct val="75000"/>
              </a:lnSpc>
            </a:pPr>
            <a: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  <a:t>WC Medical Claims and Indemnity Costs</a:t>
            </a:r>
            <a:b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</a:br>
            <a: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  <a:t>are 5-10x Higher for the Most Obese Workers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50800" y="1203325"/>
          <a:ext cx="8816975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0" y="6573838"/>
            <a:ext cx="700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Ostbye, T., </a:t>
            </a:r>
            <a:r>
              <a:rPr lang="en-US" altLang="en-US" sz="1100" i="1"/>
              <a:t>et al</a:t>
            </a:r>
            <a:r>
              <a:rPr lang="en-US" altLang="en-US" sz="1100"/>
              <a:t>, “Obesity and Workers Compensation,” </a:t>
            </a:r>
            <a:r>
              <a:rPr lang="en-US" altLang="en-US" sz="1100" i="1"/>
              <a:t>Archives of Internal Medicine</a:t>
            </a:r>
            <a:r>
              <a:rPr lang="en-US" altLang="en-US" sz="1100"/>
              <a:t>, April 23, 2007</a:t>
            </a:r>
            <a:r>
              <a:rPr lang="en-US" altLang="en-US" sz="1100" i="1"/>
              <a:t>.</a:t>
            </a:r>
          </a:p>
        </p:txBody>
      </p:sp>
      <p:sp>
        <p:nvSpPr>
          <p:cNvPr id="6431749" name="AutoShape 5"/>
          <p:cNvSpPr>
            <a:spLocks noChangeArrowheads="1"/>
          </p:cNvSpPr>
          <p:nvPr/>
        </p:nvSpPr>
        <p:spPr bwMode="auto">
          <a:xfrm>
            <a:off x="2057400" y="1600200"/>
            <a:ext cx="3505200" cy="590550"/>
          </a:xfrm>
          <a:prstGeom prst="wedgeRectCallout">
            <a:avLst>
              <a:gd name="adj1" fmla="val 109236"/>
              <a:gd name="adj2" fmla="val -37954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Indemnity costs are 11 times higher for the most obese workers than for healthy-weight workers.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74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A08154C-C070-4B0D-B892-02F5ABD67FF3}" type="slidenum">
              <a:rPr lang="en-US" altLang="en-US" sz="1400"/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238125"/>
            <a:ext cx="7870825" cy="676275"/>
          </a:xfrm>
        </p:spPr>
        <p:txBody>
          <a:bodyPr lIns="92075" tIns="46038" rIns="92075" bIns="46038" anchor="b"/>
          <a:lstStyle/>
          <a:p>
            <a:pPr>
              <a:lnSpc>
                <a:spcPct val="75000"/>
              </a:lnSpc>
            </a:pPr>
            <a:r>
              <a:rPr lang="en-US" altLang="en-US" sz="2600" smtClean="0">
                <a:solidFill>
                  <a:srgbClr val="2B7299"/>
                </a:solidFill>
                <a:latin typeface="Arial" panose="020B0604020202020204" pitchFamily="34" charset="0"/>
              </a:rPr>
              <a:t>Additional (to WC) Costs of Obese Workers </a:t>
            </a:r>
          </a:p>
        </p:txBody>
      </p:sp>
      <p:graphicFrame>
        <p:nvGraphicFramePr>
          <p:cNvPr id="75780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225425" y="1323975"/>
          <a:ext cx="8918575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3" name="Chart" r:id="rId3" imgW="8924976" imgH="4791152" progId="MSGraph.Chart.8">
                  <p:embed followColorScheme="full"/>
                </p:oleObj>
              </mc:Choice>
              <mc:Fallback>
                <p:oleObj name="Chart" r:id="rId3" imgW="8924976" imgH="479115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23975"/>
                        <a:ext cx="8918575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485775" y="6326188"/>
            <a:ext cx="75152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/>
              <a:t>Source: Finkelstein, E., </a:t>
            </a:r>
            <a:r>
              <a:rPr lang="en-US" altLang="en-US" sz="1100" i="1"/>
              <a:t>et al</a:t>
            </a:r>
            <a:r>
              <a:rPr lang="en-US" altLang="en-US" sz="1100"/>
              <a:t>, “The Costs of Obesity in the Workplace,” </a:t>
            </a:r>
            <a:r>
              <a:rPr lang="en-US" altLang="en-US" sz="1100" i="1"/>
              <a:t>Journal of Occupational and Environmental Medicine</a:t>
            </a:r>
            <a:r>
              <a:rPr lang="en-US" altLang="en-US" sz="1100"/>
              <a:t>, Volume 52, No. 10 (October 2010), pp. 971-976</a:t>
            </a:r>
            <a:r>
              <a:rPr lang="en-US" altLang="en-US" sz="1100" i="1"/>
              <a:t>.</a:t>
            </a:r>
          </a:p>
        </p:txBody>
      </p:sp>
      <p:sp>
        <p:nvSpPr>
          <p:cNvPr id="6431749" name="AutoShape 5"/>
          <p:cNvSpPr>
            <a:spLocks noChangeArrowheads="1"/>
          </p:cNvSpPr>
          <p:nvPr/>
        </p:nvSpPr>
        <p:spPr bwMode="auto">
          <a:xfrm>
            <a:off x="2057400" y="1600200"/>
            <a:ext cx="3505200" cy="1104900"/>
          </a:xfrm>
          <a:prstGeom prst="wedgeRectCallout">
            <a:avLst>
              <a:gd name="adj1" fmla="val 109236"/>
              <a:gd name="adj2" fmla="val -37954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  <a:cs typeface="Arial" panose="020B0604020202020204" pitchFamily="34" charset="0"/>
              </a:rPr>
              <a:t>The most obese workers cost employers for greater medical care and by being less productive (by being absent more and being less productive when at work.</a:t>
            </a:r>
          </a:p>
        </p:txBody>
      </p:sp>
      <p:sp>
        <p:nvSpPr>
          <p:cNvPr id="75783" name="TextBox 6"/>
          <p:cNvSpPr txBox="1">
            <a:spLocks noChangeArrowheads="1"/>
          </p:cNvSpPr>
          <p:nvPr/>
        </p:nvSpPr>
        <p:spPr bwMode="auto">
          <a:xfrm>
            <a:off x="180975" y="1009650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Estimated Per Capita Costs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7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613275"/>
            <a:ext cx="7807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 i="1">
                <a:solidFill>
                  <a:srgbClr val="225A7A"/>
                </a:solidFill>
              </a:rPr>
              <a:t>Thank you for your time</a:t>
            </a:r>
            <a:br>
              <a:rPr lang="en-US" altLang="en-US" sz="3600" b="1" i="1">
                <a:solidFill>
                  <a:srgbClr val="225A7A"/>
                </a:solidFill>
              </a:rPr>
            </a:br>
            <a:r>
              <a:rPr lang="en-US" altLang="en-US" sz="3600" b="1" i="1">
                <a:solidFill>
                  <a:srgbClr val="225A7A"/>
                </a:solidFill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6172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61722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6172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617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91" y="221941"/>
            <a:ext cx="6848074" cy="773360"/>
          </a:xfrm>
        </p:spPr>
        <p:txBody>
          <a:bodyPr/>
          <a:lstStyle/>
          <a:p>
            <a:r>
              <a:rPr lang="en-US" dirty="0" smtClean="0"/>
              <a:t>Workers Comp Return on Net Worth, by State, 2013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53088063"/>
              </p:ext>
            </p:extLst>
          </p:nvPr>
        </p:nvGraphicFramePr>
        <p:xfrm>
          <a:off x="447675" y="1124042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6F7E-AD7B-4BCC-B6A3-0BE634E98C8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717220" y="1235937"/>
            <a:ext cx="2883856" cy="779294"/>
          </a:xfrm>
          <a:prstGeom prst="wedgeRectCallout">
            <a:avLst>
              <a:gd name="adj1" fmla="val -104543"/>
              <a:gd name="adj2" fmla="val 8509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12 states </a:t>
            </a:r>
            <a:r>
              <a:rPr lang="en-US" altLang="en-US" sz="1800" b="1" dirty="0">
                <a:solidFill>
                  <a:schemeClr val="bg1"/>
                </a:solidFill>
              </a:rPr>
              <a:t>posted double-digit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profit percentages </a:t>
            </a:r>
            <a:r>
              <a:rPr lang="en-US" altLang="en-US" sz="1800" b="1" dirty="0">
                <a:solidFill>
                  <a:schemeClr val="bg1"/>
                </a:solidFill>
              </a:rPr>
              <a:t>in WC in </a:t>
            </a:r>
            <a:r>
              <a:rPr lang="en-US" altLang="en-US" sz="1800" b="1" dirty="0" smtClean="0">
                <a:solidFill>
                  <a:schemeClr val="bg1"/>
                </a:solidFill>
              </a:rPr>
              <a:t>2013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36" y="179265"/>
            <a:ext cx="6936851" cy="860425"/>
          </a:xfrm>
        </p:spPr>
        <p:txBody>
          <a:bodyPr/>
          <a:lstStyle/>
          <a:p>
            <a:r>
              <a:rPr lang="en-US" dirty="0"/>
              <a:t>Workers Comp Return on Net Worth, by State, </a:t>
            </a:r>
            <a:r>
              <a:rPr lang="en-US" dirty="0" smtClean="0"/>
              <a:t>2013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11975902"/>
              </p:ext>
            </p:extLst>
          </p:nvPr>
        </p:nvGraphicFramePr>
        <p:xfrm>
          <a:off x="495300" y="1647825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B6F7E-AD7B-4BCC-B6A3-0BE634E98C8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542190" y="1287262"/>
            <a:ext cx="248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25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7945" y="207962"/>
            <a:ext cx="6439701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Workers Compensation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Combined Ratio: 1994–2014P</a:t>
            </a:r>
            <a:endParaRPr lang="en-US" altLang="en-US" baseline="300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232092"/>
              </p:ext>
            </p:extLst>
          </p:nvPr>
        </p:nvGraphicFramePr>
        <p:xfrm>
          <a:off x="378087" y="1442345"/>
          <a:ext cx="8350250" cy="397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569913" y="5554662"/>
            <a:ext cx="8004175" cy="7572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</a:rPr>
              <a:t>Workers Comp underwriting </a:t>
            </a:r>
            <a:r>
              <a:rPr lang="en-US" altLang="en-US" b="1" dirty="0" smtClean="0">
                <a:solidFill>
                  <a:srgbClr val="FFFFFF"/>
                </a:solidFill>
              </a:rPr>
              <a:t>results were </a:t>
            </a:r>
            <a:r>
              <a:rPr lang="en-US" altLang="en-US" b="1" dirty="0">
                <a:solidFill>
                  <a:srgbClr val="FFFFFF"/>
                </a:solidFill>
              </a:rPr>
              <a:t>the worst they have been in a </a:t>
            </a:r>
            <a:r>
              <a:rPr lang="en-US" altLang="en-US" b="1" dirty="0" smtClean="0">
                <a:solidFill>
                  <a:srgbClr val="FFFFFF"/>
                </a:solidFill>
              </a:rPr>
              <a:t>decade but lately are improving.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04912" y="6285379"/>
            <a:ext cx="8369176" cy="5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 marL="133350" indent="-13335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1127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112713" algn="r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1127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112713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A.M. Best; Insurance Information Institute</a:t>
            </a:r>
            <a:r>
              <a:rPr lang="en-US" altLang="en-US" sz="1100" dirty="0" smtClean="0"/>
              <a:t>. Data for 2000-2014P are from Exhibit 6, Best’s Special Report, “U.S. Workers Compensation Results Sustain Recent Improvement,” November 10, 2014. </a:t>
            </a:r>
            <a:endParaRPr lang="en-US" altLang="en-US" sz="1100" dirty="0"/>
          </a:p>
        </p:txBody>
      </p:sp>
      <p:sp>
        <p:nvSpPr>
          <p:cNvPr id="1741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D250966-941C-4BA7-85FD-BB86DC78FB06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</a:t>
            </a:fld>
            <a:endParaRPr lang="en-US" altLang="en-US" sz="900" smtClean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671501" y="1171575"/>
            <a:ext cx="3235325" cy="600615"/>
          </a:xfrm>
          <a:prstGeom prst="wedgeRectCallout">
            <a:avLst>
              <a:gd name="adj1" fmla="val 47026"/>
              <a:gd name="adj2" fmla="val 13097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Does the WC line get in trouble once each decade?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4200" y="2104008"/>
            <a:ext cx="7981950" cy="1115442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marL="742950" indent="-742950" algn="ctr" defTabSz="914400" eaLnBrk="1" hangingPunct="1">
              <a:lnSpc>
                <a:spcPct val="95000"/>
              </a:lnSpc>
              <a:spcBef>
                <a:spcPct val="25000"/>
              </a:spcBef>
              <a:buFont typeface="Verdana" panose="020B0604030504040204" pitchFamily="34" charset="0"/>
              <a:buAutoNum type="arabicPeriod"/>
            </a:pP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A Growing Exposure Base,</a:t>
            </a:r>
            <a:b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but with a Different Mix of Risks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E39F5E6-1822-457F-95F3-7E3F253BA297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666750" y="3467100"/>
            <a:ext cx="793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28688C"/>
                </a:solidFill>
              </a:rPr>
              <a:t>Health Care, Education, Services </a:t>
            </a:r>
            <a:br>
              <a:rPr lang="en-US" altLang="en-US" sz="3600" b="1" dirty="0">
                <a:solidFill>
                  <a:srgbClr val="28688C"/>
                </a:solidFill>
              </a:rPr>
            </a:br>
            <a:r>
              <a:rPr lang="en-US" altLang="en-US" sz="3600" b="1" dirty="0">
                <a:solidFill>
                  <a:srgbClr val="28688C"/>
                </a:solidFill>
              </a:rPr>
              <a:t>Will Lead</a:t>
            </a:r>
            <a:endParaRPr lang="en-US" altLang="en-US" sz="36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9213366"/>
              </p:ext>
            </p:extLst>
          </p:nvPr>
        </p:nvGraphicFramePr>
        <p:xfrm>
          <a:off x="346075" y="1963737"/>
          <a:ext cx="8204199" cy="360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30213" y="176213"/>
            <a:ext cx="77009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25A7A"/>
                </a:solidFill>
              </a:rPr>
              <a:t>Monthly Change in </a:t>
            </a:r>
            <a:r>
              <a:rPr lang="en-US" sz="2800" b="1" kern="0" dirty="0">
                <a:solidFill>
                  <a:srgbClr val="225A7A"/>
                </a:solidFill>
                <a:ea typeface="+mj-ea"/>
                <a:cs typeface="+mj-cs"/>
              </a:rPr>
              <a:t>Nonfarm Employment,</a:t>
            </a:r>
            <a:r>
              <a:rPr lang="en-US" sz="2800" b="1" kern="0" dirty="0">
                <a:solidFill>
                  <a:srgbClr val="225A7A"/>
                </a:solidFill>
              </a:rPr>
              <a:t> </a:t>
            </a:r>
            <a:r>
              <a:rPr lang="en-US" sz="2800" b="1" dirty="0">
                <a:solidFill>
                  <a:srgbClr val="225A7A"/>
                </a:solidFill>
              </a:rPr>
              <a:t>2011 - </a:t>
            </a:r>
            <a:r>
              <a:rPr lang="en-US" sz="2800" b="1" dirty="0" smtClean="0">
                <a:solidFill>
                  <a:srgbClr val="225A7A"/>
                </a:solidFill>
              </a:rPr>
              <a:t>2014 </a:t>
            </a:r>
            <a:endParaRPr lang="en-US" sz="28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black">
          <a:xfrm>
            <a:off x="150743" y="1298575"/>
            <a:ext cx="1222513" cy="230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Thousands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381000" y="5641975"/>
            <a:ext cx="8467725" cy="56004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pace of job growth varies considerably from month to month.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7259" y="6327093"/>
            <a:ext cx="8539163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adjusted. </a:t>
            </a:r>
            <a:r>
              <a:rPr lang="en-US" sz="1100" dirty="0" smtClean="0"/>
              <a:t>Oct 2014 and Nov 2014 are </a:t>
            </a:r>
            <a:r>
              <a:rPr lang="en-US" sz="1100" dirty="0"/>
              <a:t>preliminary data</a:t>
            </a:r>
            <a:r>
              <a:rPr lang="en-US" sz="1100" dirty="0" smtClean="0"/>
              <a:t>. </a:t>
            </a:r>
            <a:r>
              <a:rPr lang="en-US" sz="1100" dirty="0"/>
              <a:t>M</a:t>
            </a:r>
            <a:r>
              <a:rPr lang="en-US" sz="1100" dirty="0" smtClean="0"/>
              <a:t>onthly gain for 2014 is average for January-November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Sources: US Bureau of Labor Statistics; Insurance Information Institute</a:t>
            </a:r>
          </a:p>
        </p:txBody>
      </p:sp>
      <p:sp>
        <p:nvSpPr>
          <p:cNvPr id="5128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12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4AAF6-20D8-40AE-AF9E-97189C1CB096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676400" y="1066800"/>
            <a:ext cx="6807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/>
              <a:t>Average Monthly Gain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2011: </a:t>
            </a:r>
            <a:r>
              <a:rPr lang="en-US" sz="1600" dirty="0" smtClean="0"/>
              <a:t>173,600     </a:t>
            </a:r>
            <a:r>
              <a:rPr lang="en-US" sz="1600" dirty="0"/>
              <a:t>2012: </a:t>
            </a:r>
            <a:r>
              <a:rPr lang="en-US" sz="1600" dirty="0" smtClean="0"/>
              <a:t>186,300     2013: 194,250     2014*: 240,900</a:t>
            </a:r>
            <a:endParaRPr lang="en-US" sz="1600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rot="16200000">
            <a:off x="4746247" y="-1758504"/>
            <a:ext cx="814388" cy="6450498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442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16124</TotalTime>
  <Words>2806</Words>
  <Application>Microsoft Office PowerPoint</Application>
  <PresentationFormat>On-screen Show (4:3)</PresentationFormat>
  <Paragraphs>360</Paragraphs>
  <Slides>49</Slides>
  <Notes>24</Notes>
  <HiddenSlides>9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Symbol</vt:lpstr>
      <vt:lpstr>Times New Roman</vt:lpstr>
      <vt:lpstr>Verdana</vt:lpstr>
      <vt:lpstr>Wingdings</vt:lpstr>
      <vt:lpstr>Default Design</vt:lpstr>
      <vt:lpstr>Chart</vt:lpstr>
      <vt:lpstr>Mega-Trends Influencing  the Workers Compensation Insurance Industry</vt:lpstr>
      <vt:lpstr>Presentation Outline: 6 Mega-Trends</vt:lpstr>
      <vt:lpstr>WC Profitability</vt:lpstr>
      <vt:lpstr>Workers Comp Return on Net Worth, 2002-2013</vt:lpstr>
      <vt:lpstr>Workers Comp Return on Net Worth, by State, 2013</vt:lpstr>
      <vt:lpstr>Workers Comp Return on Net Worth, by State, 2013</vt:lpstr>
      <vt:lpstr>Workers Compensation Combined Ratio: 1994–2014P</vt:lpstr>
      <vt:lpstr>A Growing Exposure Base, but with a Different Mix of Risks</vt:lpstr>
      <vt:lpstr>PowerPoint Presentation</vt:lpstr>
      <vt:lpstr>Nonfarm Payroll (Wages and Salaries), Quarterly, 2005–2014:Q3</vt:lpstr>
      <vt:lpstr>Workers Comp Net Written Premiums vs. Payroll, 1990-2014:Q3</vt:lpstr>
      <vt:lpstr>Construction Employment, Jan. 2010—November 2014*</vt:lpstr>
      <vt:lpstr>Manufacturing Employment, Monthly, January 2010—November 2014*</vt:lpstr>
      <vt:lpstr>U.S. Employment in Health Care &amp; Social Services, Monthly, 1990–2014*</vt:lpstr>
      <vt:lpstr>Workplace Safety Improvement Continues, but “Room” for More</vt:lpstr>
      <vt:lpstr>Fewer Occupational Deaths 1992–2013p</vt:lpstr>
      <vt:lpstr>Number of Workplace Homicides, 1992-2013</vt:lpstr>
      <vt:lpstr>PowerPoint Presentation</vt:lpstr>
      <vt:lpstr>Private Industry: Fewer Injuries &amp; Illnesses with Days Away from Work</vt:lpstr>
      <vt:lpstr>Accidents per 10,000 Full-Time Private Workers, 2013</vt:lpstr>
      <vt:lpstr>PowerPoint Presentation</vt:lpstr>
      <vt:lpstr>Workers Compensation Medical Severity Moderate Increase in 2011</vt:lpstr>
      <vt:lpstr>WC Medical Severity No Longer Rising Faster Than the Medical CPI Rate</vt:lpstr>
      <vt:lpstr>PowerPoint Presentation</vt:lpstr>
      <vt:lpstr>WC Indemnity Severity No Longer Grows Faster than Wages, 1995-2013</vt:lpstr>
      <vt:lpstr>Low Investment Returns</vt:lpstr>
      <vt:lpstr>U.S. Treasury 2- and 10-Year Note Yields*: 1990–2014</vt:lpstr>
      <vt:lpstr>Long-Term Reduction in the Level of Investment Earnings: Outlook </vt:lpstr>
      <vt:lpstr>The Aging Workforce</vt:lpstr>
      <vt:lpstr>Labor Force Participation Rate,  Ages 65-69, Quarterly, 1998:Q1-2014:Q4 </vt:lpstr>
      <vt:lpstr>Labor Force Participation Rate, Ages 70-74, Quarterly, 1998:Q1-2014:Q4</vt:lpstr>
      <vt:lpstr>Labor Force Participation Rate, Ages 70-74, Quarterly, 1998:Q1-2014:Q4</vt:lpstr>
      <vt:lpstr>Labor Force Participation Rate, Quarterly  Ages 75 and over, 1998-2014:Q4</vt:lpstr>
      <vt:lpstr>Labor Force Participation Rate, Quarterly  Ages 75 and over, 1998-2014:Q4</vt:lpstr>
      <vt:lpstr>Fatal Work Injury Rates Improved Slightly Since 2006 but Still Climb Sharply With Age</vt:lpstr>
      <vt:lpstr>Older Workers Lose More Days from Work Due to Injury or Illness</vt:lpstr>
      <vt:lpstr>Percent of Days-Away-from-Work Cases,  by Days Lost and Age Group, 2012</vt:lpstr>
      <vt:lpstr>Percent of Days-Away-from-Work Cases,  by Days Lost and Age Group, 2013</vt:lpstr>
      <vt:lpstr>Older Workers Are Much More Likely to Break a Bone</vt:lpstr>
      <vt:lpstr>Older Workers Are Much More Likely to Break a Bone</vt:lpstr>
      <vt:lpstr>Older Workers Are More Likely Than Younger Workers to Slip/Fall, but Less Likely to Overexert Themselves</vt:lpstr>
      <vt:lpstr>Older Workers Are More Likely Than Younger Workers to Slip/Fall, but Less Likely to Overexert Themselves</vt:lpstr>
      <vt:lpstr>The Obesity Epidemic</vt:lpstr>
      <vt:lpstr>PowerPoint Presentation</vt:lpstr>
      <vt:lpstr>Obesity Trends Among U.S. Adults BRFSS, 2013</vt:lpstr>
      <vt:lpstr>The Most Obese Workers File Twice as Many WC Claims as Healthy-Weight Workers</vt:lpstr>
      <vt:lpstr>WC Medical Claims and Indemnity Costs are 5-10x Higher for the Most Obese Workers</vt:lpstr>
      <vt:lpstr>Additional (to WC) Costs of Obese Workers 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1571</cp:revision>
  <cp:lastPrinted>2014-12-22T13:57:37Z</cp:lastPrinted>
  <dcterms:modified xsi:type="dcterms:W3CDTF">2015-03-18T13:11:55Z</dcterms:modified>
</cp:coreProperties>
</file>