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5.xml" ContentType="application/vnd.openxmlformats-officedocument.drawingml.chart+xml"/>
  <Override PartName="/ppt/notesSlides/notesSlide57.xml" ContentType="application/vnd.openxmlformats-officedocument.presentationml.notesSlide+xml"/>
  <Override PartName="/ppt/charts/chart6.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charts/chart9.xml" ContentType="application/vnd.openxmlformats-officedocument.drawingml.chart+xml"/>
  <Override PartName="/ppt/drawings/drawing4.xml" ContentType="application/vnd.openxmlformats-officedocument.drawingml.chartshape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11.xml" ContentType="application/vnd.openxmlformats-officedocument.drawingml.chart+xml"/>
  <Override PartName="/ppt/notesSlides/notesSlide116.xml" ContentType="application/vnd.openxmlformats-officedocument.presentationml.notesSlide+xml"/>
  <Override PartName="/ppt/charts/chart12.xml" ContentType="application/vnd.openxmlformats-officedocument.drawingml.chart+xml"/>
  <Override PartName="/ppt/tags/tag12.xml" ContentType="application/vnd.openxmlformats-officedocument.presentationml.tags+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tags/tag13.xml" ContentType="application/vnd.openxmlformats-officedocument.presentationml.tags+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13.xml" ContentType="application/vnd.openxmlformats-officedocument.drawingml.chart+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5"/>
  </p:notesMasterIdLst>
  <p:handoutMasterIdLst>
    <p:handoutMasterId r:id="rId156"/>
  </p:handoutMasterIdLst>
  <p:sldIdLst>
    <p:sldId id="4301" r:id="rId2"/>
    <p:sldId id="4385" r:id="rId3"/>
    <p:sldId id="4386" r:id="rId4"/>
    <p:sldId id="4387" r:id="rId5"/>
    <p:sldId id="4388" r:id="rId6"/>
    <p:sldId id="4389" r:id="rId7"/>
    <p:sldId id="4390" r:id="rId8"/>
    <p:sldId id="4518" r:id="rId9"/>
    <p:sldId id="4519" r:id="rId10"/>
    <p:sldId id="4391" r:id="rId11"/>
    <p:sldId id="4392" r:id="rId12"/>
    <p:sldId id="4450" r:id="rId13"/>
    <p:sldId id="4446" r:id="rId14"/>
    <p:sldId id="4447" r:id="rId15"/>
    <p:sldId id="4442" r:id="rId16"/>
    <p:sldId id="4396" r:id="rId17"/>
    <p:sldId id="4397" r:id="rId18"/>
    <p:sldId id="4510" r:id="rId19"/>
    <p:sldId id="4398" r:id="rId20"/>
    <p:sldId id="4399" r:id="rId21"/>
    <p:sldId id="4400" r:id="rId22"/>
    <p:sldId id="4401" r:id="rId23"/>
    <p:sldId id="4402" r:id="rId24"/>
    <p:sldId id="4403" r:id="rId25"/>
    <p:sldId id="4404" r:id="rId26"/>
    <p:sldId id="4441" r:id="rId27"/>
    <p:sldId id="4383" r:id="rId28"/>
    <p:sldId id="4384" r:id="rId29"/>
    <p:sldId id="4395" r:id="rId30"/>
    <p:sldId id="4251" r:id="rId31"/>
    <p:sldId id="4444" r:id="rId32"/>
    <p:sldId id="4443" r:id="rId33"/>
    <p:sldId id="4445" r:id="rId34"/>
    <p:sldId id="4406" r:id="rId35"/>
    <p:sldId id="4407" r:id="rId36"/>
    <p:sldId id="4408" r:id="rId37"/>
    <p:sldId id="4409" r:id="rId38"/>
    <p:sldId id="4410" r:id="rId39"/>
    <p:sldId id="4411" r:id="rId40"/>
    <p:sldId id="4412" r:id="rId41"/>
    <p:sldId id="4413" r:id="rId42"/>
    <p:sldId id="4290" r:id="rId43"/>
    <p:sldId id="4293" r:id="rId44"/>
    <p:sldId id="4511" r:id="rId45"/>
    <p:sldId id="4514" r:id="rId46"/>
    <p:sldId id="4600" r:id="rId47"/>
    <p:sldId id="4520" r:id="rId48"/>
    <p:sldId id="4515" r:id="rId49"/>
    <p:sldId id="4517" r:id="rId50"/>
    <p:sldId id="4516" r:id="rId51"/>
    <p:sldId id="4521" r:id="rId52"/>
    <p:sldId id="4258" r:id="rId53"/>
    <p:sldId id="4416" r:id="rId54"/>
    <p:sldId id="4418" r:id="rId55"/>
    <p:sldId id="4419" r:id="rId56"/>
    <p:sldId id="4422" r:id="rId57"/>
    <p:sldId id="4423" r:id="rId58"/>
    <p:sldId id="4426" r:id="rId59"/>
    <p:sldId id="4427" r:id="rId60"/>
    <p:sldId id="4269" r:id="rId61"/>
    <p:sldId id="4270" r:id="rId62"/>
    <p:sldId id="4496" r:id="rId63"/>
    <p:sldId id="4494" r:id="rId64"/>
    <p:sldId id="4495" r:id="rId65"/>
    <p:sldId id="4498" r:id="rId66"/>
    <p:sldId id="4509" r:id="rId67"/>
    <p:sldId id="4499" r:id="rId68"/>
    <p:sldId id="4605" r:id="rId69"/>
    <p:sldId id="4606" r:id="rId70"/>
    <p:sldId id="4607" r:id="rId71"/>
    <p:sldId id="3433" r:id="rId72"/>
    <p:sldId id="4430" r:id="rId73"/>
    <p:sldId id="4431" r:id="rId74"/>
    <p:sldId id="4432" r:id="rId75"/>
    <p:sldId id="4433" r:id="rId76"/>
    <p:sldId id="4095" r:id="rId77"/>
    <p:sldId id="4599" r:id="rId78"/>
    <p:sldId id="4434" r:id="rId79"/>
    <p:sldId id="4435" r:id="rId80"/>
    <p:sldId id="4522" r:id="rId81"/>
    <p:sldId id="4125" r:id="rId82"/>
    <p:sldId id="4508" r:id="rId83"/>
    <p:sldId id="4440" r:id="rId84"/>
    <p:sldId id="4195" r:id="rId85"/>
    <p:sldId id="4311" r:id="rId86"/>
    <p:sldId id="2680" r:id="rId87"/>
    <p:sldId id="4459" r:id="rId88"/>
    <p:sldId id="4460" r:id="rId89"/>
    <p:sldId id="4461" r:id="rId90"/>
    <p:sldId id="4462" r:id="rId91"/>
    <p:sldId id="4463" r:id="rId92"/>
    <p:sldId id="4546" r:id="rId93"/>
    <p:sldId id="4547" r:id="rId94"/>
    <p:sldId id="4548" r:id="rId95"/>
    <p:sldId id="4549" r:id="rId96"/>
    <p:sldId id="4618" r:id="rId97"/>
    <p:sldId id="4619" r:id="rId98"/>
    <p:sldId id="4620" r:id="rId99"/>
    <p:sldId id="4621" r:id="rId100"/>
    <p:sldId id="4622" r:id="rId101"/>
    <p:sldId id="4623" r:id="rId102"/>
    <p:sldId id="4624" r:id="rId103"/>
    <p:sldId id="3941" r:id="rId104"/>
    <p:sldId id="4448" r:id="rId105"/>
    <p:sldId id="4449" r:id="rId106"/>
    <p:sldId id="4107" r:id="rId107"/>
    <p:sldId id="4108" r:id="rId108"/>
    <p:sldId id="4109" r:id="rId109"/>
    <p:sldId id="4314" r:id="rId110"/>
    <p:sldId id="4539" r:id="rId111"/>
    <p:sldId id="4601" r:id="rId112"/>
    <p:sldId id="4602" r:id="rId113"/>
    <p:sldId id="4196" r:id="rId114"/>
    <p:sldId id="4320" r:id="rId115"/>
    <p:sldId id="4319" r:id="rId116"/>
    <p:sldId id="4545" r:id="rId117"/>
    <p:sldId id="4322" r:id="rId118"/>
    <p:sldId id="4497" r:id="rId119"/>
    <p:sldId id="4324" r:id="rId120"/>
    <p:sldId id="4457" r:id="rId121"/>
    <p:sldId id="4136" r:id="rId122"/>
    <p:sldId id="4139" r:id="rId123"/>
    <p:sldId id="4137" r:id="rId124"/>
    <p:sldId id="4603" r:id="rId125"/>
    <p:sldId id="4252" r:id="rId126"/>
    <p:sldId id="4468" r:id="rId127"/>
    <p:sldId id="4254" r:id="rId128"/>
    <p:sldId id="4255" r:id="rId129"/>
    <p:sldId id="4256" r:id="rId130"/>
    <p:sldId id="4257" r:id="rId131"/>
    <p:sldId id="4604" r:id="rId132"/>
    <p:sldId id="4332" r:id="rId133"/>
    <p:sldId id="4333" r:id="rId134"/>
    <p:sldId id="4330" r:id="rId135"/>
    <p:sldId id="4331" r:id="rId136"/>
    <p:sldId id="4558" r:id="rId137"/>
    <p:sldId id="4559" r:id="rId138"/>
    <p:sldId id="4560" r:id="rId139"/>
    <p:sldId id="4561" r:id="rId140"/>
    <p:sldId id="4570" r:id="rId141"/>
    <p:sldId id="4597" r:id="rId142"/>
    <p:sldId id="4596" r:id="rId143"/>
    <p:sldId id="4569" r:id="rId144"/>
    <p:sldId id="4574" r:id="rId145"/>
    <p:sldId id="4575" r:id="rId146"/>
    <p:sldId id="4576" r:id="rId147"/>
    <p:sldId id="4363" r:id="rId148"/>
    <p:sldId id="4364" r:id="rId149"/>
    <p:sldId id="4365" r:id="rId150"/>
    <p:sldId id="4366" r:id="rId151"/>
    <p:sldId id="4367" r:id="rId152"/>
    <p:sldId id="4368" r:id="rId153"/>
    <p:sldId id="1136" r:id="rId15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2B7299"/>
    <a:srgbClr val="3691C4"/>
    <a:srgbClr val="3333CC"/>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9" d="100"/>
          <a:sy n="109" d="100"/>
        </p:scale>
        <p:origin x="1422" y="7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18865792"/>
        <c:axId val="318863440"/>
      </c:barChart>
      <c:catAx>
        <c:axId val="31886579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18863440"/>
        <c:crossesAt val="0"/>
        <c:auto val="1"/>
        <c:lblAlgn val="ctr"/>
        <c:lblOffset val="20"/>
        <c:tickLblSkip val="1"/>
        <c:tickMarkSkip val="1"/>
        <c:noMultiLvlLbl val="0"/>
      </c:catAx>
      <c:valAx>
        <c:axId val="318863440"/>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1886579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Chart!$B$2:$B$24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10.5</c:v>
                </c:pt>
                <c:pt idx="20" formatCode="0.0">
                  <c:v>-4</c:v>
                </c:pt>
                <c:pt idx="21">
                  <c:v>-6.1</c:v>
                </c:pt>
                <c:pt idx="22">
                  <c:v>-2</c:v>
                </c:pt>
              </c:numCache>
            </c:numRef>
          </c:val>
        </c:ser>
        <c:dLbls>
          <c:showLegendKey val="0"/>
          <c:showVal val="0"/>
          <c:showCatName val="0"/>
          <c:showSerName val="0"/>
          <c:showPercent val="0"/>
          <c:showBubbleSize val="0"/>
        </c:dLbls>
        <c:gapWidth val="80"/>
        <c:axId val="333143392"/>
        <c:axId val="33313986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Chart!$C$2:$C$24</c:f>
              <c:numCache>
                <c:formatCode>General</c:formatCode>
                <c:ptCount val="23"/>
                <c:pt idx="19">
                  <c:v>3.5</c:v>
                </c:pt>
                <c:pt idx="20" formatCode="0.0">
                  <c:v>-1</c:v>
                </c:pt>
              </c:numCache>
            </c:numRef>
          </c:val>
        </c:ser>
        <c:dLbls>
          <c:showLegendKey val="0"/>
          <c:showVal val="0"/>
          <c:showCatName val="0"/>
          <c:showSerName val="0"/>
          <c:showPercent val="0"/>
          <c:showBubbleSize val="0"/>
        </c:dLbls>
        <c:gapWidth val="80"/>
        <c:axId val="333137904"/>
        <c:axId val="33313633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Chart!$D$2:$D$24</c:f>
              <c:numCache>
                <c:formatCode>General</c:formatCode>
                <c:ptCount val="23"/>
                <c:pt idx="0">
                  <c:v>-4.2</c:v>
                </c:pt>
                <c:pt idx="1">
                  <c:v>-4.3999999999999995</c:v>
                </c:pt>
                <c:pt idx="2">
                  <c:v>-9.1999999999999993</c:v>
                </c:pt>
                <c:pt idx="3">
                  <c:v>0.3</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10.5</c:v>
                </c:pt>
              </c:numCache>
            </c:numRef>
          </c:val>
          <c:smooth val="0"/>
        </c:ser>
        <c:ser>
          <c:idx val="3"/>
          <c:order val="3"/>
          <c:tx>
            <c:strRef>
              <c:f>Chart!$E$1</c:f>
              <c:strCache>
                <c:ptCount val="1"/>
                <c:pt idx="0">
                  <c:v>Label Adjusted</c:v>
                </c:pt>
              </c:strCache>
            </c:strRef>
          </c:tx>
          <c:spPr>
            <a:ln w="28575">
              <a:noFill/>
            </a:ln>
          </c:spPr>
          <c:marker>
            <c:symbol val="none"/>
          </c:marker>
          <c:cat>
            <c:strRef>
              <c:f>Chart!$A$2:$A$24</c:f>
              <c:strCache>
                <c:ptCount val="23"/>
                <c:pt idx="0">
                  <c:v>91</c:v>
                </c:pt>
                <c:pt idx="1">
                  <c:v>92</c:v>
                </c:pt>
                <c:pt idx="2">
                  <c:v>93</c:v>
                </c:pt>
                <c:pt idx="3">
                  <c:v>94</c:v>
                </c:pt>
                <c:pt idx="4">
                  <c:v>95</c:v>
                </c:pt>
                <c:pt idx="5">
                  <c:v>96</c:v>
                </c:pt>
                <c:pt idx="6">
                  <c:v>97</c:v>
                </c:pt>
                <c:pt idx="7">
                  <c:v>98</c:v>
                </c:pt>
                <c:pt idx="8">
                  <c:v>99</c:v>
                </c:pt>
                <c:pt idx="9">
                  <c:v>00</c:v>
                </c:pt>
                <c:pt idx="10">
                  <c:v>01</c:v>
                </c:pt>
                <c:pt idx="11">
                  <c:v>02</c:v>
                </c:pt>
                <c:pt idx="12">
                  <c:v>03</c:v>
                </c:pt>
                <c:pt idx="13">
                  <c:v>04</c:v>
                </c:pt>
                <c:pt idx="14">
                  <c:v>05</c:v>
                </c:pt>
                <c:pt idx="15">
                  <c:v>06</c:v>
                </c:pt>
                <c:pt idx="16">
                  <c:v>07</c:v>
                </c:pt>
                <c:pt idx="17">
                  <c:v>08</c:v>
                </c:pt>
                <c:pt idx="18">
                  <c:v>09</c:v>
                </c:pt>
                <c:pt idx="19">
                  <c:v>10</c:v>
                </c:pt>
                <c:pt idx="20">
                  <c:v>11</c:v>
                </c:pt>
                <c:pt idx="21">
                  <c:v>12</c:v>
                </c:pt>
                <c:pt idx="22">
                  <c:v>13P</c:v>
                </c:pt>
              </c:strCache>
            </c:strRef>
          </c:cat>
          <c:val>
            <c:numRef>
              <c:f>Chart!$E$2:$E$24</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mooth val="0"/>
        </c:ser>
        <c:dLbls>
          <c:showLegendKey val="0"/>
          <c:showVal val="0"/>
          <c:showCatName val="0"/>
          <c:showSerName val="0"/>
          <c:showPercent val="0"/>
          <c:showBubbleSize val="0"/>
        </c:dLbls>
        <c:marker val="1"/>
        <c:smooth val="0"/>
        <c:axId val="333143392"/>
        <c:axId val="333139864"/>
      </c:lineChart>
      <c:catAx>
        <c:axId val="33314339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33139864"/>
        <c:crosses val="autoZero"/>
        <c:auto val="0"/>
        <c:lblAlgn val="ctr"/>
        <c:lblOffset val="100"/>
        <c:tickLblSkip val="1"/>
        <c:noMultiLvlLbl val="0"/>
      </c:catAx>
      <c:valAx>
        <c:axId val="33313986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33143392"/>
        <c:crosses val="autoZero"/>
        <c:crossBetween val="between"/>
        <c:majorUnit val="2"/>
      </c:valAx>
      <c:valAx>
        <c:axId val="333136336"/>
        <c:scaling>
          <c:orientation val="minMax"/>
          <c:max val="12"/>
          <c:min val="-10"/>
        </c:scaling>
        <c:delete val="0"/>
        <c:axPos val="r"/>
        <c:numFmt formatCode="General" sourceLinked="1"/>
        <c:majorTickMark val="none"/>
        <c:minorTickMark val="none"/>
        <c:tickLblPos val="none"/>
        <c:spPr>
          <a:ln>
            <a:noFill/>
          </a:ln>
        </c:spPr>
        <c:crossAx val="333137904"/>
        <c:crosses val="max"/>
        <c:crossBetween val="between"/>
        <c:majorUnit val="2"/>
      </c:valAx>
      <c:catAx>
        <c:axId val="333137904"/>
        <c:scaling>
          <c:orientation val="minMax"/>
        </c:scaling>
        <c:delete val="0"/>
        <c:axPos val="t"/>
        <c:numFmt formatCode="General" sourceLinked="1"/>
        <c:majorTickMark val="none"/>
        <c:minorTickMark val="none"/>
        <c:tickLblPos val="none"/>
        <c:spPr>
          <a:ln>
            <a:noFill/>
          </a:ln>
        </c:spPr>
        <c:crossAx val="33313633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chemeClr val="accent1">
                  <a:lumMod val="20000"/>
                  <a:lumOff val="80000"/>
                </a:schemeClr>
              </a:solidFill>
              <a:ln w="6350">
                <a:solidFill>
                  <a:srgbClr val="0F5173"/>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Chart!$A$2:$A$20</c:f>
              <c:strCach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2013p</c:v>
                </c:pt>
              </c:strCache>
            </c:strRef>
          </c:cat>
          <c:val>
            <c:numRef>
              <c:f>Chart!$B$2:$B$20</c:f>
              <c:numCache>
                <c:formatCode>General</c:formatCode>
                <c:ptCount val="19"/>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6.1</c:v>
                </c:pt>
                <c:pt idx="13">
                  <c:v>6.8000000000000007</c:v>
                </c:pt>
                <c:pt idx="14">
                  <c:v>4</c:v>
                </c:pt>
                <c:pt idx="15">
                  <c:v>1.2</c:v>
                </c:pt>
                <c:pt idx="16">
                  <c:v>2.6</c:v>
                </c:pt>
                <c:pt idx="17">
                  <c:v>3</c:v>
                </c:pt>
                <c:pt idx="18">
                  <c:v>3</c:v>
                </c:pt>
              </c:numCache>
            </c:numRef>
          </c:val>
        </c:ser>
        <c:ser>
          <c:idx val="1"/>
          <c:order val="1"/>
          <c:tx>
            <c:strRef>
              <c:f>Chart!$C$1</c:f>
              <c:strCache>
                <c:ptCount val="1"/>
                <c:pt idx="0">
                  <c:v>Change in US Medical CPI</c:v>
                </c:pt>
              </c:strCache>
            </c:strRef>
          </c:tx>
          <c:spPr>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chemeClr val="accent2">
                  <a:lumMod val="20000"/>
                  <a:lumOff val="8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Chart!$A$2:$A$20</c:f>
              <c:strCache>
                <c:ptCount val="19"/>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2013p</c:v>
                </c:pt>
              </c:strCache>
            </c:strRef>
          </c:cat>
          <c:val>
            <c:numRef>
              <c:f>Chart!$C$2:$C$20</c:f>
              <c:numCache>
                <c:formatCode>0.0</c:formatCode>
                <c:ptCount val="19"/>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c:v>
                </c:pt>
              </c:numCache>
            </c:numRef>
          </c:val>
        </c:ser>
        <c:dLbls>
          <c:showLegendKey val="0"/>
          <c:showVal val="0"/>
          <c:showCatName val="0"/>
          <c:showSerName val="0"/>
          <c:showPercent val="0"/>
          <c:showBubbleSize val="0"/>
        </c:dLbls>
        <c:gapWidth val="70"/>
        <c:axId val="333136728"/>
        <c:axId val="333141824"/>
      </c:barChart>
      <c:catAx>
        <c:axId val="33313672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33141824"/>
        <c:crosses val="autoZero"/>
        <c:auto val="0"/>
        <c:lblAlgn val="ctr"/>
        <c:lblOffset val="100"/>
        <c:tickLblSkip val="1"/>
        <c:noMultiLvlLbl val="0"/>
      </c:catAx>
      <c:valAx>
        <c:axId val="333141824"/>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3313672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33138296"/>
        <c:axId val="333137120"/>
      </c:barChart>
      <c:catAx>
        <c:axId val="33313829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33137120"/>
        <c:crosses val="autoZero"/>
        <c:auto val="0"/>
        <c:lblAlgn val="ctr"/>
        <c:lblOffset val="0"/>
        <c:tickLblSkip val="1"/>
        <c:tickMarkSkip val="1"/>
        <c:noMultiLvlLbl val="0"/>
      </c:catAx>
      <c:valAx>
        <c:axId val="33313712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3313829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CAT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Sheet1!$B$2:$B$3</c:f>
              <c:numCache>
                <c:formatCode>0%</c:formatCode>
                <c:ptCount val="2"/>
                <c:pt idx="0">
                  <c:v>0.05</c:v>
                </c:pt>
                <c:pt idx="1">
                  <c:v>0.33000000000000007</c:v>
                </c:pt>
              </c:numCache>
            </c:numRef>
          </c:val>
        </c:ser>
        <c:ser>
          <c:idx val="1"/>
          <c:order val="1"/>
          <c:tx>
            <c:strRef>
              <c:f>Sheet1!$C$1</c:f>
              <c:strCache>
                <c:ptCount val="1"/>
                <c:pt idx="0">
                  <c:v>Accelerated</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Sheet1!$C$2:$C$3</c:f>
              <c:numCache>
                <c:formatCode>0%</c:formatCode>
                <c:ptCount val="2"/>
                <c:pt idx="0">
                  <c:v>0.1</c:v>
                </c:pt>
                <c:pt idx="1">
                  <c:v>0.33000000000000007</c:v>
                </c:pt>
              </c:numCache>
            </c:numRef>
          </c:val>
        </c:ser>
        <c:ser>
          <c:idx val="2"/>
          <c:order val="2"/>
          <c:tx>
            <c:strRef>
              <c:f>Sheet1!$D$1</c:f>
              <c:strCache>
                <c:ptCount val="1"/>
                <c:pt idx="0">
                  <c:v>High Volume, Low Cost</c:v>
                </c:pt>
              </c:strCache>
            </c:strRef>
          </c:tx>
          <c:spPr>
            <a:ln>
              <a:solidFill>
                <a:schemeClr val="tx1"/>
              </a:solidFill>
            </a:ln>
          </c:spPr>
          <c:invertIfNegative val="0"/>
          <c:cat>
            <c:strRef>
              <c:f>Sheet1!$A$2:$A$3</c:f>
              <c:strCache>
                <c:ptCount val="2"/>
                <c:pt idx="0">
                  <c:v>Frequency Distribution</c:v>
                </c:pt>
                <c:pt idx="1">
                  <c:v>Paid Dollars Distribution</c:v>
                </c:pt>
              </c:strCache>
            </c:strRef>
          </c:cat>
          <c:val>
            <c:numRef>
              <c:f>Sheet1!$D$2:$D$3</c:f>
              <c:numCache>
                <c:formatCode>0%</c:formatCode>
                <c:ptCount val="2"/>
                <c:pt idx="0">
                  <c:v>0.85000000000000009</c:v>
                </c:pt>
                <c:pt idx="1">
                  <c:v>0.33000000000000007</c:v>
                </c:pt>
              </c:numCache>
            </c:numRef>
          </c:val>
        </c:ser>
        <c:dLbls>
          <c:showLegendKey val="0"/>
          <c:showVal val="0"/>
          <c:showCatName val="0"/>
          <c:showSerName val="0"/>
          <c:showPercent val="0"/>
          <c:showBubbleSize val="0"/>
        </c:dLbls>
        <c:gapWidth val="79"/>
        <c:overlap val="100"/>
        <c:serLines>
          <c:spPr>
            <a:ln>
              <a:solidFill>
                <a:schemeClr val="accent6">
                  <a:lumMod val="75000"/>
                </a:schemeClr>
              </a:solidFill>
              <a:prstDash val="dash"/>
            </a:ln>
          </c:spPr>
        </c:serLines>
        <c:axId val="333143000"/>
        <c:axId val="331340464"/>
      </c:barChart>
      <c:catAx>
        <c:axId val="333143000"/>
        <c:scaling>
          <c:orientation val="minMax"/>
        </c:scaling>
        <c:delete val="0"/>
        <c:axPos val="b"/>
        <c:numFmt formatCode="General" sourceLinked="0"/>
        <c:majorTickMark val="out"/>
        <c:minorTickMark val="none"/>
        <c:tickLblPos val="nextTo"/>
        <c:txPr>
          <a:bodyPr/>
          <a:lstStyle/>
          <a:p>
            <a:pPr>
              <a:defRPr sz="1100"/>
            </a:pPr>
            <a:endParaRPr lang="en-US"/>
          </a:p>
        </c:txPr>
        <c:crossAx val="331340464"/>
        <c:crosses val="autoZero"/>
        <c:auto val="1"/>
        <c:lblAlgn val="ctr"/>
        <c:lblOffset val="100"/>
        <c:noMultiLvlLbl val="0"/>
      </c:catAx>
      <c:valAx>
        <c:axId val="331340464"/>
        <c:scaling>
          <c:orientation val="minMax"/>
        </c:scaling>
        <c:delete val="1"/>
        <c:axPos val="l"/>
        <c:numFmt formatCode="0%" sourceLinked="1"/>
        <c:majorTickMark val="out"/>
        <c:minorTickMark val="none"/>
        <c:tickLblPos val="none"/>
        <c:crossAx val="3331430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0.9</c:v>
                </c:pt>
                <c:pt idx="43">
                  <c:v>0.85899999999999999</c:v>
                </c:pt>
              </c:numCache>
            </c:numRef>
          </c:val>
        </c:ser>
        <c:dLbls>
          <c:showLegendKey val="0"/>
          <c:showVal val="0"/>
          <c:showCatName val="0"/>
          <c:showSerName val="0"/>
          <c:showPercent val="0"/>
          <c:showBubbleSize val="0"/>
        </c:dLbls>
        <c:gapWidth val="100"/>
        <c:axId val="318863832"/>
        <c:axId val="318868536"/>
      </c:barChart>
      <c:catAx>
        <c:axId val="31886383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18868536"/>
        <c:crosses val="autoZero"/>
        <c:auto val="1"/>
        <c:lblAlgn val="ctr"/>
        <c:lblOffset val="20"/>
        <c:noMultiLvlLbl val="0"/>
      </c:catAx>
      <c:valAx>
        <c:axId val="318868536"/>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1886383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318864224"/>
        <c:axId val="318865400"/>
      </c:barChart>
      <c:catAx>
        <c:axId val="318864224"/>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18865400"/>
        <c:crosses val="autoZero"/>
        <c:auto val="1"/>
        <c:lblAlgn val="ctr"/>
        <c:lblOffset val="20"/>
        <c:noMultiLvlLbl val="0"/>
      </c:catAx>
      <c:valAx>
        <c:axId val="31886540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18864224"/>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0176368140897"/>
          <c:y val="3.350402743370192E-2"/>
          <c:w val="0.81268930752814783"/>
          <c:h val="0.7644528873322225"/>
        </c:manualLayout>
      </c:layout>
      <c:lineChart>
        <c:grouping val="standard"/>
        <c:varyColors val="0"/>
        <c:ser>
          <c:idx val="1"/>
          <c:order val="0"/>
          <c:tx>
            <c:strRef>
              <c:f>Sheet1!$C$1</c:f>
              <c:strCache>
                <c:ptCount val="1"/>
                <c:pt idx="0">
                  <c:v>Wtd. Avg. Risk Spread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4.9419873917629455E-2"/>
                  <c:y val="3.896291459871904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16447126352195E-2"/>
                  <c:y val="9.35517862488912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3.2285917531336618E-2"/>
                  <c:y val="8.753026256767483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10207557583339472"/>
                  <c:y val="3.78315474800024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8461868668285621E-2"/>
                  <c:y val="0.12084622207397738"/>
                </c:manualLayout>
              </c:layout>
              <c:dLblPos val="r"/>
              <c:showLegendKey val="0"/>
              <c:showVal val="1"/>
              <c:showCatName val="0"/>
              <c:showSerName val="0"/>
              <c:showPercent val="0"/>
              <c:showBubbleSize val="0"/>
              <c:extLst>
                <c:ext xmlns:c15="http://schemas.microsoft.com/office/drawing/2012/chart" uri="{CE6537A1-D6FC-4f65-9D91-7224C49458BB}"/>
              </c:extLst>
            </c:dLbl>
            <c:dLbl>
              <c:idx val="13"/>
              <c:layout>
                <c:manualLayout>
                  <c:x val="-1.0479063948782103E-2"/>
                  <c:y val="-5.447946588433348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Q1-10</c:v>
                </c:pt>
                <c:pt idx="1">
                  <c:v>Q2-10</c:v>
                </c:pt>
                <c:pt idx="2">
                  <c:v>Q3-10</c:v>
                </c:pt>
                <c:pt idx="3">
                  <c:v>Q4-10</c:v>
                </c:pt>
                <c:pt idx="4">
                  <c:v>Q1-11</c:v>
                </c:pt>
                <c:pt idx="5">
                  <c:v>Q2-11</c:v>
                </c:pt>
                <c:pt idx="6">
                  <c:v>Q3-11</c:v>
                </c:pt>
                <c:pt idx="7">
                  <c:v>Q4-11</c:v>
                </c:pt>
                <c:pt idx="8">
                  <c:v>Q1-12</c:v>
                </c:pt>
                <c:pt idx="9">
                  <c:v>Q2-12</c:v>
                </c:pt>
                <c:pt idx="10">
                  <c:v>Q3-12</c:v>
                </c:pt>
                <c:pt idx="11">
                  <c:v>Q4-12</c:v>
                </c:pt>
                <c:pt idx="12">
                  <c:v>Q1-13</c:v>
                </c:pt>
                <c:pt idx="13">
                  <c:v>Q2-13</c:v>
                </c:pt>
                <c:pt idx="14">
                  <c:v>Q3-13</c:v>
                </c:pt>
                <c:pt idx="15">
                  <c:v>Q4-13</c:v>
                </c:pt>
                <c:pt idx="16">
                  <c:v>Q1-14</c:v>
                </c:pt>
              </c:strCache>
            </c:strRef>
          </c:cat>
          <c:val>
            <c:numRef>
              <c:f>Sheet1!$C$2:$C$18</c:f>
              <c:numCache>
                <c:formatCode>0.0%</c:formatCode>
                <c:ptCount val="17"/>
                <c:pt idx="0">
                  <c:v>0.109</c:v>
                </c:pt>
                <c:pt idx="1">
                  <c:v>8.2000000000000003E-2</c:v>
                </c:pt>
                <c:pt idx="2">
                  <c:v>0.08</c:v>
                </c:pt>
                <c:pt idx="3">
                  <c:v>0.08</c:v>
                </c:pt>
                <c:pt idx="4">
                  <c:v>7.9000000000000001E-2</c:v>
                </c:pt>
                <c:pt idx="5">
                  <c:v>8.2000000000000003E-2</c:v>
                </c:pt>
                <c:pt idx="6">
                  <c:v>8.2000000000000003E-2</c:v>
                </c:pt>
                <c:pt idx="7">
                  <c:v>0.10100000000000001</c:v>
                </c:pt>
                <c:pt idx="8">
                  <c:v>0.109</c:v>
                </c:pt>
                <c:pt idx="9">
                  <c:v>0.12</c:v>
                </c:pt>
                <c:pt idx="10">
                  <c:v>0.12</c:v>
                </c:pt>
                <c:pt idx="11">
                  <c:v>0.11600000000000001</c:v>
                </c:pt>
                <c:pt idx="12">
                  <c:v>0.11</c:v>
                </c:pt>
                <c:pt idx="13">
                  <c:v>7.5999999999999998E-2</c:v>
                </c:pt>
                <c:pt idx="14">
                  <c:v>7.3999999999999996E-2</c:v>
                </c:pt>
                <c:pt idx="15">
                  <c:v>7.1999999999999995E-2</c:v>
                </c:pt>
                <c:pt idx="16">
                  <c:v>6.4000000000000001E-2</c:v>
                </c:pt>
              </c:numCache>
            </c:numRef>
          </c:val>
          <c:smooth val="0"/>
        </c:ser>
        <c:dLbls>
          <c:dLblPos val="t"/>
          <c:showLegendKey val="0"/>
          <c:showVal val="1"/>
          <c:showCatName val="0"/>
          <c:showSerName val="0"/>
          <c:showPercent val="0"/>
          <c:showBubbleSize val="0"/>
        </c:dLbls>
        <c:marker val="1"/>
        <c:smooth val="0"/>
        <c:axId val="318867752"/>
        <c:axId val="318868144"/>
      </c:lineChart>
      <c:catAx>
        <c:axId val="31886775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868144"/>
        <c:crosses val="autoZero"/>
        <c:auto val="1"/>
        <c:lblAlgn val="ctr"/>
        <c:lblOffset val="100"/>
        <c:noMultiLvlLbl val="0"/>
      </c:catAx>
      <c:valAx>
        <c:axId val="318868144"/>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r>
                  <a:rPr lang="en-US" sz="1600" b="1" i="0" baseline="0" dirty="0" smtClean="0">
                    <a:effectLst/>
                  </a:rPr>
                  <a:t>Risk Spread (coupon – risk-free rate)</a:t>
                </a:r>
                <a:endParaRPr lang="en-US" sz="1600" dirty="0">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318867752"/>
        <c:crosses val="autoZero"/>
        <c:crossBetween val="between"/>
      </c:valAx>
      <c:spPr>
        <a:noFill/>
        <a:ln>
          <a:noFill/>
        </a:ln>
        <a:effectLst/>
      </c:spPr>
    </c:plotArea>
    <c:legend>
      <c:legendPos val="b"/>
      <c:layout>
        <c:manualLayout>
          <c:xMode val="edge"/>
          <c:yMode val="edge"/>
          <c:x val="0.13039529521426643"/>
          <c:y val="0.70957495256248537"/>
          <c:w val="0.6103754262025658"/>
          <c:h val="5.33620278876143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36849881959098E-2"/>
          <c:y val="3.9444444444444442E-2"/>
          <c:w val="0.90602734843304333"/>
          <c:h val="0.81449866079127453"/>
        </c:manualLayout>
      </c:layout>
      <c:barChart>
        <c:barDir val="col"/>
        <c:grouping val="clustered"/>
        <c:varyColors val="0"/>
        <c:ser>
          <c:idx val="0"/>
          <c:order val="0"/>
          <c:tx>
            <c:strRef>
              <c:f>Chart!$B$1</c:f>
              <c:strCache>
                <c:ptCount val="1"/>
              </c:strCache>
            </c:strRef>
          </c:tx>
          <c:spPr>
            <a:ln w="6350">
              <a:solidFill>
                <a:srgbClr val="0F5173"/>
              </a:solidFill>
            </a:ln>
          </c:spPr>
          <c:invertIfNegative val="0"/>
          <c:dPt>
            <c:idx val="21"/>
            <c:invertIfNegative val="0"/>
            <c:bubble3D val="0"/>
          </c:dPt>
          <c:dPt>
            <c:idx val="22"/>
            <c:invertIfNegative val="0"/>
            <c:bubble3D val="0"/>
          </c:dPt>
          <c:dPt>
            <c:idx val="23"/>
            <c:invertIfNegative val="0"/>
            <c:bubble3D val="0"/>
          </c:dPt>
          <c:dPt>
            <c:idx val="24"/>
            <c:invertIfNegative val="0"/>
            <c:bubble3D val="0"/>
            <c:spPr>
              <a:solidFill>
                <a:schemeClr val="accent1">
                  <a:lumMod val="20000"/>
                  <a:lumOff val="80000"/>
                </a:schemeClr>
              </a:solidFill>
              <a:ln w="6350">
                <a:solidFill>
                  <a:srgbClr val="0F5173"/>
                </a:solidFill>
              </a:ln>
            </c:spPr>
          </c:dPt>
          <c:dLbls>
            <c:dLbl>
              <c:idx val="19"/>
              <c:numFmt formatCode="#,##0.0" sourceLinked="0"/>
              <c:spPr/>
              <c:txPr>
                <a:bodyPr/>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24"/>
              <c:numFmt formatCode="#,##0.0" sourceLinked="0"/>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Chart!$B$2:$B$26</c:f>
              <c:numCache>
                <c:formatCode>General</c:formatCode>
                <c:ptCount val="25"/>
                <c:pt idx="0">
                  <c:v>12.1</c:v>
                </c:pt>
                <c:pt idx="1">
                  <c:v>7.4</c:v>
                </c:pt>
                <c:pt idx="2">
                  <c:v>10</c:v>
                </c:pt>
                <c:pt idx="3">
                  <c:v>2.9</c:v>
                </c:pt>
                <c:pt idx="4">
                  <c:v>-6.4</c:v>
                </c:pt>
                <c:pt idx="5">
                  <c:v>-3.2</c:v>
                </c:pt>
                <c:pt idx="6">
                  <c:v>-6</c:v>
                </c:pt>
                <c:pt idx="7">
                  <c:v>-8</c:v>
                </c:pt>
                <c:pt idx="8">
                  <c:v>-5.4</c:v>
                </c:pt>
                <c:pt idx="9">
                  <c:v>-2.6</c:v>
                </c:pt>
                <c:pt idx="10">
                  <c:v>3.5</c:v>
                </c:pt>
                <c:pt idx="11">
                  <c:v>1.2</c:v>
                </c:pt>
                <c:pt idx="12">
                  <c:v>4.9000000000000004</c:v>
                </c:pt>
                <c:pt idx="13">
                  <c:v>6.6</c:v>
                </c:pt>
                <c:pt idx="14">
                  <c:v>-6</c:v>
                </c:pt>
                <c:pt idx="15">
                  <c:v>-6.5</c:v>
                </c:pt>
                <c:pt idx="16">
                  <c:v>-8.8000000000000007</c:v>
                </c:pt>
                <c:pt idx="17">
                  <c:v>-7.8</c:v>
                </c:pt>
                <c:pt idx="18">
                  <c:v>-3.2</c:v>
                </c:pt>
                <c:pt idx="19">
                  <c:v>-2.1</c:v>
                </c:pt>
                <c:pt idx="20">
                  <c:v>-1.2</c:v>
                </c:pt>
                <c:pt idx="21">
                  <c:v>0.4</c:v>
                </c:pt>
                <c:pt idx="22">
                  <c:v>8.4</c:v>
                </c:pt>
                <c:pt idx="23">
                  <c:v>2.2000000000000002</c:v>
                </c:pt>
                <c:pt idx="24">
                  <c:v>0.6</c:v>
                </c:pt>
              </c:numCache>
            </c:numRef>
          </c:val>
        </c:ser>
        <c:dLbls>
          <c:showLegendKey val="0"/>
          <c:showVal val="0"/>
          <c:showCatName val="0"/>
          <c:showSerName val="0"/>
          <c:showPercent val="0"/>
          <c:showBubbleSize val="0"/>
        </c:dLbls>
        <c:gapWidth val="70"/>
        <c:overlap val="100"/>
        <c:axId val="249937960"/>
        <c:axId val="249937568"/>
      </c:barChart>
      <c:lineChart>
        <c:grouping val="standard"/>
        <c:varyColors val="0"/>
        <c:ser>
          <c:idx val="2"/>
          <c:order val="1"/>
          <c:tx>
            <c:strRef>
              <c:f>Chart!$C$1</c:f>
              <c:strCache>
                <c:ptCount val="1"/>
              </c:strCache>
            </c:strRef>
          </c:tx>
          <c:spPr>
            <a:ln>
              <a:noFill/>
              <a:prstDash val="lgDash"/>
            </a:ln>
          </c:spPr>
          <c:marker>
            <c:symbol val="none"/>
          </c:marker>
          <c:cat>
            <c:strRef>
              <c:f>Chart!$A$2:$A$26</c:f>
              <c:strCache>
                <c:ptCount val="25"/>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strCache>
            </c:strRef>
          </c:cat>
          <c:val>
            <c:numRef>
              <c:f>Chart!$C$2:$C$26</c:f>
              <c:numCache>
                <c:formatCode>General</c:formatCode>
                <c:ptCount val="25"/>
                <c:pt idx="0">
                  <c:v>12.1</c:v>
                </c:pt>
                <c:pt idx="1">
                  <c:v>7.4</c:v>
                </c:pt>
                <c:pt idx="2">
                  <c:v>10</c:v>
                </c:pt>
                <c:pt idx="3">
                  <c:v>2.9</c:v>
                </c:pt>
                <c:pt idx="4">
                  <c:v>-6.4</c:v>
                </c:pt>
                <c:pt idx="5">
                  <c:v>-3.2</c:v>
                </c:pt>
                <c:pt idx="6">
                  <c:v>-6</c:v>
                </c:pt>
                <c:pt idx="7">
                  <c:v>-8</c:v>
                </c:pt>
                <c:pt idx="8">
                  <c:v>-5.4</c:v>
                </c:pt>
                <c:pt idx="9">
                  <c:v>-2.6</c:v>
                </c:pt>
                <c:pt idx="10">
                  <c:v>3.5</c:v>
                </c:pt>
                <c:pt idx="11">
                  <c:v>1.2</c:v>
                </c:pt>
                <c:pt idx="12">
                  <c:v>4.9000000000000004</c:v>
                </c:pt>
                <c:pt idx="13">
                  <c:v>6.6</c:v>
                </c:pt>
                <c:pt idx="14">
                  <c:v>-6</c:v>
                </c:pt>
                <c:pt idx="15">
                  <c:v>-6.5</c:v>
                </c:pt>
                <c:pt idx="16">
                  <c:v>-8.8000000000000007</c:v>
                </c:pt>
                <c:pt idx="17">
                  <c:v>-7.8</c:v>
                </c:pt>
                <c:pt idx="18">
                  <c:v>-3.2</c:v>
                </c:pt>
                <c:pt idx="19">
                  <c:v>-2.1</c:v>
                </c:pt>
                <c:pt idx="20">
                  <c:v>-1.2</c:v>
                </c:pt>
                <c:pt idx="21">
                  <c:v>0.4</c:v>
                </c:pt>
                <c:pt idx="22">
                  <c:v>8.4</c:v>
                </c:pt>
                <c:pt idx="23">
                  <c:v>2.2000000000000002</c:v>
                </c:pt>
                <c:pt idx="24">
                  <c:v>0.6</c:v>
                </c:pt>
              </c:numCache>
            </c:numRef>
          </c:val>
          <c:smooth val="0"/>
        </c:ser>
        <c:dLbls>
          <c:showLegendKey val="0"/>
          <c:showVal val="0"/>
          <c:showCatName val="0"/>
          <c:showSerName val="0"/>
          <c:showPercent val="0"/>
          <c:showBubbleSize val="0"/>
        </c:dLbls>
        <c:marker val="1"/>
        <c:smooth val="0"/>
        <c:axId val="249939136"/>
        <c:axId val="249938744"/>
      </c:lineChart>
      <c:catAx>
        <c:axId val="249937960"/>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000" b="1">
                <a:latin typeface="Arial" pitchFamily="34" charset="0"/>
                <a:cs typeface="Arial" pitchFamily="34" charset="0"/>
              </a:defRPr>
            </a:pPr>
            <a:endParaRPr lang="en-US"/>
          </a:p>
        </c:txPr>
        <c:crossAx val="249937568"/>
        <c:crosses val="autoZero"/>
        <c:auto val="0"/>
        <c:lblAlgn val="ctr"/>
        <c:lblOffset val="100"/>
        <c:tickLblSkip val="1"/>
        <c:noMultiLvlLbl val="0"/>
      </c:catAx>
      <c:valAx>
        <c:axId val="249937568"/>
        <c:scaling>
          <c:orientation val="minMax"/>
          <c:max val="15"/>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49937960"/>
        <c:crosses val="autoZero"/>
        <c:crossBetween val="between"/>
        <c:majorUnit val="5"/>
      </c:valAx>
      <c:valAx>
        <c:axId val="249938744"/>
        <c:scaling>
          <c:orientation val="minMax"/>
          <c:max val="18"/>
          <c:min val="-6"/>
        </c:scaling>
        <c:delete val="0"/>
        <c:axPos val="r"/>
        <c:numFmt formatCode="General" sourceLinked="1"/>
        <c:majorTickMark val="none"/>
        <c:minorTickMark val="none"/>
        <c:tickLblPos val="none"/>
        <c:spPr>
          <a:ln>
            <a:noFill/>
          </a:ln>
        </c:spPr>
        <c:crossAx val="249939136"/>
        <c:crosses val="max"/>
        <c:crossBetween val="midCat"/>
        <c:majorUnit val="6"/>
      </c:valAx>
      <c:catAx>
        <c:axId val="249939136"/>
        <c:scaling>
          <c:orientation val="minMax"/>
        </c:scaling>
        <c:delete val="0"/>
        <c:axPos val="t"/>
        <c:numFmt formatCode="General" sourceLinked="1"/>
        <c:majorTickMark val="none"/>
        <c:minorTickMark val="none"/>
        <c:tickLblPos val="none"/>
        <c:spPr>
          <a:ln>
            <a:noFill/>
          </a:ln>
        </c:spPr>
        <c:crossAx val="249938744"/>
        <c:crosses val="max"/>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23430535491969E-2"/>
          <c:y val="3.8157894736842078E-2"/>
          <c:w val="0.92530123873972137"/>
          <c:h val="0.80701653107652849"/>
        </c:manualLayout>
      </c:layout>
      <c:barChart>
        <c:barDir val="col"/>
        <c:grouping val="clustered"/>
        <c:varyColors val="0"/>
        <c:ser>
          <c:idx val="0"/>
          <c:order val="0"/>
          <c:tx>
            <c:strRef>
              <c:f>Chart!$B$1</c:f>
              <c:strCache>
                <c:ptCount val="1"/>
                <c:pt idx="0">
                  <c:v>All States</c:v>
                </c:pt>
              </c:strCache>
            </c:strRef>
          </c:tx>
          <c:spPr>
            <a:ln w="6350">
              <a:solidFill>
                <a:schemeClr val="accent1"/>
              </a:solidFill>
            </a:ln>
          </c:spPr>
          <c:invertIfNegative val="0"/>
          <c:dPt>
            <c:idx val="7"/>
            <c:invertIfNegative val="0"/>
            <c:bubble3D val="0"/>
          </c:dPt>
          <c:dPt>
            <c:idx val="8"/>
            <c:invertIfNegative val="0"/>
            <c:bubble3D val="0"/>
          </c:dPt>
          <c:dPt>
            <c:idx val="9"/>
            <c:invertIfNegative val="0"/>
            <c:bubble3D val="0"/>
            <c:spPr>
              <a:solidFill>
                <a:schemeClr val="accent1">
                  <a:lumMod val="20000"/>
                  <a:lumOff val="80000"/>
                </a:schemeClr>
              </a:solidFill>
              <a:ln w="6350">
                <a:solidFill>
                  <a:schemeClr val="accent1"/>
                </a:solidFill>
              </a:ln>
            </c:spPr>
          </c:dPt>
          <c:dPt>
            <c:idx val="11"/>
            <c:invertIfNegative val="0"/>
            <c:bubble3D val="0"/>
          </c:dPt>
          <c:dPt>
            <c:idx val="12"/>
            <c:invertIfNegative val="0"/>
            <c:bubble3D val="0"/>
          </c:dPt>
          <c:dLbls>
            <c:dLbl>
              <c:idx val="8"/>
              <c:numFmt formatCode="#,##0.0" sourceLinked="0"/>
              <c:spPr/>
              <c:txPr>
                <a:bodyPr anchor="ctr" anchorCtr="1"/>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9"/>
              <c:layout>
                <c:manualLayout>
                  <c:x val="-5.9101654846338116E-3"/>
                  <c:y val="3.0542942896722236E-3"/>
                </c:manualLayout>
              </c:layout>
              <c:numFmt formatCode="#,##0.0" sourceLinked="0"/>
              <c:spPr/>
              <c:txPr>
                <a:bodyPr anchor="ctr" anchorCtr="1"/>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0"/>
              <c:layout>
                <c:manualLayout>
                  <c:x val="-1.0342789598109126E-2"/>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775413711583925E-2"/>
                  <c:y val="-2.6949653590850851E-3"/>
                </c:manualLayout>
              </c:layout>
              <c:showLegendKey val="0"/>
              <c:showVal val="1"/>
              <c:showCatName val="0"/>
              <c:showSerName val="0"/>
              <c:showPercent val="0"/>
              <c:showBubbleSize val="0"/>
              <c:extLst>
                <c:ext xmlns:c15="http://schemas.microsoft.com/office/drawing/2012/chart" uri="{CE6537A1-D6FC-4f65-9D91-7224C49458BB}"/>
              </c:extLst>
            </c:dLbl>
            <c:dLbl>
              <c:idx val="12"/>
              <c:numFmt formatCode="#,##0.0" sourceLinked="0"/>
              <c:spPr/>
              <c:txPr>
                <a:bodyPr anchor="ctr" anchorCtr="1"/>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nchor="ctr" anchorCtr="1"/>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Chart!$A$7:$A$16</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Chart!$B$7:$B$16</c:f>
              <c:numCache>
                <c:formatCode>General</c:formatCode>
                <c:ptCount val="10"/>
                <c:pt idx="0">
                  <c:v>-6.5</c:v>
                </c:pt>
                <c:pt idx="1">
                  <c:v>-8.8000000000000007</c:v>
                </c:pt>
                <c:pt idx="2">
                  <c:v>-7.8</c:v>
                </c:pt>
                <c:pt idx="3">
                  <c:v>-3.2</c:v>
                </c:pt>
                <c:pt idx="4">
                  <c:v>-2.1</c:v>
                </c:pt>
                <c:pt idx="5">
                  <c:v>-1.2</c:v>
                </c:pt>
                <c:pt idx="6">
                  <c:v>0.4</c:v>
                </c:pt>
                <c:pt idx="7">
                  <c:v>8.4</c:v>
                </c:pt>
                <c:pt idx="8">
                  <c:v>2.2000000000000002</c:v>
                </c:pt>
                <c:pt idx="9">
                  <c:v>0.6</c:v>
                </c:pt>
              </c:numCache>
            </c:numRef>
          </c:val>
        </c:ser>
        <c:ser>
          <c:idx val="1"/>
          <c:order val="1"/>
          <c:tx>
            <c:strRef>
              <c:f>Chart!$C$1</c:f>
              <c:strCache>
                <c:ptCount val="1"/>
                <c:pt idx="0">
                  <c:v>NCCI States</c:v>
                </c:pt>
              </c:strCache>
            </c:strRef>
          </c:tx>
          <c:spPr>
            <a:ln w="6350">
              <a:solidFill>
                <a:srgbClr val="0F5173"/>
              </a:solidFill>
            </a:ln>
          </c:spPr>
          <c:invertIfNegative val="0"/>
          <c:dPt>
            <c:idx val="7"/>
            <c:invertIfNegative val="0"/>
            <c:bubble3D val="0"/>
          </c:dPt>
          <c:dPt>
            <c:idx val="8"/>
            <c:invertIfNegative val="0"/>
            <c:bubble3D val="0"/>
          </c:dPt>
          <c:dPt>
            <c:idx val="9"/>
            <c:invertIfNegative val="0"/>
            <c:bubble3D val="0"/>
            <c:spPr>
              <a:solidFill>
                <a:schemeClr val="accent2">
                  <a:lumMod val="20000"/>
                  <a:lumOff val="80000"/>
                </a:schemeClr>
              </a:solidFill>
              <a:ln w="6350">
                <a:solidFill>
                  <a:srgbClr val="0F5173"/>
                </a:solidFill>
              </a:ln>
            </c:spPr>
          </c:dPt>
          <c:dPt>
            <c:idx val="11"/>
            <c:invertIfNegative val="0"/>
            <c:bubble3D val="0"/>
          </c:dPt>
          <c:dPt>
            <c:idx val="12"/>
            <c:invertIfNegative val="0"/>
            <c:bubble3D val="0"/>
          </c:dPt>
          <c:dLbls>
            <c:dLbl>
              <c:idx val="7"/>
              <c:layout>
                <c:manualLayout>
                  <c:x val="2.9550827423167852E-3"/>
                  <c:y val="-6.1085885793443085E-3"/>
                </c:manualLayout>
              </c:layout>
              <c:showLegendKey val="0"/>
              <c:showVal val="1"/>
              <c:showCatName val="0"/>
              <c:showSerName val="0"/>
              <c:showPercent val="0"/>
              <c:showBubbleSize val="0"/>
              <c:extLst>
                <c:ext xmlns:c15="http://schemas.microsoft.com/office/drawing/2012/chart" uri="{CE6537A1-D6FC-4f65-9D91-7224C49458BB}"/>
              </c:extLst>
            </c:dLbl>
            <c:dLbl>
              <c:idx val="8"/>
              <c:numFmt formatCode="#,##0.0" sourceLinked="0"/>
              <c:spPr/>
              <c:txPr>
                <a:bodyPr/>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9"/>
              <c:numFmt formatCode="#,##0.0" sourceLinked="0"/>
              <c:spPr/>
              <c:txPr>
                <a:bodyPr/>
                <a:lstStyle/>
                <a:p>
                  <a:pPr>
                    <a:defRPr sz="1200" b="1" baseline="0">
                      <a:latin typeface="Arial" pitchFamily="34" charset="0"/>
                      <a:cs typeface="Arial" pitchFamily="34" charset="0"/>
                    </a:defRPr>
                  </a:pPr>
                  <a:endParaRPr lang="en-US"/>
                </a:p>
              </c:txPr>
              <c:showLegendKey val="0"/>
              <c:showVal val="1"/>
              <c:showCatName val="0"/>
              <c:showSerName val="0"/>
              <c:showPercent val="0"/>
              <c:showBubbleSize val="0"/>
            </c:dLbl>
            <c:dLbl>
              <c:idx val="10"/>
              <c:layout>
                <c:manualLayout>
                  <c:x val="1.4775413711583924E-3"/>
                  <c:y val="-3.0540537940587972E-3"/>
                </c:manualLayout>
              </c:layout>
              <c:showLegendKey val="0"/>
              <c:showVal val="1"/>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numFmt formatCode="#,##0.0" sourceLinked="0"/>
              <c:spPr/>
              <c:txPr>
                <a:bodyPr/>
                <a:lstStyle/>
                <a:p>
                  <a:pPr>
                    <a:defRPr sz="14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Chart!$A$7:$A$16</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Chart!$C$7:$C$16</c:f>
              <c:numCache>
                <c:formatCode>General</c:formatCode>
                <c:ptCount val="10"/>
                <c:pt idx="0">
                  <c:v>-1</c:v>
                </c:pt>
                <c:pt idx="1">
                  <c:v>-0.3</c:v>
                </c:pt>
                <c:pt idx="2">
                  <c:v>-3</c:v>
                </c:pt>
                <c:pt idx="3">
                  <c:v>-4.0999999999999996</c:v>
                </c:pt>
                <c:pt idx="4">
                  <c:v>-5.6</c:v>
                </c:pt>
                <c:pt idx="5">
                  <c:v>-2.6</c:v>
                </c:pt>
                <c:pt idx="6">
                  <c:v>-1.3</c:v>
                </c:pt>
                <c:pt idx="7">
                  <c:v>2.1</c:v>
                </c:pt>
                <c:pt idx="8">
                  <c:v>-0.2</c:v>
                </c:pt>
                <c:pt idx="9">
                  <c:v>-1.1000000000000001</c:v>
                </c:pt>
              </c:numCache>
            </c:numRef>
          </c:val>
        </c:ser>
        <c:dLbls>
          <c:showLegendKey val="0"/>
          <c:showVal val="0"/>
          <c:showCatName val="0"/>
          <c:showSerName val="0"/>
          <c:showPercent val="0"/>
          <c:showBubbleSize val="0"/>
        </c:dLbls>
        <c:gapWidth val="70"/>
        <c:axId val="249939920"/>
        <c:axId val="249940312"/>
      </c:barChart>
      <c:catAx>
        <c:axId val="249939920"/>
        <c:scaling>
          <c:orientation val="minMax"/>
        </c:scaling>
        <c:delete val="0"/>
        <c:axPos val="b"/>
        <c:numFmt formatCode="General" sourceLinked="1"/>
        <c:majorTickMark val="none"/>
        <c:minorTickMark val="none"/>
        <c:tickLblPos val="low"/>
        <c:spPr>
          <a:ln w="28575"/>
        </c:spPr>
        <c:txPr>
          <a:bodyPr/>
          <a:lstStyle/>
          <a:p>
            <a:pPr>
              <a:defRPr sz="1400" b="1">
                <a:latin typeface="Arial" pitchFamily="34" charset="0"/>
                <a:cs typeface="Arial" pitchFamily="34" charset="0"/>
              </a:defRPr>
            </a:pPr>
            <a:endParaRPr lang="en-US"/>
          </a:p>
        </c:txPr>
        <c:crossAx val="249940312"/>
        <c:crosses val="autoZero"/>
        <c:auto val="1"/>
        <c:lblAlgn val="ctr"/>
        <c:lblOffset val="100"/>
        <c:noMultiLvlLbl val="0"/>
      </c:catAx>
      <c:valAx>
        <c:axId val="249940312"/>
        <c:scaling>
          <c:orientation val="minMax"/>
        </c:scaling>
        <c:delete val="0"/>
        <c:axPos val="l"/>
        <c:numFmt formatCode="General" sourceLinked="1"/>
        <c:majorTickMark val="none"/>
        <c:minorTickMark val="none"/>
        <c:tickLblPos val="nextTo"/>
        <c:spPr>
          <a:ln w="28575"/>
        </c:spPr>
        <c:txPr>
          <a:bodyPr/>
          <a:lstStyle/>
          <a:p>
            <a:pPr>
              <a:defRPr sz="1400" b="1">
                <a:latin typeface="Arial" pitchFamily="34" charset="0"/>
                <a:cs typeface="Arial" pitchFamily="34" charset="0"/>
              </a:defRPr>
            </a:pPr>
            <a:endParaRPr lang="en-US"/>
          </a:p>
        </c:txPr>
        <c:crossAx val="249939920"/>
        <c:crosses val="autoZero"/>
        <c:crossBetween val="between"/>
      </c:valAx>
    </c:plotArea>
    <c:legend>
      <c:legendPos val="b"/>
      <c:legendEntry>
        <c:idx val="1"/>
        <c:txPr>
          <a:bodyPr/>
          <a:lstStyle/>
          <a:p>
            <a:pPr>
              <a:defRPr sz="1400" b="1">
                <a:latin typeface="Arial" pitchFamily="34" charset="0"/>
                <a:cs typeface="Arial" pitchFamily="34" charset="0"/>
              </a:defRPr>
            </a:pPr>
            <a:endParaRPr lang="en-US"/>
          </a:p>
        </c:txPr>
      </c:legendEntry>
      <c:layout>
        <c:manualLayout>
          <c:xMode val="edge"/>
          <c:yMode val="edge"/>
          <c:x val="4.0633900150779022E-2"/>
          <c:y val="3.5785747267971018E-3"/>
          <c:w val="0.2024830838964399"/>
          <c:h val="0.13640514114509797"/>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76468712438977E-2"/>
          <c:y val="3.6233471016210529E-2"/>
          <c:w val="0.89589300169254549"/>
          <c:h val="0.75178869894301759"/>
        </c:manualLayout>
      </c:layout>
      <c:barChart>
        <c:barDir val="col"/>
        <c:grouping val="clustered"/>
        <c:varyColors val="0"/>
        <c:ser>
          <c:idx val="0"/>
          <c:order val="0"/>
          <c:tx>
            <c:strRef>
              <c:f>Sheet1!$B$1</c:f>
              <c:strCache>
                <c:ptCount val="1"/>
                <c:pt idx="0">
                  <c:v>Mfg employment</c:v>
                </c:pt>
              </c:strCache>
            </c:strRef>
          </c:tx>
          <c:spPr>
            <a:solidFill>
              <a:schemeClr val="accent1"/>
            </a:solidFill>
            <a:ln w="28575">
              <a:solidFill>
                <a:schemeClr val="accent1"/>
              </a:solidFill>
              <a:miter lim="800000"/>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Sheet1!$A$2:$A$64</c:f>
              <c:numCache>
                <c:formatCode>[$-409]mmm\-yy;@</c:formatCode>
                <c:ptCount val="63"/>
                <c:pt idx="0">
                  <c:v>40209</c:v>
                </c:pt>
                <c:pt idx="1">
                  <c:v>40237</c:v>
                </c:pt>
                <c:pt idx="2">
                  <c:v>40268</c:v>
                </c:pt>
                <c:pt idx="3">
                  <c:v>40296</c:v>
                </c:pt>
                <c:pt idx="4">
                  <c:v>40329</c:v>
                </c:pt>
                <c:pt idx="5">
                  <c:v>40359</c:v>
                </c:pt>
                <c:pt idx="6">
                  <c:v>40390</c:v>
                </c:pt>
                <c:pt idx="7">
                  <c:v>40421</c:v>
                </c:pt>
                <c:pt idx="8">
                  <c:v>40451</c:v>
                </c:pt>
                <c:pt idx="9">
                  <c:v>40481</c:v>
                </c:pt>
                <c:pt idx="10">
                  <c:v>40512</c:v>
                </c:pt>
                <c:pt idx="11">
                  <c:v>40542</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numCache>
            </c:numRef>
          </c:cat>
          <c:val>
            <c:numRef>
              <c:f>Sheet1!$B$2:$B$64</c:f>
              <c:numCache>
                <c:formatCode>General</c:formatCode>
                <c:ptCount val="63"/>
                <c:pt idx="0">
                  <c:v>11462</c:v>
                </c:pt>
                <c:pt idx="1">
                  <c:v>11453</c:v>
                </c:pt>
                <c:pt idx="2">
                  <c:v>11458</c:v>
                </c:pt>
                <c:pt idx="3">
                  <c:v>11493</c:v>
                </c:pt>
                <c:pt idx="4">
                  <c:v>11527</c:v>
                </c:pt>
                <c:pt idx="5">
                  <c:v>11543</c:v>
                </c:pt>
                <c:pt idx="6">
                  <c:v>11571</c:v>
                </c:pt>
                <c:pt idx="7">
                  <c:v>11550</c:v>
                </c:pt>
                <c:pt idx="8">
                  <c:v>11557</c:v>
                </c:pt>
                <c:pt idx="9">
                  <c:v>11557</c:v>
                </c:pt>
                <c:pt idx="10">
                  <c:v>11581</c:v>
                </c:pt>
                <c:pt idx="11">
                  <c:v>11592</c:v>
                </c:pt>
                <c:pt idx="12">
                  <c:v>11620</c:v>
                </c:pt>
                <c:pt idx="13">
                  <c:v>11653</c:v>
                </c:pt>
                <c:pt idx="14">
                  <c:v>11675</c:v>
                </c:pt>
                <c:pt idx="15">
                  <c:v>11704</c:v>
                </c:pt>
                <c:pt idx="16">
                  <c:v>11711</c:v>
                </c:pt>
                <c:pt idx="17">
                  <c:v>11723</c:v>
                </c:pt>
                <c:pt idx="18">
                  <c:v>11755</c:v>
                </c:pt>
                <c:pt idx="19">
                  <c:v>11763</c:v>
                </c:pt>
                <c:pt idx="20">
                  <c:v>11766</c:v>
                </c:pt>
                <c:pt idx="21">
                  <c:v>11773</c:v>
                </c:pt>
                <c:pt idx="22">
                  <c:v>11771</c:v>
                </c:pt>
                <c:pt idx="23">
                  <c:v>11798</c:v>
                </c:pt>
                <c:pt idx="24">
                  <c:v>11837</c:v>
                </c:pt>
                <c:pt idx="25">
                  <c:v>11859</c:v>
                </c:pt>
                <c:pt idx="26">
                  <c:v>11901</c:v>
                </c:pt>
                <c:pt idx="27">
                  <c:v>11916</c:v>
                </c:pt>
                <c:pt idx="28">
                  <c:v>11928</c:v>
                </c:pt>
                <c:pt idx="29">
                  <c:v>11939</c:v>
                </c:pt>
                <c:pt idx="30">
                  <c:v>11979</c:v>
                </c:pt>
                <c:pt idx="31">
                  <c:v>11956</c:v>
                </c:pt>
                <c:pt idx="32">
                  <c:v>11942</c:v>
                </c:pt>
                <c:pt idx="33">
                  <c:v>11947</c:v>
                </c:pt>
                <c:pt idx="34">
                  <c:v>11951</c:v>
                </c:pt>
                <c:pt idx="35">
                  <c:v>11965</c:v>
                </c:pt>
                <c:pt idx="36">
                  <c:v>11982</c:v>
                </c:pt>
                <c:pt idx="37">
                  <c:v>12004</c:v>
                </c:pt>
                <c:pt idx="38">
                  <c:v>12007</c:v>
                </c:pt>
                <c:pt idx="39">
                  <c:v>12001</c:v>
                </c:pt>
                <c:pt idx="40">
                  <c:v>11994</c:v>
                </c:pt>
                <c:pt idx="41">
                  <c:v>11991</c:v>
                </c:pt>
                <c:pt idx="42">
                  <c:v>11982</c:v>
                </c:pt>
                <c:pt idx="43">
                  <c:v>11990</c:v>
                </c:pt>
                <c:pt idx="44">
                  <c:v>11993</c:v>
                </c:pt>
                <c:pt idx="45">
                  <c:v>12011</c:v>
                </c:pt>
                <c:pt idx="46">
                  <c:v>12046</c:v>
                </c:pt>
                <c:pt idx="47">
                  <c:v>12053</c:v>
                </c:pt>
                <c:pt idx="48">
                  <c:v>12061</c:v>
                </c:pt>
                <c:pt idx="49">
                  <c:v>12081</c:v>
                </c:pt>
                <c:pt idx="50">
                  <c:v>12085</c:v>
                </c:pt>
                <c:pt idx="51">
                  <c:v>12094</c:v>
                </c:pt>
                <c:pt idx="52">
                  <c:v>12103</c:v>
                </c:pt>
                <c:pt idx="53">
                  <c:v>12130</c:v>
                </c:pt>
                <c:pt idx="54">
                  <c:v>12154</c:v>
                </c:pt>
                <c:pt idx="55">
                  <c:v>12157</c:v>
                </c:pt>
                <c:pt idx="56">
                  <c:v>12214</c:v>
                </c:pt>
                <c:pt idx="57">
                  <c:v>12237</c:v>
                </c:pt>
                <c:pt idx="58">
                  <c:v>12282</c:v>
                </c:pt>
                <c:pt idx="59">
                  <c:v>12301</c:v>
                </c:pt>
                <c:pt idx="60">
                  <c:v>12318</c:v>
                </c:pt>
                <c:pt idx="61">
                  <c:v>12320</c:v>
                </c:pt>
                <c:pt idx="62">
                  <c:v>12319</c:v>
                </c:pt>
              </c:numCache>
            </c:numRef>
          </c:val>
        </c:ser>
        <c:dLbls>
          <c:showLegendKey val="0"/>
          <c:showVal val="0"/>
          <c:showCatName val="0"/>
          <c:showSerName val="0"/>
          <c:showPercent val="0"/>
          <c:showBubbleSize val="0"/>
        </c:dLbls>
        <c:gapWidth val="219"/>
        <c:overlap val="-27"/>
        <c:axId val="331340856"/>
        <c:axId val="331334976"/>
      </c:barChart>
      <c:dateAx>
        <c:axId val="33134085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334976"/>
        <c:crosses val="autoZero"/>
        <c:auto val="1"/>
        <c:lblOffset val="100"/>
        <c:baseTimeUnit val="months"/>
      </c:dateAx>
      <c:valAx>
        <c:axId val="331334976"/>
        <c:scaling>
          <c:orientation val="minMax"/>
          <c:max val="12500"/>
          <c:min val="112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340856"/>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31335760"/>
        <c:axId val="331340072"/>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31338504"/>
        <c:axId val="331335368"/>
      </c:lineChart>
      <c:catAx>
        <c:axId val="33133850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335368"/>
        <c:crosses val="autoZero"/>
        <c:auto val="0"/>
        <c:lblAlgn val="ctr"/>
        <c:lblOffset val="100"/>
        <c:noMultiLvlLbl val="0"/>
      </c:catAx>
      <c:valAx>
        <c:axId val="331335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338504"/>
        <c:crosses val="autoZero"/>
        <c:crossBetween val="between"/>
      </c:valAx>
      <c:valAx>
        <c:axId val="331340072"/>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1335760"/>
        <c:crosses val="max"/>
        <c:crossBetween val="between"/>
      </c:valAx>
      <c:catAx>
        <c:axId val="331335760"/>
        <c:scaling>
          <c:orientation val="minMax"/>
        </c:scaling>
        <c:delete val="1"/>
        <c:axPos val="b"/>
        <c:numFmt formatCode="General" sourceLinked="1"/>
        <c:majorTickMark val="out"/>
        <c:minorTickMark val="none"/>
        <c:tickLblPos val="nextTo"/>
        <c:crossAx val="33134007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8688C"/>
            </a:solidFill>
          </c:spPr>
          <c:invertIfNegative val="0"/>
          <c:dPt>
            <c:idx val="19"/>
            <c:invertIfNegative val="0"/>
            <c:bubble3D val="0"/>
            <c:spPr>
              <a:solidFill>
                <a:srgbClr val="28688C"/>
              </a:solidFill>
              <a:ln>
                <a:solidFill>
                  <a:srgbClr val="3E7BB8"/>
                </a:solidFill>
              </a:ln>
            </c:spPr>
          </c:dPt>
          <c:dPt>
            <c:idx val="21"/>
            <c:invertIfNegative val="0"/>
            <c:bubble3D val="0"/>
            <c:spPr>
              <a:solidFill>
                <a:srgbClr val="2B7299"/>
              </a:solidFill>
            </c:spPr>
          </c:dPt>
          <c:dPt>
            <c:idx val="22"/>
            <c:invertIfNegative val="0"/>
            <c:bubble3D val="0"/>
            <c:spPr>
              <a:solidFill>
                <a:srgbClr val="2B7299"/>
              </a:solidFill>
            </c:spPr>
          </c:dPt>
          <c:dPt>
            <c:idx val="23"/>
            <c:invertIfNegative val="0"/>
            <c:bubble3D val="0"/>
            <c:spPr>
              <a:solidFill>
                <a:srgbClr val="4B9FCD"/>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Sheet1!$B$2:$B$25</c:f>
              <c:numCache>
                <c:formatCode>0.000</c:formatCode>
                <c:ptCount val="24"/>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37</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spPr>
              <a:solidFill>
                <a:schemeClr val="accent6">
                  <a:lumMod val="60000"/>
                  <a:lumOff val="40000"/>
                </a:schemeClr>
              </a:solidFill>
            </c:spPr>
          </c:dPt>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Sheet1!$C$2:$C$25</c:f>
              <c:numCache>
                <c:formatCode>0.000</c:formatCode>
                <c:ptCount val="24"/>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4.5</c:v>
                </c:pt>
                <c:pt idx="23">
                  <c:v>4.0999999999999996</c:v>
                </c:pt>
              </c:numCache>
            </c:numRef>
          </c:val>
        </c:ser>
        <c:dLbls>
          <c:showLegendKey val="0"/>
          <c:showVal val="0"/>
          <c:showCatName val="0"/>
          <c:showSerName val="0"/>
          <c:showPercent val="0"/>
          <c:showBubbleSize val="0"/>
        </c:dLbls>
        <c:gapWidth val="20"/>
        <c:overlap val="100"/>
        <c:axId val="333139472"/>
        <c:axId val="33314143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Sheet1!$D$2:$D$25</c:f>
              <c:numCache>
                <c:formatCode>0.000</c:formatCode>
                <c:ptCount val="24"/>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39.6</c:v>
                </c:pt>
                <c:pt idx="23">
                  <c:v>41.9</c:v>
                </c:pt>
              </c:numCache>
            </c:numRef>
          </c:val>
          <c:smooth val="0"/>
        </c:ser>
        <c:ser>
          <c:idx val="1"/>
          <c:order val="3"/>
          <c:tx>
            <c:strRef>
              <c:f>Sheet1!$E$1</c:f>
              <c:strCache>
                <c:ptCount val="1"/>
                <c:pt idx="0">
                  <c:v>AVG</c:v>
                </c:pt>
              </c:strCache>
            </c:strRef>
          </c:tx>
          <c:spPr>
            <a:ln w="28024">
              <a:noFill/>
            </a:ln>
          </c:spPr>
          <c:marker>
            <c:symbol val="none"/>
          </c:marker>
          <c:cat>
            <c:strRef>
              <c:f>Sheet1!$A$2:$A$25</c:f>
              <c:strCache>
                <c:ptCount val="24"/>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strCache>
            </c:strRef>
          </c:cat>
          <c:val>
            <c:numRef>
              <c:f>Sheet1!$E$2:$E$25</c:f>
              <c:numCache>
                <c:formatCode>0.000</c:formatCode>
                <c:ptCount val="24"/>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numCache>
            </c:numRef>
          </c:val>
          <c:smooth val="0"/>
        </c:ser>
        <c:dLbls>
          <c:showLegendKey val="0"/>
          <c:showVal val="0"/>
          <c:showCatName val="0"/>
          <c:showSerName val="0"/>
          <c:showPercent val="0"/>
          <c:showBubbleSize val="0"/>
        </c:dLbls>
        <c:marker val="1"/>
        <c:smooth val="0"/>
        <c:axId val="333139472"/>
        <c:axId val="333141432"/>
      </c:lineChart>
      <c:catAx>
        <c:axId val="333139472"/>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33141432"/>
        <c:crosses val="autoZero"/>
        <c:auto val="0"/>
        <c:lblAlgn val="ctr"/>
        <c:lblOffset val="100"/>
        <c:tickLblSkip val="1"/>
        <c:noMultiLvlLbl val="0"/>
      </c:catAx>
      <c:valAx>
        <c:axId val="33314143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33139472"/>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0.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0.18834</cdr:x>
      <cdr:y>0</cdr:y>
    </cdr:from>
    <cdr:to>
      <cdr:x>0.38482</cdr:x>
      <cdr:y>0.37405</cdr:y>
    </cdr:to>
    <cdr:sp macro="" textlink="">
      <cdr:nvSpPr>
        <cdr:cNvPr id="2" name="AutoShape 8"/>
        <cdr:cNvSpPr>
          <a:spLocks xmlns:a="http://schemas.openxmlformats.org/drawingml/2006/main" noChangeArrowheads="1"/>
        </cdr:cNvSpPr>
      </cdr:nvSpPr>
      <cdr:spPr bwMode="blackWhite">
        <a:xfrm xmlns:a="http://schemas.openxmlformats.org/drawingml/2006/main">
          <a:off x="1535600" y="0"/>
          <a:ext cx="1601986" cy="1816443"/>
        </a:xfrm>
        <a:prstGeom xmlns:a="http://schemas.openxmlformats.org/drawingml/2006/main" prst="wedgeRectCallout">
          <a:avLst>
            <a:gd name="adj1" fmla="val 94228"/>
            <a:gd name="adj2" fmla="val 3190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accent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Risk spreads rose in 2011-2012 from cat activity and changes to catastrophe models</a:t>
          </a:r>
          <a:endParaRPr lang="en-US" sz="1600" b="1" dirty="0">
            <a:solidFill>
              <a:srgbClr val="FFFFFF"/>
            </a:solidFill>
            <a:latin typeface="Arial" charset="0"/>
            <a:cs typeface="Arial"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+5.4%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4/14/2015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241729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112</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5078444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167761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114</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6497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6324772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91391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118</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9777749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119</a:t>
            </a:fld>
            <a:endParaRPr lang="en-US" sz="1000"/>
          </a:p>
        </p:txBody>
      </p:sp>
    </p:spTree>
    <p:extLst>
      <p:ext uri="{BB962C8B-B14F-4D97-AF65-F5344CB8AC3E}">
        <p14:creationId xmlns:p14="http://schemas.microsoft.com/office/powerpoint/2010/main" val="18444410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120</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482461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121</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869332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124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13752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5426263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125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5856880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128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934466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633893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9170060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131</a:t>
            </a:fld>
            <a:endParaRPr lang="en-US" dirty="0"/>
          </a:p>
        </p:txBody>
      </p:sp>
    </p:spTree>
    <p:extLst>
      <p:ext uri="{BB962C8B-B14F-4D97-AF65-F5344CB8AC3E}">
        <p14:creationId xmlns:p14="http://schemas.microsoft.com/office/powerpoint/2010/main" val="7445687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135</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136</a:t>
            </a:fld>
            <a:endParaRPr lang="en-US" smtClean="0"/>
          </a:p>
        </p:txBody>
      </p:sp>
      <p:sp>
        <p:nvSpPr>
          <p:cNvPr id="193539" name="Rectangle 2"/>
          <p:cNvSpPr>
            <a:spLocks noGrp="1" noRot="1" noChangeAspect="1" noChangeArrowheads="1" noTextEdit="1"/>
          </p:cNvSpPr>
          <p:nvPr>
            <p:ph type="sldImg"/>
          </p:nvPr>
        </p:nvSpPr>
        <p:spPr>
          <a:xfrm>
            <a:off x="1398588" y="582613"/>
            <a:ext cx="4060825" cy="3044825"/>
          </a:xfrm>
          <a:ln/>
        </p:spPr>
      </p:sp>
      <p:sp>
        <p:nvSpPr>
          <p:cNvPr id="1935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651765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085167" y="9046822"/>
            <a:ext cx="690779" cy="247989"/>
          </a:xfrm>
          <a:noFill/>
        </p:spPr>
        <p:txBody>
          <a:bodyPr/>
          <a:lstStyle/>
          <a:p>
            <a:fld id="{8A1AEE26-587D-445B-85F8-2921819E1060}" type="slidenum">
              <a:rPr lang="en-US" smtClean="0">
                <a:solidFill>
                  <a:srgbClr val="000000"/>
                </a:solidFill>
              </a:rPr>
              <a:pPr/>
              <a:t>137</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xfrm>
            <a:off x="1398588" y="582613"/>
            <a:ext cx="4060825" cy="3044825"/>
          </a:xfrm>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3828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085167" y="9046822"/>
            <a:ext cx="690779" cy="247989"/>
          </a:xfrm>
          <a:noFill/>
        </p:spPr>
        <p:txBody>
          <a:bodyPr/>
          <a:lstStyle/>
          <a:p>
            <a:fld id="{B5C9E534-845B-43F1-B937-B42EF370C8A8}" type="slidenum">
              <a:rPr lang="en-US" smtClean="0">
                <a:solidFill>
                  <a:srgbClr val="000000"/>
                </a:solidFill>
              </a:rPr>
              <a:pPr/>
              <a:t>138</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xfrm>
            <a:off x="1398588" y="582613"/>
            <a:ext cx="4060825" cy="3044825"/>
          </a:xfrm>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503025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085167" y="9046822"/>
            <a:ext cx="690779" cy="247989"/>
          </a:xfrm>
          <a:noFill/>
        </p:spPr>
        <p:txBody>
          <a:bodyPr/>
          <a:lstStyle/>
          <a:p>
            <a:fld id="{CB66A91C-4B29-43F0-8E6F-4B71C98B0CC2}" type="slidenum">
              <a:rPr lang="en-US" smtClean="0">
                <a:solidFill>
                  <a:srgbClr val="000000"/>
                </a:solidFill>
              </a:rPr>
              <a:pPr/>
              <a:t>139</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xfrm>
            <a:off x="1398588" y="582613"/>
            <a:ext cx="4060825" cy="3044825"/>
          </a:xfrm>
          <a:ln/>
        </p:spPr>
      </p:sp>
      <p:sp>
        <p:nvSpPr>
          <p:cNvPr id="1966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6357056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140</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141</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48523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2422F7E-CA17-45C1-8477-96DD04EFB437}" type="slidenum">
              <a:rPr lang="en-US" altLang="en-US" sz="1000"/>
              <a:pPr algn="ctr" eaLnBrk="1" hangingPunct="1">
                <a:lnSpc>
                  <a:spcPct val="100000"/>
                </a:lnSpc>
                <a:spcBef>
                  <a:spcPct val="0"/>
                </a:spcBef>
                <a:buClrTx/>
                <a:buSzTx/>
                <a:buFontTx/>
                <a:buNone/>
              </a:pPr>
              <a:t>142</a:t>
            </a:fld>
            <a:endParaRPr lang="en-US" alt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25830594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144</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847046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023576" y="8848380"/>
            <a:ext cx="676988" cy="246167"/>
          </a:xfrm>
        </p:spPr>
        <p:txBody>
          <a:bodyPr/>
          <a:lstStyle/>
          <a:p>
            <a:pPr defTabSz="909375">
              <a:defRPr/>
            </a:pPr>
            <a:fld id="{3711D1C8-0BB5-4546-B0DE-9FAB346B6C05}" type="slidenum">
              <a:rPr lang="en-US" smtClean="0"/>
              <a:pPr defTabSz="909375">
                <a:defRPr/>
              </a:pPr>
              <a:t>145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2176332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147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3646208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97199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149</a:t>
            </a:fld>
            <a:endParaRPr lang="en-US" dirty="0"/>
          </a:p>
        </p:txBody>
      </p:sp>
    </p:spTree>
    <p:extLst>
      <p:ext uri="{BB962C8B-B14F-4D97-AF65-F5344CB8AC3E}">
        <p14:creationId xmlns:p14="http://schemas.microsoft.com/office/powerpoint/2010/main" val="1652473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999231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xfrm>
            <a:off x="3148013" y="9034319"/>
            <a:ext cx="704850" cy="247794"/>
          </a:xfrm>
        </p:spPr>
        <p:txBody>
          <a:bodyPr/>
          <a:lstStyle/>
          <a:p>
            <a:pPr>
              <a:defRPr/>
            </a:pPr>
            <a:fld id="{22D58783-C1C7-4E11-915E-8C97468651E4}" type="slidenum">
              <a:rPr lang="en-US" smtClean="0"/>
              <a:pPr>
                <a:defRPr/>
              </a:pPr>
              <a:t>152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963116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992449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272442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44268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5244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771899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22</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9091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24</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3564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26</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27</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29</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357713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1876374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34</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44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7038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970113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0540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5405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2317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solidFill>
                  <a:srgbClr val="000000"/>
                </a:solidFill>
              </a:rPr>
              <a:pPr/>
              <a:t>4</a:t>
            </a:fld>
            <a:endParaRPr lang="en-US" smtClean="0">
              <a:solidFill>
                <a:srgbClr val="000000"/>
              </a:solidFill>
            </a:endParaRPr>
          </a:p>
        </p:txBody>
      </p:sp>
    </p:spTree>
    <p:extLst>
      <p:ext uri="{BB962C8B-B14F-4D97-AF65-F5344CB8AC3E}">
        <p14:creationId xmlns:p14="http://schemas.microsoft.com/office/powerpoint/2010/main" val="2448064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86752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sldNum" sz="quarter" idx="5"/>
          </p:nvPr>
        </p:nvSpPr>
        <p:spPr>
          <a:xfrm>
            <a:off x="3022935" y="9059539"/>
            <a:ext cx="678332" cy="2479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5A31CDB-2F51-446C-9F5C-F906A36CD1F6}" type="slidenum">
              <a:rPr lang="en-US" altLang="en-US" smtClean="0">
                <a:solidFill>
                  <a:srgbClr val="000000"/>
                </a:solidFill>
              </a:rPr>
              <a:pPr/>
              <a:t>53</a:t>
            </a:fld>
            <a:endParaRPr lang="en-US" altLang="en-US" smtClean="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z="2400" smtClean="0">
              <a:latin typeface="Arial" panose="020B0604020202020204" pitchFamily="34" charset="0"/>
            </a:endParaRPr>
          </a:p>
        </p:txBody>
      </p:sp>
    </p:spTree>
    <p:extLst>
      <p:ext uri="{BB962C8B-B14F-4D97-AF65-F5344CB8AC3E}">
        <p14:creationId xmlns:p14="http://schemas.microsoft.com/office/powerpoint/2010/main" val="4047738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54</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80881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55</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046006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085167" y="9045399"/>
            <a:ext cx="690778" cy="249412"/>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57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91095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959275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1094721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60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530369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61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3372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a:t>
            </a:fld>
            <a:endParaRPr lang="en-US" smtClean="0"/>
          </a:p>
        </p:txBody>
      </p:sp>
    </p:spTree>
    <p:extLst>
      <p:ext uri="{BB962C8B-B14F-4D97-AF65-F5344CB8AC3E}">
        <p14:creationId xmlns:p14="http://schemas.microsoft.com/office/powerpoint/2010/main" val="2046274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62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63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868924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64</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035770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1260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78702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67</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98586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68</a:t>
            </a:fld>
            <a:endParaRPr lang="en-US" dirty="0"/>
          </a:p>
        </p:txBody>
      </p:sp>
    </p:spTree>
    <p:extLst>
      <p:ext uri="{BB962C8B-B14F-4D97-AF65-F5344CB8AC3E}">
        <p14:creationId xmlns:p14="http://schemas.microsoft.com/office/powerpoint/2010/main" val="231081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69</a:t>
            </a:fld>
            <a:endParaRPr lang="en-US" dirty="0"/>
          </a:p>
        </p:txBody>
      </p:sp>
    </p:spTree>
    <p:extLst>
      <p:ext uri="{BB962C8B-B14F-4D97-AF65-F5344CB8AC3E}">
        <p14:creationId xmlns:p14="http://schemas.microsoft.com/office/powerpoint/2010/main" val="4245298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70</a:t>
            </a:fld>
            <a:endParaRPr lang="en-US" dirty="0"/>
          </a:p>
        </p:txBody>
      </p:sp>
    </p:spTree>
    <p:extLst>
      <p:ext uri="{BB962C8B-B14F-4D97-AF65-F5344CB8AC3E}">
        <p14:creationId xmlns:p14="http://schemas.microsoft.com/office/powerpoint/2010/main" val="30088337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71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6</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073379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72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510087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63022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74</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7165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75</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4274942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76</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77</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939564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976845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79</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32409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80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09190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91701" y="9000751"/>
            <a:ext cx="690226" cy="246380"/>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81</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extLst>
      <p:ext uri="{BB962C8B-B14F-4D97-AF65-F5344CB8AC3E}">
        <p14:creationId xmlns:p14="http://schemas.microsoft.com/office/powerpoint/2010/main" val="22517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8283722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fontAlgn="base">
              <a:spcBef>
                <a:spcPct val="0"/>
              </a:spcBef>
              <a:spcAft>
                <a:spcPct val="0"/>
              </a:spcAft>
            </a:pPr>
            <a:fld id="{732837C3-E1F0-46B3-994A-60E0A783194F}" type="slidenum">
              <a:rPr lang="en-US" sz="1000">
                <a:solidFill>
                  <a:srgbClr val="000000"/>
                </a:solidFill>
                <a:latin typeface="Arial" charset="0"/>
                <a:cs typeface="Arial" charset="0"/>
              </a:rPr>
              <a:pPr algn="ctr" defTabSz="928688" fontAlgn="base">
                <a:spcBef>
                  <a:spcPct val="0"/>
                </a:spcBef>
                <a:spcAft>
                  <a:spcPct val="0"/>
                </a:spcAft>
              </a:pPr>
              <a:t>83</a:t>
            </a:fld>
            <a:endParaRPr lang="en-US" sz="1000">
              <a:solidFill>
                <a:srgbClr val="000000"/>
              </a:solidFill>
              <a:latin typeface="Arial" charset="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extLst>
      <p:ext uri="{BB962C8B-B14F-4D97-AF65-F5344CB8AC3E}">
        <p14:creationId xmlns:p14="http://schemas.microsoft.com/office/powerpoint/2010/main" val="2090092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090766" y="9000412"/>
            <a:ext cx="692032" cy="246717"/>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84</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extLst>
      <p:ext uri="{BB962C8B-B14F-4D97-AF65-F5344CB8AC3E}">
        <p14:creationId xmlns:p14="http://schemas.microsoft.com/office/powerpoint/2010/main" val="11144656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txBox="1">
            <a:spLocks noGrp="1" noChangeArrowheads="1"/>
          </p:cNvSpPr>
          <p:nvPr/>
        </p:nvSpPr>
        <p:spPr bwMode="auto">
          <a:xfrm>
            <a:off x="3154363" y="9047163"/>
            <a:ext cx="704850" cy="247650"/>
          </a:xfrm>
          <a:prstGeom prst="rect">
            <a:avLst/>
          </a:prstGeom>
          <a:noFill/>
          <a:ln w="9525">
            <a:noFill/>
            <a:miter lim="800000"/>
            <a:headEnd/>
            <a:tailEnd/>
          </a:ln>
        </p:spPr>
        <p:txBody>
          <a:bodyPr lIns="45946" tIns="46559" rIns="45946" bIns="46559" anchor="b">
            <a:spAutoFit/>
          </a:bodyPr>
          <a:lstStyle/>
          <a:p>
            <a:pPr algn="ctr" defTabSz="928688"/>
            <a:fld id="{324A1447-8C1B-40F6-B95A-86064C4AA679}" type="slidenum">
              <a:rPr lang="en-US" sz="1000"/>
              <a:pPr algn="ctr" defTabSz="928688"/>
              <a:t>85</a:t>
            </a:fld>
            <a:endParaRPr lang="en-US" sz="10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760604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86</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87</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5756116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88</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726855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22306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F4885E1A-3F02-490A-9D99-7D92E11B3251}" type="slidenum">
              <a:rPr lang="en-US" sz="1000">
                <a:solidFill>
                  <a:srgbClr val="000000"/>
                </a:solidFill>
                <a:latin typeface="Arial" charset="0"/>
                <a:cs typeface="Arial" charset="0"/>
              </a:rPr>
              <a:pPr algn="ctr" defTabSz="931863" fontAlgn="base">
                <a:spcBef>
                  <a:spcPct val="0"/>
                </a:spcBef>
                <a:spcAft>
                  <a:spcPct val="0"/>
                </a:spcAft>
              </a:pPr>
              <a:t>90</a:t>
            </a:fld>
            <a:endParaRPr lang="en-US" sz="1000">
              <a:solidFill>
                <a:srgbClr val="000000"/>
              </a:solidFill>
              <a:latin typeface="Arial" charset="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12901347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91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5526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92</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5596570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93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4892563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94</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9310373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23576" y="8848400"/>
            <a:ext cx="676988" cy="246147"/>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95</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23105219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96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13351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97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38734952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98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6657196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99</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27536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8836311"/>
            <a:ext cx="690779" cy="245811"/>
          </a:xfrm>
          <a:prstGeom prst="rect">
            <a:avLst/>
          </a:prstGeom>
          <a:noFill/>
          <a:ln w="9525">
            <a:noFill/>
            <a:miter lim="800000"/>
            <a:headEnd/>
            <a:tailEnd/>
          </a:ln>
        </p:spPr>
        <p:txBody>
          <a:bodyPr lIns="44918" tIns="45517" rIns="44918" bIns="45517" anchor="b">
            <a:spAutoFit/>
          </a:bodyPr>
          <a:lstStyle/>
          <a:p>
            <a:pPr algn="ctr" defTabSz="910832"/>
            <a:fld id="{E9565180-8486-4D0E-8C23-611864437D81}" type="slidenum">
              <a:rPr lang="en-US" sz="1000"/>
              <a:pPr algn="ctr" defTabSz="910832"/>
              <a:t>100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5093" tIns="45093" rIns="45093" bIns="45093"/>
          <a:lstStyle/>
          <a:p>
            <a:endParaRPr lang="en-US" smtClean="0"/>
          </a:p>
        </p:txBody>
      </p:sp>
    </p:spTree>
    <p:extLst>
      <p:ext uri="{BB962C8B-B14F-4D97-AF65-F5344CB8AC3E}">
        <p14:creationId xmlns:p14="http://schemas.microsoft.com/office/powerpoint/2010/main" val="19926796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Grp="1" noChangeArrowheads="1"/>
          </p:cNvSpPr>
          <p:nvPr/>
        </p:nvSpPr>
        <p:spPr bwMode="auto">
          <a:xfrm>
            <a:off x="3086100" y="8836163"/>
            <a:ext cx="688975" cy="245961"/>
          </a:xfrm>
          <a:prstGeom prst="rect">
            <a:avLst/>
          </a:prstGeom>
          <a:noFill/>
          <a:ln w="9525">
            <a:noFill/>
            <a:miter lim="800000"/>
            <a:headEnd/>
            <a:tailEnd/>
          </a:ln>
        </p:spPr>
        <p:txBody>
          <a:bodyPr lIns="44991" tIns="45591" rIns="44991" bIns="45591" anchor="b">
            <a:spAutoFit/>
          </a:bodyPr>
          <a:lstStyle/>
          <a:p>
            <a:pPr algn="ctr" defTabSz="912387"/>
            <a:fld id="{61488FDF-B10F-4D0A-9F87-BD966162DAB6}" type="slidenum">
              <a:rPr lang="en-US" sz="1000"/>
              <a:pPr algn="ctr" defTabSz="912387"/>
              <a:t>101</a:t>
            </a:fld>
            <a:endParaRPr lang="en-US" sz="10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166695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102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4302206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476826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104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30475726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105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8006064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106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2215226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107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419754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txBox="1">
            <a:spLocks noGrp="1" noChangeArrowheads="1"/>
          </p:cNvSpPr>
          <p:nvPr/>
        </p:nvSpPr>
        <p:spPr bwMode="auto">
          <a:xfrm>
            <a:off x="3090766" y="8998831"/>
            <a:ext cx="692032" cy="248298"/>
          </a:xfrm>
          <a:prstGeom prst="rect">
            <a:avLst/>
          </a:prstGeom>
          <a:noFill/>
          <a:ln w="9525">
            <a:noFill/>
            <a:miter lim="800000"/>
            <a:headEnd/>
            <a:tailEnd/>
          </a:ln>
        </p:spPr>
        <p:txBody>
          <a:bodyPr lIns="45877" tIns="46489" rIns="45877" bIns="46489" anchor="b">
            <a:spAutoFit/>
          </a:bodyPr>
          <a:lstStyle/>
          <a:p>
            <a:pPr algn="ctr" defTabSz="930275"/>
            <a:fld id="{0120D0FC-162D-4E32-919F-627FE4F4B1C3}" type="slidenum">
              <a:rPr lang="en-US" sz="1000"/>
              <a:pPr algn="ctr" defTabSz="930275"/>
              <a:t>108</a:t>
            </a:fld>
            <a:endParaRPr lang="en-US" sz="1000"/>
          </a:p>
        </p:txBody>
      </p:sp>
      <p:sp>
        <p:nvSpPr>
          <p:cNvPr id="97283" name="Rectangle 2"/>
          <p:cNvSpPr>
            <a:spLocks noGrp="1" noRot="1" noChangeAspect="1" noChangeArrowheads="1" noTextEdit="1"/>
          </p:cNvSpPr>
          <p:nvPr>
            <p:ph type="sldImg"/>
          </p:nvPr>
        </p:nvSpPr>
        <p:spPr>
          <a:xfrm>
            <a:off x="1082675" y="684213"/>
            <a:ext cx="4652963" cy="3490912"/>
          </a:xfrm>
          <a:ln/>
        </p:spPr>
      </p:sp>
      <p:sp>
        <p:nvSpPr>
          <p:cNvPr id="97284" name="Rectangle 3"/>
          <p:cNvSpPr>
            <a:spLocks noGrp="1" noChangeArrowheads="1"/>
          </p:cNvSpPr>
          <p:nvPr>
            <p:ph type="body" idx="1"/>
          </p:nvPr>
        </p:nvSpPr>
        <p:spPr>
          <a:xfrm>
            <a:off x="899330" y="4402943"/>
            <a:ext cx="5023468" cy="417520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2586116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109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6780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110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523247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111</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3764034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95000"/>
                    <a:lumOff val="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247650" y="6638924"/>
            <a:ext cx="3495675" cy="219075"/>
          </a:xfrm>
        </p:spPr>
        <p:txBody>
          <a:bodyPr anchor="ctr"/>
          <a:lstStyle>
            <a:lvl1pPr marL="0" indent="0">
              <a:buNone/>
              <a:defRPr sz="900"/>
            </a:lvl1pPr>
            <a:lvl2pPr marL="0" indent="0">
              <a:buNone/>
              <a:defRPr sz="900"/>
            </a:lvl2pPr>
            <a:lvl3pPr marL="914400" indent="0">
              <a:buNone/>
              <a:defRPr sz="900"/>
            </a:lvl3pPr>
            <a:lvl4pPr marL="1257300" indent="0">
              <a:buNone/>
              <a:defRPr sz="900"/>
            </a:lvl4pPr>
            <a:lvl5pPr marL="1828800" indent="0">
              <a:buNone/>
              <a:defRPr sz="900"/>
            </a:lvl5pPr>
          </a:lstStyle>
          <a:p>
            <a:pPr lvl="0"/>
            <a:r>
              <a:rPr lang="en-US" smtClean="0"/>
              <a:t>Click to edit Master text styles</a:t>
            </a:r>
          </a:p>
        </p:txBody>
      </p:sp>
    </p:spTree>
    <p:extLst>
      <p:ext uri="{BB962C8B-B14F-4D97-AF65-F5344CB8AC3E}">
        <p14:creationId xmlns:p14="http://schemas.microsoft.com/office/powerpoint/2010/main" val="2724632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image" Target="../media/image85.emf"/><Relationship Id="rId5" Type="http://schemas.openxmlformats.org/officeDocument/2006/relationships/oleObject" Target="../embeddings/oleObject73.bin"/><Relationship Id="rId4" Type="http://schemas.openxmlformats.org/officeDocument/2006/relationships/hyperlink" Target="http://www.bls.gov/mls/"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image" Target="../media/image86.emf"/><Relationship Id="rId5" Type="http://schemas.openxmlformats.org/officeDocument/2006/relationships/oleObject" Target="../embeddings/oleObject74.bin"/><Relationship Id="rId4" Type="http://schemas.openxmlformats.org/officeDocument/2006/relationships/hyperlink" Target="http://www.bls.gov/news.release/empsit.a.ht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74.vml"/><Relationship Id="rId6" Type="http://schemas.openxmlformats.org/officeDocument/2006/relationships/hyperlink" Target="http://www.census.gov/construction/c30/c30index.html" TargetMode="External"/><Relationship Id="rId5" Type="http://schemas.openxmlformats.org/officeDocument/2006/relationships/image" Target="../media/image87.emf"/><Relationship Id="rId4" Type="http://schemas.openxmlformats.org/officeDocument/2006/relationships/oleObject" Target="../embeddings/oleObject75.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census.gov/construction/c30/c30index.html" TargetMode="External"/><Relationship Id="rId5" Type="http://schemas.openxmlformats.org/officeDocument/2006/relationships/image" Target="../media/image88.emf"/><Relationship Id="rId4" Type="http://schemas.openxmlformats.org/officeDocument/2006/relationships/oleObject" Target="../embeddings/oleObject7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6.vml"/><Relationship Id="rId6" Type="http://schemas.openxmlformats.org/officeDocument/2006/relationships/hyperlink" Target="http://www.census.gov/construction/c30/c30index.html" TargetMode="External"/><Relationship Id="rId5" Type="http://schemas.openxmlformats.org/officeDocument/2006/relationships/image" Target="../media/image89.emf"/><Relationship Id="rId4"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7.vml"/><Relationship Id="rId6" Type="http://schemas.openxmlformats.org/officeDocument/2006/relationships/hyperlink" Target="http://www.census.gov/construction/c30/c30index.html" TargetMode="External"/><Relationship Id="rId5" Type="http://schemas.openxmlformats.org/officeDocument/2006/relationships/image" Target="../media/image90.emf"/><Relationship Id="rId4" Type="http://schemas.openxmlformats.org/officeDocument/2006/relationships/oleObject" Target="../embeddings/oleObject78.bin"/></Relationships>
</file>

<file path=ppt/slides/_rels/slide108.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vmlDrawing" Target="../drawings/vmlDrawing78.vml"/><Relationship Id="rId6" Type="http://schemas.openxmlformats.org/officeDocument/2006/relationships/hyperlink" Target="http://www.census.gov/construction/c30/historical_data.html" TargetMode="External"/><Relationship Id="rId5" Type="http://schemas.openxmlformats.org/officeDocument/2006/relationships/image" Target="../media/image92.emf"/><Relationship Id="rId4" Type="http://schemas.openxmlformats.org/officeDocument/2006/relationships/oleObject" Target="../embeddings/oleObject7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vmlDrawing" Target="../drawings/vmlDrawing79.vml"/><Relationship Id="rId5" Type="http://schemas.openxmlformats.org/officeDocument/2006/relationships/image" Target="../media/image68.emf"/><Relationship Id="rId4" Type="http://schemas.openxmlformats.org/officeDocument/2006/relationships/oleObject" Target="../embeddings/oleObject80.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80.vml"/><Relationship Id="rId6" Type="http://schemas.openxmlformats.org/officeDocument/2006/relationships/image" Target="../media/image78.emf"/><Relationship Id="rId5" Type="http://schemas.openxmlformats.org/officeDocument/2006/relationships/oleObject" Target="../embeddings/oleObject81.bin"/><Relationship Id="rId4" Type="http://schemas.openxmlformats.org/officeDocument/2006/relationships/hyperlink" Target="http://data.bls.gov/" TargetMode="Externa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79.emf"/><Relationship Id="rId4" Type="http://schemas.openxmlformats.org/officeDocument/2006/relationships/oleObject" Target="../embeddings/oleObject82.bin"/></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82.vml"/><Relationship Id="rId6" Type="http://schemas.openxmlformats.org/officeDocument/2006/relationships/hyperlink" Target="http://www.census.gov/manufacturing/m3/" TargetMode="External"/><Relationship Id="rId5" Type="http://schemas.openxmlformats.org/officeDocument/2006/relationships/image" Target="../media/image93.emf"/><Relationship Id="rId4" Type="http://schemas.openxmlformats.org/officeDocument/2006/relationships/oleObject" Target="../embeddings/oleObject83.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census.gov/manufacturing/m3/" TargetMode="External"/><Relationship Id="rId5" Type="http://schemas.openxmlformats.org/officeDocument/2006/relationships/image" Target="../media/image94.emf"/><Relationship Id="rId4" Type="http://schemas.openxmlformats.org/officeDocument/2006/relationships/oleObject" Target="../embeddings/oleObject84.bin"/></Relationships>
</file>

<file path=ppt/slides/_rels/slide116.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ism.ws/ismreport/mfgrob.cfm" TargetMode="External"/><Relationship Id="rId5" Type="http://schemas.openxmlformats.org/officeDocument/2006/relationships/image" Target="../media/image95.emf"/><Relationship Id="rId4" Type="http://schemas.openxmlformats.org/officeDocument/2006/relationships/oleObject" Target="../embeddings/oleObject85.bin"/></Relationships>
</file>

<file path=ppt/slides/_rels/slide1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6.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image" Target="../media/image96.emf"/><Relationship Id="rId5" Type="http://schemas.openxmlformats.org/officeDocument/2006/relationships/oleObject" Target="../embeddings/oleObject86.bin"/><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6.vml"/><Relationship Id="rId5" Type="http://schemas.openxmlformats.org/officeDocument/2006/relationships/image" Target="../media/image97.emf"/><Relationship Id="rId4" Type="http://schemas.openxmlformats.org/officeDocument/2006/relationships/oleObject" Target="../embeddings/oleObject87.bin"/></Relationships>
</file>

<file path=ppt/slides/_rels/slide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image" Target="../media/image98.emf"/></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6.xml"/><Relationship Id="rId1" Type="http://schemas.openxmlformats.org/officeDocument/2006/relationships/vmlDrawing" Target="../drawings/vmlDrawing88.vml"/><Relationship Id="rId4" Type="http://schemas.openxmlformats.org/officeDocument/2006/relationships/image" Target="../media/image99.emf"/></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9.xml"/><Relationship Id="rId7" Type="http://schemas.openxmlformats.org/officeDocument/2006/relationships/image" Target="../media/image82.jpeg"/><Relationship Id="rId2" Type="http://schemas.openxmlformats.org/officeDocument/2006/relationships/slideLayout" Target="../slideLayouts/slideLayout7.xml"/><Relationship Id="rId1" Type="http://schemas.openxmlformats.org/officeDocument/2006/relationships/vmlDrawing" Target="../drawings/vmlDrawing89.vml"/><Relationship Id="rId6" Type="http://schemas.openxmlformats.org/officeDocument/2006/relationships/image" Target="../media/image81.emf"/><Relationship Id="rId5" Type="http://schemas.openxmlformats.org/officeDocument/2006/relationships/oleObject" Target="../embeddings/oleObject90.bin"/><Relationship Id="rId4" Type="http://schemas.openxmlformats.org/officeDocument/2006/relationships/hyperlink" Target="http://data.bls.gov/"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6.xml"/><Relationship Id="rId1" Type="http://schemas.openxmlformats.org/officeDocument/2006/relationships/vmlDrawing" Target="../drawings/vmlDrawing90.vml"/><Relationship Id="rId5" Type="http://schemas.openxmlformats.org/officeDocument/2006/relationships/image" Target="../media/image39.emf"/><Relationship Id="rId4" Type="http://schemas.openxmlformats.org/officeDocument/2006/relationships/oleObject" Target="../embeddings/oleObject91.bin"/></Relationships>
</file>

<file path=ppt/slides/_rels/slide1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91.vml"/><Relationship Id="rId6" Type="http://schemas.openxmlformats.org/officeDocument/2006/relationships/image" Target="../media/image101.emf"/><Relationship Id="rId5" Type="http://schemas.openxmlformats.org/officeDocument/2006/relationships/oleObject" Target="../embeddings/Microsoft_Excel_97-2003_Worksheet8.xls"/><Relationship Id="rId4" Type="http://schemas.openxmlformats.org/officeDocument/2006/relationships/oleObject" Target="../embeddings/oleObject92.bin"/></Relationships>
</file>

<file path=ppt/slides/_rels/slide1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7.xml"/><Relationship Id="rId1" Type="http://schemas.openxmlformats.org/officeDocument/2006/relationships/vmlDrawing" Target="../drawings/vmlDrawing92.vml"/><Relationship Id="rId4" Type="http://schemas.openxmlformats.org/officeDocument/2006/relationships/image" Target="../media/image102.e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image" Target="../media/image103.emf"/></Relationships>
</file>

<file path=ppt/slides/_rels/slide1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6.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13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94.vml"/><Relationship Id="rId6" Type="http://schemas.openxmlformats.org/officeDocument/2006/relationships/image" Target="../media/image104.emf"/><Relationship Id="rId5" Type="http://schemas.openxmlformats.org/officeDocument/2006/relationships/oleObject" Target="../embeddings/oleObject95.bin"/><Relationship Id="rId4" Type="http://schemas.openxmlformats.org/officeDocument/2006/relationships/notesSlide" Target="../notesSlides/notesSlide117.xml"/></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95.vml"/><Relationship Id="rId5" Type="http://schemas.openxmlformats.org/officeDocument/2006/relationships/image" Target="../media/image105.emf"/><Relationship Id="rId4" Type="http://schemas.openxmlformats.org/officeDocument/2006/relationships/oleObject" Target="../embeddings/oleObject96.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96.vml"/><Relationship Id="rId5" Type="http://schemas.openxmlformats.org/officeDocument/2006/relationships/image" Target="../media/image106.emf"/><Relationship Id="rId4" Type="http://schemas.openxmlformats.org/officeDocument/2006/relationships/oleObject" Target="../embeddings/oleObject97.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7.vml"/><Relationship Id="rId5" Type="http://schemas.openxmlformats.org/officeDocument/2006/relationships/image" Target="../media/image107.emf"/><Relationship Id="rId4" Type="http://schemas.openxmlformats.org/officeDocument/2006/relationships/oleObject" Target="../embeddings/oleObject9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98.vml"/><Relationship Id="rId5" Type="http://schemas.openxmlformats.org/officeDocument/2006/relationships/image" Target="../media/image109.emf"/><Relationship Id="rId4" Type="http://schemas.openxmlformats.org/officeDocument/2006/relationships/oleObject" Target="../embeddings/oleObject99.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image" Target="../media/image110.emf"/></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100.vml"/><Relationship Id="rId5" Type="http://schemas.openxmlformats.org/officeDocument/2006/relationships/image" Target="../media/image111.emf"/><Relationship Id="rId4" Type="http://schemas.openxmlformats.org/officeDocument/2006/relationships/oleObject" Target="../embeddings/oleObject101.bin"/></Relationships>
</file>

<file path=ppt/slides/_rels/slide14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hyperlink" Target="http://www.cms.gov/Research-Statistics-Data-and-Systems/Statistics-Trends-and-Reports/NationalHealthExpendData/NationalHealthAccountsProjected.html" TargetMode="External"/><Relationship Id="rId5" Type="http://schemas.openxmlformats.org/officeDocument/2006/relationships/image" Target="../media/image113.emf"/><Relationship Id="rId4" Type="http://schemas.openxmlformats.org/officeDocument/2006/relationships/oleObject" Target="../embeddings/oleObject102.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102.vml"/><Relationship Id="rId4" Type="http://schemas.openxmlformats.org/officeDocument/2006/relationships/image" Target="../media/image114.emf"/></Relationships>
</file>

<file path=ppt/slides/_rels/slide1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0.xml"/><Relationship Id="rId1" Type="http://schemas.openxmlformats.org/officeDocument/2006/relationships/vmlDrawing" Target="../drawings/vmlDrawing22.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23.vml"/><Relationship Id="rId6" Type="http://schemas.openxmlformats.org/officeDocument/2006/relationships/image" Target="../media/image27.emf"/><Relationship Id="rId5" Type="http://schemas.openxmlformats.org/officeDocument/2006/relationships/oleObject" Target="../embeddings/oleObject23.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1.png"/><Relationship Id="rId4" Type="http://schemas.openxmlformats.org/officeDocument/2006/relationships/oleObject" Target="../embeddings/Microsoft_Excel_97-2003_Worksheet1.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Microsoft_Excel_97-2003_Worksheet2.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Microsoft_Excel_97-2003_Worksheet3.xls"/></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4.xls"/></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35.png"/><Relationship Id="rId4" Type="http://schemas.openxmlformats.org/officeDocument/2006/relationships/oleObject" Target="../embeddings/Microsoft_Excel_97-2003_Worksheet5.xls"/></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oleObject" Target="../embeddings/oleObject31.bin"/><Relationship Id="rId7" Type="http://schemas.openxmlformats.org/officeDocument/2006/relationships/oleObject" Target="../embeddings/Microsoft_Excel_97-2003_Worksheet7.xls"/><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oleObject" Target="../embeddings/oleObject32.bin"/><Relationship Id="rId5" Type="http://schemas.openxmlformats.org/officeDocument/2006/relationships/image" Target="../media/image36.png"/><Relationship Id="rId4" Type="http://schemas.openxmlformats.org/officeDocument/2006/relationships/oleObject" Target="../embeddings/Microsoft_Excel_97-2003_Worksheet6.xls"/></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48.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47.vml"/><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9.emf"/><Relationship Id="rId4" Type="http://schemas.openxmlformats.org/officeDocument/2006/relationships/oleObject" Target="../embeddings/oleObject50.bin"/></Relationships>
</file>

<file path=ppt/slides/_rels/slide6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60.emf"/><Relationship Id="rId4" Type="http://schemas.openxmlformats.org/officeDocument/2006/relationships/oleObject" Target="../embeddings/oleObject51.bin"/></Relationships>
</file>

<file path=ppt/slides/_rels/slide73.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61.jp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1.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2.emf"/><Relationship Id="rId4" Type="http://schemas.openxmlformats.org/officeDocument/2006/relationships/oleObject" Target="../embeddings/oleObject52.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5.emf"/><Relationship Id="rId4" Type="http://schemas.openxmlformats.org/officeDocument/2006/relationships/oleObject" Target="../embeddings/oleObject54.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6.emf"/><Relationship Id="rId4" Type="http://schemas.openxmlformats.org/officeDocument/2006/relationships/oleObject" Target="../embeddings/oleObject55.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7.emf"/><Relationship Id="rId4" Type="http://schemas.openxmlformats.org/officeDocument/2006/relationships/oleObject" Target="../embeddings/oleObject56.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8.emf"/><Relationship Id="rId4" Type="http://schemas.openxmlformats.org/officeDocument/2006/relationships/oleObject" Target="../embeddings/oleObject57.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7.vml"/><Relationship Id="rId6" Type="http://schemas.openxmlformats.org/officeDocument/2006/relationships/image" Target="../media/image69.emf"/><Relationship Id="rId5" Type="http://schemas.openxmlformats.org/officeDocument/2006/relationships/oleObject" Target="../embeddings/oleObject58.bin"/><Relationship Id="rId4" Type="http://schemas.openxmlformats.org/officeDocument/2006/relationships/hyperlink" Target="http://www.federalreserve.gov/releases/h15/data.htm"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70.gi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hyperlink" Target="http://www.uscourts.gov/uscourts/Statistics/BankruptcyStatistics/BankruptcyFilings/2013/0913_f2q.pdf" TargetMode="External"/><Relationship Id="rId5" Type="http://schemas.openxmlformats.org/officeDocument/2006/relationships/image" Target="../media/image71.emf"/><Relationship Id="rId4" Type="http://schemas.openxmlformats.org/officeDocument/2006/relationships/oleObject" Target="../embeddings/oleObject5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hyperlink" Target="http://news.uscourts.gov/" TargetMode="External"/><Relationship Id="rId2" Type="http://schemas.openxmlformats.org/officeDocument/2006/relationships/slideLayout" Target="../slideLayouts/slideLayout7.xml"/><Relationship Id="rId1" Type="http://schemas.openxmlformats.org/officeDocument/2006/relationships/vmlDrawing" Target="../drawings/vmlDrawing59.vml"/><Relationship Id="rId6" Type="http://schemas.openxmlformats.org/officeDocument/2006/relationships/hyperlink" Target="http://www.abiworld.org/AM/AMTemplate.cfm?Section=Home&amp;TEMPLATE=/CM/ContentDisplay.cfm&amp;CONTENTID=61633" TargetMode="Externa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60.vml"/><Relationship Id="rId6" Type="http://schemas.openxmlformats.org/officeDocument/2006/relationships/hyperlink" Target="http://www.bls.gov/news.release/cewbd.t08.htm" TargetMode="External"/><Relationship Id="rId5" Type="http://schemas.openxmlformats.org/officeDocument/2006/relationships/image" Target="../media/image73.emf"/><Relationship Id="rId4" Type="http://schemas.openxmlformats.org/officeDocument/2006/relationships/oleObject" Target="../embeddings/oleObject61.bin"/></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65.emf"/><Relationship Id="rId4" Type="http://schemas.openxmlformats.org/officeDocument/2006/relationships/oleObject" Target="../embeddings/oleObject62.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4.emf"/><Relationship Id="rId4" Type="http://schemas.openxmlformats.org/officeDocument/2006/relationships/oleObject" Target="../embeddings/oleObject63.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63.vml"/><Relationship Id="rId6" Type="http://schemas.openxmlformats.org/officeDocument/2006/relationships/hyperlink" Target="http://www.bls.gov/ces/home.htm" TargetMode="External"/><Relationship Id="rId5" Type="http://schemas.openxmlformats.org/officeDocument/2006/relationships/image" Target="../media/image75.emf"/><Relationship Id="rId4" Type="http://schemas.openxmlformats.org/officeDocument/2006/relationships/oleObject" Target="../embeddings/oleObject6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vmlDrawing" Target="../drawings/vmlDrawing64.vml"/><Relationship Id="rId6" Type="http://schemas.openxmlformats.org/officeDocument/2006/relationships/image" Target="../media/image76.emf"/><Relationship Id="rId5" Type="http://schemas.openxmlformats.org/officeDocument/2006/relationships/oleObject" Target="../embeddings/oleObject65.bin"/><Relationship Id="rId4" Type="http://schemas.openxmlformats.org/officeDocument/2006/relationships/hyperlink" Target="http://research.stlouisfed.org/fred2/series/WASCUR" TargetMode="Externa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research.stlouisfed.org/fred2/series/WASCUR" TargetMode="External"/><Relationship Id="rId5" Type="http://schemas.openxmlformats.org/officeDocument/2006/relationships/image" Target="../media/image77.emf"/><Relationship Id="rId4" Type="http://schemas.openxmlformats.org/officeDocument/2006/relationships/oleObject" Target="../embeddings/oleObject66.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vmlDrawing" Target="../drawings/vmlDrawing66.vml"/><Relationship Id="rId6" Type="http://schemas.openxmlformats.org/officeDocument/2006/relationships/image" Target="../media/image78.emf"/><Relationship Id="rId5" Type="http://schemas.openxmlformats.org/officeDocument/2006/relationships/oleObject" Target="../embeddings/oleObject67.bin"/><Relationship Id="rId4" Type="http://schemas.openxmlformats.org/officeDocument/2006/relationships/hyperlink" Target="http://data.bls.gov/" TargetMode="Externa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vmlDrawing" Target="../drawings/vmlDrawing67.vml"/><Relationship Id="rId5" Type="http://schemas.openxmlformats.org/officeDocument/2006/relationships/image" Target="../media/image79.emf"/><Relationship Id="rId4" Type="http://schemas.openxmlformats.org/officeDocument/2006/relationships/oleObject" Target="../embeddings/oleObject68.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hyperlink" Target="http://data.bls.gov/" TargetMode="External"/><Relationship Id="rId5" Type="http://schemas.openxmlformats.org/officeDocument/2006/relationships/image" Target="../media/image80.emf"/><Relationship Id="rId4" Type="http://schemas.openxmlformats.org/officeDocument/2006/relationships/oleObject" Target="../embeddings/oleObject69.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82.jpeg"/><Relationship Id="rId2" Type="http://schemas.openxmlformats.org/officeDocument/2006/relationships/slideLayout" Target="../slideLayouts/slideLayout7.xml"/><Relationship Id="rId1" Type="http://schemas.openxmlformats.org/officeDocument/2006/relationships/vmlDrawing" Target="../drawings/vmlDrawing69.vml"/><Relationship Id="rId6" Type="http://schemas.openxmlformats.org/officeDocument/2006/relationships/image" Target="../media/image81.emf"/><Relationship Id="rId5" Type="http://schemas.openxmlformats.org/officeDocument/2006/relationships/oleObject" Target="../embeddings/oleObject70.bin"/><Relationship Id="rId4" Type="http://schemas.openxmlformats.org/officeDocument/2006/relationships/hyperlink" Target="http://data.bls.gov/"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70.vml"/><Relationship Id="rId6" Type="http://schemas.openxmlformats.org/officeDocument/2006/relationships/image" Target="../media/image83.emf"/><Relationship Id="rId5" Type="http://schemas.openxmlformats.org/officeDocument/2006/relationships/oleObject" Target="../embeddings/oleObject71.bin"/><Relationship Id="rId4" Type="http://schemas.openxmlformats.org/officeDocument/2006/relationships/hyperlink" Target="http://www.bls.gov/data/#employment"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image" Target="../media/image84.emf"/><Relationship Id="rId5" Type="http://schemas.openxmlformats.org/officeDocument/2006/relationships/oleObject" Target="../embeddings/oleObject72.bin"/><Relationship Id="rId4" Type="http://schemas.openxmlformats.org/officeDocument/2006/relationships/hyperlink" Target="http://www.bls.gov/data/"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94820"/>
            <a:ext cx="9104313" cy="1818959"/>
          </a:xfrm>
          <a:ln/>
        </p:spPr>
        <p:txBody>
          <a:bodyPr/>
          <a:lstStyle/>
          <a:p>
            <a:r>
              <a:rPr lang="en-US" sz="4400" dirty="0" smtClean="0"/>
              <a:t>Workers Compensation:</a:t>
            </a:r>
            <a:br>
              <a:rPr lang="en-US" sz="4400" dirty="0" smtClean="0"/>
            </a:br>
            <a:r>
              <a:rPr lang="en-US" sz="4400" i="1" dirty="0" smtClean="0"/>
              <a:t>Trends, Challenges and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95864" y="4373789"/>
            <a:ext cx="8952271" cy="832536"/>
          </a:xfrm>
        </p:spPr>
        <p:txBody>
          <a:bodyPr/>
          <a:lstStyle/>
          <a:p>
            <a:pPr>
              <a:lnSpc>
                <a:spcPct val="80000"/>
              </a:lnSpc>
            </a:pPr>
            <a:r>
              <a:rPr lang="en-US" smtClean="0"/>
              <a:t>Charleston</a:t>
            </a:r>
            <a:r>
              <a:rPr lang="en-US" dirty="0" smtClean="0"/>
              <a:t>, SC</a:t>
            </a:r>
          </a:p>
          <a:p>
            <a:pPr>
              <a:lnSpc>
                <a:spcPct val="80000"/>
              </a:lnSpc>
            </a:pPr>
            <a:r>
              <a:rPr lang="en-US" dirty="0" smtClean="0"/>
              <a:t>April 14, 2015</a:t>
            </a:r>
            <a:endParaRPr lang="en-US" sz="2400" i="1" dirty="0" smtClean="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2001–2014:Q3*</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2014:9M = 97.7.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2720455354"/>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045530" name="Chart" r:id="rId5" imgW="3413760" imgH="1451818" progId="MSGraph.Chart.8">
                  <p:embed followColorScheme="full"/>
                </p:oleObj>
              </mc:Choice>
              <mc:Fallback>
                <p:oleObj name="Chart" r:id="rId5" imgW="3413760" imgH="1451818"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079645" y="1982612"/>
            <a:ext cx="1198563" cy="1228725"/>
          </a:xfrm>
          <a:prstGeom prst="wedgeRectCallout">
            <a:avLst>
              <a:gd name="adj1" fmla="val -22236"/>
              <a:gd name="adj2" fmla="val 198012"/>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4374"/>
              <a:gd name="adj2" fmla="val 30185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391133" y="1182170"/>
            <a:ext cx="1116013" cy="1206500"/>
          </a:xfrm>
          <a:prstGeom prst="wedgeRectCallout">
            <a:avLst>
              <a:gd name="adj1" fmla="val -29793"/>
              <a:gd name="adj2" fmla="val 241813"/>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PPTShape_0"/>
          <p:cNvSpPr>
            <a:spLocks noChangeArrowheads="1"/>
          </p:cNvSpPr>
          <p:nvPr/>
        </p:nvSpPr>
        <p:spPr bwMode="blackWhite">
          <a:xfrm>
            <a:off x="5980791" y="2424660"/>
            <a:ext cx="1038225" cy="1119188"/>
          </a:xfrm>
          <a:prstGeom prst="wedgeRectCallout">
            <a:avLst>
              <a:gd name="adj1" fmla="val -37942"/>
              <a:gd name="adj2" fmla="val 138464"/>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PPTShape_1"/>
          <p:cNvSpPr>
            <a:spLocks noChangeArrowheads="1"/>
          </p:cNvSpPr>
          <p:nvPr/>
        </p:nvSpPr>
        <p:spPr bwMode="blackWhite">
          <a:xfrm>
            <a:off x="7064729" y="1152605"/>
            <a:ext cx="1101725" cy="1654175"/>
          </a:xfrm>
          <a:prstGeom prst="wedgeRectCallout">
            <a:avLst>
              <a:gd name="adj1" fmla="val -56885"/>
              <a:gd name="adj2" fmla="val 140721"/>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852488" y="3620234"/>
            <a:ext cx="1316038" cy="571500"/>
          </a:xfrm>
          <a:prstGeom prst="wedgeRectCallout">
            <a:avLst>
              <a:gd name="adj1" fmla="val -36159"/>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498321" y="3134041"/>
            <a:ext cx="915740" cy="582804"/>
          </a:xfrm>
          <a:prstGeom prst="wedgeRectCallout">
            <a:avLst>
              <a:gd name="adj1" fmla="val -55959"/>
              <a:gd name="adj2" fmla="val 169059"/>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810534" y="3861609"/>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567648" y="3366581"/>
            <a:ext cx="1251488" cy="895350"/>
          </a:xfrm>
          <a:prstGeom prst="wedgeRectCallout">
            <a:avLst>
              <a:gd name="adj1" fmla="val -35164"/>
              <a:gd name="adj2" fmla="val 154607"/>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Tree>
    <p:custDataLst>
      <p:tags r:id="rId2"/>
    </p:custDataLst>
    <p:extLst>
      <p:ext uri="{BB962C8B-B14F-4D97-AF65-F5344CB8AC3E}">
        <p14:creationId xmlns:p14="http://schemas.microsoft.com/office/powerpoint/2010/main" val="2732441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4" grpId="0" animBg="1"/>
      <p:bldP spid="15" grpId="0" animBg="1"/>
      <p:bldP spid="16" grpId="0" animBg="1"/>
      <p:bldP spid="17" grpId="0" animBg="1"/>
      <p:bldP spid="18" grpId="0" animBg="1"/>
      <p:bldP spid="1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100</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Labor Force Participation Rate,</a:t>
            </a:r>
            <a:br>
              <a:rPr lang="en-US" sz="3200" dirty="0" smtClean="0"/>
            </a:br>
            <a:r>
              <a:rPr lang="en-US" sz="3200" dirty="0" smtClean="0"/>
              <a:t>Jan. 2002—March 2015</a:t>
            </a:r>
            <a:r>
              <a:rPr lang="en-US" dirty="0" smtClean="0"/>
              <a:t>*</a:t>
            </a:r>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*Defined as the percentage of working age persons in the population who are employed or actively seeking work.</a:t>
            </a:r>
            <a:endParaRPr lang="en-US" sz="1100" dirty="0"/>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96872"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623007" y="4071478"/>
            <a:ext cx="2804274" cy="1268361"/>
          </a:xfrm>
          <a:prstGeom prst="wedgeRectCallout">
            <a:avLst>
              <a:gd name="adj1" fmla="val 168015"/>
              <a:gd name="adj2" fmla="val 165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Large numbers of people are exiting (or not returning to the labor force)</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6479147" y="1985425"/>
            <a:ext cx="2315498" cy="1252309"/>
          </a:xfrm>
          <a:prstGeom prst="wedgeRectCallout">
            <a:avLst>
              <a:gd name="adj1" fmla="val 38630"/>
              <a:gd name="adj2" fmla="val 1736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Labor force participation continues to shrink despite a falling unemployment rate</a:t>
            </a:r>
            <a:endParaRPr lang="en-US" sz="1600" b="1" dirty="0">
              <a:solidFill>
                <a:schemeClr val="bg1"/>
              </a:solidFill>
            </a:endParaRPr>
          </a:p>
        </p:txBody>
      </p:sp>
      <p:sp>
        <p:nvSpPr>
          <p:cNvPr id="11"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Labor Force Participation as a % of Population</a:t>
            </a:r>
            <a:endParaRPr lang="en-US" sz="1600" b="1" dirty="0">
              <a:solidFill>
                <a:srgbClr val="225A7A"/>
              </a:solidFill>
            </a:endParaRPr>
          </a:p>
        </p:txBody>
      </p:sp>
    </p:spTree>
    <p:extLst>
      <p:ext uri="{BB962C8B-B14F-4D97-AF65-F5344CB8AC3E}">
        <p14:creationId xmlns:p14="http://schemas.microsoft.com/office/powerpoint/2010/main" val="38232174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02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02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2EFA083-5568-40FF-82F8-39BE79243992}" type="slidenum">
              <a:rPr lang="en-US" sz="900"/>
              <a:pPr algn="r" eaLnBrk="0" hangingPunct="0">
                <a:lnSpc>
                  <a:spcPct val="85000"/>
                </a:lnSpc>
                <a:spcBef>
                  <a:spcPct val="20000"/>
                </a:spcBef>
              </a:pPr>
              <a:t>101</a:t>
            </a:fld>
            <a:endParaRPr lang="en-US" sz="900"/>
          </a:p>
        </p:txBody>
      </p:sp>
      <p:sp>
        <p:nvSpPr>
          <p:cNvPr id="1031"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Notes: Recessions indicated by gray shaded columns. Data are seasonally adjusted.</a:t>
            </a:r>
          </a:p>
          <a:p>
            <a:pPr eaLnBrk="0" hangingPunct="0">
              <a:lnSpc>
                <a:spcPct val="85000"/>
              </a:lnSpc>
              <a:spcBef>
                <a:spcPct val="25000"/>
              </a:spcBef>
              <a:buClr>
                <a:schemeClr val="accent2"/>
              </a:buClr>
              <a:buFont typeface="Wingdings" pitchFamily="2" charset="2"/>
              <a:buNone/>
            </a:pPr>
            <a:r>
              <a:rPr lang="en-US" sz="1100" dirty="0"/>
              <a:t>Sources: Bureau of Labor </a:t>
            </a:r>
            <a:r>
              <a:rPr lang="en-US" sz="1100" dirty="0" smtClean="0"/>
              <a:t>Statistics </a:t>
            </a:r>
            <a:r>
              <a:rPr lang="en-US" sz="1100" dirty="0" smtClean="0">
                <a:hlinkClick r:id="rId4"/>
              </a:rPr>
              <a:t>http://www.bls.gov/news.release/empsit.a.htm</a:t>
            </a:r>
            <a:r>
              <a:rPr lang="en-US" sz="1100" dirty="0" smtClean="0"/>
              <a:t> ; NBER </a:t>
            </a:r>
            <a:r>
              <a:rPr lang="en-US" sz="1100" dirty="0"/>
              <a:t>(recession dates</a:t>
            </a:r>
            <a:r>
              <a:rPr lang="en-US" sz="1100" dirty="0" smtClean="0"/>
              <a:t>); Ins. Info. Inst.</a:t>
            </a:r>
            <a:endParaRPr lang="en-US" sz="1100" dirty="0"/>
          </a:p>
        </p:txBody>
      </p:sp>
      <p:graphicFrame>
        <p:nvGraphicFramePr>
          <p:cNvPr id="1026" name="Object 8"/>
          <p:cNvGraphicFramePr>
            <a:graphicFrameLocks noChangeAspect="1"/>
          </p:cNvGraphicFramePr>
          <p:nvPr>
            <p:extLst/>
          </p:nvPr>
        </p:nvGraphicFramePr>
        <p:xfrm>
          <a:off x="406400" y="1143000"/>
          <a:ext cx="8343900" cy="4730750"/>
        </p:xfrm>
        <a:graphic>
          <a:graphicData uri="http://schemas.openxmlformats.org/presentationml/2006/ole">
            <mc:AlternateContent xmlns:mc="http://schemas.openxmlformats.org/markup-compatibility/2006">
              <mc:Choice xmlns:v="urn:schemas-microsoft-com:vml" Requires="v">
                <p:oleObj spid="_x0000_s28197896"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406400" y="1143000"/>
                        <a:ext cx="8343900"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6"/>
          <p:cNvSpPr>
            <a:spLocks noChangeArrowheads="1"/>
          </p:cNvSpPr>
          <p:nvPr/>
        </p:nvSpPr>
        <p:spPr bwMode="blackWhite">
          <a:xfrm>
            <a:off x="466725" y="5734050"/>
            <a:ext cx="8448675" cy="5683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In recent good times, the number of discouraged workers ranged from 200,000-400,000 (1995-2000) or from 300,000-500,000 (2002-2007).</a:t>
            </a:r>
          </a:p>
        </p:txBody>
      </p:sp>
      <p:sp>
        <p:nvSpPr>
          <p:cNvPr id="12" name="AutoShape 7"/>
          <p:cNvSpPr>
            <a:spLocks noChangeArrowheads="1"/>
          </p:cNvSpPr>
          <p:nvPr/>
        </p:nvSpPr>
        <p:spPr bwMode="blackWhite">
          <a:xfrm>
            <a:off x="7187385" y="3845493"/>
            <a:ext cx="1563324" cy="1288026"/>
          </a:xfrm>
          <a:prstGeom prst="wedgeRectCallout">
            <a:avLst>
              <a:gd name="adj1" fmla="val 37899"/>
              <a:gd name="adj2" fmla="val -824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There were 738,000 discouraged workers in March 2015</a:t>
            </a:r>
            <a:endParaRPr lang="en-US" sz="1600" b="1" dirty="0">
              <a:solidFill>
                <a:srgbClr val="FFFFFF"/>
              </a:solidFill>
              <a:latin typeface="Arial" charset="0"/>
              <a:cs typeface="Arial" charset="0"/>
            </a:endParaRPr>
          </a:p>
        </p:txBody>
      </p:sp>
      <p:sp>
        <p:nvSpPr>
          <p:cNvPr id="13" name="Rectangle 8"/>
          <p:cNvSpPr>
            <a:spLocks noChangeArrowheads="1"/>
          </p:cNvSpPr>
          <p:nvPr/>
        </p:nvSpPr>
        <p:spPr bwMode="black">
          <a:xfrm>
            <a:off x="185431" y="102316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4" name="Text Box 17"/>
          <p:cNvSpPr txBox="1">
            <a:spLocks noChangeArrowheads="1"/>
          </p:cNvSpPr>
          <p:nvPr/>
        </p:nvSpPr>
        <p:spPr bwMode="auto">
          <a:xfrm>
            <a:off x="1165711" y="1448563"/>
            <a:ext cx="3276317"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“Discouraged Workers” are people who have searched for work for so long in vain that they actually stop searching and drop out of the labor force</a:t>
            </a:r>
          </a:p>
        </p:txBody>
      </p:sp>
      <p:sp>
        <p:nvSpPr>
          <p:cNvPr id="15" name="Rectangle 7"/>
          <p:cNvSpPr txBox="1">
            <a:spLocks noChangeArrowheads="1"/>
          </p:cNvSpPr>
          <p:nvPr/>
        </p:nvSpPr>
        <p:spPr bwMode="black">
          <a:xfrm>
            <a:off x="342698" y="83269"/>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Number of “Discouraged Workers,”</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Jan. 2002—March 2015</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6" name="AutoShape 7"/>
          <p:cNvSpPr>
            <a:spLocks noChangeArrowheads="1"/>
          </p:cNvSpPr>
          <p:nvPr/>
        </p:nvSpPr>
        <p:spPr bwMode="blackWhite">
          <a:xfrm>
            <a:off x="4455774" y="1448109"/>
            <a:ext cx="2140594" cy="1145460"/>
          </a:xfrm>
          <a:prstGeom prst="wedgeRectCallout">
            <a:avLst>
              <a:gd name="adj1" fmla="val 62363"/>
              <a:gd name="adj2" fmla="val 184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Large numbers of people are exiting (or not returning to) the labor force  </a:t>
            </a:r>
            <a:endParaRPr lang="en-US" sz="1600" b="1" dirty="0">
              <a:solidFill>
                <a:schemeClr val="bg1"/>
              </a:solidFill>
              <a:latin typeface="Arial" pitchFamily="34" charset="0"/>
            </a:endParaRPr>
          </a:p>
        </p:txBody>
      </p:sp>
    </p:spTree>
    <p:extLst>
      <p:ext uri="{BB962C8B-B14F-4D97-AF65-F5344CB8AC3E}">
        <p14:creationId xmlns:p14="http://schemas.microsoft.com/office/powerpoint/2010/main" val="504319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102</a:t>
            </a:fld>
            <a:endParaRPr lang="en-US" dirty="0" smtClean="0"/>
          </a:p>
        </p:txBody>
      </p:sp>
      <p:sp>
        <p:nvSpPr>
          <p:cNvPr id="82949" name="Rectangle 2"/>
          <p:cNvSpPr>
            <a:spLocks noGrp="1" noChangeArrowheads="1"/>
          </p:cNvSpPr>
          <p:nvPr>
            <p:ph type="title"/>
          </p:nvPr>
        </p:nvSpPr>
        <p:spPr/>
        <p:txBody>
          <a:bodyPr/>
          <a:lstStyle/>
          <a:p>
            <a:r>
              <a:rPr lang="en-US" dirty="0" err="1" smtClean="0"/>
              <a:t>ProPublica</a:t>
            </a:r>
            <a:r>
              <a:rPr lang="en-US" dirty="0" smtClean="0"/>
              <a:t>/NPR Attack on Workers Compensation</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In March 2015, </a:t>
            </a:r>
            <a:r>
              <a:rPr lang="en-US" b="1" dirty="0" err="1" smtClean="0"/>
              <a:t>ProPublica</a:t>
            </a:r>
            <a:r>
              <a:rPr lang="en-US" b="1" dirty="0" smtClean="0"/>
              <a:t>/NPR published a series entitled “The Demolition of Workers Comp”</a:t>
            </a:r>
          </a:p>
          <a:p>
            <a:pPr>
              <a:lnSpc>
                <a:spcPts val="2100"/>
              </a:lnSpc>
            </a:pPr>
            <a:r>
              <a:rPr lang="en-US" b="1" dirty="0" smtClean="0"/>
              <a:t>Thesis: WC benefits have been hollowed out and that workers were often no longer well served by the system</a:t>
            </a:r>
          </a:p>
          <a:p>
            <a:pPr>
              <a:lnSpc>
                <a:spcPts val="2100"/>
              </a:lnSpc>
            </a:pPr>
            <a:r>
              <a:rPr lang="en-US" b="1" dirty="0" smtClean="0"/>
              <a:t>Series relied on a number of anecdotal cases of claimants who believed they were adversely impacted</a:t>
            </a:r>
            <a:endParaRPr lang="en-US" b="1" dirty="0"/>
          </a:p>
          <a:p>
            <a:pPr>
              <a:lnSpc>
                <a:spcPts val="2100"/>
              </a:lnSpc>
            </a:pPr>
            <a:r>
              <a:rPr lang="en-US" b="1" dirty="0" smtClean="0"/>
              <a:t>Claims 33 states have watered down benefits under the guise of “reform”</a:t>
            </a:r>
            <a:endParaRPr lang="en-US" b="1" dirty="0"/>
          </a:p>
          <a:p>
            <a:pPr>
              <a:lnSpc>
                <a:spcPts val="2100"/>
              </a:lnSpc>
            </a:pPr>
            <a:r>
              <a:rPr lang="en-US" b="1" dirty="0" smtClean="0"/>
              <a:t>I.I.I. made forceful rebuttal, demonstrating that:</a:t>
            </a:r>
          </a:p>
          <a:p>
            <a:pPr lvl="1">
              <a:lnSpc>
                <a:spcPts val="2100"/>
              </a:lnSpc>
            </a:pPr>
            <a:r>
              <a:rPr lang="en-US" b="1" dirty="0" smtClean="0"/>
              <a:t>Insurers spend $40B+ each year treating injured workers</a:t>
            </a:r>
          </a:p>
          <a:p>
            <a:pPr lvl="1">
              <a:lnSpc>
                <a:spcPts val="2100"/>
              </a:lnSpc>
            </a:pPr>
            <a:r>
              <a:rPr lang="en-US" b="1" dirty="0" smtClean="0"/>
              <a:t>Workplace is materially safer, in part due to WC incentives </a:t>
            </a:r>
          </a:p>
          <a:p>
            <a:pPr lvl="1">
              <a:lnSpc>
                <a:spcPts val="2100"/>
              </a:lnSpc>
            </a:pPr>
            <a:r>
              <a:rPr lang="en-US" b="1" dirty="0" smtClean="0"/>
              <a:t>Application of managed care to WC reduces cost with no adverse impact on outcome (“blank check” unsustainable)</a:t>
            </a:r>
            <a:endParaRPr lang="en-US" b="1" dirty="0"/>
          </a:p>
        </p:txBody>
      </p:sp>
    </p:spTree>
    <p:extLst>
      <p:ext uri="{BB962C8B-B14F-4D97-AF65-F5344CB8AC3E}">
        <p14:creationId xmlns:p14="http://schemas.microsoft.com/office/powerpoint/2010/main" val="753494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104</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202226455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093634" name="Chart" r:id="rId4" imgW="5848458" imgH="2203364" progId="MSGraph.Chart.8">
                  <p:embed followColorScheme="full"/>
                </p:oleObj>
              </mc:Choice>
              <mc:Fallback>
                <p:oleObj name="Chart" r:id="rId4" imgW="5848458" imgH="2203364"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750748"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728794"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98129" y="1772111"/>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818581" y="1071716"/>
            <a:ext cx="2158271" cy="1631298"/>
          </a:xfrm>
          <a:prstGeom prst="wedgeRectCallout">
            <a:avLst>
              <a:gd name="adj1" fmla="val 22667"/>
              <a:gd name="adj2" fmla="val 70066"/>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2014: Value of new </a:t>
            </a:r>
            <a:r>
              <a:rPr lang="en-US" sz="1600" b="1" dirty="0" err="1" smtClean="0">
                <a:solidFill>
                  <a:schemeClr val="bg1"/>
                </a:solidFill>
              </a:rPr>
              <a:t>pvt.</a:t>
            </a:r>
            <a:r>
              <a:rPr lang="en-US" sz="1600" b="1" dirty="0" smtClean="0">
                <a:solidFill>
                  <a:schemeClr val="bg1"/>
                </a:solidFill>
              </a:rPr>
              <a:t> construction hits $698.2B as of Feb. 2015, up 40% from the 2010 trough but still 23%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104</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$348.4</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$349.9</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February.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17539621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105</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05200409"/>
              </p:ext>
            </p:extLst>
          </p:nvPr>
        </p:nvGraphicFramePr>
        <p:xfrm>
          <a:off x="39687" y="1613592"/>
          <a:ext cx="8867775" cy="3771900"/>
        </p:xfrm>
        <a:graphic>
          <a:graphicData uri="http://schemas.openxmlformats.org/presentationml/2006/ole">
            <mc:AlternateContent xmlns:mc="http://schemas.openxmlformats.org/markup-compatibility/2006">
              <mc:Choice xmlns:v="urn:schemas-microsoft-com:vml" Requires="v">
                <p:oleObj spid="_x0000_s28094657" name="Chart" r:id="rId4" imgW="5689523" imgH="2514523" progId="MSGraph.Chart.8">
                  <p:embed followColorScheme="full"/>
                </p:oleObj>
              </mc:Choice>
              <mc:Fallback>
                <p:oleObj name="Chart" r:id="rId4" imgW="5689523" imgH="2514523" progId="MSGraph.Chart.8">
                  <p:embed followColorScheme="full"/>
                  <p:pic>
                    <p:nvPicPr>
                      <p:cNvPr id="0" name=""/>
                      <p:cNvPicPr>
                        <a:picLocks noChangeAspect="1" noChangeArrowheads="1"/>
                      </p:cNvPicPr>
                      <p:nvPr/>
                    </p:nvPicPr>
                    <p:blipFill>
                      <a:blip r:embed="rId5"/>
                      <a:srcRect/>
                      <a:stretch>
                        <a:fillRect/>
                      </a:stretch>
                    </p:blipFill>
                    <p:spPr bwMode="gray">
                      <a:xfrm>
                        <a:off x="39687" y="1613592"/>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In the Private Sector Slowed in Late 2014 While Picking in the State/Local Sector Government Sector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955792" y="2130988"/>
            <a:ext cx="2656417" cy="1152402"/>
          </a:xfrm>
          <a:prstGeom prst="wedgeRectCallout">
            <a:avLst>
              <a:gd name="adj1" fmla="val 28540"/>
              <a:gd name="adj2" fmla="val 751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and nonresidential segments but growth is sluggish</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+1.8%</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+3.1%</a:t>
            </a:r>
            <a:endParaRPr lang="en-US" sz="2400" b="1" u="sng" dirty="0">
              <a:solidFill>
                <a:srgbClr val="225A7A"/>
              </a:solidFill>
            </a:endParaRPr>
          </a:p>
        </p:txBody>
      </p:sp>
      <p:sp>
        <p:nvSpPr>
          <p:cNvPr id="12" name="AutoShape 9"/>
          <p:cNvSpPr>
            <a:spLocks noChangeArrowheads="1"/>
          </p:cNvSpPr>
          <p:nvPr/>
        </p:nvSpPr>
        <p:spPr bwMode="blackWhite">
          <a:xfrm>
            <a:off x="4164430" y="1765693"/>
            <a:ext cx="2030261" cy="1152402"/>
          </a:xfrm>
          <a:prstGeom prst="wedgeRectCallout">
            <a:avLst>
              <a:gd name="adj1" fmla="val 67951"/>
              <a:gd name="adj2" fmla="val 845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pick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013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106</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3471921207"/>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7857291"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Many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3971440" cy="1413799"/>
          </a:xfrm>
          <a:prstGeom prst="wedgeRectCallout">
            <a:avLst>
              <a:gd name="adj1" fmla="val -55366"/>
              <a:gd name="adj2" fmla="val 327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and Office  segments, Private nonresidential sector construction activity continues to  rising after plunging during the “Great Recession.” Residential weakened.</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21795" y="3268804"/>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68273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107</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Feb. 2015 vs. Feb.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76729559"/>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7858311"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many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Amusement &amp; Recreation, Sewage &amp; Waste Disposal and Commercial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2828724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608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608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1FA640-1F19-490D-B16A-87840F9C3FDD}" type="slidenum">
              <a:rPr lang="en-US" sz="900"/>
              <a:pPr algn="r" eaLnBrk="0" hangingPunct="0">
                <a:lnSpc>
                  <a:spcPct val="85000"/>
                </a:lnSpc>
                <a:spcBef>
                  <a:spcPct val="20000"/>
                </a:spcBef>
              </a:pPr>
              <a:t>108</a:t>
            </a:fld>
            <a:endParaRPr lang="en-US" sz="900"/>
          </a:p>
        </p:txBody>
      </p:sp>
      <p:sp>
        <p:nvSpPr>
          <p:cNvPr id="437250" name="Rectangle 2"/>
          <p:cNvSpPr>
            <a:spLocks noGrp="1" noChangeArrowheads="1"/>
          </p:cNvSpPr>
          <p:nvPr>
            <p:ph type="title" idx="4294967295"/>
          </p:nvPr>
        </p:nvSpPr>
        <p:spPr>
          <a:xfrm>
            <a:off x="-13448" y="337110"/>
            <a:ext cx="8243047" cy="581025"/>
          </a:xfrm>
        </p:spPr>
        <p:txBody>
          <a:bodyPr lIns="92075" tIns="46038" rIns="92075" bIns="46038" anchor="b"/>
          <a:lstStyle/>
          <a:p>
            <a:pPr>
              <a:lnSpc>
                <a:spcPct val="85000"/>
              </a:lnSpc>
            </a:pPr>
            <a:r>
              <a:rPr lang="en-US" dirty="0" smtClean="0"/>
              <a:t>Real (Inflation-Adjusted) </a:t>
            </a:r>
            <a:br>
              <a:rPr lang="en-US" dirty="0" smtClean="0"/>
            </a:br>
            <a:r>
              <a:rPr lang="en-US" dirty="0" smtClean="0"/>
              <a:t>Nonresidential Construction, 2000-2014*</a:t>
            </a:r>
            <a:endParaRPr lang="en-US" dirty="0" smtClean="0">
              <a:solidFill>
                <a:srgbClr val="28688C"/>
              </a:solidFill>
            </a:endParaRPr>
          </a:p>
        </p:txBody>
      </p:sp>
      <p:sp>
        <p:nvSpPr>
          <p:cNvPr id="9" name="Text Box 5"/>
          <p:cNvSpPr txBox="1">
            <a:spLocks noChangeArrowheads="1"/>
          </p:cNvSpPr>
          <p:nvPr/>
        </p:nvSpPr>
        <p:spPr bwMode="auto">
          <a:xfrm>
            <a:off x="85725" y="6318161"/>
            <a:ext cx="8754035" cy="516168"/>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100" dirty="0" smtClean="0"/>
              <a:t>*Through Q1 2014.</a:t>
            </a:r>
          </a:p>
          <a:p>
            <a:pPr eaLnBrk="0" hangingPunct="0">
              <a:spcBef>
                <a:spcPct val="50000"/>
              </a:spcBef>
              <a:buClr>
                <a:srgbClr val="FF3300"/>
              </a:buClr>
              <a:buFont typeface="Wingdings" pitchFamily="2" charset="2"/>
              <a:buNone/>
            </a:pPr>
            <a:r>
              <a:rPr lang="en-US" sz="1100" dirty="0" smtClean="0"/>
              <a:t>Source</a:t>
            </a:r>
            <a:r>
              <a:rPr lang="en-US" sz="1100" dirty="0"/>
              <a:t>: </a:t>
            </a:r>
            <a:r>
              <a:rPr lang="en-US" sz="1100" dirty="0" smtClean="0"/>
              <a:t> US Dept. of Commerce; Wells Fargo Securities (June 6, 2014 research report).</a:t>
            </a:r>
            <a:endParaRPr lang="en-US" sz="1100" dirty="0"/>
          </a:p>
        </p:txBody>
      </p:sp>
      <p:pic>
        <p:nvPicPr>
          <p:cNvPr id="2" name="Picture 1"/>
          <p:cNvPicPr>
            <a:picLocks noChangeAspect="1"/>
          </p:cNvPicPr>
          <p:nvPr/>
        </p:nvPicPr>
        <p:blipFill>
          <a:blip r:embed="rId3"/>
          <a:stretch>
            <a:fillRect/>
          </a:stretch>
        </p:blipFill>
        <p:spPr>
          <a:xfrm>
            <a:off x="134714" y="1553810"/>
            <a:ext cx="6723288" cy="4723669"/>
          </a:xfrm>
          <a:prstGeom prst="rect">
            <a:avLst/>
          </a:prstGeom>
        </p:spPr>
      </p:pic>
      <p:sp>
        <p:nvSpPr>
          <p:cNvPr id="10" name="AutoShape 13"/>
          <p:cNvSpPr>
            <a:spLocks noChangeArrowheads="1"/>
          </p:cNvSpPr>
          <p:nvPr/>
        </p:nvSpPr>
        <p:spPr bwMode="blackWhite">
          <a:xfrm>
            <a:off x="6853234" y="1763228"/>
            <a:ext cx="2252668" cy="2222994"/>
          </a:xfrm>
          <a:prstGeom prst="wedgeRectCallout">
            <a:avLst>
              <a:gd name="adj1" fmla="val -74958"/>
              <a:gd name="adj2" fmla="val 215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Construction activity has generally been positive since late 2010 but has occasionally be erratic. Forecast is for slowing improving growth</a:t>
            </a:r>
            <a:endParaRPr lang="en-US" sz="1600" b="1" dirty="0">
              <a:solidFill>
                <a:schemeClr val="bg1"/>
              </a:solidFill>
            </a:endParaRPr>
          </a:p>
        </p:txBody>
      </p:sp>
      <p:sp>
        <p:nvSpPr>
          <p:cNvPr id="12" name="Rectangle 5"/>
          <p:cNvSpPr>
            <a:spLocks noChangeArrowheads="1"/>
          </p:cNvSpPr>
          <p:nvPr/>
        </p:nvSpPr>
        <p:spPr bwMode="black">
          <a:xfrm>
            <a:off x="331788" y="1125641"/>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(Bar = CAGR; Line = Y/Y Growth Rate)</a:t>
            </a:r>
            <a:endParaRPr lang="en-US" sz="1600" b="1" dirty="0">
              <a:solidFill>
                <a:srgbClr val="225A7A"/>
              </a:solidFill>
            </a:endParaRPr>
          </a:p>
        </p:txBody>
      </p:sp>
    </p:spTree>
    <p:extLst>
      <p:ext uri="{BB962C8B-B14F-4D97-AF65-F5344CB8AC3E}">
        <p14:creationId xmlns:p14="http://schemas.microsoft.com/office/powerpoint/2010/main" val="236980817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109</a:t>
            </a:fld>
            <a:endParaRPr lang="en-US"/>
          </a:p>
        </p:txBody>
      </p:sp>
      <p:graphicFrame>
        <p:nvGraphicFramePr>
          <p:cNvPr id="1936387" name="Object 3"/>
          <p:cNvGraphicFramePr>
            <a:graphicFrameLocks noChangeAspect="1"/>
          </p:cNvGraphicFramePr>
          <p:nvPr>
            <p:extLst>
              <p:ext uri="{D42A27DB-BD31-4B8C-83A1-F6EECF244321}">
                <p14:modId xmlns:p14="http://schemas.microsoft.com/office/powerpoint/2010/main" val="1152806782"/>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7988244" name="Chart" r:id="rId4" imgW="5518095" imgH="2521010" progId="MSGraph.Chart.8">
                  <p:embed followColorScheme="full"/>
                </p:oleObj>
              </mc:Choice>
              <mc:Fallback>
                <p:oleObj name="Chart" r:id="rId4" imgW="5518095" imgH="2521010"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*2014 figure is a seasonally adjusted annual rate as of December;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2094"/>
              <a:gd name="adj2" fmla="val 8138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be turning a corner; still down $46.0B or 14.6% since 2009 peak</a:t>
            </a:r>
            <a:endParaRPr lang="en-US" sz="1600" b="1" dirty="0">
              <a:solidFill>
                <a:schemeClr val="bg1"/>
              </a:solidFill>
            </a:endParaRPr>
          </a:p>
        </p:txBody>
      </p:sp>
    </p:spTree>
    <p:extLst>
      <p:ext uri="{BB962C8B-B14F-4D97-AF65-F5344CB8AC3E}">
        <p14:creationId xmlns:p14="http://schemas.microsoft.com/office/powerpoint/2010/main" val="18282001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2014:9M combined ratio including M&amp;FG insurers is 97.7;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386922160"/>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046555" name="Chart" r:id="rId4" imgW="3440391" imgH="1573599" progId="MSGraph.Chart.8">
                  <p:embed followColorScheme="full"/>
                </p:oleObj>
              </mc:Choice>
              <mc:Fallback>
                <p:oleObj name="Chart" r:id="rId4" imgW="3440391" imgH="157359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95270"/>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9581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110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60085"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048012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111</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84595"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4082771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112</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85619"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41867565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0867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The U.S. Is Experiencing a Mini Manufacturing Renaissance but Headwinds from Weak Export Markets and Strong Dollar Have Hurt</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extLst>
      <p:ext uri="{BB962C8B-B14F-4D97-AF65-F5344CB8AC3E}">
        <p14:creationId xmlns:p14="http://schemas.microsoft.com/office/powerpoint/2010/main" val="2267590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114</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1342619261"/>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7994385"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1992—February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Apr. </a:t>
            </a:r>
            <a:r>
              <a:rPr lang="en-US" sz="1100" dirty="0"/>
              <a:t>2</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Feb. 2015 are similar to pre-crisis </a:t>
            </a:r>
            <a:r>
              <a:rPr lang="en-US" sz="1700" b="1" dirty="0">
                <a:solidFill>
                  <a:schemeClr val="bg1"/>
                </a:solidFill>
              </a:rPr>
              <a:t>(July 2008) </a:t>
            </a:r>
            <a:r>
              <a:rPr lang="en-US" sz="1700" b="1" dirty="0" smtClean="0">
                <a:solidFill>
                  <a:schemeClr val="bg1"/>
                </a:solidFill>
              </a:rPr>
              <a:t>peak but has declined in recent months.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114</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30462"/>
              <a:gd name="adj2" fmla="val -2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Feb. 2015 </a:t>
            </a:r>
            <a:r>
              <a:rPr lang="en-US" sz="1600" b="1" dirty="0">
                <a:solidFill>
                  <a:schemeClr val="bg1"/>
                </a:solidFill>
              </a:rPr>
              <a:t>was </a:t>
            </a:r>
            <a:r>
              <a:rPr lang="en-US" sz="1600" b="1" dirty="0" smtClean="0">
                <a:solidFill>
                  <a:schemeClr val="bg1"/>
                </a:solidFill>
              </a:rPr>
              <a:t>$481.3B—down slightly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25210712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4105720102"/>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7993361" name="Chart" r:id="rId4" imgW="8534400" imgH="3771983" progId="MSGraph.Chart.8">
                  <p:embed followColorScheme="full"/>
                </p:oleObj>
              </mc:Choice>
              <mc:Fallback>
                <p:oleObj name="Chart" r:id="rId4" imgW="8534400" imgH="3771983"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25745506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Manufacturing Employment,</a:t>
            </a:r>
            <a:br>
              <a:rPr lang="en-US" sz="2800" dirty="0"/>
            </a:br>
            <a:r>
              <a:rPr lang="en-US" sz="2800" dirty="0" smtClean="0"/>
              <a:t>January 2010—March 2015</a:t>
            </a:r>
            <a:r>
              <a:rPr lang="en-US" dirty="0" smtClean="0"/>
              <a:t>*</a:t>
            </a:r>
            <a:endParaRPr lang="en-US" dirty="0"/>
          </a:p>
        </p:txBody>
      </p:sp>
      <p:graphicFrame>
        <p:nvGraphicFramePr>
          <p:cNvPr id="9" name="Chart Placeholder 8"/>
          <p:cNvGraphicFramePr>
            <a:graphicFrameLocks noGrp="1"/>
          </p:cNvGraphicFramePr>
          <p:nvPr>
            <p:ph type="chart" idx="1"/>
            <p:extLst/>
          </p:nvPr>
        </p:nvGraphicFramePr>
        <p:xfrm>
          <a:off x="447675" y="1324770"/>
          <a:ext cx="8153400" cy="448317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smtClean="0">
                <a:solidFill>
                  <a:srgbClr val="FFFFFF"/>
                </a:solidFill>
              </a:rPr>
              <a:t>12/01/09 - 9pm</a:t>
            </a:r>
            <a:endParaRPr lang="en-US">
              <a:solidFill>
                <a:srgbClr val="FFFFFF"/>
              </a:solidFill>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5895C1BF-3A24-4476-A929-6D473A339484}" type="slidenum">
              <a:rPr lang="en-US" smtClean="0">
                <a:solidFill>
                  <a:srgbClr val="000000"/>
                </a:solidFill>
              </a:rPr>
              <a:pPr>
                <a:defRPr/>
              </a:pPr>
              <a:t>116</a:t>
            </a:fld>
            <a:endParaRPr lang="en-US">
              <a:solidFill>
                <a:srgbClr val="000000"/>
              </a:solidFill>
            </a:endParaRPr>
          </a:p>
        </p:txBody>
      </p:sp>
      <p:sp>
        <p:nvSpPr>
          <p:cNvPr id="10" name="TextBox 9"/>
          <p:cNvSpPr txBox="1"/>
          <p:nvPr/>
        </p:nvSpPr>
        <p:spPr>
          <a:xfrm>
            <a:off x="298450" y="1094800"/>
            <a:ext cx="1139825" cy="584775"/>
          </a:xfrm>
          <a:prstGeom prst="rect">
            <a:avLst/>
          </a:prstGeom>
          <a:noFill/>
        </p:spPr>
        <p:txBody>
          <a:bodyPr wrap="square" rtlCol="0">
            <a:spAutoFit/>
          </a:bodyPr>
          <a:lstStyle/>
          <a:p>
            <a:pPr fontAlgn="base">
              <a:spcBef>
                <a:spcPct val="0"/>
              </a:spcBef>
              <a:spcAft>
                <a:spcPct val="0"/>
              </a:spcAft>
            </a:pPr>
            <a:r>
              <a:rPr lang="en-US" sz="1400" dirty="0" smtClean="0">
                <a:solidFill>
                  <a:srgbClr val="000000"/>
                </a:solidFill>
                <a:latin typeface="Arial" charset="0"/>
                <a:cs typeface="Arial" charset="0"/>
              </a:rPr>
              <a:t>Thousands</a:t>
            </a:r>
          </a:p>
          <a:p>
            <a:pPr fontAlgn="base">
              <a:spcBef>
                <a:spcPct val="0"/>
              </a:spcBef>
              <a:spcAft>
                <a:spcPct val="0"/>
              </a:spcAft>
            </a:pPr>
            <a:endParaRPr lang="en-US" dirty="0">
              <a:solidFill>
                <a:srgbClr val="000000"/>
              </a:solidFill>
              <a:latin typeface="Arial" charset="0"/>
              <a:cs typeface="Arial" charset="0"/>
            </a:endParaRPr>
          </a:p>
        </p:txBody>
      </p:sp>
      <p:sp>
        <p:nvSpPr>
          <p:cNvPr id="11" name="AutoShape 7"/>
          <p:cNvSpPr>
            <a:spLocks noChangeArrowheads="1"/>
          </p:cNvSpPr>
          <p:nvPr/>
        </p:nvSpPr>
        <p:spPr bwMode="blackWhite">
          <a:xfrm>
            <a:off x="1600200" y="1152525"/>
            <a:ext cx="3956538" cy="1054100"/>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In the past 5 years (from January 2010) manufacturing </a:t>
            </a:r>
            <a:r>
              <a:rPr lang="en-US" b="1" dirty="0">
                <a:solidFill>
                  <a:srgbClr val="FFFFFF"/>
                </a:solidFill>
                <a:latin typeface="Arial" charset="0"/>
                <a:cs typeface="Arial" charset="0"/>
              </a:rPr>
              <a:t>employment is up </a:t>
            </a:r>
            <a:r>
              <a:rPr lang="en-US" b="1" dirty="0" smtClean="0">
                <a:solidFill>
                  <a:srgbClr val="FFFFFF"/>
                </a:solidFill>
                <a:latin typeface="Arial" charset="0"/>
                <a:cs typeface="Arial" charset="0"/>
              </a:rPr>
              <a:t>(+857,000 </a:t>
            </a:r>
            <a:r>
              <a:rPr lang="en-US" b="1" dirty="0">
                <a:solidFill>
                  <a:srgbClr val="FFFFFF"/>
                </a:solidFill>
                <a:latin typeface="Arial" charset="0"/>
                <a:cs typeface="Arial" charset="0"/>
              </a:rPr>
              <a:t>or </a:t>
            </a:r>
            <a:r>
              <a:rPr lang="en-US" b="1" dirty="0" smtClean="0">
                <a:solidFill>
                  <a:srgbClr val="FFFFFF"/>
                </a:solidFill>
                <a:latin typeface="Arial" charset="0"/>
                <a:cs typeface="Arial" charset="0"/>
              </a:rPr>
              <a:t>+7.5%)</a:t>
            </a:r>
            <a:r>
              <a:rPr lang="en-US" b="1" dirty="0">
                <a:solidFill>
                  <a:srgbClr val="FFFFFF"/>
                </a:solidFill>
                <a:latin typeface="Arial" charset="0"/>
                <a:cs typeface="Arial" charset="0"/>
              </a:rPr>
              <a:t/>
            </a:r>
            <a:br>
              <a:rPr lang="en-US" b="1" dirty="0">
                <a:solidFill>
                  <a:srgbClr val="FFFFFF"/>
                </a:solidFill>
                <a:latin typeface="Arial" charset="0"/>
                <a:cs typeface="Arial" charset="0"/>
              </a:rPr>
            </a:br>
            <a:r>
              <a:rPr lang="en-US" b="1" dirty="0">
                <a:solidFill>
                  <a:srgbClr val="FFFFFF"/>
                </a:solidFill>
                <a:latin typeface="Arial" charset="0"/>
                <a:cs typeface="Arial" charset="0"/>
              </a:rPr>
              <a:t>and still growing.</a:t>
            </a:r>
            <a:endParaRPr lang="en-US" b="1" dirty="0">
              <a:solidFill>
                <a:srgbClr val="FFFFFF"/>
              </a:solidFill>
              <a:latin typeface="Arial" pitchFamily="34" charset="0"/>
              <a:cs typeface="Arial" charset="0"/>
            </a:endParaRPr>
          </a:p>
        </p:txBody>
      </p:sp>
      <p:sp>
        <p:nvSpPr>
          <p:cNvPr id="12" name="AutoShape 7"/>
          <p:cNvSpPr>
            <a:spLocks noChangeArrowheads="1"/>
          </p:cNvSpPr>
          <p:nvPr/>
        </p:nvSpPr>
        <p:spPr bwMode="blackWhite">
          <a:xfrm>
            <a:off x="455612" y="5807075"/>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pPr>
            <a:r>
              <a:rPr lang="en-US" b="1" dirty="0">
                <a:solidFill>
                  <a:srgbClr val="FFFFFF"/>
                </a:solidFill>
                <a:latin typeface="Arial" charset="0"/>
                <a:cs typeface="Arial" charset="0"/>
              </a:rPr>
              <a:t>Manufacturing employment is a surprising source of strength in the economy.  Employment in the sector is at a multi-year high.</a:t>
            </a:r>
          </a:p>
        </p:txBody>
      </p:sp>
      <p:sp>
        <p:nvSpPr>
          <p:cNvPr id="13" name="Text Box 5"/>
          <p:cNvSpPr txBox="1">
            <a:spLocks noChangeArrowheads="1"/>
          </p:cNvSpPr>
          <p:nvPr/>
        </p:nvSpPr>
        <p:spPr bwMode="auto">
          <a:xfrm>
            <a:off x="-58738" y="6462713"/>
            <a:ext cx="8724901" cy="46831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*Seasonally adjusted; </a:t>
            </a:r>
            <a:r>
              <a:rPr lang="en-US" sz="1100" dirty="0" smtClean="0">
                <a:solidFill>
                  <a:srgbClr val="000000"/>
                </a:solidFill>
                <a:latin typeface="Arial" charset="0"/>
                <a:cs typeface="Arial" charset="0"/>
              </a:rPr>
              <a:t>Feb. </a:t>
            </a:r>
            <a:r>
              <a:rPr lang="en-US" sz="1100" dirty="0">
                <a:solidFill>
                  <a:srgbClr val="000000"/>
                </a:solidFill>
                <a:latin typeface="Arial" charset="0"/>
                <a:cs typeface="Arial" charset="0"/>
              </a:rPr>
              <a:t>and </a:t>
            </a:r>
            <a:r>
              <a:rPr lang="en-US" sz="1100" dirty="0" smtClean="0">
                <a:solidFill>
                  <a:srgbClr val="000000"/>
                </a:solidFill>
              </a:rPr>
              <a:t>Mar.</a:t>
            </a:r>
            <a:r>
              <a:rPr lang="en-US" sz="1100" dirty="0" smtClean="0">
                <a:solidFill>
                  <a:srgbClr val="000000"/>
                </a:solidFill>
                <a:latin typeface="Arial" charset="0"/>
                <a:cs typeface="Arial" charset="0"/>
              </a:rPr>
              <a:t> 2015 </a:t>
            </a:r>
            <a:r>
              <a:rPr lang="en-US" sz="1100" dirty="0">
                <a:solidFill>
                  <a:srgbClr val="000000"/>
                </a:solidFill>
                <a:latin typeface="Arial" charset="0"/>
                <a:cs typeface="Arial" charset="0"/>
              </a:rPr>
              <a:t>are preliminary</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Bureau of Labor Statistics at </a:t>
            </a:r>
            <a:r>
              <a:rPr lang="en-US" sz="1100" dirty="0">
                <a:solidFill>
                  <a:srgbClr val="000000"/>
                </a:solidFill>
                <a:latin typeface="Arial" charset="0"/>
                <a:cs typeface="Arial" charset="0"/>
                <a:hlinkClick r:id="rId3"/>
              </a:rPr>
              <a:t>http://data.bls.gov</a:t>
            </a:r>
            <a:r>
              <a:rPr lang="en-US" sz="1100" dirty="0">
                <a:solidFill>
                  <a:srgbClr val="000000"/>
                </a:solidFill>
                <a:latin typeface="Arial" charset="0"/>
                <a:cs typeface="Arial" charset="0"/>
              </a:rPr>
              <a:t>; Insurance Information Institute.</a:t>
            </a:r>
          </a:p>
        </p:txBody>
      </p:sp>
    </p:spTree>
    <p:extLst>
      <p:ext uri="{BB962C8B-B14F-4D97-AF65-F5344CB8AC3E}">
        <p14:creationId xmlns:p14="http://schemas.microsoft.com/office/powerpoint/2010/main" val="373026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1949983603"/>
              </p:ext>
            </p:extLst>
          </p:nvPr>
        </p:nvGraphicFramePr>
        <p:xfrm>
          <a:off x="103236" y="1397000"/>
          <a:ext cx="8775700" cy="4087813"/>
        </p:xfrm>
        <a:graphic>
          <a:graphicData uri="http://schemas.openxmlformats.org/presentationml/2006/ole">
            <mc:AlternateContent xmlns:mc="http://schemas.openxmlformats.org/markup-compatibility/2006">
              <mc:Choice xmlns:v="urn:schemas-microsoft-com:vml" Requires="v">
                <p:oleObj spid="_x0000_s27996432" name="Chart" r:id="rId4" imgW="8581836" imgH="4114689" progId="MSGraph.Chart.8">
                  <p:embed followColorScheme="full"/>
                </p:oleObj>
              </mc:Choice>
              <mc:Fallback>
                <p:oleObj name="Chart" r:id="rId4" imgW="8581836" imgH="4114689" progId="MSGraph.Chart.8">
                  <p:embed followColorScheme="full"/>
                  <p:pic>
                    <p:nvPicPr>
                      <p:cNvPr id="0" name=""/>
                      <p:cNvPicPr preferRelativeResize="0">
                        <a:picLocks noChangeArrowheads="1"/>
                      </p:cNvPicPr>
                      <p:nvPr/>
                    </p:nvPicPr>
                    <p:blipFill>
                      <a:blip r:embed="rId5"/>
                      <a:srcRect/>
                      <a:stretch>
                        <a:fillRect/>
                      </a:stretch>
                    </p:blipFill>
                    <p:spPr bwMode="gray">
                      <a:xfrm>
                        <a:off x="103236" y="1397000"/>
                        <a:ext cx="8775700"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61 of the 63 months from Jan. 2010 through Mar. 2015.  Pace of recovery has been uneven due to the rising dollar and economic weakness in Europe and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881337" y="3861729"/>
            <a:ext cx="3064654" cy="757084"/>
          </a:xfrm>
          <a:prstGeom prst="wedgeRectCallout">
            <a:avLst>
              <a:gd name="adj1" fmla="val 94868"/>
              <a:gd name="adj2" fmla="val -1116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continued to expand throughout 2014</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117</a:t>
            </a:fld>
            <a:endParaRPr lang="en-US"/>
          </a:p>
        </p:txBody>
      </p:sp>
    </p:spTree>
    <p:extLst>
      <p:ext uri="{BB962C8B-B14F-4D97-AF65-F5344CB8AC3E}">
        <p14:creationId xmlns:p14="http://schemas.microsoft.com/office/powerpoint/2010/main" val="1672133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118</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118</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92234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98161954"/>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7998479" name="Chart" r:id="rId5" imgW="8153244" imgH="5372017" progId="MSGraph.Chart.8">
                  <p:embed followColorScheme="full"/>
                </p:oleObj>
              </mc:Choice>
              <mc:Fallback>
                <p:oleObj name="Chart" r:id="rId5" imgW="8153244" imgH="5372017"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119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78.9%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Feb.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121705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637597780"/>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680"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60018"/>
              <a:gd name="adj2" fmla="val 130668"/>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 though WC has lagged behind</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120</a:t>
            </a:fld>
            <a:endParaRPr lang="en-US" smtClean="0">
              <a:solidFill>
                <a:srgbClr val="000000"/>
              </a:solidFill>
            </a:endParaRPr>
          </a:p>
        </p:txBody>
      </p:sp>
      <p:graphicFrame>
        <p:nvGraphicFramePr>
          <p:cNvPr id="5122" name="Object 2"/>
          <p:cNvGraphicFramePr>
            <a:graphicFrameLocks/>
          </p:cNvGraphicFramePr>
          <p:nvPr>
            <p:extLst/>
          </p:nvPr>
        </p:nvGraphicFramePr>
        <p:xfrm>
          <a:off x="248478" y="1697895"/>
          <a:ext cx="8708015" cy="4676775"/>
        </p:xfrm>
        <a:graphic>
          <a:graphicData uri="http://schemas.openxmlformats.org/presentationml/2006/ole">
            <mc:AlternateContent xmlns:mc="http://schemas.openxmlformats.org/markup-compatibility/2006">
              <mc:Choice xmlns:v="urn:schemas-microsoft-com:vml" Requires="v">
                <p:oleObj spid="_x0000_s28100783" name="Chart" r:id="rId4" imgW="8705713" imgH="4572154" progId="MSGraph.Chart.8">
                  <p:embed followColorScheme="full"/>
                </p:oleObj>
              </mc:Choice>
              <mc:Fallback>
                <p:oleObj name="Chart" r:id="rId4" imgW="8705713" imgH="4572154" progId="MSGraph.Chart.8">
                  <p:embed followColorScheme="full"/>
                  <p:pic>
                    <p:nvPicPr>
                      <p:cNvPr id="0" name=""/>
                      <p:cNvPicPr>
                        <a:picLocks noChangeArrowheads="1"/>
                      </p:cNvPicPr>
                      <p:nvPr/>
                    </p:nvPicPr>
                    <p:blipFill>
                      <a:blip r:embed="rId5"/>
                      <a:srcRect/>
                      <a:stretch>
                        <a:fillRect/>
                      </a:stretch>
                    </p:blipFill>
                    <p:spPr bwMode="auto">
                      <a:xfrm>
                        <a:off x="248478" y="1697895"/>
                        <a:ext cx="870801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78709" y="132021"/>
            <a:ext cx="7661363" cy="860425"/>
          </a:xfrm>
        </p:spPr>
        <p:txBody>
          <a:bodyPr/>
          <a:lstStyle/>
          <a:p>
            <a:r>
              <a:rPr lang="en-US" sz="2200" dirty="0" smtClean="0"/>
              <a:t>Business Fixed Investment is Forecast to Grow Steadily in 2015-16, Fueling Commercial Exposure Growth</a:t>
            </a:r>
          </a:p>
        </p:txBody>
      </p:sp>
      <p:sp>
        <p:nvSpPr>
          <p:cNvPr id="1969158" name="AutoShape 6"/>
          <p:cNvSpPr>
            <a:spLocks noChangeArrowheads="1"/>
          </p:cNvSpPr>
          <p:nvPr/>
        </p:nvSpPr>
        <p:spPr bwMode="blackWhite">
          <a:xfrm>
            <a:off x="4896960" y="1135463"/>
            <a:ext cx="4059533" cy="1386673"/>
          </a:xfrm>
          <a:prstGeom prst="wedgeRectCallout">
            <a:avLst>
              <a:gd name="adj1" fmla="val 3842"/>
              <a:gd name="adj2" fmla="val 91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Business investment will drive commercial property and liability insurance exposures and should drive employment and WC payroll exposures as well (with a lag)</a:t>
            </a:r>
            <a:endParaRPr lang="en-US" b="1" dirty="0">
              <a:solidFill>
                <a:srgbClr val="FFFFFF"/>
              </a:solidFill>
              <a:latin typeface="Arial" charset="0"/>
              <a:cs typeface="Arial" charset="0"/>
            </a:endParaRPr>
          </a:p>
        </p:txBody>
      </p:sp>
      <p:sp>
        <p:nvSpPr>
          <p:cNvPr id="5126" name="TextBox 9"/>
          <p:cNvSpPr txBox="1">
            <a:spLocks noChangeArrowheads="1"/>
          </p:cNvSpPr>
          <p:nvPr/>
        </p:nvSpPr>
        <p:spPr bwMode="auto">
          <a:xfrm>
            <a:off x="285439" y="6374670"/>
            <a:ext cx="7310851"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smtClean="0">
                <a:solidFill>
                  <a:srgbClr val="000000"/>
                </a:solidFill>
                <a:latin typeface="Arial" charset="0"/>
                <a:cs typeface="Arial" charset="0"/>
              </a:rPr>
              <a:t>Sources: Wells Fargo Economic Group; Insurance Information Institute.</a:t>
            </a:r>
            <a:endParaRPr lang="en-US" sz="1200" dirty="0">
              <a:solidFill>
                <a:srgbClr val="000000"/>
              </a:solidFill>
              <a:latin typeface="Arial" charset="0"/>
              <a:cs typeface="Arial" charset="0"/>
            </a:endParaRPr>
          </a:p>
        </p:txBody>
      </p:sp>
      <p:sp>
        <p:nvSpPr>
          <p:cNvPr id="2" name="TextBox 1"/>
          <p:cNvSpPr txBox="1"/>
          <p:nvPr/>
        </p:nvSpPr>
        <p:spPr>
          <a:xfrm>
            <a:off x="127897" y="1768511"/>
            <a:ext cx="977421" cy="584775"/>
          </a:xfrm>
          <a:prstGeom prst="rect">
            <a:avLst/>
          </a:prstGeom>
          <a:noFill/>
        </p:spPr>
        <p:txBody>
          <a:bodyPr wrap="square" rtlCol="0">
            <a:spAutoFit/>
          </a:bodyPr>
          <a:lstStyle/>
          <a:p>
            <a:pPr fontAlgn="base">
              <a:spcBef>
                <a:spcPct val="0"/>
              </a:spcBef>
              <a:spcAft>
                <a:spcPct val="0"/>
              </a:spcAft>
            </a:pPr>
            <a:r>
              <a:rPr lang="en-US" sz="1600" dirty="0" smtClean="0">
                <a:solidFill>
                  <a:srgbClr val="000000"/>
                </a:solidFill>
                <a:latin typeface="Arial" charset="0"/>
                <a:cs typeface="Arial" charset="0"/>
              </a:rPr>
              <a:t>Growth Rate</a:t>
            </a:r>
            <a:endParaRPr lang="en-US" sz="1600" dirty="0">
              <a:solidFill>
                <a:srgbClr val="000000"/>
              </a:solidFill>
              <a:latin typeface="Arial" charset="0"/>
              <a:cs typeface="Arial" charset="0"/>
            </a:endParaRPr>
          </a:p>
        </p:txBody>
      </p:sp>
    </p:spTree>
    <p:extLst>
      <p:ext uri="{BB962C8B-B14F-4D97-AF65-F5344CB8AC3E}">
        <p14:creationId xmlns:p14="http://schemas.microsoft.com/office/powerpoint/2010/main" val="37252401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121</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121</a:t>
            </a:fld>
            <a:endParaRPr lang="en-US"/>
          </a:p>
        </p:txBody>
      </p:sp>
    </p:spTree>
    <p:extLst>
      <p:ext uri="{BB962C8B-B14F-4D97-AF65-F5344CB8AC3E}">
        <p14:creationId xmlns:p14="http://schemas.microsoft.com/office/powerpoint/2010/main" val="1035022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3852842779"/>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3897" name="Chart" r:id="rId3" imgW="8201144" imgH="5381561" progId="MSGraph.Chart.8">
                  <p:embed followColorScheme="full"/>
                </p:oleObj>
              </mc:Choice>
              <mc:Fallback>
                <p:oleObj name="Chart" r:id="rId3" imgW="8201144" imgH="5381561"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38452989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7882872" name="Chart" r:id="rId3" imgW="8210522" imgH="5362500" progId="MSGraph.Chart.8">
                  <p:embed followColorScheme="full"/>
                </p:oleObj>
              </mc:Choice>
              <mc:Fallback>
                <p:oleObj name="Chart" r:id="rId3" imgW="8210522" imgH="536250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1588475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186641"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053024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06922"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126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43153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Third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127</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1990–2013p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1996–2013p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4225378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128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941002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2013</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129</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683339"/>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2013p</a:t>
            </a:r>
            <a:r>
              <a:rPr lang="en-US" sz="1000" dirty="0">
                <a:latin typeface="Arial" charset="0"/>
                <a:cs typeface="Arial" charset="0"/>
              </a:rPr>
              <a:t>: Preliminary based on data valued as of </a:t>
            </a:r>
            <a:r>
              <a:rPr lang="en-US" sz="1000" dirty="0" smtClean="0">
                <a:latin typeface="Arial" charset="0"/>
                <a:cs typeface="Arial" charset="0"/>
              </a:rPr>
              <a:t>12/31/2013</a:t>
            </a:r>
            <a:endParaRPr lang="en-US" sz="1000" dirty="0">
              <a:latin typeface="Arial" charset="0"/>
              <a:cs typeface="Arial" charset="0"/>
            </a:endParaRPr>
          </a:p>
          <a:p>
            <a:pPr>
              <a:tabLst>
                <a:tab pos="515695" algn="l"/>
              </a:tabLst>
            </a:pPr>
            <a:r>
              <a:rPr lang="en-US" sz="1000" dirty="0" smtClean="0">
                <a:latin typeface="Arial" charset="0"/>
                <a:cs typeface="Arial" charset="0"/>
              </a:rPr>
              <a:t>1991–2012: </a:t>
            </a:r>
            <a:r>
              <a:rPr lang="en-US" sz="1000" dirty="0">
                <a:latin typeface="Arial" charset="0"/>
                <a:cs typeface="Arial" charset="0"/>
              </a:rPr>
              <a:t>Based on data through </a:t>
            </a:r>
            <a:r>
              <a:rPr lang="en-US" sz="1000" dirty="0" smtClean="0">
                <a:latin typeface="Arial" charset="0"/>
                <a:cs typeface="Arial" charset="0"/>
              </a:rPr>
              <a:t>12/31/2012,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50410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158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2013</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130</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64831" y="1541616"/>
          <a:ext cx="8907463" cy="4687888"/>
        </p:xfrm>
        <a:graphic>
          <a:graphicData uri="http://schemas.openxmlformats.org/presentationml/2006/ole">
            <mc:AlternateContent xmlns:mc="http://schemas.openxmlformats.org/markup-compatibility/2006">
              <mc:Choice xmlns:v="urn:schemas-microsoft-com:vml" Requires="v">
                <p:oleObj spid="_x0000_s27954526" name="Worksheet" r:id="rId5" imgW="8772538" imgH="4867172" progId="Excel.Sheet.8">
                  <p:embed/>
                </p:oleObj>
              </mc:Choice>
              <mc:Fallback>
                <p:oleObj name="Worksheet" r:id="rId5" imgW="8772538" imgH="4867172" progId="Excel.Sheet.8">
                  <p:embed/>
                  <p:pic>
                    <p:nvPicPr>
                      <p:cNvPr id="0" name=""/>
                      <p:cNvPicPr>
                        <a:picLocks noChangeArrowheads="1"/>
                      </p:cNvPicPr>
                      <p:nvPr/>
                    </p:nvPicPr>
                    <p:blipFill>
                      <a:blip r:embed="rId6"/>
                      <a:srcRect/>
                      <a:stretch>
                        <a:fillRect/>
                      </a:stretch>
                    </p:blipFill>
                    <p:spPr bwMode="auto">
                      <a:xfrm>
                        <a:off x="64831" y="1541616"/>
                        <a:ext cx="8907463"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2013p</a:t>
            </a:r>
            <a:r>
              <a:rPr lang="en-US" sz="1000" dirty="0"/>
              <a:t>: Preliminary based on data valued as of </a:t>
            </a:r>
            <a:r>
              <a:rPr lang="en-US" sz="1000" dirty="0" smtClean="0"/>
              <a:t>12/31/2013.</a:t>
            </a:r>
            <a:endParaRPr lang="en-US" sz="1000" dirty="0"/>
          </a:p>
          <a:p>
            <a:r>
              <a:rPr lang="en-US" sz="1000" dirty="0" smtClean="0"/>
              <a:t>1991-2012: </a:t>
            </a:r>
            <a:r>
              <a:rPr lang="en-US" sz="1000" dirty="0"/>
              <a:t>Based on data through </a:t>
            </a:r>
            <a:r>
              <a:rPr lang="en-US" sz="1000" dirty="0" smtClean="0"/>
              <a:t>12/31/2012,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256%</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1991-2013p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2002–2013:</a:t>
            </a:r>
            <a:r>
              <a:rPr lang="en-US" sz="1400" dirty="0"/>
              <a:t>	</a:t>
            </a:r>
            <a:r>
              <a:rPr lang="en-US" sz="1400" b="1" dirty="0" smtClean="0"/>
              <a:t>+5.2%</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extLst>
      <p:ext uri="{BB962C8B-B14F-4D97-AF65-F5344CB8AC3E}">
        <p14:creationId xmlns:p14="http://schemas.microsoft.com/office/powerpoint/2010/main" val="94914290"/>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131</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5"/>
          <p:cNvSpPr txBox="1">
            <a:spLocks noChangeArrowheads="1"/>
          </p:cNvSpPr>
          <p:nvPr/>
        </p:nvSpPr>
        <p:spPr bwMode="auto">
          <a:xfrm>
            <a:off x="85725" y="6050111"/>
            <a:ext cx="8213725" cy="707801"/>
          </a:xfrm>
          <a:prstGeom prst="rect">
            <a:avLst/>
          </a:prstGeom>
          <a:noFill/>
          <a:ln w="0">
            <a:noFill/>
            <a:miter lim="800000"/>
            <a:headEnd/>
            <a:tailEnd/>
          </a:ln>
          <a:effectLst/>
        </p:spPr>
        <p:txBody>
          <a:bodyPr lIns="91354" tIns="45678" rIns="91354" bIns="45678">
            <a:spAutoFit/>
          </a:bodyPr>
          <a:lstStyle/>
          <a:p>
            <a:pPr eaLnBrk="0" hangingPunct="0">
              <a:tabLst>
                <a:tab pos="515451" algn="l"/>
              </a:tabLst>
            </a:pPr>
            <a:r>
              <a:rPr lang="en-US" sz="1000" dirty="0" smtClean="0">
                <a:latin typeface="Arial" charset="0"/>
              </a:rPr>
              <a:t>Change in lost-time medical claim severity, 2013p</a:t>
            </a:r>
            <a:r>
              <a:rPr lang="en-US" sz="1000" dirty="0">
                <a:latin typeface="Arial" charset="0"/>
              </a:rPr>
              <a:t>: Preliminary based on data valued as of </a:t>
            </a:r>
            <a:r>
              <a:rPr lang="en-US" sz="1000" dirty="0" smtClean="0">
                <a:latin typeface="Arial" charset="0"/>
              </a:rPr>
              <a:t>12/31/2013</a:t>
            </a:r>
            <a:endParaRPr lang="en-US" sz="1000" dirty="0">
              <a:latin typeface="Arial" charset="0"/>
            </a:endParaRPr>
          </a:p>
          <a:p>
            <a:pPr eaLnBrk="0" hangingPunct="0">
              <a:tabLst>
                <a:tab pos="209346" algn="l"/>
                <a:tab pos="514109" algn="l"/>
              </a:tabLst>
            </a:pPr>
            <a:r>
              <a:rPr lang="en-US" sz="1000" dirty="0" smtClean="0">
                <a:latin typeface="Arial" charset="0"/>
              </a:rPr>
              <a:t>1995–2012: </a:t>
            </a:r>
            <a:r>
              <a:rPr lang="en-US" sz="1000" dirty="0">
                <a:latin typeface="Arial" charset="0"/>
              </a:rPr>
              <a:t>Based on data through </a:t>
            </a:r>
            <a:r>
              <a:rPr lang="en-US" sz="1000" dirty="0" smtClean="0">
                <a:latin typeface="Arial" charset="0"/>
              </a:rPr>
              <a:t>12/31/2012, </a:t>
            </a:r>
            <a:r>
              <a:rPr lang="en-US" sz="1000" dirty="0">
                <a:latin typeface="Arial" charset="0"/>
              </a:rPr>
              <a:t>developed to ultimate; excludes high deductible policies</a:t>
            </a:r>
          </a:p>
          <a:p>
            <a:pPr eaLnBrk="0" hangingPunct="0">
              <a:tabLst>
                <a:tab pos="209346" algn="l"/>
                <a:tab pos="514109" algn="l"/>
              </a:tabLst>
            </a:pPr>
            <a:r>
              <a:rPr lang="en-US" sz="1000" dirty="0">
                <a:latin typeface="Arial" charset="0"/>
              </a:rPr>
              <a:t>Average severity for the states where NCCI provides ratemaking services, including state funds;  excluding WV</a:t>
            </a:r>
          </a:p>
          <a:p>
            <a:pPr eaLnBrk="0" hangingPunct="0"/>
            <a:r>
              <a:rPr lang="en-US" sz="1000" dirty="0" smtClean="0">
                <a:latin typeface="Arial" charset="0"/>
              </a:rPr>
              <a:t>Sources: NCCI from US </a:t>
            </a:r>
            <a:r>
              <a:rPr lang="en-US" sz="1000" dirty="0">
                <a:latin typeface="Arial" charset="0"/>
              </a:rPr>
              <a:t>Medical CPI: </a:t>
            </a:r>
            <a:r>
              <a:rPr lang="en-US" sz="1000" dirty="0" smtClean="0">
                <a:latin typeface="Arial" charset="0"/>
              </a:rPr>
              <a:t>US Bureau </a:t>
            </a:r>
            <a:r>
              <a:rPr lang="en-US" sz="1000" dirty="0">
                <a:latin typeface="Arial" charset="0"/>
              </a:rPr>
              <a:t>of Labor Statistics (BLS)</a:t>
            </a:r>
          </a:p>
        </p:txBody>
      </p:sp>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Tree>
    <p:extLst>
      <p:ext uri="{BB962C8B-B14F-4D97-AF65-F5344CB8AC3E}">
        <p14:creationId xmlns:p14="http://schemas.microsoft.com/office/powerpoint/2010/main" val="312852197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004619" name="Chart" r:id="rId3" imgW="8658208" imgH="5505515" progId="MSGraph.Chart.8">
                  <p:embed followColorScheme="full"/>
                </p:oleObj>
              </mc:Choice>
              <mc:Fallback>
                <p:oleObj name="Chart" r:id="rId3" imgW="8658208" imgH="5505515"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extLst>
      <p:ext uri="{BB962C8B-B14F-4D97-AF65-F5344CB8AC3E}">
        <p14:creationId xmlns:p14="http://schemas.microsoft.com/office/powerpoint/2010/main" val="5894957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005643" name="Chart" r:id="rId3" imgW="8658208" imgH="5524428" progId="MSGraph.Chart.8">
                  <p:embed followColorScheme="full"/>
                </p:oleObj>
              </mc:Choice>
              <mc:Fallback>
                <p:oleObj name="Chart" r:id="rId3" imgW="8658208" imgH="5524428"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645106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134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667"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26854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a:t>
            </a:r>
            <a:r>
              <a:rPr lang="en-US" sz="4200" b="1" dirty="0">
                <a:solidFill>
                  <a:schemeClr val="bg1"/>
                </a:solidFill>
              </a:rPr>
              <a:t>TRENDS</a:t>
            </a:r>
          </a:p>
        </p:txBody>
      </p:sp>
      <p:sp>
        <p:nvSpPr>
          <p:cNvPr id="2152456" name="Rectangle 8"/>
          <p:cNvSpPr>
            <a:spLocks noChangeArrowheads="1"/>
          </p:cNvSpPr>
          <p:nvPr/>
        </p:nvSpPr>
        <p:spPr bwMode="auto">
          <a:xfrm>
            <a:off x="854076" y="4362452"/>
            <a:ext cx="7435851" cy="1200329"/>
          </a:xfrm>
          <a:prstGeom prst="rect">
            <a:avLst/>
          </a:prstGeom>
          <a:noFill/>
          <a:ln w="9525" algn="ctr">
            <a:noFill/>
            <a:miter lim="800000"/>
            <a:headEnd/>
            <a:tailEnd/>
          </a:ln>
        </p:spPr>
        <p:txBody>
          <a:bodyPr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Distribution by Channel Type Continues to Evolve Rapidly</a:t>
            </a:r>
          </a:p>
        </p:txBody>
      </p:sp>
    </p:spTree>
    <p:extLst>
      <p:ext uri="{BB962C8B-B14F-4D97-AF65-F5344CB8AC3E}">
        <p14:creationId xmlns:p14="http://schemas.microsoft.com/office/powerpoint/2010/main" val="26267848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137</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dirty="0"/>
              <a:t>All P/C Lines Distribution Channels, Direct vs. Independent Agents</a:t>
            </a:r>
            <a:endParaRPr lang="en-US" dirty="0" smtClean="0"/>
          </a:p>
        </p:txBody>
      </p:sp>
      <p:sp>
        <p:nvSpPr>
          <p:cNvPr id="47111"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8229"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362200" y="3617914"/>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with some further erosion in the 2010s.  Direct channels include exclusive agency companies, direct marketers and direct sales (e.g., internet)</a:t>
            </a:r>
          </a:p>
        </p:txBody>
      </p:sp>
    </p:spTree>
    <p:extLst>
      <p:ext uri="{BB962C8B-B14F-4D97-AF65-F5344CB8AC3E}">
        <p14:creationId xmlns:p14="http://schemas.microsoft.com/office/powerpoint/2010/main" val="21527374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138</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69253"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3"/>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a:t>
            </a:r>
            <a:r>
              <a:rPr lang="en-US" sz="1600" b="1" dirty="0" smtClean="0">
                <a:solidFill>
                  <a:srgbClr val="FFFFFF"/>
                </a:solidFill>
              </a:rPr>
              <a:t>personal </a:t>
            </a:r>
            <a:r>
              <a:rPr lang="en-US" sz="1600" b="1" dirty="0">
                <a:solidFill>
                  <a:srgbClr val="FFFFFF"/>
                </a:solidFill>
              </a:rPr>
              <a:t>lines market share since the early 1970s.  Although the trend has slowed, it may be accelerating again.</a:t>
            </a:r>
          </a:p>
        </p:txBody>
      </p:sp>
    </p:spTree>
    <p:extLst>
      <p:ext uri="{BB962C8B-B14F-4D97-AF65-F5344CB8AC3E}">
        <p14:creationId xmlns:p14="http://schemas.microsoft.com/office/powerpoint/2010/main" val="15940129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139</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152"/>
            <a:ext cx="7569200" cy="290849"/>
          </a:xfrm>
          <a:prstGeom prst="rect">
            <a:avLst/>
          </a:prstGeom>
          <a:noFill/>
          <a:ln w="9525">
            <a:noFill/>
            <a:miter lim="800000"/>
            <a:headEnd/>
            <a:tailEnd/>
          </a:ln>
        </p:spPr>
        <p:txBody>
          <a:bodyPr lIns="365760" tIns="0" rIns="0" bIns="137160" anchor="b">
            <a:spAutoFit/>
          </a:bodyPr>
          <a:lstStyle/>
          <a:p>
            <a:pPr marL="133347" indent="-133347" eaLnBrk="0" hangingPunct="0">
              <a:lnSpc>
                <a:spcPct val="90000"/>
              </a:lnSpc>
              <a:buClr>
                <a:srgbClr val="FF6801"/>
              </a:buClr>
              <a:tabLst>
                <a:tab pos="112711"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1" y="1473200"/>
          <a:ext cx="8597900" cy="4648200"/>
        </p:xfrm>
        <a:graphic>
          <a:graphicData uri="http://schemas.openxmlformats.org/presentationml/2006/ole">
            <mc:AlternateContent xmlns:mc="http://schemas.openxmlformats.org/markup-compatibility/2006">
              <mc:Choice xmlns:v="urn:schemas-microsoft-com:vml" Requires="v">
                <p:oleObj spid="_x0000_s28170277" name="Chart" r:id="rId4" imgW="8600977" imgH="4648034" progId="MSGraph.Chart.8">
                  <p:embed followColorScheme="full"/>
                </p:oleObj>
              </mc:Choice>
              <mc:Fallback>
                <p:oleObj name="Chart" r:id="rId4" imgW="8600977" imgH="4648034" progId="MSGraph.Chart.8">
                  <p:embed followColorScheme="full"/>
                  <p:pic>
                    <p:nvPicPr>
                      <p:cNvPr id="0" name=""/>
                      <p:cNvPicPr>
                        <a:picLocks noChangeArrowheads="1"/>
                      </p:cNvPicPr>
                      <p:nvPr/>
                    </p:nvPicPr>
                    <p:blipFill>
                      <a:blip r:embed="rId5"/>
                      <a:srcRect/>
                      <a:stretch>
                        <a:fillRect/>
                      </a:stretch>
                    </p:blipFill>
                    <p:spPr bwMode="gray">
                      <a:xfrm>
                        <a:off x="304801"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747839" y="3021016"/>
            <a:ext cx="4411663"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extLst>
      <p:ext uri="{BB962C8B-B14F-4D97-AF65-F5344CB8AC3E}">
        <p14:creationId xmlns:p14="http://schemas.microsoft.com/office/powerpoint/2010/main" val="8689753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941169656"/>
              </p:ext>
            </p:extLst>
          </p:nvPr>
        </p:nvGraphicFramePr>
        <p:xfrm>
          <a:off x="1588" y="1803400"/>
          <a:ext cx="9105900" cy="4710113"/>
        </p:xfrm>
        <a:graphic>
          <a:graphicData uri="http://schemas.openxmlformats.org/presentationml/2006/ole">
            <mc:AlternateContent xmlns:mc="http://schemas.openxmlformats.org/markup-compatibility/2006">
              <mc:Choice xmlns:v="urn:schemas-microsoft-com:vml" Requires="v">
                <p:oleObj spid="_x0000_s28092609" name="Chart" r:id="rId4" imgW="5880153" imgH="3041616" progId="MSGraph.Chart.8">
                  <p:embed followColorScheme="full"/>
                </p:oleObj>
              </mc:Choice>
              <mc:Fallback>
                <p:oleObj name="Chart" r:id="rId4" imgW="5880153" imgH="3041616" progId="MSGraph.Chart.8">
                  <p:embed followColorScheme="full"/>
                  <p:pic>
                    <p:nvPicPr>
                      <p:cNvPr id="0" name=""/>
                      <p:cNvPicPr>
                        <a:picLocks noChangeAspect="1" noChangeArrowheads="1"/>
                      </p:cNvPicPr>
                      <p:nvPr/>
                    </p:nvPicPr>
                    <p:blipFill>
                      <a:blip r:embed="rId5"/>
                      <a:srcRect/>
                      <a:stretch>
                        <a:fillRect/>
                      </a:stretch>
                    </p:blipFill>
                    <p:spPr bwMode="auto">
                      <a:xfrm>
                        <a:off x="1588" y="1803400"/>
                        <a:ext cx="9105900" cy="471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140</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141</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DISTRIBUTION DEMOGRAPHICS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Employment Among Agents and Brokers Has Recovered but Consolidation Trends Will Persist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Tree>
    <p:extLst>
      <p:ext uri="{BB962C8B-B14F-4D97-AF65-F5344CB8AC3E}">
        <p14:creationId xmlns:p14="http://schemas.microsoft.com/office/powerpoint/2010/main" val="442023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EBAE800-A384-466F-B526-142DF32690F1}" type="slidenum">
              <a:rPr lang="en-US" altLang="en-US" sz="900"/>
              <a:pPr algn="r">
                <a:lnSpc>
                  <a:spcPct val="85000"/>
                </a:lnSpc>
                <a:spcBef>
                  <a:spcPct val="20000"/>
                </a:spcBef>
                <a:buClrTx/>
                <a:buFontTx/>
                <a:buNone/>
              </a:pPr>
              <a:t>142</a:t>
            </a:fld>
            <a:endParaRPr lang="en-US" altLang="en-US" sz="900"/>
          </a:p>
        </p:txBody>
      </p:sp>
      <p:sp>
        <p:nvSpPr>
          <p:cNvPr id="25603" name="Rectangle 7"/>
          <p:cNvSpPr>
            <a:spLocks noGrp="1" noChangeArrowheads="1"/>
          </p:cNvSpPr>
          <p:nvPr>
            <p:ph type="title" idx="4294967295"/>
          </p:nvPr>
        </p:nvSpPr>
        <p:spPr/>
        <p:txBody>
          <a:bodyPr/>
          <a:lstStyle/>
          <a:p>
            <a:r>
              <a:rPr lang="en-US" altLang="en-US" smtClean="0">
                <a:latin typeface="Arial" panose="020B0604020202020204" pitchFamily="34" charset="0"/>
              </a:rPr>
              <a:t>U.S. Employment in Insurance </a:t>
            </a:r>
            <a:br>
              <a:rPr lang="en-US" altLang="en-US" smtClean="0">
                <a:latin typeface="Arial" panose="020B0604020202020204" pitchFamily="34" charset="0"/>
              </a:rPr>
            </a:br>
            <a:r>
              <a:rPr lang="en-US" altLang="en-US" smtClean="0">
                <a:latin typeface="Arial" panose="020B0604020202020204" pitchFamily="34" charset="0"/>
              </a:rPr>
              <a:t>Agencies &amp; Brokerages: 1990–2015*</a:t>
            </a:r>
          </a:p>
        </p:txBody>
      </p:sp>
      <p:sp>
        <p:nvSpPr>
          <p:cNvPr id="25604" name="Rectangle 6"/>
          <p:cNvSpPr>
            <a:spLocks noChangeArrowheads="1"/>
          </p:cNvSpPr>
          <p:nvPr/>
        </p:nvSpPr>
        <p:spPr bwMode="black">
          <a:xfrm>
            <a:off x="165100" y="1152525"/>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Thousands</a:t>
            </a:r>
          </a:p>
        </p:txBody>
      </p:sp>
      <p:graphicFrame>
        <p:nvGraphicFramePr>
          <p:cNvPr id="25605" name="Object 8"/>
          <p:cNvGraphicFramePr>
            <a:graphicFrameLocks noChangeAspect="1"/>
          </p:cNvGraphicFramePr>
          <p:nvPr/>
        </p:nvGraphicFramePr>
        <p:xfrm>
          <a:off x="376238" y="1427163"/>
          <a:ext cx="8383587" cy="4400550"/>
        </p:xfrm>
        <a:graphic>
          <a:graphicData uri="http://schemas.openxmlformats.org/presentationml/2006/ole">
            <mc:AlternateContent xmlns:mc="http://schemas.openxmlformats.org/markup-compatibility/2006">
              <mc:Choice xmlns:v="urn:schemas-microsoft-com:vml" Requires="v">
                <p:oleObj spid="_x0000_s28180510" name="Chart" r:id="rId4" imgW="8343822" imgH="4381583" progId="MSGraph.Chart.8">
                  <p:embed followColorScheme="full"/>
                </p:oleObj>
              </mc:Choice>
              <mc:Fallback>
                <p:oleObj name="Chart" r:id="rId4" imgW="8343822" imgH="4381583" progId="MSGraph.Chart.8">
                  <p:embed followColorScheme="full"/>
                  <p:pic>
                    <p:nvPicPr>
                      <p:cNvPr id="0" name=""/>
                      <p:cNvPicPr>
                        <a:picLocks noChangeAspect="1" noChangeArrowheads="1"/>
                      </p:cNvPicPr>
                      <p:nvPr/>
                    </p:nvPicPr>
                    <p:blipFill>
                      <a:blip r:embed="rId5"/>
                      <a:srcRect/>
                      <a:stretch>
                        <a:fillRect/>
                      </a:stretch>
                    </p:blipFill>
                    <p:spPr bwMode="gray">
                      <a:xfrm>
                        <a:off x="376238" y="1427163"/>
                        <a:ext cx="8383587" cy="440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Text Box 5"/>
          <p:cNvSpPr txBox="1">
            <a:spLocks noChangeArrowheads="1"/>
          </p:cNvSpPr>
          <p:nvPr/>
        </p:nvSpPr>
        <p:spPr bwMode="auto">
          <a:xfrm>
            <a:off x="0" y="6207125"/>
            <a:ext cx="87249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*As of January 2015; not seasonally adjusted. Includes all types of insurance.</a:t>
            </a:r>
          </a:p>
          <a:p>
            <a:pPr>
              <a:lnSpc>
                <a:spcPct val="85000"/>
              </a:lnSpc>
              <a:spcBef>
                <a:spcPct val="25000"/>
              </a:spcBef>
              <a:buFont typeface="Wingdings" panose="05000000000000000000" pitchFamily="2" charset="2"/>
              <a:buNone/>
            </a:pPr>
            <a:r>
              <a:rPr lang="en-US" altLang="en-US" sz="1100"/>
              <a:t>Note: Recessions indicated by gray shaded columns.</a:t>
            </a:r>
          </a:p>
          <a:p>
            <a:pPr>
              <a:lnSpc>
                <a:spcPct val="85000"/>
              </a:lnSpc>
              <a:spcBef>
                <a:spcPct val="25000"/>
              </a:spcBef>
              <a:buFont typeface="Wingdings" panose="05000000000000000000" pitchFamily="2" charset="2"/>
              <a:buNone/>
            </a:pPr>
            <a:r>
              <a:rPr lang="en-US" altLang="en-US" sz="1100"/>
              <a:t>Sources: U.S. Bureau of Labor Statistics;  National Bureau of Economic Research (recession dates); Insurance Information Institute.</a:t>
            </a:r>
          </a:p>
        </p:txBody>
      </p:sp>
    </p:spTree>
    <p:extLst>
      <p:ext uri="{BB962C8B-B14F-4D97-AF65-F5344CB8AC3E}">
        <p14:creationId xmlns:p14="http://schemas.microsoft.com/office/powerpoint/2010/main" val="2727102637"/>
      </p:ext>
    </p:extLst>
  </p:cSld>
  <p:clrMapOvr>
    <a:masterClrMapping/>
  </p:clrMapOvr>
  <p:transition>
    <p:wipe dir="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nvPr>
        </p:nvGraphicFramePr>
        <p:xfrm>
          <a:off x="58739" y="1549402"/>
          <a:ext cx="8932863" cy="5451475"/>
        </p:xfrm>
        <a:graphic>
          <a:graphicData uri="http://schemas.openxmlformats.org/presentationml/2006/ole">
            <mc:AlternateContent xmlns:mc="http://schemas.openxmlformats.org/markup-compatibility/2006">
              <mc:Choice xmlns:v="urn:schemas-microsoft-com:vml" Requires="v">
                <p:oleObj spid="_x0000_s28175397" name="Chart" r:id="rId3" imgW="8210667" imgH="5362707" progId="MSGraph.Chart.8">
                  <p:embed followColorScheme="full"/>
                </p:oleObj>
              </mc:Choice>
              <mc:Fallback>
                <p:oleObj name="Chart" r:id="rId3" imgW="8210667" imgH="5362707" progId="MSGraph.Chart.8">
                  <p:embed followColorScheme="full"/>
                  <p:pic>
                    <p:nvPicPr>
                      <p:cNvPr id="0" name=""/>
                      <p:cNvPicPr>
                        <a:picLocks noChangeAspect="1" noChangeArrowheads="1"/>
                      </p:cNvPicPr>
                      <p:nvPr/>
                    </p:nvPicPr>
                    <p:blipFill>
                      <a:blip r:embed="rId4"/>
                      <a:srcRect/>
                      <a:stretch>
                        <a:fillRect/>
                      </a:stretch>
                    </p:blipFill>
                    <p:spPr bwMode="auto">
                      <a:xfrm>
                        <a:off x="58739" y="1549402"/>
                        <a:ext cx="8932863"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605712" cy="838200"/>
          </a:xfrm>
        </p:spPr>
        <p:txBody>
          <a:bodyPr/>
          <a:lstStyle/>
          <a:p>
            <a:r>
              <a:rPr lang="en-US" dirty="0" smtClean="0"/>
              <a:t>Agent/Broker M&amp;A Deals,</a:t>
            </a:r>
            <a:r>
              <a:rPr lang="en-US" sz="3200" dirty="0"/>
              <a:t> 2000-2014:6M</a:t>
            </a:r>
            <a:endParaRPr lang="en-US" dirty="0" smtClean="0"/>
          </a:p>
        </p:txBody>
      </p:sp>
      <p:sp>
        <p:nvSpPr>
          <p:cNvPr id="37892" name="Text Box 4"/>
          <p:cNvSpPr txBox="1">
            <a:spLocks noChangeArrowheads="1"/>
          </p:cNvSpPr>
          <p:nvPr/>
        </p:nvSpPr>
        <p:spPr bwMode="auto">
          <a:xfrm>
            <a:off x="76200" y="6538913"/>
            <a:ext cx="8763000" cy="262254"/>
          </a:xfrm>
          <a:prstGeom prst="rect">
            <a:avLst/>
          </a:prstGeom>
          <a:noFill/>
          <a:ln w="9525">
            <a:noFill/>
            <a:miter lim="800000"/>
            <a:headEnd/>
            <a:tailEnd/>
          </a:ln>
        </p:spPr>
        <p:txBody>
          <a:bodyPr lIns="92075" tIns="46039" rIns="92075" bIns="46039">
            <a:spAutoFit/>
          </a:bodyPr>
          <a:lstStyle/>
          <a:p>
            <a:r>
              <a:rPr lang="en-US" sz="1100" dirty="0"/>
              <a:t>Source: </a:t>
            </a:r>
            <a:r>
              <a:rPr lang="en-US" sz="1100" dirty="0" err="1"/>
              <a:t>Optis</a:t>
            </a:r>
            <a:r>
              <a:rPr lang="en-US" sz="1100" dirty="0"/>
              <a:t> Partners, “Agent-Broker Merger &amp; Acquisition Statistics: The New Normal?”, August 2014; Insurance Information Institute.</a:t>
            </a:r>
          </a:p>
        </p:txBody>
      </p:sp>
      <p:sp>
        <p:nvSpPr>
          <p:cNvPr id="37894" name="Text Box 3"/>
          <p:cNvSpPr txBox="1">
            <a:spLocks noChangeArrowheads="1"/>
          </p:cNvSpPr>
          <p:nvPr/>
        </p:nvSpPr>
        <p:spPr bwMode="auto">
          <a:xfrm>
            <a:off x="166690" y="1179426"/>
            <a:ext cx="5259859" cy="369976"/>
          </a:xfrm>
          <a:prstGeom prst="rect">
            <a:avLst/>
          </a:prstGeom>
          <a:noFill/>
          <a:ln w="9525">
            <a:noFill/>
            <a:miter lim="800000"/>
            <a:headEnd/>
            <a:tailEnd/>
          </a:ln>
        </p:spPr>
        <p:txBody>
          <a:bodyPr wrap="square" lIns="92075" tIns="46039" rIns="92075" bIns="46039">
            <a:spAutoFit/>
          </a:bodyPr>
          <a:lstStyle/>
          <a:p>
            <a:r>
              <a:rPr lang="en-US" b="1" dirty="0" smtClean="0">
                <a:solidFill>
                  <a:srgbClr val="225A7A"/>
                </a:solidFill>
              </a:rPr>
              <a:t>Number of Deals</a:t>
            </a:r>
            <a:endParaRPr lang="en-US" b="1" dirty="0">
              <a:solidFill>
                <a:srgbClr val="225A7A"/>
              </a:solidFill>
            </a:endParaRPr>
          </a:p>
        </p:txBody>
      </p:sp>
      <p:sp>
        <p:nvSpPr>
          <p:cNvPr id="7" name="AutoShape 13"/>
          <p:cNvSpPr>
            <a:spLocks noChangeArrowheads="1"/>
          </p:cNvSpPr>
          <p:nvPr/>
        </p:nvSpPr>
        <p:spPr bwMode="blackWhite">
          <a:xfrm>
            <a:off x="1728787" y="4514857"/>
            <a:ext cx="4511343" cy="1161213"/>
          </a:xfrm>
          <a:prstGeom prst="wedgeRectCallout">
            <a:avLst>
              <a:gd name="adj1" fmla="val 100587"/>
              <a:gd name="adj2" fmla="val -97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Agent/Broker activity is running at a record pace in 2014 with 314 deals announced through June 30.</a:t>
            </a:r>
            <a:endParaRPr lang="en-US" sz="2000" b="1" i="1" dirty="0">
              <a:solidFill>
                <a:schemeClr val="bg1"/>
              </a:solidFill>
            </a:endParaRPr>
          </a:p>
        </p:txBody>
      </p:sp>
      <p:sp>
        <p:nvSpPr>
          <p:cNvPr id="8" name="Text Box 6"/>
          <p:cNvSpPr txBox="1">
            <a:spLocks noChangeArrowheads="1"/>
          </p:cNvSpPr>
          <p:nvPr/>
        </p:nvSpPr>
        <p:spPr bwMode="blackWhite">
          <a:xfrm>
            <a:off x="1037198" y="1890627"/>
            <a:ext cx="2932347" cy="104625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The rapidly changing distribution environment is one factor driving IA consolidation</a:t>
            </a:r>
            <a:endParaRPr lang="en-US" b="1" dirty="0">
              <a:solidFill>
                <a:srgbClr val="FFFFFF"/>
              </a:solidFill>
            </a:endParaRPr>
          </a:p>
        </p:txBody>
      </p:sp>
    </p:spTree>
    <p:extLst>
      <p:ext uri="{BB962C8B-B14F-4D97-AF65-F5344CB8AC3E}">
        <p14:creationId xmlns:p14="http://schemas.microsoft.com/office/powerpoint/2010/main" val="2903767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“BIG DATA” </a:t>
            </a:r>
            <a:endParaRPr lang="en-US" sz="4200" b="1" dirty="0">
              <a:solidFill>
                <a:schemeClr val="bg1"/>
              </a:solidFill>
            </a:endParaRPr>
          </a:p>
        </p:txBody>
      </p:sp>
      <p:sp>
        <p:nvSpPr>
          <p:cNvPr id="2152456" name="Rectangle 8"/>
          <p:cNvSpPr>
            <a:spLocks noChangeArrowheads="1"/>
          </p:cNvSpPr>
          <p:nvPr/>
        </p:nvSpPr>
        <p:spPr bwMode="auto">
          <a:xfrm>
            <a:off x="342900" y="3629792"/>
            <a:ext cx="8372475" cy="2308324"/>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smtClean="0">
                <a:solidFill>
                  <a:srgbClr val="225A7A"/>
                </a:solidFill>
              </a:rPr>
              <a:t>More and Better Data Combined with Consumer Interactivity Are Transforming Many Industries—</a:t>
            </a:r>
            <a:r>
              <a:rPr lang="en-US" sz="4000" b="1" i="1" dirty="0" smtClean="0">
                <a:solidFill>
                  <a:srgbClr val="225A7A"/>
                </a:solidFill>
              </a:rPr>
              <a:t>Including Insurance</a:t>
            </a:r>
            <a:r>
              <a:rPr lang="en-US" sz="4000" b="1" dirty="0" smtClean="0">
                <a:solidFill>
                  <a:srgbClr val="225A7A"/>
                </a:solidFill>
              </a:rPr>
              <a:t> </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144</a:t>
            </a:fld>
            <a:endParaRPr lang="en-US"/>
          </a:p>
        </p:txBody>
      </p:sp>
    </p:spTree>
    <p:extLst>
      <p:ext uri="{BB962C8B-B14F-4D97-AF65-F5344CB8AC3E}">
        <p14:creationId xmlns:p14="http://schemas.microsoft.com/office/powerpoint/2010/main" val="37177053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145</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1310988664"/>
              </p:ext>
            </p:extLst>
          </p:nvPr>
        </p:nvGraphicFramePr>
        <p:xfrm>
          <a:off x="50800" y="1851935"/>
          <a:ext cx="8926513" cy="4676775"/>
        </p:xfrm>
        <a:graphic>
          <a:graphicData uri="http://schemas.openxmlformats.org/presentationml/2006/ole">
            <mc:AlternateContent xmlns:mc="http://schemas.openxmlformats.org/markup-compatibility/2006">
              <mc:Choice xmlns:v="urn:schemas-microsoft-com:vml" Requires="v">
                <p:oleObj spid="_x0000_s28176417" name="Chart" r:id="rId4" imgW="8724978" imgH="4562468" progId="MSGraph.Chart.8">
                  <p:embed followColorScheme="full"/>
                </p:oleObj>
              </mc:Choice>
              <mc:Fallback>
                <p:oleObj name="Chart" r:id="rId4" imgW="8724978" imgH="4562468" progId="MSGraph.Chart.8">
                  <p:embed followColorScheme="full"/>
                  <p:pic>
                    <p:nvPicPr>
                      <p:cNvPr id="0" name=""/>
                      <p:cNvPicPr>
                        <a:picLocks noChangeArrowheads="1"/>
                      </p:cNvPicPr>
                      <p:nvPr/>
                    </p:nvPicPr>
                    <p:blipFill>
                      <a:blip r:embed="rId5"/>
                      <a:srcRect/>
                      <a:stretch>
                        <a:fillRect/>
                      </a:stretch>
                    </p:blipFill>
                    <p:spPr bwMode="auto">
                      <a:xfrm>
                        <a:off x="50800" y="185193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Percentage of Carriers Using Predictive Analytics by Major P/C Line, 2013</a:t>
            </a:r>
          </a:p>
        </p:txBody>
      </p:sp>
      <p:sp>
        <p:nvSpPr>
          <p:cNvPr id="1969158" name="AutoShape 6"/>
          <p:cNvSpPr>
            <a:spLocks noChangeArrowheads="1"/>
          </p:cNvSpPr>
          <p:nvPr/>
        </p:nvSpPr>
        <p:spPr bwMode="blackWhite">
          <a:xfrm>
            <a:off x="1828489" y="1144714"/>
            <a:ext cx="2843524" cy="1755648"/>
          </a:xfrm>
          <a:prstGeom prst="wedgeRectCallout">
            <a:avLst>
              <a:gd name="adj1" fmla="val 8420"/>
              <a:gd name="adj2" fmla="val 872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Predictive analytics is more like to be used in personal lines, but commercial lines use is growing</a:t>
            </a:r>
            <a:endParaRPr lang="en-US" sz="2000" b="1" dirty="0">
              <a:solidFill>
                <a:schemeClr val="bg1"/>
              </a:solidFill>
              <a:cs typeface="+mn-cs"/>
            </a:endParaRPr>
          </a:p>
        </p:txBody>
      </p:sp>
      <p:sp>
        <p:nvSpPr>
          <p:cNvPr id="5126" name="TextBox 9"/>
          <p:cNvSpPr txBox="1">
            <a:spLocks noChangeArrowheads="1"/>
          </p:cNvSpPr>
          <p:nvPr/>
        </p:nvSpPr>
        <p:spPr bwMode="auto">
          <a:xfrm>
            <a:off x="104906" y="6370419"/>
            <a:ext cx="8412162" cy="430887"/>
          </a:xfrm>
          <a:prstGeom prst="rect">
            <a:avLst/>
          </a:prstGeom>
          <a:noFill/>
          <a:ln w="9525">
            <a:noFill/>
            <a:miter lim="800000"/>
            <a:headEnd/>
            <a:tailEnd/>
          </a:ln>
        </p:spPr>
        <p:txBody>
          <a:bodyPr>
            <a:spAutoFit/>
          </a:bodyPr>
          <a:lstStyle/>
          <a:p>
            <a:endParaRPr lang="en-US" sz="1100" dirty="0" smtClean="0"/>
          </a:p>
          <a:p>
            <a:r>
              <a:rPr lang="en-US" sz="1100" dirty="0" smtClean="0"/>
              <a:t>Source: ISO/</a:t>
            </a:r>
            <a:r>
              <a:rPr lang="en-US" sz="1100" dirty="0" err="1" smtClean="0"/>
              <a:t>Earnix</a:t>
            </a:r>
            <a:r>
              <a:rPr lang="en-US" sz="1100" dirty="0" smtClean="0"/>
              <a:t> Survey, September 2013; Insurance Information Institute.</a:t>
            </a:r>
            <a:endParaRPr lang="en-US" sz="1100" dirty="0"/>
          </a:p>
        </p:txBody>
      </p:sp>
      <p:sp>
        <p:nvSpPr>
          <p:cNvPr id="7" name="Text Box 17"/>
          <p:cNvSpPr txBox="1">
            <a:spLocks noChangeArrowheads="1"/>
          </p:cNvSpPr>
          <p:nvPr/>
        </p:nvSpPr>
        <p:spPr bwMode="auto">
          <a:xfrm>
            <a:off x="5191124" y="1262592"/>
            <a:ext cx="3633788"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82% of insurers report using predicative analytics in at least one line.  18% do not use it all.</a:t>
            </a:r>
            <a:endParaRPr lang="en-US" b="1" dirty="0">
              <a:solidFill>
                <a:srgbClr val="FFFFFF"/>
              </a:solidFill>
              <a:latin typeface="Arial" charset="0"/>
              <a:cs typeface="Arial" charset="0"/>
            </a:endParaRPr>
          </a:p>
        </p:txBody>
      </p:sp>
      <p:sp>
        <p:nvSpPr>
          <p:cNvPr id="8" name="AutoShape 7"/>
          <p:cNvSpPr>
            <a:spLocks noChangeArrowheads="1"/>
          </p:cNvSpPr>
          <p:nvPr/>
        </p:nvSpPr>
        <p:spPr bwMode="blackWhite">
          <a:xfrm>
            <a:off x="5867400" y="2319892"/>
            <a:ext cx="2957512" cy="1675323"/>
          </a:xfrm>
          <a:prstGeom prst="wedgeRectCallout">
            <a:avLst>
              <a:gd name="adj1" fmla="val 25567"/>
              <a:gd name="adj2" fmla="val 475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u="sng" dirty="0" smtClean="0">
                <a:solidFill>
                  <a:srgbClr val="FFFFFF"/>
                </a:solidFill>
                <a:latin typeface="Arial" charset="0"/>
                <a:cs typeface="Arial" charset="0"/>
              </a:rPr>
              <a:t>Benefits Cited</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Drive Profitability: 85%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Reduce Risk: 55%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Grow Revenue: 52%</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Improve Op. Efficiency: 39%</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6814918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8"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200959" y="-67329"/>
            <a:ext cx="7720013" cy="1143001"/>
          </a:xfrm>
        </p:spPr>
        <p:txBody>
          <a:bodyPr/>
          <a:lstStyle/>
          <a:p>
            <a:r>
              <a:rPr lang="en-US" dirty="0" smtClean="0"/>
              <a:t>Uses of Predictive Analytics by Function</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8F1D8FF3-5AB6-4EC6-BDC2-E6058C96F901}" type="slidenum">
              <a:rPr lang="en-US" smtClean="0"/>
              <a:pPr>
                <a:defRPr/>
              </a:pPr>
              <a:t>146</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504" y="1637702"/>
            <a:ext cx="8906246" cy="4761455"/>
          </a:xfrm>
          <a:prstGeom prst="rect">
            <a:avLst/>
          </a:prstGeom>
        </p:spPr>
      </p:pic>
      <p:sp>
        <p:nvSpPr>
          <p:cNvPr id="9" name="AutoShape 13"/>
          <p:cNvSpPr>
            <a:spLocks noChangeArrowheads="1"/>
          </p:cNvSpPr>
          <p:nvPr/>
        </p:nvSpPr>
        <p:spPr bwMode="blackWhite">
          <a:xfrm>
            <a:off x="4595627" y="2252009"/>
            <a:ext cx="2635623" cy="1334154"/>
          </a:xfrm>
          <a:prstGeom prst="wedgeRectCallout">
            <a:avLst>
              <a:gd name="adj1" fmla="val -139176"/>
              <a:gd name="adj2" fmla="val -84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Pricing and Underwriting are the leading uses for predictive analytics</a:t>
            </a:r>
            <a:endParaRPr lang="en-US" b="1" dirty="0">
              <a:solidFill>
                <a:schemeClr val="bg1"/>
              </a:solidFill>
            </a:endParaRPr>
          </a:p>
        </p:txBody>
      </p:sp>
    </p:spTree>
    <p:extLst>
      <p:ext uri="{BB962C8B-B14F-4D97-AF65-F5344CB8AC3E}">
        <p14:creationId xmlns:p14="http://schemas.microsoft.com/office/powerpoint/2010/main" val="2592065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0" y="20798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The Affordable Care Act &amp; Implications for                P/C Insurance</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
        <p:nvSpPr>
          <p:cNvPr id="10" name="Rectangle 8"/>
          <p:cNvSpPr>
            <a:spLocks noChangeArrowheads="1"/>
          </p:cNvSpPr>
          <p:nvPr/>
        </p:nvSpPr>
        <p:spPr bwMode="auto">
          <a:xfrm>
            <a:off x="268626" y="4679661"/>
            <a:ext cx="8424611"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The ACA Is Now Being Fully Implemented; Consequences for P/C Insurance Are Yet to Be Determined</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24049577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Projected Number of People with No Health Insurance, 2013—2022*</a:t>
            </a:r>
          </a:p>
        </p:txBody>
      </p:sp>
      <p:graphicFrame>
        <p:nvGraphicFramePr>
          <p:cNvPr id="39938" name="Object 3"/>
          <p:cNvGraphicFramePr>
            <a:graphicFrameLocks noChangeAspect="1"/>
          </p:cNvGraphicFramePr>
          <p:nvPr/>
        </p:nvGraphicFramePr>
        <p:xfrm>
          <a:off x="258548" y="1948029"/>
          <a:ext cx="8445500" cy="3497262"/>
        </p:xfrm>
        <a:graphic>
          <a:graphicData uri="http://schemas.openxmlformats.org/presentationml/2006/ole">
            <mc:AlternateContent xmlns:mc="http://schemas.openxmlformats.org/markup-compatibility/2006">
              <mc:Choice xmlns:v="urn:schemas-microsoft-com:vml" Requires="v">
                <p:oleObj spid="_x0000_s28027132" name="Chart" r:id="rId4" imgW="8543899" imgH="3552866" progId="MSGraph.Chart.8">
                  <p:embed followColorScheme="full"/>
                </p:oleObj>
              </mc:Choice>
              <mc:Fallback>
                <p:oleObj name="Chart" r:id="rId4" imgW="8543899" imgH="3552866" progId="MSGraph.Chart.8">
                  <p:embed followColorScheme="full"/>
                  <p:pic>
                    <p:nvPicPr>
                      <p:cNvPr id="0" name=""/>
                      <p:cNvPicPr>
                        <a:picLocks noChangeAspect="1" noChangeArrowheads="1"/>
                      </p:cNvPicPr>
                      <p:nvPr/>
                    </p:nvPicPr>
                    <p:blipFill>
                      <a:blip r:embed="rId5"/>
                      <a:srcRect/>
                      <a:stretch>
                        <a:fillRect/>
                      </a:stretch>
                    </p:blipFill>
                    <p:spPr bwMode="gray">
                      <a:xfrm>
                        <a:off x="258548" y="1948029"/>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Millions</a:t>
            </a:r>
            <a:endParaRPr lang="en-US" sz="1600" b="1" dirty="0">
              <a:solidFill>
                <a:srgbClr val="225A7A"/>
              </a:solidFill>
            </a:endParaRPr>
          </a:p>
        </p:txBody>
      </p:sp>
      <p:sp>
        <p:nvSpPr>
          <p:cNvPr id="2116614" name="Rectangle 6"/>
          <p:cNvSpPr>
            <a:spLocks noChangeArrowheads="1"/>
          </p:cNvSpPr>
          <p:nvPr/>
        </p:nvSpPr>
        <p:spPr bwMode="blackWhite">
          <a:xfrm>
            <a:off x="1085851" y="5257797"/>
            <a:ext cx="7089962"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projected decline in the uninsured population is very sensitive to the enrollment rate under the Affordable Care Act</a:t>
            </a:r>
            <a:endParaRPr lang="en-US" b="1" dirty="0">
              <a:solidFill>
                <a:srgbClr val="FFFFFF"/>
              </a:solidFill>
            </a:endParaRPr>
          </a:p>
        </p:txBody>
      </p:sp>
      <p:sp>
        <p:nvSpPr>
          <p:cNvPr id="11" name="AutoShape 8"/>
          <p:cNvSpPr>
            <a:spLocks noChangeArrowheads="1"/>
          </p:cNvSpPr>
          <p:nvPr/>
        </p:nvSpPr>
        <p:spPr bwMode="blackWhite">
          <a:xfrm>
            <a:off x="4286250" y="1148453"/>
            <a:ext cx="3315313" cy="1336786"/>
          </a:xfrm>
          <a:prstGeom prst="wedgeRectCallout">
            <a:avLst>
              <a:gd name="adj1" fmla="val -19123"/>
              <a:gd name="adj2" fmla="val 1032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By 2018 the number of people under age 65 without insurance is expected to drop by 25 million (~45%)</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
        <p:nvSpPr>
          <p:cNvPr id="14" name="Rectangle 4"/>
          <p:cNvSpPr>
            <a:spLocks noChangeArrowheads="1"/>
          </p:cNvSpPr>
          <p:nvPr/>
        </p:nvSpPr>
        <p:spPr bwMode="auto">
          <a:xfrm>
            <a:off x="0" y="6244868"/>
            <a:ext cx="9144000" cy="577723"/>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*Under age 65.</a:t>
            </a:r>
          </a:p>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6"/>
              </a:rPr>
              <a:t>http://</a:t>
            </a:r>
            <a:r>
              <a:rPr lang="en-US" sz="1050" dirty="0" smtClean="0">
                <a:solidFill>
                  <a:srgbClr val="000000"/>
                </a:solidFill>
                <a:hlinkClick r:id="rId6"/>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783234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57"/>
          <p:cNvGraphicFramePr>
            <a:graphicFrameLocks noGrp="1"/>
          </p:cNvGraphicFramePr>
          <p:nvPr>
            <p:ph/>
            <p:extLst/>
          </p:nvPr>
        </p:nvGraphicFramePr>
        <p:xfrm>
          <a:off x="366690" y="1073280"/>
          <a:ext cx="8261352" cy="5526486"/>
        </p:xfrm>
        <a:graphic>
          <a:graphicData uri="http://schemas.openxmlformats.org/drawingml/2006/table">
            <a:tbl>
              <a:tblPr>
                <a:effectLst/>
              </a:tblPr>
              <a:tblGrid>
                <a:gridCol w="2489201"/>
                <a:gridCol w="2372932"/>
                <a:gridCol w="3399219"/>
              </a:tblGrid>
              <a:tr h="631906">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Issue</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Concern</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Contravening Argument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25A7A"/>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Surge in People Covered by Health Insurance</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System is overwhelmed</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MD shortage</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Patient care adversely impacted</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Over time, people will have access to preventative care, improving the general health of the population</a:t>
                      </a:r>
                    </a:p>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1"/>
                          </a:solidFill>
                          <a:effectLst/>
                          <a:latin typeface="Arial" charset="0"/>
                        </a:rPr>
                        <a:t>Greater use of PA’s, etc.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Electronic Health Records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Cost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Computerization of patient data could help flag issues and improve risk management and improve patient outcomes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Claim Shifting</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Provider/patient may prefer claim handled via WC system</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Reduction in uninsured population reduces shifting</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61777">
                <a:tc>
                  <a:txBody>
                    <a:bodyPr/>
                    <a:lstStyle/>
                    <a:p>
                      <a:pPr marL="0" marR="0" lvl="0" indent="0" algn="l" defTabSz="914400" rtl="0" eaLnBrk="1" fontAlgn="base" latinLnBrk="0" hangingPunct="1">
                        <a:lnSpc>
                          <a:spcPts val="19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 Reimbursement Rates</a:t>
                      </a:r>
                    </a:p>
                  </a:txBody>
                  <a:tcPr marT="91440" anchor="ctr" horzOverflow="overflow">
                    <a:lnL w="12700" cap="flat" cmpd="sng" algn="ctr">
                      <a:solidFill>
                        <a:schemeClr val="tx1"/>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Cuts in MC  reimbursement rates could makes docs less willing to take WC claims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285750" marR="0" lvl="0" indent="-285750" algn="l" defTabSz="914400" rtl="0" eaLnBrk="1" fontAlgn="base" latinLnBrk="0" hangingPunct="1">
                        <a:lnSpc>
                          <a:spcPts val="1900"/>
                        </a:lnSpc>
                        <a:spcBef>
                          <a:spcPct val="5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1"/>
                          </a:solidFill>
                          <a:effectLst/>
                          <a:latin typeface="Arial" charset="0"/>
                        </a:rPr>
                        <a:t>Impact would be short-lived.  All MC-linked states already boost WC reimbursements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3"/>
          <p:cNvSpPr>
            <a:spLocks noChangeArrowheads="1"/>
          </p:cNvSpPr>
          <p:nvPr/>
        </p:nvSpPr>
        <p:spPr bwMode="auto">
          <a:xfrm>
            <a:off x="2" y="6554583"/>
            <a:ext cx="3500436"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a:t>
            </a:r>
            <a:r>
              <a:rPr lang="en-US" sz="1000" dirty="0" smtClean="0">
                <a:solidFill>
                  <a:schemeClr val="accent4">
                    <a:lumMod val="75000"/>
                  </a:schemeClr>
                </a:solidFill>
              </a:rPr>
              <a:t>Insurance Information Institute research; WCRI.</a:t>
            </a:r>
            <a:endParaRPr lang="en-US" sz="1000" i="1" dirty="0">
              <a:solidFill>
                <a:schemeClr val="accent4">
                  <a:lumMod val="75000"/>
                </a:schemeClr>
              </a:solidFill>
              <a:latin typeface="Arial" charset="0"/>
              <a:cs typeface="Arial" charset="0"/>
            </a:endParaRPr>
          </a:p>
        </p:txBody>
      </p:sp>
      <p:sp>
        <p:nvSpPr>
          <p:cNvPr id="9" name="TextBox 8"/>
          <p:cNvSpPr txBox="1"/>
          <p:nvPr/>
        </p:nvSpPr>
        <p:spPr>
          <a:xfrm>
            <a:off x="8414658" y="6554583"/>
            <a:ext cx="685800" cy="246221"/>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149</a:t>
            </a:fld>
            <a:endParaRPr lang="en-US" sz="1000" dirty="0">
              <a:solidFill>
                <a:schemeClr val="accent4">
                  <a:lumMod val="75000"/>
                </a:schemeClr>
              </a:solidFill>
              <a:latin typeface="+mn-lt"/>
            </a:endParaRPr>
          </a:p>
        </p:txBody>
      </p:sp>
      <p:sp>
        <p:nvSpPr>
          <p:cNvPr id="8" name="Title 7"/>
          <p:cNvSpPr txBox="1">
            <a:spLocks/>
          </p:cNvSpPr>
          <p:nvPr/>
        </p:nvSpPr>
        <p:spPr bwMode="black">
          <a:xfrm>
            <a:off x="231752" y="73740"/>
            <a:ext cx="7525899"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noProof="0" dirty="0" smtClean="0">
                <a:solidFill>
                  <a:srgbClr val="225A7A"/>
                </a:solidFill>
                <a:latin typeface="Arial"/>
                <a:cs typeface="Arial"/>
              </a:rPr>
              <a:t>A Few Potential Impacts of </a:t>
            </a:r>
            <a:r>
              <a:rPr lang="en-US" sz="3000" b="1" noProof="0" dirty="0" err="1" smtClean="0">
                <a:solidFill>
                  <a:srgbClr val="225A7A"/>
                </a:solidFill>
                <a:latin typeface="Arial"/>
                <a:cs typeface="Arial"/>
              </a:rPr>
              <a:t>th</a:t>
            </a:r>
            <a:r>
              <a:rPr lang="en-US" sz="3000" b="1" dirty="0" smtClean="0">
                <a:solidFill>
                  <a:srgbClr val="225A7A"/>
                </a:solidFill>
                <a:latin typeface="Arial"/>
                <a:cs typeface="Arial"/>
              </a:rPr>
              <a:t>e ACA on  Workers Compensation</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ustDataLst>
      <p:tags r:id="rId1"/>
    </p:custDataLst>
    <p:extLst>
      <p:ext uri="{BB962C8B-B14F-4D97-AF65-F5344CB8AC3E}">
        <p14:creationId xmlns:p14="http://schemas.microsoft.com/office/powerpoint/2010/main" val="3056854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1300" name="Object 4"/>
          <p:cNvGraphicFramePr>
            <a:graphicFrameLocks noGrp="1" noChangeAspect="1"/>
          </p:cNvGraphicFramePr>
          <p:nvPr>
            <p:ph idx="1"/>
            <p:extLst/>
          </p:nvPr>
        </p:nvGraphicFramePr>
        <p:xfrm>
          <a:off x="0" y="3637618"/>
          <a:ext cx="9075738" cy="2813963"/>
        </p:xfrm>
        <a:graphic>
          <a:graphicData uri="http://schemas.openxmlformats.org/presentationml/2006/ole">
            <mc:AlternateContent xmlns:mc="http://schemas.openxmlformats.org/markup-compatibility/2006">
              <mc:Choice xmlns:v="urn:schemas-microsoft-com:vml" Requires="v">
                <p:oleObj spid="_x0000_s28028156" name="Chart" r:id="rId3" imgW="9058406" imgH="3333680" progId="MSGraph.Chart.8">
                  <p:embed followColorScheme="full"/>
                </p:oleObj>
              </mc:Choice>
              <mc:Fallback>
                <p:oleObj name="Chart" r:id="rId3" imgW="9058406" imgH="3333680" progId="MSGraph.Chart.8">
                  <p:embed followColorScheme="full"/>
                  <p:pic>
                    <p:nvPicPr>
                      <p:cNvPr id="0" name=""/>
                      <p:cNvPicPr>
                        <a:picLocks noChangeAspect="1" noChangeArrowheads="1"/>
                      </p:cNvPicPr>
                      <p:nvPr/>
                    </p:nvPicPr>
                    <p:blipFill>
                      <a:blip r:embed="rId4"/>
                      <a:srcRect/>
                      <a:stretch>
                        <a:fillRect/>
                      </a:stretch>
                    </p:blipFill>
                    <p:spPr bwMode="gray">
                      <a:xfrm>
                        <a:off x="0" y="3637618"/>
                        <a:ext cx="9075738" cy="2813963"/>
                      </a:xfrm>
                      <a:prstGeom prst="rect">
                        <a:avLst/>
                      </a:prstGeom>
                    </p:spPr>
                  </p:pic>
                </p:oleObj>
              </mc:Fallback>
            </mc:AlternateContent>
          </a:graphicData>
        </a:graphic>
      </p:graphicFrame>
      <p:sp>
        <p:nvSpPr>
          <p:cNvPr id="311298" name="Text Box 2"/>
          <p:cNvSpPr txBox="1">
            <a:spLocks noChangeArrowheads="1"/>
          </p:cNvSpPr>
          <p:nvPr/>
        </p:nvSpPr>
        <p:spPr bwMode="auto">
          <a:xfrm>
            <a:off x="146050" y="1014416"/>
            <a:ext cx="899795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3838" indent="-223838">
              <a:defRPr>
                <a:solidFill>
                  <a:schemeClr val="tx1"/>
                </a:solidFill>
                <a:latin typeface="Arial" charset="0"/>
              </a:defRPr>
            </a:lvl1pPr>
            <a:lvl2pPr marL="685800" indent="-231775">
              <a:defRPr>
                <a:solidFill>
                  <a:schemeClr val="tx1"/>
                </a:solidFill>
                <a:latin typeface="Arial" charset="0"/>
              </a:defRPr>
            </a:lvl2pPr>
            <a:lvl3pPr marL="1143000" indent="-228600">
              <a:defRPr>
                <a:solidFill>
                  <a:schemeClr val="tx1"/>
                </a:solidFill>
                <a:latin typeface="Arial" charset="0"/>
              </a:defRPr>
            </a:lvl3pPr>
            <a:lvl4pPr marL="1492250" indent="-23495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l" eaLnBrk="1" hangingPunct="1">
              <a:spcBef>
                <a:spcPct val="50000"/>
              </a:spcBef>
              <a:buFont typeface="Arial" charset="0"/>
              <a:buChar char="●"/>
            </a:pPr>
            <a:r>
              <a:rPr lang="en-US" sz="1400" dirty="0" smtClean="0"/>
              <a:t>WC rates often tied to Medicare but can change for reasons independent of this link </a:t>
            </a:r>
          </a:p>
          <a:p>
            <a:pPr algn="l" eaLnBrk="1" hangingPunct="1">
              <a:spcBef>
                <a:spcPct val="50000"/>
              </a:spcBef>
              <a:buFont typeface="Arial" charset="0"/>
              <a:buChar char="●"/>
            </a:pPr>
            <a:r>
              <a:rPr lang="en-US" sz="1400" dirty="0" smtClean="0"/>
              <a:t>There </a:t>
            </a:r>
            <a:r>
              <a:rPr lang="en-US" sz="1400" dirty="0"/>
              <a:t>could be both positive and negative effects of a cut in Medicare rates on WC performance in states which tie reimbursement to Medicare </a:t>
            </a:r>
          </a:p>
          <a:p>
            <a:pPr lvl="1" algn="l" eaLnBrk="1" hangingPunct="1">
              <a:spcBef>
                <a:spcPct val="50000"/>
              </a:spcBef>
              <a:buFont typeface="Arial" charset="0"/>
              <a:buChar char="–"/>
            </a:pPr>
            <a:r>
              <a:rPr lang="en-US" sz="1400" dirty="0"/>
              <a:t>WC reimbursement rates would go down</a:t>
            </a:r>
          </a:p>
          <a:p>
            <a:pPr lvl="1" algn="l" eaLnBrk="1" hangingPunct="1">
              <a:spcBef>
                <a:spcPct val="50000"/>
              </a:spcBef>
              <a:buFont typeface="Arial" charset="0"/>
              <a:buChar char="–"/>
            </a:pPr>
            <a:r>
              <a:rPr lang="en-US" sz="1400" dirty="0"/>
              <a:t>Doctors may be unwilling to see WC patients: </a:t>
            </a:r>
          </a:p>
          <a:p>
            <a:pPr lvl="2" algn="l" eaLnBrk="1" hangingPunct="1">
              <a:spcBef>
                <a:spcPct val="50000"/>
              </a:spcBef>
              <a:buFont typeface="Wingdings" pitchFamily="2" charset="2"/>
              <a:buChar char="Ø"/>
            </a:pPr>
            <a:r>
              <a:rPr lang="en-US" sz="1400" dirty="0"/>
              <a:t>64% of Dr.’s surveyed said they would stop accepting new Medicare patients if planned rate cuts go through; some of these same doctors may also refuse WC patients if WC rates also decrease</a:t>
            </a:r>
          </a:p>
          <a:p>
            <a:pPr algn="l" eaLnBrk="1" hangingPunct="1">
              <a:spcBef>
                <a:spcPct val="50000"/>
              </a:spcBef>
              <a:buFont typeface="Arial" charset="0"/>
              <a:buChar char="●"/>
            </a:pPr>
            <a:r>
              <a:rPr lang="en-US" sz="1400" dirty="0"/>
              <a:t>These effects would likely be short lived</a:t>
            </a:r>
          </a:p>
          <a:p>
            <a:pPr lvl="1" algn="l" eaLnBrk="1" hangingPunct="1">
              <a:spcBef>
                <a:spcPct val="50000"/>
              </a:spcBef>
              <a:buFont typeface="Arial" charset="0"/>
              <a:buChar char="–"/>
            </a:pPr>
            <a:r>
              <a:rPr lang="en-US" sz="1400" dirty="0"/>
              <a:t>All states which tie their fee schedules to Medicare already increase the Medicare rates to set WC rates, so any drop in the Medicare rates would likely be soon offset by a higher WC adjustment </a:t>
            </a:r>
          </a:p>
        </p:txBody>
      </p:sp>
      <p:sp>
        <p:nvSpPr>
          <p:cNvPr id="311299" name="Rectangle 3"/>
          <p:cNvSpPr>
            <a:spLocks noGrp="1" noChangeArrowheads="1"/>
          </p:cNvSpPr>
          <p:nvPr>
            <p:ph type="title"/>
          </p:nvPr>
        </p:nvSpPr>
        <p:spPr>
          <a:xfrm>
            <a:off x="146050" y="392894"/>
            <a:ext cx="8034338" cy="355600"/>
          </a:xfrm>
        </p:spPr>
        <p:txBody>
          <a:bodyPr/>
          <a:lstStyle/>
          <a:p>
            <a:r>
              <a:rPr lang="en-US" sz="2800" dirty="0" smtClean="0"/>
              <a:t>ACA Impact on WC May Occur via Changes    in Rates Set by State </a:t>
            </a:r>
            <a:r>
              <a:rPr lang="en-US" sz="2800" dirty="0"/>
              <a:t>R</a:t>
            </a:r>
            <a:r>
              <a:rPr lang="en-US" sz="2800" dirty="0" smtClean="0"/>
              <a:t>egulators</a:t>
            </a:r>
            <a:br>
              <a:rPr lang="en-US" sz="2800" dirty="0" smtClean="0"/>
            </a:br>
            <a:endParaRPr lang="en-US" sz="1200" b="0" dirty="0"/>
          </a:p>
        </p:txBody>
      </p:sp>
      <p:sp>
        <p:nvSpPr>
          <p:cNvPr id="311301" name="Text Box 5"/>
          <p:cNvSpPr txBox="1">
            <a:spLocks noChangeArrowheads="1"/>
          </p:cNvSpPr>
          <p:nvPr/>
        </p:nvSpPr>
        <p:spPr bwMode="auto">
          <a:xfrm>
            <a:off x="2063345" y="3846649"/>
            <a:ext cx="5331636" cy="78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algn="ctr" eaLnBrk="1" hangingPunct="1">
              <a:spcBef>
                <a:spcPct val="50000"/>
              </a:spcBef>
              <a:buFont typeface="Arial" charset="0"/>
              <a:buNone/>
            </a:pPr>
            <a:r>
              <a:rPr lang="en-US" b="1" dirty="0"/>
              <a:t>WC </a:t>
            </a:r>
            <a:r>
              <a:rPr lang="en-US" b="1" dirty="0" smtClean="0"/>
              <a:t>Maximum </a:t>
            </a:r>
            <a:r>
              <a:rPr lang="en-US" b="1" dirty="0"/>
              <a:t>A</a:t>
            </a:r>
            <a:r>
              <a:rPr lang="en-US" b="1" dirty="0" smtClean="0"/>
              <a:t>llowable </a:t>
            </a:r>
            <a:r>
              <a:rPr lang="en-US" b="1" dirty="0"/>
              <a:t>R</a:t>
            </a:r>
            <a:r>
              <a:rPr lang="en-US" b="1" dirty="0" smtClean="0"/>
              <a:t>eimbursement </a:t>
            </a:r>
            <a:r>
              <a:rPr lang="en-US" b="1" dirty="0"/>
              <a:t>R</a:t>
            </a:r>
            <a:r>
              <a:rPr lang="en-US" b="1" dirty="0" smtClean="0"/>
              <a:t>ates</a:t>
            </a:r>
          </a:p>
          <a:p>
            <a:pPr algn="ctr" eaLnBrk="1" hangingPunct="1">
              <a:spcBef>
                <a:spcPct val="50000"/>
              </a:spcBef>
              <a:buFont typeface="Arial" charset="0"/>
              <a:buNone/>
            </a:pPr>
            <a:r>
              <a:rPr lang="en-US" b="1" dirty="0" smtClean="0"/>
              <a:t> </a:t>
            </a:r>
            <a:r>
              <a:rPr lang="en-US" b="1" u="sng" dirty="0"/>
              <a:t>as </a:t>
            </a:r>
            <a:r>
              <a:rPr lang="en-US" b="1" u="sng" dirty="0" smtClean="0"/>
              <a:t>Percentage </a:t>
            </a:r>
            <a:r>
              <a:rPr lang="en-US" b="1" u="sng" dirty="0"/>
              <a:t>of Medicare</a:t>
            </a:r>
          </a:p>
        </p:txBody>
      </p:sp>
      <p:sp>
        <p:nvSpPr>
          <p:cNvPr id="311302" name="Text Box 6"/>
          <p:cNvSpPr txBox="1">
            <a:spLocks noChangeArrowheads="1"/>
          </p:cNvSpPr>
          <p:nvPr/>
        </p:nvSpPr>
        <p:spPr bwMode="auto">
          <a:xfrm>
            <a:off x="-14288" y="6444489"/>
            <a:ext cx="4779963" cy="32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lnSpc>
                <a:spcPct val="85000"/>
              </a:lnSpc>
            </a:pPr>
            <a:r>
              <a:rPr lang="en-US" sz="900" dirty="0"/>
              <a:t>SOURCE: NCCI Annual Issues Symposium 2009, Medicare’s Impact on Workers’ Compensation, AMA: “Physicians’ reactions to the Medicare physician payment </a:t>
            </a:r>
            <a:r>
              <a:rPr lang="en-US" sz="900" dirty="0" smtClean="0"/>
              <a:t>cuts.”</a:t>
            </a:r>
            <a:endParaRPr lang="en-US" sz="900" dirty="0"/>
          </a:p>
        </p:txBody>
      </p:sp>
      <p:sp>
        <p:nvSpPr>
          <p:cNvPr id="311303" name="Rectangle 7"/>
          <p:cNvSpPr>
            <a:spLocks noChangeArrowheads="1"/>
          </p:cNvSpPr>
          <p:nvPr/>
        </p:nvSpPr>
        <p:spPr bwMode="gray">
          <a:xfrm>
            <a:off x="838457" y="4697605"/>
            <a:ext cx="152400" cy="152400"/>
          </a:xfrm>
          <a:prstGeom prst="rect">
            <a:avLst/>
          </a:prstGeom>
          <a:solidFill>
            <a:srgbClr val="5F5F5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nchor="ctr">
            <a:spAutoFit/>
          </a:bodyPr>
          <a:lstStyle/>
          <a:p>
            <a:endParaRPr lang="en-US"/>
          </a:p>
        </p:txBody>
      </p:sp>
      <p:sp>
        <p:nvSpPr>
          <p:cNvPr id="311304" name="Text Box 8"/>
          <p:cNvSpPr txBox="1">
            <a:spLocks noChangeArrowheads="1"/>
          </p:cNvSpPr>
          <p:nvPr/>
        </p:nvSpPr>
        <p:spPr bwMode="gray">
          <a:xfrm>
            <a:off x="990857" y="4647530"/>
            <a:ext cx="1743091"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tied to Medicare</a:t>
            </a:r>
          </a:p>
        </p:txBody>
      </p:sp>
      <p:sp>
        <p:nvSpPr>
          <p:cNvPr id="311305" name="Rectangle 9"/>
          <p:cNvSpPr>
            <a:spLocks noChangeArrowheads="1"/>
          </p:cNvSpPr>
          <p:nvPr/>
        </p:nvSpPr>
        <p:spPr bwMode="gray">
          <a:xfrm>
            <a:off x="827345" y="4984289"/>
            <a:ext cx="152400" cy="152400"/>
          </a:xfrm>
          <a:prstGeom prst="rect">
            <a:avLst/>
          </a:prstGeom>
          <a:solidFill>
            <a:schemeClr val="bg1"/>
          </a:solidFill>
          <a:ln w="9525" algn="ctr">
            <a:solidFill>
              <a:schemeClr val="tx1"/>
            </a:solidFill>
            <a:miter lim="800000"/>
            <a:headEnd/>
            <a:tailEnd/>
          </a:ln>
          <a:effectLst/>
        </p:spPr>
        <p:txBody>
          <a:bodyPr wrap="none" lIns="91591" tIns="45044" rIns="91591" bIns="45044" anchor="ctr">
            <a:spAutoFit/>
          </a:bodyPr>
          <a:lstStyle/>
          <a:p>
            <a:endParaRPr lang="en-US"/>
          </a:p>
        </p:txBody>
      </p:sp>
      <p:sp>
        <p:nvSpPr>
          <p:cNvPr id="311306" name="Text Box 10"/>
          <p:cNvSpPr txBox="1">
            <a:spLocks noChangeArrowheads="1"/>
          </p:cNvSpPr>
          <p:nvPr/>
        </p:nvSpPr>
        <p:spPr bwMode="gray">
          <a:xfrm>
            <a:off x="990857" y="4961927"/>
            <a:ext cx="1988350" cy="2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591" tIns="45044" rIns="91591" bIns="45044">
            <a:spAutoFit/>
          </a:bodyPr>
          <a:lstStyle/>
          <a:p>
            <a:pPr eaLnBrk="1" hangingPunct="1">
              <a:spcBef>
                <a:spcPct val="50000"/>
              </a:spcBef>
              <a:buFont typeface="Arial" charset="0"/>
              <a:buNone/>
            </a:pPr>
            <a:r>
              <a:rPr lang="en-US" sz="1050" dirty="0"/>
              <a:t>WC rates </a:t>
            </a:r>
            <a:r>
              <a:rPr lang="en-US" sz="1050" b="1" u="sng" dirty="0"/>
              <a:t>not</a:t>
            </a:r>
            <a:r>
              <a:rPr lang="en-US" sz="1050" dirty="0"/>
              <a:t> tied to Medicare</a:t>
            </a:r>
          </a:p>
        </p:txBody>
      </p:sp>
    </p:spTree>
    <p:extLst>
      <p:ext uri="{BB962C8B-B14F-4D97-AF65-F5344CB8AC3E}">
        <p14:creationId xmlns:p14="http://schemas.microsoft.com/office/powerpoint/2010/main" val="2223473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Title 1"/>
          <p:cNvSpPr txBox="1">
            <a:spLocks/>
          </p:cNvSpPr>
          <p:nvPr/>
        </p:nvSpPr>
        <p:spPr bwMode="auto">
          <a:xfrm>
            <a:off x="5699332" y="1194343"/>
            <a:ext cx="3337883" cy="4912008"/>
          </a:xfrm>
          <a:prstGeom prst="rect">
            <a:avLst/>
          </a:prstGeom>
          <a:solidFill>
            <a:schemeClr val="accent3">
              <a:lumMod val="40000"/>
              <a:lumOff val="60000"/>
            </a:schemeClr>
          </a:solidFill>
          <a:ln w="9525">
            <a:noFill/>
            <a:miter lim="800000"/>
            <a:headEnd/>
            <a:tailEnd/>
          </a:ln>
          <a:effectLs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endParaRPr lang="en-US" sz="1400" b="0" i="1" u="sng" dirty="0"/>
          </a:p>
        </p:txBody>
      </p:sp>
      <p:sp>
        <p:nvSpPr>
          <p:cNvPr id="2" name="Title 1"/>
          <p:cNvSpPr>
            <a:spLocks noGrp="1"/>
          </p:cNvSpPr>
          <p:nvPr>
            <p:ph type="title"/>
          </p:nvPr>
        </p:nvSpPr>
        <p:spPr>
          <a:xfrm>
            <a:off x="249098" y="228727"/>
            <a:ext cx="8763585" cy="430887"/>
          </a:xfrm>
        </p:spPr>
        <p:txBody>
          <a:bodyPr/>
          <a:lstStyle/>
          <a:p>
            <a:r>
              <a:rPr lang="en-US" sz="2800" b="1" dirty="0" smtClean="0">
                <a:solidFill>
                  <a:schemeClr val="bg2">
                    <a:lumMod val="50000"/>
                  </a:schemeClr>
                </a:solidFill>
              </a:rPr>
              <a:t>PPACA May </a:t>
            </a:r>
            <a:r>
              <a:rPr lang="en-US" sz="2800" dirty="0" smtClean="0">
                <a:solidFill>
                  <a:schemeClr val="bg2">
                    <a:lumMod val="50000"/>
                  </a:schemeClr>
                </a:solidFill>
              </a:rPr>
              <a:t>Have Distinct Impacts on WC Depending on </a:t>
            </a:r>
            <a:r>
              <a:rPr lang="en-US" sz="2800" b="1" dirty="0" smtClean="0">
                <a:solidFill>
                  <a:schemeClr val="bg2">
                    <a:lumMod val="50000"/>
                  </a:schemeClr>
                </a:solidFill>
              </a:rPr>
              <a:t> </a:t>
            </a:r>
            <a:r>
              <a:rPr lang="en-US" sz="2800" dirty="0" smtClean="0">
                <a:solidFill>
                  <a:schemeClr val="bg2">
                    <a:lumMod val="50000"/>
                  </a:schemeClr>
                </a:solidFill>
              </a:rPr>
              <a:t>C</a:t>
            </a:r>
            <a:r>
              <a:rPr lang="en-US" sz="2800" b="1" dirty="0" smtClean="0">
                <a:solidFill>
                  <a:schemeClr val="bg2">
                    <a:lumMod val="50000"/>
                  </a:schemeClr>
                </a:solidFill>
              </a:rPr>
              <a:t>laim Frequency/Severity</a:t>
            </a:r>
            <a:endParaRPr lang="en-US" sz="2800" b="1" dirty="0">
              <a:solidFill>
                <a:schemeClr val="bg2">
                  <a:lumMod val="50000"/>
                </a:schemeClr>
              </a:solidFill>
            </a:endParaRPr>
          </a:p>
        </p:txBody>
      </p:sp>
      <p:graphicFrame>
        <p:nvGraphicFramePr>
          <p:cNvPr id="7" name="Content Placeholder 6"/>
          <p:cNvGraphicFramePr>
            <a:graphicFrameLocks noGrp="1"/>
          </p:cNvGraphicFramePr>
          <p:nvPr>
            <p:ph sz="quarter" idx="11"/>
            <p:extLst/>
          </p:nvPr>
        </p:nvGraphicFramePr>
        <p:xfrm>
          <a:off x="-99420" y="1462938"/>
          <a:ext cx="3423972" cy="4918513"/>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2" descr="http://www.google.com/url?sa=i&amp;source=images&amp;cd=&amp;docid=INjMsbocp4Lw9M&amp;tbnid=SSvr7UmxSXijDM:&amp;ved=0CAUQjBwwAA&amp;url=http%3A%2F%2Fthumbs.dreamstime.com%2Fx%2Fblack-cadillac-7316909.jpg&amp;ei=06E4Uo-QEaTg2QXj8oCQDw&amp;psig=AFQjCNG9iMAEAow9hyZciCeas9jcrKSvmQ&amp;ust=1379529555439678"/>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bwMode="auto">
          <a:xfrm>
            <a:off x="130138" y="1068469"/>
            <a:ext cx="8907077" cy="0"/>
          </a:xfrm>
          <a:prstGeom prst="line">
            <a:avLst/>
          </a:prstGeom>
          <a:noFill/>
          <a:ln w="12700"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txBox="1">
            <a:spLocks/>
          </p:cNvSpPr>
          <p:nvPr/>
        </p:nvSpPr>
        <p:spPr bwMode="auto">
          <a:xfrm>
            <a:off x="2856808" y="1903258"/>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High Volume, Low Severity</a:t>
            </a:r>
            <a:endParaRPr lang="en-US" sz="1400" dirty="0"/>
          </a:p>
        </p:txBody>
      </p:sp>
      <p:sp>
        <p:nvSpPr>
          <p:cNvPr id="13" name="Title 1"/>
          <p:cNvSpPr txBox="1">
            <a:spLocks/>
          </p:cNvSpPr>
          <p:nvPr/>
        </p:nvSpPr>
        <p:spPr bwMode="auto">
          <a:xfrm>
            <a:off x="2856808" y="3514620"/>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Complicated</a:t>
            </a:r>
            <a:endParaRPr lang="en-US" sz="1400" dirty="0"/>
          </a:p>
        </p:txBody>
      </p:sp>
      <p:sp>
        <p:nvSpPr>
          <p:cNvPr id="14" name="Title 1"/>
          <p:cNvSpPr txBox="1">
            <a:spLocks/>
          </p:cNvSpPr>
          <p:nvPr/>
        </p:nvSpPr>
        <p:spPr bwMode="auto">
          <a:xfrm>
            <a:off x="2856808" y="5019415"/>
            <a:ext cx="1398905" cy="30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algn="ctr"/>
            <a:r>
              <a:rPr lang="en-US" sz="1400" dirty="0" smtClean="0"/>
              <a:t>Catastrophic Injuries</a:t>
            </a:r>
            <a:endParaRPr lang="en-US" sz="1400" dirty="0"/>
          </a:p>
        </p:txBody>
      </p:sp>
      <p:cxnSp>
        <p:nvCxnSpPr>
          <p:cNvPr id="16" name="Straight Connector 15"/>
          <p:cNvCxnSpPr/>
          <p:nvPr/>
        </p:nvCxnSpPr>
        <p:spPr bwMode="auto">
          <a:xfrm>
            <a:off x="2872573" y="3028005"/>
            <a:ext cx="2826759"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2872573" y="4453391"/>
            <a:ext cx="6031220" cy="0"/>
          </a:xfrm>
          <a:prstGeom prst="line">
            <a:avLst/>
          </a:prstGeom>
          <a:noFill/>
          <a:ln w="12700" cap="flat" cmpd="sng" algn="ctr">
            <a:solidFill>
              <a:srgbClr val="666666"/>
            </a:solidFill>
            <a:prstDash val="solid"/>
            <a:round/>
            <a:headEnd type="none" w="med" len="med"/>
            <a:tailEnd type="non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itle 1"/>
          <p:cNvSpPr txBox="1">
            <a:spLocks/>
          </p:cNvSpPr>
          <p:nvPr/>
        </p:nvSpPr>
        <p:spPr bwMode="auto">
          <a:xfrm>
            <a:off x="5848409" y="1252904"/>
            <a:ext cx="3145743" cy="74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700"/>
              </a:lnSpc>
              <a:buFont typeface="Arial" pitchFamily="34" charset="0"/>
              <a:buChar char="•"/>
            </a:pPr>
            <a:r>
              <a:rPr lang="en-US" sz="1200" dirty="0" smtClean="0"/>
              <a:t>Expanded coverage may shift some small claims to the health insurance system </a:t>
            </a:r>
            <a:r>
              <a:rPr lang="en-US" sz="1200" dirty="0" smtClean="0">
                <a:solidFill>
                  <a:schemeClr val="accent1">
                    <a:lumMod val="50000"/>
                  </a:schemeClr>
                </a:solidFill>
              </a:rPr>
              <a:t>(+)</a:t>
            </a:r>
          </a:p>
          <a:p>
            <a:pPr marL="285750" indent="-285750">
              <a:lnSpc>
                <a:spcPts val="1700"/>
              </a:lnSpc>
              <a:buFont typeface="Arial" pitchFamily="34" charset="0"/>
              <a:buChar char="•"/>
            </a:pPr>
            <a:endParaRPr lang="en-US" sz="1200" dirty="0" smtClean="0">
              <a:solidFill>
                <a:schemeClr val="accent1">
                  <a:lumMod val="50000"/>
                </a:schemeClr>
              </a:solidFill>
            </a:endParaRPr>
          </a:p>
          <a:p>
            <a:pPr marL="285750" indent="-285750">
              <a:lnSpc>
                <a:spcPts val="1700"/>
              </a:lnSpc>
              <a:buFont typeface="Arial" pitchFamily="34" charset="0"/>
              <a:buChar char="•"/>
            </a:pPr>
            <a:r>
              <a:rPr lang="en-US" sz="1200" dirty="0" smtClean="0"/>
              <a:t>Physician access problems could lead to indemnity increases and may bleed into the complicated cases </a:t>
            </a:r>
            <a:r>
              <a:rPr lang="en-US" sz="1200" dirty="0" smtClean="0">
                <a:solidFill>
                  <a:srgbClr val="FF0000"/>
                </a:solidFill>
              </a:rPr>
              <a:t>(-)</a:t>
            </a:r>
            <a:endParaRPr lang="en-US" sz="1200" dirty="0">
              <a:solidFill>
                <a:srgbClr val="FF0000"/>
              </a:solidFill>
            </a:endParaRPr>
          </a:p>
        </p:txBody>
      </p:sp>
      <p:sp>
        <p:nvSpPr>
          <p:cNvPr id="21" name="Title 1"/>
          <p:cNvSpPr txBox="1">
            <a:spLocks/>
          </p:cNvSpPr>
          <p:nvPr/>
        </p:nvSpPr>
        <p:spPr bwMode="auto">
          <a:xfrm>
            <a:off x="5858066" y="3014592"/>
            <a:ext cx="3326463" cy="102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lnSpc>
                <a:spcPts val="1600"/>
              </a:lnSpc>
              <a:buFont typeface="Arial" pitchFamily="34" charset="0"/>
              <a:buChar char="•"/>
            </a:pPr>
            <a:r>
              <a:rPr lang="en-US" sz="1200" dirty="0" smtClean="0"/>
              <a:t>Preventative care and early record keeping decreases WC comorbidities </a:t>
            </a:r>
            <a:r>
              <a:rPr lang="en-US" sz="1200" dirty="0" smtClean="0">
                <a:solidFill>
                  <a:schemeClr val="accent1">
                    <a:lumMod val="50000"/>
                  </a:schemeClr>
                </a:solidFill>
              </a:rPr>
              <a:t>(+)</a:t>
            </a:r>
          </a:p>
          <a:p>
            <a:pPr marL="285750" indent="-285750">
              <a:lnSpc>
                <a:spcPts val="1600"/>
              </a:lnSpc>
              <a:buFont typeface="Arial" pitchFamily="34" charset="0"/>
              <a:buChar char="•"/>
            </a:pPr>
            <a:endParaRPr lang="en-US" sz="1200" dirty="0" smtClean="0">
              <a:solidFill>
                <a:schemeClr val="accent1">
                  <a:lumMod val="50000"/>
                </a:schemeClr>
              </a:solidFill>
            </a:endParaRPr>
          </a:p>
          <a:p>
            <a:pPr marL="285750" indent="-285750">
              <a:lnSpc>
                <a:spcPts val="1600"/>
              </a:lnSpc>
              <a:buFont typeface="Arial" pitchFamily="34" charset="0"/>
              <a:buChar char="•"/>
            </a:pPr>
            <a:r>
              <a:rPr lang="en-US" sz="1200" dirty="0" smtClean="0"/>
              <a:t>Soft tissue treatments, a large portion of “slow burn claims,” may decrease in cost </a:t>
            </a:r>
            <a:r>
              <a:rPr lang="en-US" sz="1200" dirty="0" smtClean="0">
                <a:solidFill>
                  <a:schemeClr val="accent1">
                    <a:lumMod val="50000"/>
                  </a:schemeClr>
                </a:solidFill>
              </a:rPr>
              <a:t>(+)</a:t>
            </a:r>
          </a:p>
        </p:txBody>
      </p:sp>
      <p:sp>
        <p:nvSpPr>
          <p:cNvPr id="23" name="Title 1"/>
          <p:cNvSpPr txBox="1">
            <a:spLocks/>
          </p:cNvSpPr>
          <p:nvPr/>
        </p:nvSpPr>
        <p:spPr bwMode="auto">
          <a:xfrm>
            <a:off x="5906919" y="5060003"/>
            <a:ext cx="2820601" cy="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285750" indent="-285750">
              <a:buFont typeface="Arial" pitchFamily="34" charset="0"/>
              <a:buChar char="•"/>
            </a:pPr>
            <a:r>
              <a:rPr lang="en-US" sz="1200" dirty="0" smtClean="0"/>
              <a:t>No significant impacts</a:t>
            </a:r>
            <a:endParaRPr lang="en-US" sz="1200" dirty="0"/>
          </a:p>
        </p:txBody>
      </p:sp>
      <p:sp>
        <p:nvSpPr>
          <p:cNvPr id="28" name="Title 1"/>
          <p:cNvSpPr txBox="1">
            <a:spLocks/>
          </p:cNvSpPr>
          <p:nvPr/>
        </p:nvSpPr>
        <p:spPr bwMode="auto">
          <a:xfrm>
            <a:off x="4212759" y="1950592"/>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med only, quick to settle, &lt;25K</a:t>
            </a:r>
            <a:endParaRPr lang="en-US" sz="1200" b="0" i="1" dirty="0"/>
          </a:p>
        </p:txBody>
      </p:sp>
      <p:sp>
        <p:nvSpPr>
          <p:cNvPr id="30" name="Title 1"/>
          <p:cNvSpPr txBox="1">
            <a:spLocks/>
          </p:cNvSpPr>
          <p:nvPr/>
        </p:nvSpPr>
        <p:spPr bwMode="auto">
          <a:xfrm>
            <a:off x="4212759" y="3440594"/>
            <a:ext cx="1470807"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back pain claims, very litigious</a:t>
            </a:r>
            <a:endParaRPr lang="en-US" sz="1200" b="0" i="1" dirty="0"/>
          </a:p>
        </p:txBody>
      </p:sp>
      <p:sp>
        <p:nvSpPr>
          <p:cNvPr id="31" name="Title 1"/>
          <p:cNvSpPr txBox="1">
            <a:spLocks/>
          </p:cNvSpPr>
          <p:nvPr/>
        </p:nvSpPr>
        <p:spPr bwMode="auto">
          <a:xfrm>
            <a:off x="4208830" y="5049398"/>
            <a:ext cx="1617888" cy="41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200" b="0" i="1" dirty="0" smtClean="0"/>
              <a:t>Ex: spinal cord injury, multiple trauma claims</a:t>
            </a:r>
            <a:endParaRPr lang="en-US" sz="1200" b="0" i="1" dirty="0"/>
          </a:p>
        </p:txBody>
      </p:sp>
      <p:sp>
        <p:nvSpPr>
          <p:cNvPr id="35" name="Rectangle 34"/>
          <p:cNvSpPr/>
          <p:nvPr/>
        </p:nvSpPr>
        <p:spPr>
          <a:xfrm>
            <a:off x="6414969" y="1053700"/>
            <a:ext cx="1992340" cy="307777"/>
          </a:xfrm>
          <a:prstGeom prst="rect">
            <a:avLst/>
          </a:prstGeom>
          <a:solidFill>
            <a:schemeClr val="bg1"/>
          </a:solidFill>
        </p:spPr>
        <p:txBody>
          <a:bodyPr wrap="square">
            <a:spAutoFit/>
          </a:bodyPr>
          <a:lstStyle/>
          <a:p>
            <a:r>
              <a:rPr lang="en-US" sz="1400" b="1" i="1" u="sng" dirty="0" smtClean="0"/>
              <a:t>Potential ACA </a:t>
            </a:r>
            <a:r>
              <a:rPr lang="en-US" sz="1400" b="1" i="1" u="sng" dirty="0"/>
              <a:t>Impact</a:t>
            </a:r>
          </a:p>
        </p:txBody>
      </p:sp>
      <p:sp>
        <p:nvSpPr>
          <p:cNvPr id="24" name="Content Placeholder 3"/>
          <p:cNvSpPr>
            <a:spLocks noGrp="1"/>
          </p:cNvSpPr>
          <p:nvPr>
            <p:ph sz="quarter" idx="11"/>
          </p:nvPr>
        </p:nvSpPr>
        <p:spPr>
          <a:xfrm>
            <a:off x="91293" y="6639107"/>
            <a:ext cx="8316016" cy="45719"/>
          </a:xfrm>
        </p:spPr>
        <p:txBody>
          <a:bodyPr/>
          <a:lstStyle/>
          <a:p>
            <a:r>
              <a:rPr lang="en-US" sz="1050" i="1" dirty="0" smtClean="0">
                <a:solidFill>
                  <a:srgbClr val="666666"/>
                </a:solidFill>
              </a:rPr>
              <a:t>SOURCE: </a:t>
            </a:r>
            <a:r>
              <a:rPr lang="en-US" sz="1050" dirty="0" smtClean="0"/>
              <a:t>Christopher </a:t>
            </a:r>
            <a:r>
              <a:rPr lang="en-US" sz="1050" dirty="0" err="1"/>
              <a:t>Cunniff</a:t>
            </a:r>
            <a:r>
              <a:rPr lang="en-US" sz="1050" dirty="0"/>
              <a:t>, FCAS, </a:t>
            </a:r>
            <a:r>
              <a:rPr lang="en-US" sz="1050" i="1" dirty="0" smtClean="0"/>
              <a:t>Impacts of Healthcare Reform on Workers Compensation.</a:t>
            </a:r>
            <a:endParaRPr lang="en-US" sz="1050" dirty="0"/>
          </a:p>
          <a:p>
            <a:endParaRPr lang="en-US" sz="1050" i="1" dirty="0">
              <a:solidFill>
                <a:srgbClr val="666666"/>
              </a:solidFill>
            </a:endParaRPr>
          </a:p>
        </p:txBody>
      </p:sp>
      <p:sp>
        <p:nvSpPr>
          <p:cNvPr id="25" name="Title 1"/>
          <p:cNvSpPr txBox="1">
            <a:spLocks/>
          </p:cNvSpPr>
          <p:nvPr/>
        </p:nvSpPr>
        <p:spPr bwMode="auto">
          <a:xfrm>
            <a:off x="148681" y="1071759"/>
            <a:ext cx="5417228" cy="45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algn="l" rtl="0" eaLnBrk="1" fontAlgn="base" hangingPunct="1">
              <a:spcBef>
                <a:spcPct val="0"/>
              </a:spcBef>
              <a:spcAft>
                <a:spcPct val="0"/>
              </a:spcAft>
              <a:defRPr sz="1600" b="1">
                <a:solidFill>
                  <a:schemeClr val="tx1">
                    <a:lumMod val="95000"/>
                    <a:lumOff val="5000"/>
                  </a:schemeClr>
                </a:solidFill>
                <a:latin typeface="+mj-lt"/>
                <a:ea typeface="+mj-ea"/>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r>
              <a:rPr lang="en-US" sz="1400" dirty="0">
                <a:solidFill>
                  <a:srgbClr val="225A7A"/>
                </a:solidFill>
              </a:rPr>
              <a:t>Industry Portfolio by Claim Type</a:t>
            </a:r>
          </a:p>
          <a:p>
            <a:r>
              <a:rPr lang="en-US" sz="1200" b="0" dirty="0">
                <a:solidFill>
                  <a:srgbClr val="225A7A"/>
                </a:solidFill>
              </a:rPr>
              <a:t>(</a:t>
            </a:r>
            <a:r>
              <a:rPr lang="en-US" sz="1100" i="1" dirty="0">
                <a:solidFill>
                  <a:srgbClr val="225A7A"/>
                </a:solidFill>
              </a:rPr>
              <a:t>Relative Volume by Claim Frequency &amp; Paid Dollars)</a:t>
            </a:r>
          </a:p>
        </p:txBody>
      </p:sp>
    </p:spTree>
    <p:extLst>
      <p:ext uri="{BB962C8B-B14F-4D97-AF65-F5344CB8AC3E}">
        <p14:creationId xmlns:p14="http://schemas.microsoft.com/office/powerpoint/2010/main" val="2928127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p:txBody>
          <a:bodyPr/>
          <a:lstStyle/>
          <a:p>
            <a:pPr>
              <a:defRPr/>
            </a:pPr>
            <a:r>
              <a:rPr lang="en-US"/>
              <a:t>12/01/09 - 9pm</a:t>
            </a:r>
          </a:p>
        </p:txBody>
      </p:sp>
      <p:sp>
        <p:nvSpPr>
          <p:cNvPr id="97283"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97284" name="Rectangle 110"/>
          <p:cNvSpPr>
            <a:spLocks noGrp="1" noChangeArrowheads="1"/>
          </p:cNvSpPr>
          <p:nvPr>
            <p:ph type="sldNum" sz="quarter" idx="12"/>
          </p:nvPr>
        </p:nvSpPr>
        <p:spPr/>
        <p:txBody>
          <a:bodyPr/>
          <a:lstStyle/>
          <a:p>
            <a:pPr>
              <a:defRPr/>
            </a:pPr>
            <a:fld id="{4AB53FF3-CEA7-4C26-B826-C66BAA9B7D75}" type="slidenum">
              <a:rPr lang="en-US" smtClean="0"/>
              <a:pPr>
                <a:defRPr/>
              </a:pPr>
              <a:t>152</a:t>
            </a:fld>
            <a:endParaRPr lang="en-US" smtClean="0"/>
          </a:p>
        </p:txBody>
      </p:sp>
      <p:sp>
        <p:nvSpPr>
          <p:cNvPr id="19461" name="Rectangle 2"/>
          <p:cNvSpPr>
            <a:spLocks noGrp="1" noChangeArrowheads="1"/>
          </p:cNvSpPr>
          <p:nvPr>
            <p:ph type="title"/>
          </p:nvPr>
        </p:nvSpPr>
        <p:spPr>
          <a:xfrm>
            <a:off x="573088" y="296863"/>
            <a:ext cx="6931025" cy="630237"/>
          </a:xfrm>
        </p:spPr>
        <p:txBody>
          <a:bodyPr/>
          <a:lstStyle/>
          <a:p>
            <a:r>
              <a:rPr lang="en-US" smtClean="0"/>
              <a:t>Possible Effects on Workers Comp</a:t>
            </a:r>
          </a:p>
        </p:txBody>
      </p:sp>
      <p:sp>
        <p:nvSpPr>
          <p:cNvPr id="1922051" name="Rectangle 3"/>
          <p:cNvSpPr>
            <a:spLocks noGrp="1" noChangeArrowheads="1"/>
          </p:cNvSpPr>
          <p:nvPr>
            <p:ph type="body" idx="1"/>
          </p:nvPr>
        </p:nvSpPr>
        <p:spPr>
          <a:xfrm>
            <a:off x="663575" y="1073150"/>
            <a:ext cx="7948613" cy="5519738"/>
          </a:xfrm>
        </p:spPr>
        <p:txBody>
          <a:bodyPr/>
          <a:lstStyle/>
          <a:p>
            <a:pPr marL="342900" indent="-342900">
              <a:lnSpc>
                <a:spcPct val="100000"/>
              </a:lnSpc>
              <a:spcBef>
                <a:spcPct val="50000"/>
              </a:spcBef>
              <a:buFont typeface="Verdana" pitchFamily="34" charset="0"/>
              <a:buAutoNum type="arabicPeriod"/>
              <a:defRPr/>
            </a:pPr>
            <a:r>
              <a:rPr lang="en-US" b="1" dirty="0" smtClean="0"/>
              <a:t>Could slow the growth in WC medical care costs</a:t>
            </a:r>
          </a:p>
          <a:p>
            <a:pPr marL="749300" lvl="1" indent="-342900">
              <a:lnSpc>
                <a:spcPct val="100000"/>
              </a:lnSpc>
              <a:buFont typeface="Wingdings" pitchFamily="2" charset="2"/>
              <a:buChar char="§"/>
              <a:defRPr/>
            </a:pPr>
            <a:r>
              <a:rPr lang="en-US" sz="2000" dirty="0" smtClean="0"/>
              <a:t>IPAB recommendations and PCORI reports, plus Medicare changes, could have beneficial effects on cost and treatment effectiveness</a:t>
            </a:r>
          </a:p>
          <a:p>
            <a:pPr marL="342900" indent="-342900">
              <a:lnSpc>
                <a:spcPct val="100000"/>
              </a:lnSpc>
              <a:spcBef>
                <a:spcPct val="50000"/>
              </a:spcBef>
              <a:buFont typeface="Verdana" pitchFamily="34" charset="0"/>
              <a:buAutoNum type="arabicPeriod"/>
              <a:defRPr/>
            </a:pPr>
            <a:r>
              <a:rPr lang="en-US" b="1" dirty="0" smtClean="0"/>
              <a:t>Could ACA be first step in federal regulation of insurance products and markets?</a:t>
            </a:r>
          </a:p>
          <a:p>
            <a:pPr marL="685800" lvl="1" indent="-342900">
              <a:lnSpc>
                <a:spcPct val="100000"/>
              </a:lnSpc>
              <a:buFont typeface="Wingdings" pitchFamily="2" charset="2"/>
              <a:buChar char="§"/>
              <a:defRPr/>
            </a:pPr>
            <a:r>
              <a:rPr lang="en-US" sz="2000" dirty="0" smtClean="0"/>
              <a:t>Will regulation like that requiring products to be priced to meet Medical Loss Ratios be applied to WC?</a:t>
            </a:r>
          </a:p>
          <a:p>
            <a:pPr marL="685800" lvl="1" indent="-342900">
              <a:lnSpc>
                <a:spcPct val="100000"/>
              </a:lnSpc>
              <a:buFont typeface="Wingdings" pitchFamily="2" charset="2"/>
              <a:buChar char="§"/>
              <a:defRPr/>
            </a:pPr>
            <a:r>
              <a:rPr lang="en-US" sz="2000" dirty="0" smtClean="0"/>
              <a:t>Will cost-control mechanisms such as the Independent Payment Advisory Board be developed for WC?</a:t>
            </a:r>
          </a:p>
          <a:p>
            <a:pPr marL="685800" lvl="1" indent="-342900">
              <a:lnSpc>
                <a:spcPct val="100000"/>
              </a:lnSpc>
              <a:buFont typeface="Wingdings" pitchFamily="2" charset="2"/>
              <a:buChar char="§"/>
              <a:defRPr/>
            </a:pPr>
            <a:r>
              <a:rPr lang="en-US" sz="2000" dirty="0" smtClean="0"/>
              <a:t>Will WC insurers lose their limited exemption from anti-trust laws that they have had under McCarran-Ferguson since 1945?</a:t>
            </a:r>
          </a:p>
        </p:txBody>
      </p:sp>
    </p:spTree>
    <p:extLst>
      <p:ext uri="{BB962C8B-B14F-4D97-AF65-F5344CB8AC3E}">
        <p14:creationId xmlns:p14="http://schemas.microsoft.com/office/powerpoint/2010/main" val="1094677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2000–2014</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365061444"/>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050647"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*2014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1255853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454"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Mar.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1921697586"/>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051673"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a:t>
            </a:fld>
            <a:endParaRPr lang="en-US"/>
          </a:p>
        </p:txBody>
      </p:sp>
      <p:sp>
        <p:nvSpPr>
          <p:cNvPr id="14" name="Rectangle 7"/>
          <p:cNvSpPr>
            <a:spLocks noChangeArrowheads="1"/>
          </p:cNvSpPr>
          <p:nvPr/>
        </p:nvSpPr>
        <p:spPr bwMode="grayWhite">
          <a:xfrm>
            <a:off x="8071337" y="364776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38084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30232848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2007–2016F</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4158395456"/>
              </p:ext>
            </p:extLst>
          </p:nvPr>
        </p:nvGraphicFramePr>
        <p:xfrm>
          <a:off x="225893" y="1432994"/>
          <a:ext cx="8451850" cy="3663950"/>
        </p:xfrm>
        <a:graphic>
          <a:graphicData uri="http://schemas.openxmlformats.org/presentationml/2006/ole">
            <mc:AlternateContent xmlns:mc="http://schemas.openxmlformats.org/markup-compatibility/2006">
              <mc:Choice xmlns:v="urn:schemas-microsoft-com:vml" Requires="v">
                <p:oleObj spid="_x0000_s28052695" name="Chart" r:id="rId4" imgW="3367988" imgH="1463040" progId="MSGraph.Chart.8">
                  <p:embed followColorScheme="full"/>
                </p:oleObj>
              </mc:Choice>
              <mc:Fallback>
                <p:oleObj name="Chart" r:id="rId4" imgW="3367988" imgH="1463040" progId="MSGraph.Chart.8">
                  <p:embed followColorScheme="full"/>
                  <p:pic>
                    <p:nvPicPr>
                      <p:cNvPr id="0" name=""/>
                      <p:cNvPicPr>
                        <a:picLocks noChangeArrowheads="1"/>
                      </p:cNvPicPr>
                      <p:nvPr/>
                    </p:nvPicPr>
                    <p:blipFill>
                      <a:blip r:embed="rId5"/>
                      <a:srcRect/>
                      <a:stretch>
                        <a:fillRect/>
                      </a:stretch>
                    </p:blipFill>
                    <p:spPr bwMode="auto">
                      <a:xfrm>
                        <a:off x="225893" y="143299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47663" y="5142406"/>
            <a:ext cx="8330080" cy="14644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yield on invested assets continues to decline as returns on maturing bonds generally still exceed new money yields.  The end of the Fed’s QE program in Oct. 2014 should allow some increase in longer maturities while short term interest rate increases are unlikely until mid-to-late 2015</a:t>
            </a:r>
            <a:endParaRPr lang="en-US" sz="2000" b="1" dirty="0">
              <a:solidFill>
                <a:srgbClr val="FFFFFF"/>
              </a:solidFill>
            </a:endParaRPr>
          </a:p>
        </p:txBody>
      </p:sp>
      <p:sp>
        <p:nvSpPr>
          <p:cNvPr id="58373" name="Rectangle 5"/>
          <p:cNvSpPr>
            <a:spLocks noChangeArrowheads="1"/>
          </p:cNvSpPr>
          <p:nvPr/>
        </p:nvSpPr>
        <p:spPr bwMode="auto">
          <a:xfrm>
            <a:off x="-1" y="6606839"/>
            <a:ext cx="8915401" cy="290849"/>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Conning.</a:t>
            </a:r>
            <a:endParaRPr lang="en-US" sz="1100" dirty="0"/>
          </a:p>
        </p:txBody>
      </p:sp>
      <p:sp>
        <p:nvSpPr>
          <p:cNvPr id="58374" name="Rectangle 6"/>
          <p:cNvSpPr>
            <a:spLocks noChangeArrowheads="1"/>
          </p:cNvSpPr>
          <p:nvPr/>
        </p:nvSpPr>
        <p:spPr bwMode="black">
          <a:xfrm>
            <a:off x="347663" y="1138233"/>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4643437" y="1432994"/>
            <a:ext cx="2857500" cy="1127306"/>
          </a:xfrm>
          <a:prstGeom prst="wedgeRectCallout">
            <a:avLst>
              <a:gd name="adj1" fmla="val 20062"/>
              <a:gd name="adj2" fmla="val 148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latin typeface="Arial" pitchFamily="34" charset="0"/>
                <a:cs typeface="+mn-cs"/>
              </a:rPr>
              <a:t>Book yield in 2014 is down 114 BP from pre-crisis levels</a:t>
            </a:r>
            <a:endParaRPr lang="en-US" sz="2000" b="1" dirty="0">
              <a:solidFill>
                <a:schemeClr val="bg1"/>
              </a:solidFill>
              <a:latin typeface="Arial" pitchFamily="34" charset="0"/>
              <a:cs typeface="+mn-cs"/>
            </a:endParaRPr>
          </a:p>
        </p:txBody>
      </p:sp>
    </p:spTree>
    <p:extLst>
      <p:ext uri="{BB962C8B-B14F-4D97-AF65-F5344CB8AC3E}">
        <p14:creationId xmlns:p14="http://schemas.microsoft.com/office/powerpoint/2010/main" val="15671911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21</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1233783902"/>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053723" name="Chart" r:id="rId4" imgW="8534284" imgH="3771784" progId="MSGraph.Chart.8">
                  <p:embed followColorScheme="full"/>
                </p:oleObj>
              </mc:Choice>
              <mc:Fallback>
                <p:oleObj name="Chart" r:id="rId4" imgW="8534284" imgH="3771784"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88208" y="5594897"/>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 Full Normalization of Interest Rates Is Unlikely Until 2018 or Later, More than a Decade After the Onset of the Financial Crisis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1" y="6491734"/>
            <a:ext cx="8601075"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Federal Reserve Board of Governors (historical); Blue Chip Economic Indicators (4/15 for 2015 and 2016; for 2017-2021 3/15 issue); Insurance Info. Institute. </a:t>
            </a:r>
            <a:endParaRPr lang="en-US" sz="1100" dirty="0"/>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3-Month Treasury</a:t>
            </a:r>
            <a:endParaRPr lang="en-US" sz="2400" b="1" u="sng" dirty="0">
              <a:solidFill>
                <a:srgbClr val="225A7A"/>
              </a:solidFill>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10-Year Treasury</a:t>
            </a:r>
            <a:endParaRPr lang="en-US" sz="2400" b="1" u="sng" dirty="0">
              <a:solidFill>
                <a:srgbClr val="225A7A"/>
              </a:solidFill>
            </a:endParaRPr>
          </a:p>
        </p:txBody>
      </p:sp>
      <p:sp>
        <p:nvSpPr>
          <p:cNvPr id="17" name="AutoShape 38"/>
          <p:cNvSpPr>
            <a:spLocks noChangeArrowheads="1"/>
          </p:cNvSpPr>
          <p:nvPr/>
        </p:nvSpPr>
        <p:spPr bwMode="blackWhite">
          <a:xfrm>
            <a:off x="662683" y="1903958"/>
            <a:ext cx="1672478" cy="1956049"/>
          </a:xfrm>
          <a:prstGeom prst="wedgeRectCallout">
            <a:avLst>
              <a:gd name="adj1" fmla="val 56277"/>
              <a:gd name="adj2" fmla="val 694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Fed is expected to begin raising short-term rates in mid-2015, but this timeline could easily slip to late 2015 or even 2016</a:t>
            </a:r>
            <a:endParaRPr lang="en-US" sz="1400" b="1" dirty="0">
              <a:solidFill>
                <a:schemeClr val="bg1"/>
              </a:solidFill>
            </a:endParaRPr>
          </a:p>
        </p:txBody>
      </p:sp>
      <p:sp>
        <p:nvSpPr>
          <p:cNvPr id="18" name="AutoShape 38"/>
          <p:cNvSpPr>
            <a:spLocks noChangeArrowheads="1"/>
          </p:cNvSpPr>
          <p:nvPr/>
        </p:nvSpPr>
        <p:spPr bwMode="blackWhite">
          <a:xfrm>
            <a:off x="6742113" y="3615577"/>
            <a:ext cx="2306637" cy="1173941"/>
          </a:xfrm>
          <a:prstGeom prst="wedgeRectCallout">
            <a:avLst>
              <a:gd name="adj1" fmla="val -48380"/>
              <a:gd name="adj2" fmla="val -70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end of the Fed’s QE program in 2014 and a stronger economy have yet to push longer-term yields higher</a:t>
            </a:r>
            <a:endParaRPr lang="en-US" sz="1400" b="1" dirty="0">
              <a:solidFill>
                <a:schemeClr val="bg1"/>
              </a:solidFill>
            </a:endParaRPr>
          </a:p>
        </p:txBody>
      </p:sp>
    </p:spTree>
    <p:extLst>
      <p:ext uri="{BB962C8B-B14F-4D97-AF65-F5344CB8AC3E}">
        <p14:creationId xmlns:p14="http://schemas.microsoft.com/office/powerpoint/2010/main" val="316470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22</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4141529989"/>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054745" name="Chart" r:id="rId4" imgW="8296228" imgH="3819396" progId="MSGraph.Chart.8">
                  <p:embed followColorScheme="full"/>
                </p:oleObj>
              </mc:Choice>
              <mc:Fallback>
                <p:oleObj name="Chart" r:id="rId4" imgW="8296228" imgH="3819396"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4/15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910102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23</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1788549514"/>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769" name="Chart" r:id="rId4" imgW="8600977" imgH="3781293" progId="MSGraph.Chart.8">
                  <p:embed followColorScheme="full"/>
                </p:oleObj>
              </mc:Choice>
              <mc:Fallback>
                <p:oleObj name="Chart" r:id="rId4" imgW="8600977" imgH="3781293"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23</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24</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1990-2014:Q3</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16816416"/>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056793" name="Chart" r:id="rId4" imgW="3432901" imgH="1665039" progId="MSGraph.Chart.8">
                  <p:embed followColorScheme="full"/>
                </p:oleObj>
              </mc:Choice>
              <mc:Fallback>
                <p:oleObj name="Chart" r:id="rId4" imgW="3432901" imgH="1665039"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97774" y="1397607"/>
            <a:ext cx="694534"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63255" y="1083248"/>
            <a:ext cx="3351934" cy="710383"/>
          </a:xfrm>
          <a:prstGeom prst="wedgeRectCallout">
            <a:avLst>
              <a:gd name="adj1" fmla="val 53668"/>
              <a:gd name="adj2" fmla="val 810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28507877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1994–2014E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69267001"/>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816" name="Chart" r:id="rId4" imgW="3371733" imgH="1455559" progId="MSGraph.Chart.8">
                  <p:embed followColorScheme="full"/>
                </p:oleObj>
              </mc:Choice>
              <mc:Fallback>
                <p:oleObj name="Chart" r:id="rId4" imgW="3371733" imgH="1455559"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Flat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15385"/>
              <a:gd name="adj2" fmla="val -967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0350579"/>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543" name="Chart" r:id="rId5" imgW="8258056" imgH="5534128" progId="MSGraph.Chart.8">
                  <p:embed followColorScheme="full"/>
                </p:oleObj>
              </mc:Choice>
              <mc:Fallback>
                <p:oleObj name="Chart" r:id="rId5" imgW="8258056" imgH="553412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April 9,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27</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29</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398525" y="130245"/>
            <a:ext cx="4312623" cy="860425"/>
          </a:xfrm>
        </p:spPr>
        <p:txBody>
          <a:bodyPr/>
          <a:lstStyle/>
          <a:p>
            <a:r>
              <a:rPr lang="en-US" dirty="0" smtClean="0"/>
              <a:t>Policyholder Surplus, </a:t>
            </a:r>
            <a:br>
              <a:rPr lang="en-US" dirty="0" smtClean="0"/>
            </a:br>
            <a:r>
              <a:rPr lang="en-US" dirty="0" smtClean="0"/>
              <a:t>2006:Q4–2014:Q3</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2963311162"/>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049627" name="Chart" r:id="rId5" imgW="3509049" imgH="1322139" progId="MSGraph.Chart.8">
                  <p:embed followColorScheme="full"/>
                </p:oleObj>
              </mc:Choice>
              <mc:Fallback>
                <p:oleObj name="Chart" r:id="rId5" imgW="3509049" imgH="1322139"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901402" y="1314194"/>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9/30/14 stood at a record high $673.9B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4572000" y="1119224"/>
            <a:ext cx="2563812" cy="568325"/>
          </a:xfrm>
          <a:prstGeom prst="wedgeRectCallout">
            <a:avLst>
              <a:gd name="adj1" fmla="val 8435"/>
              <a:gd name="adj2" fmla="val 2059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33785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1991–2014E</a:t>
            </a:r>
          </a:p>
        </p:txBody>
      </p:sp>
      <p:sp>
        <p:nvSpPr>
          <p:cNvPr id="14339" name="Text Box 5"/>
          <p:cNvSpPr txBox="1">
            <a:spLocks noChangeArrowheads="1"/>
          </p:cNvSpPr>
          <p:nvPr/>
        </p:nvSpPr>
        <p:spPr bwMode="auto">
          <a:xfrm>
            <a:off x="812037" y="1138238"/>
            <a:ext cx="2374900" cy="22535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2013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10.3%</a:t>
            </a:r>
          </a:p>
          <a:p>
            <a:pPr fontAlgn="base">
              <a:lnSpc>
                <a:spcPct val="90000"/>
              </a:lnSpc>
              <a:spcBef>
                <a:spcPct val="20000"/>
              </a:spcBef>
              <a:spcAft>
                <a:spcPct val="0"/>
              </a:spcAft>
              <a:buClr>
                <a:srgbClr val="FF6801"/>
              </a:buClr>
              <a:buFont typeface="Wingdings" panose="05000000000000000000" pitchFamily="2" charset="2"/>
              <a:buChar char="n"/>
            </a:pPr>
            <a:r>
              <a:rPr lang="en-US" sz="1300" dirty="0" smtClean="0">
                <a:solidFill>
                  <a:srgbClr val="000000"/>
                </a:solidFill>
              </a:rPr>
              <a:t>2014</a:t>
            </a:r>
            <a:r>
              <a:rPr lang="en-US" sz="1300" dirty="0">
                <a:solidFill>
                  <a:srgbClr val="000000"/>
                </a:solidFill>
              </a:rPr>
              <a:t> 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7.6%</a:t>
            </a:r>
            <a:endParaRPr lang="en-US" sz="1300" dirty="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7.7% ROAS through 2014:Q2,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1132960995"/>
              </p:ext>
            </p:extLst>
          </p:nvPr>
        </p:nvGraphicFramePr>
        <p:xfrm>
          <a:off x="206375" y="1474788"/>
          <a:ext cx="8701088" cy="4903787"/>
        </p:xfrm>
        <a:graphic>
          <a:graphicData uri="http://schemas.openxmlformats.org/presentationml/2006/ole">
            <mc:AlternateContent xmlns:mc="http://schemas.openxmlformats.org/markup-compatibility/2006">
              <mc:Choice xmlns:v="urn:schemas-microsoft-com:vml" Requires="v">
                <p:oleObj spid="_x0000_s28040410" name="Chart" r:id="rId5" imgW="3493653" imgH="2023318" progId="MSGraph.Chart.8">
                  <p:embed followColorScheme="full"/>
                </p:oleObj>
              </mc:Choice>
              <mc:Fallback>
                <p:oleObj name="Chart" r:id="rId5" imgW="3493653" imgH="2023318" progId="MSGraph.Chart.8">
                  <p:embed followColorScheme="full"/>
                  <p:pic>
                    <p:nvPicPr>
                      <p:cNvPr id="0" name=""/>
                      <p:cNvPicPr>
                        <a:picLocks noChangeArrowheads="1"/>
                      </p:cNvPicPr>
                      <p:nvPr/>
                    </p:nvPicPr>
                    <p:blipFill>
                      <a:blip r:embed="rId6"/>
                      <a:srcRect/>
                      <a:stretch>
                        <a:fillRect/>
                      </a:stretch>
                    </p:blipFill>
                    <p:spPr bwMode="auto">
                      <a:xfrm>
                        <a:off x="206375" y="14747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510130" y="1123947"/>
            <a:ext cx="1679713" cy="1176338"/>
          </a:xfrm>
          <a:prstGeom prst="wedgeRectCallout">
            <a:avLst>
              <a:gd name="adj1" fmla="val 54966"/>
              <a:gd name="adj2" fmla="val 91923"/>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rose strongly (+81.9%) in 2013 vs. 2012 on lower cats, capital gains</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6705137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481"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165725"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9</a:t>
            </a:r>
            <a:r>
              <a:rPr lang="en-US" sz="1600" b="1" dirty="0" smtClean="0">
                <a:solidFill>
                  <a:schemeClr val="bg1"/>
                </a:solidFill>
              </a:rPr>
              <a:t>/30/14 </a:t>
            </a:r>
            <a:r>
              <a:rPr lang="en-US" sz="1600" b="1" dirty="0">
                <a:solidFill>
                  <a:schemeClr val="bg1"/>
                </a:solidFill>
              </a:rPr>
              <a:t>was </a:t>
            </a:r>
            <a:r>
              <a:rPr lang="en-US" sz="1600" b="1" dirty="0" smtClean="0">
                <a:solidFill>
                  <a:schemeClr val="bg1"/>
                </a:solidFill>
              </a:rPr>
              <a:t>a record $673.9, up 3.2% from $653.3 of 12/31/13, and up 53.6% ($234.5B)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553347870"/>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562" name="Chart" r:id="rId4" imgW="8610629" imgH="4171796" progId="MSGraph.Chart.8">
                  <p:embed followColorScheme="full"/>
                </p:oleObj>
              </mc:Choice>
              <mc:Fallback>
                <p:oleObj name="Chart" r:id="rId4" imgW="8610629" imgH="4171796"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0.75:$</a:t>
            </a:r>
            <a:r>
              <a:rPr lang="en-US" b="1" dirty="0">
                <a:solidFill>
                  <a:srgbClr val="FFFFFF"/>
                </a:solidFill>
              </a:rPr>
              <a:t>1 as of</a:t>
            </a:r>
            <a:br>
              <a:rPr lang="en-US" b="1" dirty="0">
                <a:solidFill>
                  <a:srgbClr val="FFFFFF"/>
                </a:solidFill>
              </a:rPr>
            </a:br>
            <a:r>
              <a:rPr lang="en-US" b="1" dirty="0" smtClean="0">
                <a:solidFill>
                  <a:srgbClr val="FFFFFF"/>
                </a:solidFill>
              </a:rPr>
              <a:t>9/30/14,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9/30/14 </a:t>
            </a:r>
            <a:r>
              <a:rPr lang="en-US" sz="1600" b="1" dirty="0">
                <a:solidFill>
                  <a:schemeClr val="bg1"/>
                </a:solidFill>
              </a:rPr>
              <a:t>was </a:t>
            </a:r>
            <a:r>
              <a:rPr lang="en-US" sz="1600" b="1" dirty="0" smtClean="0">
                <a:solidFill>
                  <a:schemeClr val="bg1"/>
                </a:solidFill>
              </a:rPr>
              <a:t>$0.75:$1,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1971-2014:Q3</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2684455392"/>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34</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34</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5985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8196"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883"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1907"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1997-2014</a:t>
            </a:r>
          </a:p>
        </p:txBody>
      </p:sp>
      <p:graphicFrame>
        <p:nvGraphicFramePr>
          <p:cNvPr id="10243" name="Content Placeholder 9"/>
          <p:cNvGraphicFramePr>
            <a:graphicFrameLocks noGrp="1"/>
          </p:cNvGraphicFramePr>
          <p:nvPr>
            <p:ph idx="1"/>
          </p:nvPr>
        </p:nvGraphicFramePr>
        <p:xfrm>
          <a:off x="444500" y="1597025"/>
          <a:ext cx="8255000" cy="3767138"/>
        </p:xfrm>
        <a:graphic>
          <a:graphicData uri="http://schemas.openxmlformats.org/presentationml/2006/ole">
            <mc:AlternateContent xmlns:mc="http://schemas.openxmlformats.org/markup-compatibility/2006">
              <mc:Choice xmlns:v="urn:schemas-microsoft-com:vml" Requires="v">
                <p:oleObj spid="_x0000_s28062932" name="Chart" r:id="rId4" imgW="8266892" imgH="3773751" progId="Excel.Chart.8">
                  <p:embed/>
                </p:oleObj>
              </mc:Choice>
              <mc:Fallback>
                <p:oleObj name="Chart" r:id="rId4" imgW="8266892" imgH="3773751"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1597025"/>
                        <a:ext cx="82550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574675" y="6149975"/>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276971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3955"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39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831148654"/>
              </p:ext>
            </p:extLst>
          </p:nvPr>
        </p:nvGraphicFramePr>
        <p:xfrm>
          <a:off x="-88901" y="1200150"/>
          <a:ext cx="8915401" cy="5889625"/>
        </p:xfrm>
        <a:graphic>
          <a:graphicData uri="http://schemas.openxmlformats.org/presentationml/2006/ole">
            <mc:AlternateContent xmlns:mc="http://schemas.openxmlformats.org/markup-compatibility/2006">
              <mc:Choice xmlns:v="urn:schemas-microsoft-com:vml" Requires="v">
                <p:oleObj spid="_x0000_s28041434"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88901"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2014:Q3*</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pPr fontAlgn="base">
              <a:spcBef>
                <a:spcPct val="0"/>
              </a:spcBef>
              <a:spcAft>
                <a:spcPct val="0"/>
              </a:spcAft>
            </a:pPr>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36065"/>
              <a:gd name="adj2" fmla="val 245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513439" y="2163763"/>
            <a:ext cx="1422400" cy="381000"/>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786218" y="5168745"/>
            <a:ext cx="1447800" cy="381000"/>
          </a:xfrm>
          <a:prstGeom prst="wedgeRectCallout">
            <a:avLst>
              <a:gd name="adj1" fmla="val -51572"/>
              <a:gd name="adj2" fmla="val -1222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463334" y="5176682"/>
            <a:ext cx="1447800" cy="381000"/>
          </a:xfrm>
          <a:prstGeom prst="wedgeRectCallout">
            <a:avLst>
              <a:gd name="adj1" fmla="val -60529"/>
              <a:gd name="adj2" fmla="val -2148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388036" y="5136279"/>
            <a:ext cx="1600200" cy="381000"/>
          </a:xfrm>
          <a:prstGeom prst="wedgeRectCallout">
            <a:avLst>
              <a:gd name="adj1" fmla="val -63227"/>
              <a:gd name="adj2" fmla="val -17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550988" y="2055813"/>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5" name="AutoShape 22"/>
          <p:cNvSpPr>
            <a:spLocks noChangeArrowheads="1"/>
          </p:cNvSpPr>
          <p:nvPr/>
        </p:nvSpPr>
        <p:spPr bwMode="auto">
          <a:xfrm rot="937132">
            <a:off x="3584575"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10 Years</a:t>
            </a:r>
          </a:p>
        </p:txBody>
      </p:sp>
      <p:sp>
        <p:nvSpPr>
          <p:cNvPr id="16406" name="AutoShape 23"/>
          <p:cNvSpPr>
            <a:spLocks noChangeArrowheads="1"/>
          </p:cNvSpPr>
          <p:nvPr/>
        </p:nvSpPr>
        <p:spPr bwMode="auto">
          <a:xfrm>
            <a:off x="5586413" y="2874963"/>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sz="1400" b="1">
                <a:solidFill>
                  <a:srgbClr val="FFFFFF"/>
                </a:solidFill>
              </a:rPr>
              <a:t>9 Years</a:t>
            </a:r>
          </a:p>
        </p:txBody>
      </p:sp>
      <p:sp>
        <p:nvSpPr>
          <p:cNvPr id="16407" name="Text Box 17"/>
          <p:cNvSpPr txBox="1">
            <a:spLocks noChangeArrowheads="1"/>
          </p:cNvSpPr>
          <p:nvPr/>
        </p:nvSpPr>
        <p:spPr bwMode="auto">
          <a:xfrm>
            <a:off x="5621338" y="1117600"/>
            <a:ext cx="3254375" cy="646113"/>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FFFFFF"/>
                </a:solidFill>
              </a:rPr>
              <a:t>History suggests next ROE peak will be in 2016-2017</a:t>
            </a: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453175" y="2784142"/>
            <a:ext cx="879475" cy="495634"/>
          </a:xfrm>
          <a:prstGeom prst="wedgeRectCallout">
            <a:avLst>
              <a:gd name="adj1" fmla="val 52204"/>
              <a:gd name="adj2" fmla="val 10329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2013 10.4%</a:t>
            </a:r>
            <a:endParaRPr lang="en-US" sz="1600" b="1" dirty="0">
              <a:solidFill>
                <a:srgbClr val="FFFFFF"/>
              </a:solidFill>
              <a:latin typeface="Arial" charset="0"/>
              <a:cs typeface="Arial" charset="0"/>
            </a:endParaRPr>
          </a:p>
        </p:txBody>
      </p:sp>
      <p:sp>
        <p:nvSpPr>
          <p:cNvPr id="19" name="AutoShape 8"/>
          <p:cNvSpPr>
            <a:spLocks noChangeArrowheads="1"/>
          </p:cNvSpPr>
          <p:nvPr/>
        </p:nvSpPr>
        <p:spPr bwMode="blackWhite">
          <a:xfrm>
            <a:off x="7779450" y="4512863"/>
            <a:ext cx="1106399" cy="480081"/>
          </a:xfrm>
          <a:prstGeom prst="wedgeRectCallout">
            <a:avLst>
              <a:gd name="adj1" fmla="val 19973"/>
              <a:gd name="adj2" fmla="val -1339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fontAlgn="base">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2014:Q3 7.6%</a:t>
            </a:r>
            <a:endParaRPr lang="en-US" sz="16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350017508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18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18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Wind-Exposed Risk Premium* 2010:Q1 to 2014: Q1</a:t>
            </a:r>
            <a:endParaRPr lang="en-US" dirty="0"/>
          </a:p>
        </p:txBody>
      </p:sp>
      <p:graphicFrame>
        <p:nvGraphicFramePr>
          <p:cNvPr id="9" name="Content Placeholder 8"/>
          <p:cNvGraphicFramePr>
            <a:graphicFrameLocks noGrp="1"/>
          </p:cNvGraphicFramePr>
          <p:nvPr>
            <p:ph idx="1"/>
            <p:extLst/>
          </p:nvPr>
        </p:nvGraphicFramePr>
        <p:xfrm>
          <a:off x="495300" y="1248033"/>
          <a:ext cx="8153400" cy="4856206"/>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r>
              <a:rPr lang="en-US" dirty="0" smtClean="0"/>
              <a:t>12/01/09 - 9pm</a:t>
            </a:r>
            <a:endParaRPr lang="en-US" dirty="0"/>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42</a:t>
            </a:fld>
            <a:endParaRPr lang="en-US" dirty="0"/>
          </a:p>
        </p:txBody>
      </p:sp>
      <p:sp>
        <p:nvSpPr>
          <p:cNvPr id="10" name="TextBox 9"/>
          <p:cNvSpPr txBox="1"/>
          <p:nvPr/>
        </p:nvSpPr>
        <p:spPr>
          <a:xfrm>
            <a:off x="432487" y="6166022"/>
            <a:ext cx="8266670" cy="707886"/>
          </a:xfrm>
          <a:prstGeom prst="rect">
            <a:avLst/>
          </a:prstGeom>
          <a:noFill/>
        </p:spPr>
        <p:txBody>
          <a:bodyPr wrap="square" rtlCol="0">
            <a:spAutoFit/>
          </a:bodyPr>
          <a:lstStyle/>
          <a:p>
            <a:r>
              <a:rPr lang="en-US" sz="1100" dirty="0" smtClean="0"/>
              <a:t>* Trailing 12-month </a:t>
            </a:r>
            <a:r>
              <a:rPr lang="en-US" sz="1100" dirty="0"/>
              <a:t>a</a:t>
            </a:r>
            <a:r>
              <a:rPr lang="en-US" sz="1100" dirty="0" smtClean="0"/>
              <a:t>verage</a:t>
            </a:r>
          </a:p>
          <a:p>
            <a:r>
              <a:rPr lang="en-US" sz="1100" dirty="0" smtClean="0"/>
              <a:t>SOURCE: Willis Capital Markets, Insurance Information Institute.</a:t>
            </a:r>
          </a:p>
          <a:p>
            <a:endParaRPr lang="en-US" dirty="0"/>
          </a:p>
        </p:txBody>
      </p:sp>
      <p:sp>
        <p:nvSpPr>
          <p:cNvPr id="12" name="AutoShape 8"/>
          <p:cNvSpPr>
            <a:spLocks noChangeArrowheads="1"/>
          </p:cNvSpPr>
          <p:nvPr/>
        </p:nvSpPr>
        <p:spPr bwMode="blackWhite">
          <a:xfrm>
            <a:off x="6837113" y="1231386"/>
            <a:ext cx="1724524" cy="1816443"/>
          </a:xfrm>
          <a:prstGeom prst="wedgeRectCallout">
            <a:avLst>
              <a:gd name="adj1" fmla="val -64110"/>
              <a:gd name="adj2" fmla="val 34629"/>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Risk spreads dropped – equivalent to lower rates – low cat losses, capital entering market.</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47350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43</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133522" name="Chart" r:id="rId3" imgW="8362963" imgH="4667098" progId="MSGraph.Chart.8">
                  <p:embed followColorScheme="full"/>
                </p:oleObj>
              </mc:Choice>
              <mc:Fallback>
                <p:oleObj name="Chart" r:id="rId3" imgW="8362963" imgH="4667098"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(1990-2014F); Conning (2015F)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45</a:t>
            </a:fld>
            <a:endParaRPr lang="en-US"/>
          </a:p>
        </p:txBody>
      </p:sp>
    </p:spTree>
    <p:extLst>
      <p:ext uri="{BB962C8B-B14F-4D97-AF65-F5344CB8AC3E}">
        <p14:creationId xmlns:p14="http://schemas.microsoft.com/office/powerpoint/2010/main" val="193412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1994–2014E</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183572" name="Chart" r:id="rId4" imgW="8420114" imgH="3657446" progId="MSGraph.Chart.8">
                  <p:embed followColorScheme="full"/>
                </p:oleObj>
              </mc:Choice>
              <mc:Fallback>
                <p:oleObj name="Chart" r:id="rId4" imgW="8420114" imgH="3657446"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(2010-2014F)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022819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907712637"/>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9658"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47</a:t>
            </a:fld>
            <a:endParaRPr lang="en-US"/>
          </a:p>
        </p:txBody>
      </p:sp>
    </p:spTree>
    <p:extLst>
      <p:ext uri="{BB962C8B-B14F-4D97-AF65-F5344CB8AC3E}">
        <p14:creationId xmlns:p14="http://schemas.microsoft.com/office/powerpoint/2010/main" val="2890063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983375559"/>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13454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461069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6594"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extLst>
      <p:ext uri="{BB962C8B-B14F-4D97-AF65-F5344CB8AC3E}">
        <p14:creationId xmlns:p14="http://schemas.microsoft.com/office/powerpoint/2010/main" val="3885220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87960749"/>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042458" name="Chart" r:id="rId5" imgW="3303075" imgH="2202041" progId="MSGraph.Chart.8">
                  <p:embed followColorScheme="full"/>
                </p:oleObj>
              </mc:Choice>
              <mc:Fallback>
                <p:oleObj name="Chart" r:id="rId5" imgW="3303075" imgH="2202041"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2016F</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68800" y="2214563"/>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1503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00474" y="5168745"/>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148999" y="5176682"/>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059418" y="5136279"/>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27401" y="2652713"/>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157789" y="2989265"/>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9 Years</a:t>
            </a:r>
          </a:p>
        </p:txBody>
      </p:sp>
      <p:sp>
        <p:nvSpPr>
          <p:cNvPr id="16407" name="Text Box 17"/>
          <p:cNvSpPr txBox="1">
            <a:spLocks noChangeArrowheads="1"/>
          </p:cNvSpPr>
          <p:nvPr/>
        </p:nvSpPr>
        <p:spPr bwMode="auto">
          <a:xfrm>
            <a:off x="5621338" y="1117600"/>
            <a:ext cx="3254375" cy="923330"/>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 but that seems unlikely</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514774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108761" y="2635252"/>
            <a:ext cx="879475" cy="660400"/>
          </a:xfrm>
          <a:prstGeom prst="wedgeRectCallout">
            <a:avLst>
              <a:gd name="adj1" fmla="val 52204"/>
              <a:gd name="adj2" fmla="val 789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2013 10.4%</a:t>
            </a:r>
            <a:endParaRPr lang="en-US" b="1" dirty="0">
              <a:solidFill>
                <a:srgbClr val="FFFFFF"/>
              </a:solidFill>
            </a:endParaRPr>
          </a:p>
        </p:txBody>
      </p:sp>
      <p:sp>
        <p:nvSpPr>
          <p:cNvPr id="19" name="AutoShape 8"/>
          <p:cNvSpPr>
            <a:spLocks noChangeArrowheads="1"/>
          </p:cNvSpPr>
          <p:nvPr/>
        </p:nvSpPr>
        <p:spPr bwMode="blackWhite">
          <a:xfrm>
            <a:off x="7693112" y="4500487"/>
            <a:ext cx="1106399" cy="618801"/>
          </a:xfrm>
          <a:prstGeom prst="wedgeRectCallout">
            <a:avLst>
              <a:gd name="adj1" fmla="val -11604"/>
              <a:gd name="adj2" fmla="val -12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2014E 7.6%</a:t>
            </a:r>
            <a:endParaRPr lang="en-US" b="1" dirty="0">
              <a:solidFill>
                <a:srgbClr val="FFFFFF"/>
              </a:solidFill>
            </a:endParaRPr>
          </a:p>
        </p:txBody>
      </p:sp>
      <p:sp>
        <p:nvSpPr>
          <p:cNvPr id="20" name="AutoShape 8"/>
          <p:cNvSpPr>
            <a:spLocks noChangeArrowheads="1"/>
          </p:cNvSpPr>
          <p:nvPr/>
        </p:nvSpPr>
        <p:spPr bwMode="blackWhite">
          <a:xfrm>
            <a:off x="8057066" y="2781404"/>
            <a:ext cx="1106399" cy="618801"/>
          </a:xfrm>
          <a:prstGeom prst="wedgeRectCallout">
            <a:avLst>
              <a:gd name="adj1" fmla="val -3856"/>
              <a:gd name="adj2" fmla="val 1457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2015F=6.5%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2016F=6.3%</a:t>
            </a:r>
            <a:endParaRPr lang="en-US" sz="1200" b="1" dirty="0">
              <a:solidFill>
                <a:srgbClr val="FFFFFF"/>
              </a:solidFill>
            </a:endParaRPr>
          </a:p>
        </p:txBody>
      </p:sp>
    </p:spTree>
    <p:custDataLst>
      <p:tags r:id="rId2"/>
    </p:custDataLst>
    <p:extLst>
      <p:ext uri="{BB962C8B-B14F-4D97-AF65-F5344CB8AC3E}">
        <p14:creationId xmlns:p14="http://schemas.microsoft.com/office/powerpoint/2010/main" val="95459431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68898590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35571"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extLst>
      <p:ext uri="{BB962C8B-B14F-4D97-AF65-F5344CB8AC3E}">
        <p14:creationId xmlns:p14="http://schemas.microsoft.com/office/powerpoint/2010/main" val="1582426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226271249"/>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140677"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51</a:t>
            </a:fld>
            <a:endParaRPr lang="en-US"/>
          </a:p>
        </p:txBody>
      </p:sp>
    </p:spTree>
    <p:extLst>
      <p:ext uri="{BB962C8B-B14F-4D97-AF65-F5344CB8AC3E}">
        <p14:creationId xmlns:p14="http://schemas.microsoft.com/office/powerpoint/2010/main" val="106194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12/01/09 - 9pm</a:t>
            </a:r>
          </a:p>
        </p:txBody>
      </p:sp>
      <p:sp>
        <p:nvSpPr>
          <p:cNvPr id="103427"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FFFFFF"/>
                </a:solidFill>
              </a:rPr>
              <a:t>eSlide – P6466 – The Financial Crisis and the Future of the P/C</a:t>
            </a:r>
          </a:p>
        </p:txBody>
      </p:sp>
      <p:sp>
        <p:nvSpPr>
          <p:cNvPr id="10342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8BA28-DAD0-4473-9D63-9B0BE5AFBA02}" type="slidenum">
              <a:rPr lang="en-US" altLang="en-US" smtClean="0">
                <a:solidFill>
                  <a:srgbClr val="000000"/>
                </a:solidFill>
              </a:rPr>
              <a:pPr/>
              <a:t>53</a:t>
            </a:fld>
            <a:endParaRPr lang="en-US" altLang="en-US" smtClean="0">
              <a:solidFill>
                <a:srgbClr val="000000"/>
              </a:solidFill>
            </a:endParaRPr>
          </a:p>
        </p:txBody>
      </p:sp>
      <p:sp>
        <p:nvSpPr>
          <p:cNvPr id="103429" name="Rectangle 6"/>
          <p:cNvSpPr>
            <a:spLocks noChangeArrowheads="1"/>
          </p:cNvSpPr>
          <p:nvPr/>
        </p:nvSpPr>
        <p:spPr bwMode="auto">
          <a:xfrm>
            <a:off x="1671637"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0" name="Rectangle 15"/>
          <p:cNvSpPr>
            <a:spLocks noChangeArrowheads="1"/>
          </p:cNvSpPr>
          <p:nvPr/>
        </p:nvSpPr>
        <p:spPr bwMode="auto">
          <a:xfrm>
            <a:off x="3208332" y="1836738"/>
            <a:ext cx="709613"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sp>
        <p:nvSpPr>
          <p:cNvPr id="103431" name="Rectangle 16"/>
          <p:cNvSpPr>
            <a:spLocks noChangeArrowheads="1"/>
          </p:cNvSpPr>
          <p:nvPr/>
        </p:nvSpPr>
        <p:spPr bwMode="auto">
          <a:xfrm>
            <a:off x="5992801" y="1836738"/>
            <a:ext cx="744537"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000000"/>
              </a:solidFill>
              <a:cs typeface="Arial" panose="020B0604020202020204" pitchFamily="34" charset="0"/>
            </a:endParaRPr>
          </a:p>
        </p:txBody>
      </p:sp>
      <p:graphicFrame>
        <p:nvGraphicFramePr>
          <p:cNvPr id="103432" name="Object 2"/>
          <p:cNvGraphicFramePr>
            <a:graphicFrameLocks/>
          </p:cNvGraphicFramePr>
          <p:nvPr>
            <p:extLst>
              <p:ext uri="{D42A27DB-BD31-4B8C-83A1-F6EECF244321}">
                <p14:modId xmlns:p14="http://schemas.microsoft.com/office/powerpoint/2010/main" val="3138990357"/>
              </p:ext>
            </p:extLst>
          </p:nvPr>
        </p:nvGraphicFramePr>
        <p:xfrm>
          <a:off x="365125" y="1808398"/>
          <a:ext cx="8683625" cy="4532313"/>
        </p:xfrm>
        <a:graphic>
          <a:graphicData uri="http://schemas.openxmlformats.org/presentationml/2006/ole">
            <mc:AlternateContent xmlns:mc="http://schemas.openxmlformats.org/markup-compatibility/2006">
              <mc:Choice xmlns:v="urn:schemas-microsoft-com:vml" Requires="v">
                <p:oleObj spid="_x0000_s28066001" name="Chart" r:id="rId4" imgW="3432901" imgH="1821319" progId="MSGraph.Chart.8">
                  <p:embed followColorScheme="full"/>
                </p:oleObj>
              </mc:Choice>
              <mc:Fallback>
                <p:oleObj name="Chart" r:id="rId4" imgW="3432901" imgH="1821319" progId="MSGraph.Chart.8">
                  <p:embed followColorScheme="full"/>
                  <p:pic>
                    <p:nvPicPr>
                      <p:cNvPr id="0" name=""/>
                      <p:cNvPicPr>
                        <a:picLocks noChangeArrowheads="1"/>
                      </p:cNvPicPr>
                      <p:nvPr/>
                    </p:nvPicPr>
                    <p:blipFill>
                      <a:blip r:embed="rId5"/>
                      <a:srcRect/>
                      <a:stretch>
                        <a:fillRect/>
                      </a:stretch>
                    </p:blipFill>
                    <p:spPr bwMode="gray">
                      <a:xfrm>
                        <a:off x="365125" y="1808398"/>
                        <a:ext cx="8683625" cy="453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433"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Annual Change, </a:t>
            </a:r>
            <a:br>
              <a:rPr lang="en-US" altLang="en-US" dirty="0" smtClean="0">
                <a:latin typeface="Arial" panose="020B0604020202020204" pitchFamily="34" charset="0"/>
              </a:rPr>
            </a:br>
            <a:r>
              <a:rPr lang="en-US" altLang="en-US" dirty="0" smtClean="0">
                <a:latin typeface="Arial" panose="020B0604020202020204" pitchFamily="34" charset="0"/>
              </a:rPr>
              <a:t>1971—2016F</a:t>
            </a:r>
          </a:p>
        </p:txBody>
      </p:sp>
      <p:sp>
        <p:nvSpPr>
          <p:cNvPr id="103434"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cs typeface="Arial" panose="020B0604020202020204" pitchFamily="34" charset="0"/>
              </a:rPr>
              <a:t>(Percent)</a:t>
            </a:r>
          </a:p>
        </p:txBody>
      </p:sp>
      <p:sp>
        <p:nvSpPr>
          <p:cNvPr id="103435"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cs typeface="Arial" panose="020B0604020202020204" pitchFamily="34" charset="0"/>
              </a:rPr>
              <a:t>1975-78</a:t>
            </a:r>
          </a:p>
        </p:txBody>
      </p:sp>
      <p:sp>
        <p:nvSpPr>
          <p:cNvPr id="103436" name="Text Box 11"/>
          <p:cNvSpPr txBox="1">
            <a:spLocks noChangeArrowheads="1"/>
          </p:cNvSpPr>
          <p:nvPr/>
        </p:nvSpPr>
        <p:spPr bwMode="auto">
          <a:xfrm>
            <a:off x="3027361"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1984-87</a:t>
            </a:r>
          </a:p>
        </p:txBody>
      </p:sp>
      <p:sp>
        <p:nvSpPr>
          <p:cNvPr id="103437" name="Text Box 12"/>
          <p:cNvSpPr txBox="1">
            <a:spLocks noChangeArrowheads="1"/>
          </p:cNvSpPr>
          <p:nvPr/>
        </p:nvSpPr>
        <p:spPr bwMode="auto">
          <a:xfrm>
            <a:off x="5834057"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cs typeface="Arial" panose="020B0604020202020204" pitchFamily="34" charset="0"/>
              </a:rPr>
              <a:t>2000-03</a:t>
            </a:r>
          </a:p>
        </p:txBody>
      </p:sp>
      <p:sp>
        <p:nvSpPr>
          <p:cNvPr id="103438" name="Rectangle 13"/>
          <p:cNvSpPr>
            <a:spLocks noChangeArrowheads="1"/>
          </p:cNvSpPr>
          <p:nvPr/>
        </p:nvSpPr>
        <p:spPr bwMode="auto">
          <a:xfrm>
            <a:off x="0" y="6262452"/>
            <a:ext cx="7569200"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 </a:t>
            </a:r>
            <a:r>
              <a:rPr lang="en-US" altLang="en-US" sz="1100" dirty="0" smtClean="0">
                <a:solidFill>
                  <a:srgbClr val="000000"/>
                </a:solidFill>
                <a:cs typeface="Arial" panose="020B0604020202020204" pitchFamily="34" charset="0"/>
              </a:rPr>
              <a:t>*Actual figure based on data through Q3 2014.</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smtClean="0">
                <a:solidFill>
                  <a:srgbClr val="000000"/>
                </a:solidFill>
                <a:cs typeface="Arial" panose="020B0604020202020204" pitchFamily="34" charset="0"/>
              </a:rPr>
              <a:t>Shaded </a:t>
            </a:r>
            <a:r>
              <a:rPr lang="en-US" altLang="en-US" sz="1100" dirty="0">
                <a:solidFill>
                  <a:srgbClr val="000000"/>
                </a:solidFill>
                <a:cs typeface="Arial" panose="020B0604020202020204" pitchFamily="34" charset="0"/>
              </a:rPr>
              <a:t>areas denote “hard market” </a:t>
            </a:r>
            <a:r>
              <a:rPr lang="en-US" altLang="en-US" sz="1100" dirty="0" smtClean="0">
                <a:solidFill>
                  <a:srgbClr val="000000"/>
                </a:solidFill>
                <a:cs typeface="Arial" panose="020B0604020202020204" pitchFamily="34" charset="0"/>
              </a:rPr>
              <a:t>periods</a:t>
            </a:r>
            <a:endParaRPr lang="en-US" altLang="en-US" sz="1100" dirty="0">
              <a:solidFill>
                <a:srgbClr val="000000"/>
              </a:solidFill>
              <a:cs typeface="Arial" panose="020B0604020202020204" pitchFamily="34" charset="0"/>
            </a:endParaRPr>
          </a:p>
          <a:p>
            <a:pPr>
              <a:lnSpc>
                <a:spcPct val="90000"/>
              </a:lnSpc>
              <a:buClr>
                <a:srgbClr val="FF6801"/>
              </a:buClr>
              <a:buFont typeface="Wingdings" panose="05000000000000000000" pitchFamily="2" charset="2"/>
              <a:buNone/>
            </a:pPr>
            <a:r>
              <a:rPr lang="en-US" altLang="en-US" sz="1100" dirty="0">
                <a:solidFill>
                  <a:srgbClr val="000000"/>
                </a:solidFill>
                <a:cs typeface="Arial" panose="020B0604020202020204" pitchFamily="34" charset="0"/>
              </a:rPr>
              <a:t>Sources:  A.M. Best (historical and forecast), ISO, Insurance Information Institute.</a:t>
            </a:r>
          </a:p>
        </p:txBody>
      </p:sp>
      <p:sp>
        <p:nvSpPr>
          <p:cNvPr id="2034702" name="AutoShape 14"/>
          <p:cNvSpPr>
            <a:spLocks noChangeArrowheads="1"/>
          </p:cNvSpPr>
          <p:nvPr/>
        </p:nvSpPr>
        <p:spPr bwMode="blackWhite">
          <a:xfrm>
            <a:off x="5318125" y="1925638"/>
            <a:ext cx="2711450" cy="1046162"/>
          </a:xfrm>
          <a:prstGeom prst="wedgeRectCallout">
            <a:avLst>
              <a:gd name="adj1" fmla="val 38886"/>
              <a:gd name="adj2" fmla="val 264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cs typeface="Arial" panose="020B0604020202020204" pitchFamily="34"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238" y="2991579"/>
            <a:ext cx="1320800" cy="1363540"/>
          </a:xfrm>
          <a:prstGeom prst="wedgeRectCallout">
            <a:avLst>
              <a:gd name="adj1" fmla="val 31113"/>
              <a:gd name="adj2" fmla="val 764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2015-16F</a:t>
            </a:r>
            <a:r>
              <a:rPr lang="en-US" sz="1400" b="1" dirty="0">
                <a:solidFill>
                  <a:srgbClr val="FFFFFF"/>
                </a:solidFill>
                <a:cs typeface="Arial" charset="0"/>
              </a:rPr>
              <a:t>: 4.0%</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2014E: 3.9%*</a:t>
            </a:r>
          </a:p>
          <a:p>
            <a:pPr algn="ctr">
              <a:lnSpc>
                <a:spcPct val="90000"/>
              </a:lnSpc>
              <a:spcBef>
                <a:spcPct val="50000"/>
              </a:spcBef>
              <a:buClr>
                <a:srgbClr val="FFFFFF"/>
              </a:buClr>
              <a:buFont typeface="Wingdings" pitchFamily="2" charset="2"/>
              <a:buNone/>
              <a:defRPr/>
            </a:pPr>
            <a:r>
              <a:rPr lang="en-US" sz="1400" b="1" dirty="0" smtClean="0">
                <a:solidFill>
                  <a:srgbClr val="FFFFFF"/>
                </a:solidFill>
                <a:cs typeface="Arial" charset="0"/>
              </a:rPr>
              <a:t>2013</a:t>
            </a:r>
            <a:r>
              <a:rPr lang="en-US" sz="1400" b="1" dirty="0">
                <a:solidFill>
                  <a:srgbClr val="FFFFFF"/>
                </a:solidFill>
                <a:cs typeface="Arial" charset="0"/>
              </a:rPr>
              <a:t>: 4.6%</a:t>
            </a:r>
          </a:p>
          <a:p>
            <a:pPr algn="ctr">
              <a:lnSpc>
                <a:spcPct val="90000"/>
              </a:lnSpc>
              <a:spcBef>
                <a:spcPct val="50000"/>
              </a:spcBef>
              <a:buClr>
                <a:srgbClr val="FFFFFF"/>
              </a:buClr>
              <a:buFont typeface="Wingdings" pitchFamily="2" charset="2"/>
              <a:buNone/>
              <a:defRPr/>
            </a:pPr>
            <a:r>
              <a:rPr lang="en-US" sz="1400" b="1" dirty="0">
                <a:solidFill>
                  <a:srgbClr val="FFFFFF"/>
                </a:solidFill>
                <a:cs typeface="Arial" charset="0"/>
              </a:rPr>
              <a:t>2012: +</a:t>
            </a:r>
            <a:r>
              <a:rPr lang="en-US" sz="1400" b="1" dirty="0">
                <a:solidFill>
                  <a:srgbClr val="FFFFFF"/>
                </a:solidFill>
              </a:rPr>
              <a:t>4.3</a:t>
            </a:r>
            <a:r>
              <a:rPr lang="en-US" sz="1400" b="1" dirty="0">
                <a:solidFill>
                  <a:srgbClr val="FFFFFF"/>
                </a:solidFill>
                <a:cs typeface="Arial" charset="0"/>
              </a:rPr>
              <a:t>%</a:t>
            </a:r>
            <a:endParaRPr lang="en-US" sz="1600" b="1" dirty="0">
              <a:solidFill>
                <a:srgbClr val="FFFFFF"/>
              </a:solidFill>
              <a:cs typeface="Arial" charset="0"/>
            </a:endParaRPr>
          </a:p>
        </p:txBody>
      </p:sp>
    </p:spTree>
    <p:extLst>
      <p:ext uri="{BB962C8B-B14F-4D97-AF65-F5344CB8AC3E}">
        <p14:creationId xmlns:p14="http://schemas.microsoft.com/office/powerpoint/2010/main" val="3482699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54</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066928427"/>
              </p:ext>
            </p:extLst>
          </p:nvPr>
        </p:nvGraphicFramePr>
        <p:xfrm>
          <a:off x="49213" y="1697038"/>
          <a:ext cx="9131300" cy="4713287"/>
        </p:xfrm>
        <a:graphic>
          <a:graphicData uri="http://schemas.openxmlformats.org/presentationml/2006/ole">
            <mc:AlternateContent xmlns:mc="http://schemas.openxmlformats.org/markup-compatibility/2006">
              <mc:Choice xmlns:v="urn:schemas-microsoft-com:vml" Requires="v">
                <p:oleObj spid="_x0000_s28068049" name="Chart" r:id="rId4" imgW="3528190" imgH="1821319" progId="MSGraph.Chart.8">
                  <p:embed followColorScheme="full"/>
                </p:oleObj>
              </mc:Choice>
              <mc:Fallback>
                <p:oleObj name="Chart" r:id="rId4" imgW="3528190" imgH="1821319" progId="MSGraph.Chart.8">
                  <p:embed followColorScheme="full"/>
                  <p:pic>
                    <p:nvPicPr>
                      <p:cNvPr id="0" name=""/>
                      <p:cNvPicPr>
                        <a:picLocks noChangeAspect="1" noChangeArrowheads="1"/>
                      </p:cNvPicPr>
                      <p:nvPr/>
                    </p:nvPicPr>
                    <p:blipFill>
                      <a:blip r:embed="rId5"/>
                      <a:srcRect/>
                      <a:stretch>
                        <a:fillRect/>
                      </a:stretch>
                    </p:blipFill>
                    <p:spPr bwMode="auto">
                      <a:xfrm>
                        <a:off x="49213" y="1697038"/>
                        <a:ext cx="9131300" cy="4713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6 years with premiums written expanding  by 74.6%,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59589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55</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679078560"/>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069074"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7 states and DC between 2007 and 2013</a:t>
            </a:r>
            <a:endParaRPr lang="en-US" b="1" dirty="0">
              <a:solidFill>
                <a:schemeClr val="bg1"/>
              </a:solidFill>
            </a:endParaRPr>
          </a:p>
        </p:txBody>
      </p:sp>
    </p:spTree>
    <p:extLst>
      <p:ext uri="{BB962C8B-B14F-4D97-AF65-F5344CB8AC3E}">
        <p14:creationId xmlns:p14="http://schemas.microsoft.com/office/powerpoint/2010/main" val="3254418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1999-2013</a:t>
            </a:r>
            <a:endParaRPr lang="en-US" sz="2800" dirty="0" smtClean="0"/>
          </a:p>
        </p:txBody>
      </p:sp>
      <p:graphicFrame>
        <p:nvGraphicFramePr>
          <p:cNvPr id="44034" name="Object 3"/>
          <p:cNvGraphicFramePr>
            <a:graphicFrameLocks noGrp="1" noChangeAspect="1"/>
          </p:cNvGraphicFramePr>
          <p:nvPr>
            <p:ph type="chart" idx="1"/>
            <p:extLst>
              <p:ext uri="{D42A27DB-BD31-4B8C-83A1-F6EECF244321}">
                <p14:modId xmlns:p14="http://schemas.microsoft.com/office/powerpoint/2010/main" val="4281449203"/>
              </p:ext>
            </p:extLst>
          </p:nvPr>
        </p:nvGraphicFramePr>
        <p:xfrm>
          <a:off x="169863" y="1468438"/>
          <a:ext cx="8678862" cy="4814887"/>
        </p:xfrm>
        <a:graphic>
          <a:graphicData uri="http://schemas.openxmlformats.org/presentationml/2006/ole">
            <mc:AlternateContent xmlns:mc="http://schemas.openxmlformats.org/markup-compatibility/2006">
              <mc:Choice xmlns:v="urn:schemas-microsoft-com:vml" Requires="v">
                <p:oleObj spid="_x0000_s28072147" name="Chart" r:id="rId3" imgW="3447881" imgH="1912759" progId="MSGraph.Chart.8">
                  <p:embed followColorScheme="full"/>
                </p:oleObj>
              </mc:Choice>
              <mc:Fallback>
                <p:oleObj name="Chart" r:id="rId3" imgW="3447881" imgH="1912759" progId="MSGraph.Chart.8">
                  <p:embed followColorScheme="full"/>
                  <p:pic>
                    <p:nvPicPr>
                      <p:cNvPr id="0" name=""/>
                      <p:cNvPicPr>
                        <a:picLocks noChangeAspect="1" noChangeArrowheads="1"/>
                      </p:cNvPicPr>
                      <p:nvPr/>
                    </p:nvPicPr>
                    <p:blipFill>
                      <a:blip r:embed="rId4"/>
                      <a:srcRect/>
                      <a:stretch>
                        <a:fillRect/>
                      </a:stretch>
                    </p:blipFill>
                    <p:spPr bwMode="auto">
                      <a:xfrm>
                        <a:off x="169863" y="1468438"/>
                        <a:ext cx="8678862" cy="481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219422" y="1113843"/>
            <a:ext cx="2733984" cy="1264241"/>
          </a:xfrm>
          <a:prstGeom prst="wedgeRectCallout">
            <a:avLst>
              <a:gd name="adj1" fmla="val 102356"/>
              <a:gd name="adj2" fmla="val 2950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$6.175 billion in 2013, up 1.5% over 2012.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317574" y="2568626"/>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2002-2013) </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090594134"/>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57</a:t>
            </a:fld>
            <a:endParaRPr lang="en-US" sz="900"/>
          </a:p>
        </p:txBody>
      </p:sp>
      <p:graphicFrame>
        <p:nvGraphicFramePr>
          <p:cNvPr id="39938" name="Object 3"/>
          <p:cNvGraphicFramePr>
            <a:graphicFrameLocks noChangeAspect="1"/>
          </p:cNvGraphicFramePr>
          <p:nvPr>
            <p:extLst>
              <p:ext uri="{D42A27DB-BD31-4B8C-83A1-F6EECF244321}">
                <p14:modId xmlns:p14="http://schemas.microsoft.com/office/powerpoint/2010/main" val="2624122902"/>
              </p:ext>
            </p:extLst>
          </p:nvPr>
        </p:nvGraphicFramePr>
        <p:xfrm>
          <a:off x="285965" y="1764531"/>
          <a:ext cx="8445500" cy="3497262"/>
        </p:xfrm>
        <a:graphic>
          <a:graphicData uri="http://schemas.openxmlformats.org/presentationml/2006/ole">
            <mc:AlternateContent xmlns:mc="http://schemas.openxmlformats.org/markup-compatibility/2006">
              <mc:Choice xmlns:v="urn:schemas-microsoft-com:vml" Requires="v">
                <p:oleObj spid="_x0000_s28073171" name="Chart" r:id="rId4" imgW="3417505" imgH="1413579" progId="MSGraph.Chart.8">
                  <p:embed followColorScheme="full"/>
                </p:oleObj>
              </mc:Choice>
              <mc:Fallback>
                <p:oleObj name="Chart" r:id="rId4" imgW="3417505" imgH="1413579" progId="MSGraph.Chart.8">
                  <p:embed followColorScheme="full"/>
                  <p:pic>
                    <p:nvPicPr>
                      <p:cNvPr id="0" name=""/>
                      <p:cNvPicPr>
                        <a:picLocks noChangeAspect="1" noChangeArrowheads="1"/>
                      </p:cNvPicPr>
                      <p:nvPr/>
                    </p:nvPicPr>
                    <p:blipFill>
                      <a:blip r:embed="rId5"/>
                      <a:srcRect/>
                      <a:stretch>
                        <a:fillRect/>
                      </a:stretch>
                    </p:blipFill>
                    <p:spPr bwMode="gray">
                      <a:xfrm>
                        <a:off x="285965" y="1764531"/>
                        <a:ext cx="8445500" cy="3497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Annual Percent Change (%)</a:t>
            </a:r>
            <a:endParaRPr lang="en-US" sz="1600" b="1" dirty="0">
              <a:solidFill>
                <a:srgbClr val="225A7A"/>
              </a:solidFill>
            </a:endParaRPr>
          </a:p>
        </p:txBody>
      </p:sp>
      <p:sp>
        <p:nvSpPr>
          <p:cNvPr id="2116614" name="Rectangle 6"/>
          <p:cNvSpPr>
            <a:spLocks noChangeArrowheads="1"/>
          </p:cNvSpPr>
          <p:nvPr/>
        </p:nvSpPr>
        <p:spPr bwMode="blackWhite">
          <a:xfrm>
            <a:off x="1358154" y="5261793"/>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Growth in Ad Spending has greatly exceeded growth in capacity (policyholder surplus) or premium growth.  This suggests that there are diminishing returns to advertising.</a:t>
            </a:r>
            <a:endParaRPr lang="en-US" b="1" dirty="0">
              <a:solidFill>
                <a:srgbClr val="FFFFFF"/>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57</a:t>
            </a:fld>
            <a:endParaRPr lang="en-US"/>
          </a:p>
        </p:txBody>
      </p:sp>
      <p:sp>
        <p:nvSpPr>
          <p:cNvPr id="14" name="Rectangle 4"/>
          <p:cNvSpPr>
            <a:spLocks noChangeArrowheads="1"/>
          </p:cNvSpPr>
          <p:nvPr/>
        </p:nvSpPr>
        <p:spPr bwMode="auto">
          <a:xfrm>
            <a:off x="0" y="6338886"/>
            <a:ext cx="4616648" cy="431529"/>
          </a:xfrm>
          <a:prstGeom prst="rect">
            <a:avLst/>
          </a:prstGeom>
          <a:noFill/>
          <a:ln w="9525">
            <a:noFill/>
            <a:miter lim="800000"/>
            <a:headEnd/>
            <a:tailEnd/>
          </a:ln>
        </p:spPr>
        <p:txBody>
          <a:bodyPr wrap="none" lIns="92075" tIns="46038" rIns="92075" bIns="46038">
            <a:spAutoFit/>
          </a:bodyPr>
          <a:lstStyle/>
          <a:p>
            <a:pPr eaLnBrk="0" hangingPunct="0"/>
            <a:endParaRPr lang="en-US" sz="1100" dirty="0" smtClean="0"/>
          </a:p>
          <a:p>
            <a:pPr eaLnBrk="0" hangingPunct="0"/>
            <a:r>
              <a:rPr lang="en-US" sz="1100" dirty="0" smtClean="0"/>
              <a:t>Sources</a:t>
            </a:r>
            <a:r>
              <a:rPr lang="en-US" sz="1100" dirty="0"/>
              <a:t>:  </a:t>
            </a:r>
            <a:r>
              <a:rPr lang="en-US" sz="1100" dirty="0" smtClean="0"/>
              <a:t>Insurance Information Institute analysis from A.M. Best data.</a:t>
            </a:r>
            <a:endParaRPr lang="en-US" sz="1100" dirty="0"/>
          </a:p>
        </p:txBody>
      </p:sp>
      <p:sp>
        <p:nvSpPr>
          <p:cNvPr id="15" name="Rectangle 3"/>
          <p:cNvSpPr txBox="1">
            <a:spLocks noChangeArrowheads="1"/>
          </p:cNvSpPr>
          <p:nvPr/>
        </p:nvSpPr>
        <p:spPr bwMode="black">
          <a:xfrm>
            <a:off x="22400" y="0"/>
            <a:ext cx="7847276" cy="9652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nSpc>
                <a:spcPct val="85000"/>
              </a:lnSpc>
            </a:pPr>
            <a:r>
              <a:rPr lang="en-US" kern="0" dirty="0" smtClean="0"/>
              <a:t>Growth in Premiums, Capacity vs. Growth in Advertising Expenditures, 2000 – 2013</a:t>
            </a:r>
            <a:endParaRPr lang="en-US" sz="2100" kern="0" dirty="0" smtClean="0"/>
          </a:p>
        </p:txBody>
      </p:sp>
      <p:sp>
        <p:nvSpPr>
          <p:cNvPr id="16" name="Text Box 6"/>
          <p:cNvSpPr txBox="1">
            <a:spLocks noChangeArrowheads="1"/>
          </p:cNvSpPr>
          <p:nvPr/>
        </p:nvSpPr>
        <p:spPr bwMode="blackWhite">
          <a:xfrm>
            <a:off x="5476673" y="1225175"/>
            <a:ext cx="2699140" cy="1518025"/>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a:solidFill>
                  <a:srgbClr val="FFFFFF"/>
                </a:solidFill>
              </a:rPr>
              <a:t>G</a:t>
            </a:r>
            <a:r>
              <a:rPr lang="en-US" b="1" dirty="0" smtClean="0">
                <a:solidFill>
                  <a:srgbClr val="FFFFFF"/>
                </a:solidFill>
              </a:rPr>
              <a:t>rowth in the “Supply” of insurance has exceeded “Demand” </a:t>
            </a:r>
            <a:r>
              <a:rPr lang="en-US" b="1" dirty="0" smtClean="0">
                <a:solidFill>
                  <a:srgbClr val="FFFFFF"/>
                </a:solidFill>
                <a:sym typeface="Wingdings" panose="05000000000000000000" pitchFamily="2" charset="2"/>
              </a:rPr>
              <a:t> Efforts to sell have intensified</a:t>
            </a:r>
            <a:endParaRPr lang="en-US" b="1" dirty="0">
              <a:solidFill>
                <a:srgbClr val="FFFFFF"/>
              </a:solidFill>
            </a:endParaRPr>
          </a:p>
        </p:txBody>
      </p:sp>
    </p:spTree>
    <p:extLst>
      <p:ext uri="{BB962C8B-B14F-4D97-AF65-F5344CB8AC3E}">
        <p14:creationId xmlns:p14="http://schemas.microsoft.com/office/powerpoint/2010/main" val="28470947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1444318431"/>
              </p:ext>
            </p:extLst>
          </p:nvPr>
        </p:nvGraphicFramePr>
        <p:xfrm>
          <a:off x="1588" y="1716088"/>
          <a:ext cx="9128125" cy="4702175"/>
        </p:xfrm>
        <a:graphic>
          <a:graphicData uri="http://schemas.openxmlformats.org/presentationml/2006/ole">
            <mc:AlternateContent xmlns:mc="http://schemas.openxmlformats.org/markup-compatibility/2006">
              <mc:Choice xmlns:v="urn:schemas-microsoft-com:vml" Requires="v">
                <p:oleObj spid="_x0000_s28076242" name="Chart" r:id="rId4" imgW="8820267" imgH="4543404" progId="MSGraph.Chart.8">
                  <p:embed followColorScheme="full"/>
                </p:oleObj>
              </mc:Choice>
              <mc:Fallback>
                <p:oleObj name="Chart" r:id="rId4" imgW="8820267" imgH="4543404" progId="MSGraph.Chart.8">
                  <p:embed followColorScheme="full"/>
                  <p:pic>
                    <p:nvPicPr>
                      <p:cNvPr id="0" name=""/>
                      <p:cNvPicPr>
                        <a:picLocks noChangeAspect="1" noChangeArrowheads="1"/>
                      </p:cNvPicPr>
                      <p:nvPr/>
                    </p:nvPicPr>
                    <p:blipFill>
                      <a:blip r:embed="rId5"/>
                      <a:srcRect/>
                      <a:stretch>
                        <a:fillRect/>
                      </a:stretch>
                    </p:blipFill>
                    <p:spPr bwMode="auto">
                      <a:xfrm>
                        <a:off x="1588" y="1716088"/>
                        <a:ext cx="9128125" cy="470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30 </a:t>
            </a:r>
            <a:r>
              <a:rPr lang="en-US" b="1" dirty="0">
                <a:solidFill>
                  <a:schemeClr val="bg1"/>
                </a:solidFill>
              </a:rPr>
              <a:t>states showed </a:t>
            </a:r>
            <a:r>
              <a:rPr lang="en-US" b="1" dirty="0" smtClean="0">
                <a:solidFill>
                  <a:schemeClr val="bg1"/>
                </a:solidFill>
              </a:rPr>
              <a:t>any commercial lines growth from 2007 through 2013</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a:t>
            </a:r>
            <a:endParaRPr lang="en-US" sz="1600" b="1" dirty="0">
              <a:solidFill>
                <a:schemeClr val="bg1"/>
              </a:solidFill>
              <a:cs typeface="+mn-cs"/>
            </a:endParaRPr>
          </a:p>
        </p:txBody>
      </p:sp>
    </p:spTree>
    <p:extLst>
      <p:ext uri="{BB962C8B-B14F-4D97-AF65-F5344CB8AC3E}">
        <p14:creationId xmlns:p14="http://schemas.microsoft.com/office/powerpoint/2010/main" val="227209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855371999"/>
              </p:ext>
            </p:extLst>
          </p:nvPr>
        </p:nvGraphicFramePr>
        <p:xfrm>
          <a:off x="17463" y="1930400"/>
          <a:ext cx="9107487" cy="4730750"/>
        </p:xfrm>
        <a:graphic>
          <a:graphicData uri="http://schemas.openxmlformats.org/presentationml/2006/ole">
            <mc:AlternateContent xmlns:mc="http://schemas.openxmlformats.org/markup-compatibility/2006">
              <mc:Choice xmlns:v="urn:schemas-microsoft-com:vml" Requires="v">
                <p:oleObj spid="_x0000_s28077265"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17463" y="1930400"/>
                        <a:ext cx="9107487" cy="473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396458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6</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1987–2014E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2014.  2014 figure is through Q3:2014.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465918121"/>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043482" name="Chart" r:id="rId4" imgW="3440391" imgH="1840438" progId="MSGraph.Chart.8">
                  <p:embed followColorScheme="full"/>
                </p:oleObj>
              </mc:Choice>
              <mc:Fallback>
                <p:oleObj name="Chart" r:id="rId4" imgW="3440391" imgH="1840438"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4157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7543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88106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689109"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8294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42675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99362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9216"/>
              <a:gd name="adj2" fmla="val 180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66870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389257" y="4184467"/>
            <a:ext cx="1314450" cy="292100"/>
          </a:xfrm>
          <a:prstGeom prst="wedgeRectCallout">
            <a:avLst>
              <a:gd name="adj1" fmla="val -18945"/>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8099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1827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649334" y="377850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953765" y="3539176"/>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8248712" y="4237038"/>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8181092" y="293439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505758" y="2235684"/>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14068"/>
              <a:gd name="adj2" fmla="val 2634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468312" y="3338840"/>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759737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60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612676921"/>
              </p:ext>
            </p:extLst>
          </p:nvPr>
        </p:nvGraphicFramePr>
        <p:xfrm>
          <a:off x="0" y="1674813"/>
          <a:ext cx="9144000" cy="4719637"/>
        </p:xfrm>
        <a:graphic>
          <a:graphicData uri="http://schemas.openxmlformats.org/presentationml/2006/ole">
            <mc:AlternateContent xmlns:mc="http://schemas.openxmlformats.org/markup-compatibility/2006">
              <mc:Choice xmlns:v="urn:schemas-microsoft-com:vml" Requires="v">
                <p:oleObj spid="_x0000_s27965791" name="Chart" r:id="rId4" imgW="8820230" imgH="4553040" progId="MSGraph.Chart.8">
                  <p:embed followColorScheme="full"/>
                </p:oleObj>
              </mc:Choice>
              <mc:Fallback>
                <p:oleObj name="Chart" r:id="rId4" imgW="8820230" imgH="4553040" progId="MSGraph.Chart.8">
                  <p:embed followColorScheme="full"/>
                  <p:pic>
                    <p:nvPicPr>
                      <p:cNvPr id="0" name=""/>
                      <p:cNvPicPr>
                        <a:picLocks noChangeAspect="1" noChangeArrowheads="1"/>
                      </p:cNvPicPr>
                      <p:nvPr/>
                    </p:nvPicPr>
                    <p:blipFill>
                      <a:blip r:embed="rId5"/>
                      <a:srcRect/>
                      <a:stretch>
                        <a:fillRect/>
                      </a:stretch>
                    </p:blipFill>
                    <p:spPr bwMode="auto">
                      <a:xfrm>
                        <a:off x="0" y="1674813"/>
                        <a:ext cx="9144000" cy="4719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13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104272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61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2007-2013*</a:t>
            </a:r>
          </a:p>
        </p:txBody>
      </p:sp>
      <p:graphicFrame>
        <p:nvGraphicFramePr>
          <p:cNvPr id="84994" name="Object 3"/>
          <p:cNvGraphicFramePr>
            <a:graphicFrameLocks noGrp="1" noChangeAspect="1"/>
          </p:cNvGraphicFramePr>
          <p:nvPr>
            <p:ph idx="4294967295"/>
            <p:extLst/>
          </p:nvPr>
        </p:nvGraphicFramePr>
        <p:xfrm>
          <a:off x="0" y="1790700"/>
          <a:ext cx="9172575" cy="4733925"/>
        </p:xfrm>
        <a:graphic>
          <a:graphicData uri="http://schemas.openxmlformats.org/presentationml/2006/ole">
            <mc:AlternateContent xmlns:mc="http://schemas.openxmlformats.org/markup-compatibility/2006">
              <mc:Choice xmlns:v="urn:schemas-microsoft-com:vml" Requires="v">
                <p:oleObj spid="_x0000_s27966815" name="Chart" r:id="rId4" imgW="8820048" imgH="4552970" progId="MSGraph.Chart.8">
                  <p:embed followColorScheme="full"/>
                </p:oleObj>
              </mc:Choice>
              <mc:Fallback>
                <p:oleObj name="Chart" r:id="rId4" imgW="8820048" imgH="4552970"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2575"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6 years</a:t>
            </a:r>
            <a:endParaRPr lang="en-US" b="1" dirty="0">
              <a:solidFill>
                <a:schemeClr val="bg1"/>
              </a:solidFill>
            </a:endParaRPr>
          </a:p>
        </p:txBody>
      </p:sp>
    </p:spTree>
    <p:extLst>
      <p:ext uri="{BB962C8B-B14F-4D97-AF65-F5344CB8AC3E}">
        <p14:creationId xmlns:p14="http://schemas.microsoft.com/office/powerpoint/2010/main" val="3452263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62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Commercial Lines 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63</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(1Q:2004–4Q:2014)</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1782915826"/>
              </p:ext>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124327" name="Chart" r:id="rId4" imgW="8572457" imgH="4771986" progId="MSGraph.Chart.8">
                  <p:embed followColorScheme="full"/>
                </p:oleObj>
              </mc:Choice>
              <mc:Fallback>
                <p:oleObj name="Chart" r:id="rId4" imgW="8572457" imgH="4771986"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Q4:2014 had turned (slightly) negative for only the 2</a:t>
            </a:r>
            <a:r>
              <a:rPr lang="en-US" sz="1400" b="1" baseline="30000" dirty="0" smtClean="0">
                <a:solidFill>
                  <a:schemeClr val="bg1"/>
                </a:solidFill>
              </a:rPr>
              <a:t>nd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96309"/>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326408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64</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2014:Q4</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762298" y="6155653"/>
            <a:ext cx="3743325" cy="161925"/>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378560" y="1409351"/>
            <a:ext cx="8470471" cy="4987133"/>
          </a:xfrm>
          <a:prstGeom prst="rect">
            <a:avLst/>
          </a:prstGeom>
        </p:spPr>
      </p:pic>
      <p:sp>
        <p:nvSpPr>
          <p:cNvPr id="16" name="AutoShape 7"/>
          <p:cNvSpPr>
            <a:spLocks noChangeArrowheads="1"/>
          </p:cNvSpPr>
          <p:nvPr/>
        </p:nvSpPr>
        <p:spPr bwMode="blackWhite">
          <a:xfrm>
            <a:off x="1045030" y="5228999"/>
            <a:ext cx="1924050" cy="666750"/>
          </a:xfrm>
          <a:prstGeom prst="wedgeRectCallout">
            <a:avLst>
              <a:gd name="adj1" fmla="val 145304"/>
              <a:gd name="adj2" fmla="val 256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2862311" y="2348800"/>
            <a:ext cx="1771650" cy="1104900"/>
          </a:xfrm>
          <a:prstGeom prst="wedgeRectCallout">
            <a:avLst>
              <a:gd name="adj1" fmla="val -35849"/>
              <a:gd name="adj2" fmla="val 1378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6"/>
          <p:cNvSpPr>
            <a:spLocks noChangeArrowheads="1"/>
          </p:cNvSpPr>
          <p:nvPr/>
        </p:nvSpPr>
        <p:spPr bwMode="blackWhite">
          <a:xfrm>
            <a:off x="4210892" y="3532606"/>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5" name="AutoShape 6"/>
          <p:cNvSpPr>
            <a:spLocks noChangeArrowheads="1"/>
          </p:cNvSpPr>
          <p:nvPr/>
        </p:nvSpPr>
        <p:spPr bwMode="blackWhite">
          <a:xfrm>
            <a:off x="6050988" y="1436910"/>
            <a:ext cx="2658599" cy="1571261"/>
          </a:xfrm>
          <a:prstGeom prst="wedgeRectCallout">
            <a:avLst>
              <a:gd name="adj1" fmla="val -6748"/>
              <a:gd name="adj2" fmla="val 11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Q1:2014 renewals were up 1.5%; Some insurers posted stronger numbers.</a:t>
            </a:r>
            <a:endParaRPr lang="en-US" sz="1400" b="1" dirty="0">
              <a:solidFill>
                <a:schemeClr val="bg1"/>
              </a:solidFill>
              <a:latin typeface="Arial" pitchFamily="34" charset="0"/>
              <a:cs typeface="+mn-cs"/>
            </a:endParaRPr>
          </a:p>
        </p:txBody>
      </p:sp>
      <p:sp>
        <p:nvSpPr>
          <p:cNvPr id="26" name="AutoShape 7"/>
          <p:cNvSpPr>
            <a:spLocks noChangeArrowheads="1"/>
          </p:cNvSpPr>
          <p:nvPr/>
        </p:nvSpPr>
        <p:spPr bwMode="blackWhite">
          <a:xfrm>
            <a:off x="2464232" y="143691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Tree>
    <p:extLst>
      <p:ext uri="{BB962C8B-B14F-4D97-AF65-F5344CB8AC3E}">
        <p14:creationId xmlns:p14="http://schemas.microsoft.com/office/powerpoint/2010/main" val="1982035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4200"/>
                            </p:stCondLst>
                            <p:childTnLst>
                              <p:par>
                                <p:cTn id="17" presetID="22" presetClass="entr" presetSubtype="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P spid="25" grpId="0" animBg="1"/>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2014:Q4</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3" name="Picture 2"/>
          <p:cNvPicPr>
            <a:picLocks noChangeAspect="1"/>
          </p:cNvPicPr>
          <p:nvPr/>
        </p:nvPicPr>
        <p:blipFill>
          <a:blip r:embed="rId3"/>
          <a:stretch>
            <a:fillRect/>
          </a:stretch>
        </p:blipFill>
        <p:spPr>
          <a:xfrm>
            <a:off x="407855" y="1550019"/>
            <a:ext cx="8131466" cy="4768916"/>
          </a:xfrm>
          <a:prstGeom prst="rect">
            <a:avLst/>
          </a:prstGeom>
        </p:spPr>
      </p:pic>
      <p:sp>
        <p:nvSpPr>
          <p:cNvPr id="18" name="AutoShape 6"/>
          <p:cNvSpPr>
            <a:spLocks noChangeArrowheads="1"/>
          </p:cNvSpPr>
          <p:nvPr/>
        </p:nvSpPr>
        <p:spPr bwMode="blackWhite">
          <a:xfrm>
            <a:off x="6061592" y="1118911"/>
            <a:ext cx="2890684" cy="1509990"/>
          </a:xfrm>
          <a:prstGeom prst="wedgeRectCallout">
            <a:avLst>
              <a:gd name="adj1" fmla="val 28803"/>
              <a:gd name="adj2" fmla="val 137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several years of gains, pricing </a:t>
            </a:r>
            <a:r>
              <a:rPr lang="en-US" sz="1400" b="1" dirty="0">
                <a:solidFill>
                  <a:schemeClr val="bg1"/>
                </a:solidFill>
                <a:latin typeface="Arial" pitchFamily="34" charset="0"/>
              </a:rPr>
              <a:t>today </a:t>
            </a:r>
            <a:r>
              <a:rPr lang="en-US" sz="1400" b="1" dirty="0" smtClean="0">
                <a:solidFill>
                  <a:schemeClr val="bg1"/>
                </a:solidFill>
                <a:latin typeface="Arial" pitchFamily="34" charset="0"/>
              </a:rPr>
              <a:t>for midsized accounts is </a:t>
            </a:r>
            <a:r>
              <a:rPr lang="en-US" sz="1400" b="1" dirty="0">
                <a:solidFill>
                  <a:schemeClr val="bg1"/>
                </a:solidFill>
                <a:latin typeface="Arial" pitchFamily="34" charset="0"/>
              </a:rPr>
              <a:t>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cxnSp>
        <p:nvCxnSpPr>
          <p:cNvPr id="19" name="Straight Connector 18"/>
          <p:cNvCxnSpPr/>
          <p:nvPr/>
        </p:nvCxnSpPr>
        <p:spPr>
          <a:xfrm>
            <a:off x="762000" y="4008582"/>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6622" y="4475017"/>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6" y="5181596"/>
            <a:ext cx="7726012" cy="36946"/>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641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Directional Pricing Trend in Large Account P/C Renewals</a:t>
            </a:r>
          </a:p>
        </p:txBody>
      </p:sp>
      <p:sp>
        <p:nvSpPr>
          <p:cNvPr id="74756" name="Rectangle 8"/>
          <p:cNvSpPr>
            <a:spLocks noChangeArrowheads="1"/>
          </p:cNvSpPr>
          <p:nvPr/>
        </p:nvSpPr>
        <p:spPr bwMode="black">
          <a:xfrm>
            <a:off x="299023" y="129700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smtClean="0">
                <a:solidFill>
                  <a:srgbClr val="225A7A"/>
                </a:solidFill>
              </a:rPr>
              <a:t>Early 2009 </a:t>
            </a:r>
            <a:r>
              <a:rPr lang="en-US" b="1" dirty="0">
                <a:solidFill>
                  <a:srgbClr val="225A7A"/>
                </a:solidFill>
              </a:rPr>
              <a:t>through </a:t>
            </a:r>
            <a:r>
              <a:rPr lang="en-US" b="1" dirty="0" smtClean="0">
                <a:solidFill>
                  <a:srgbClr val="225A7A"/>
                </a:solidFill>
              </a:rPr>
              <a:t>Early 2015</a:t>
            </a:r>
            <a:endParaRPr lang="en-US" b="1" dirty="0">
              <a:solidFill>
                <a:srgbClr val="225A7A"/>
              </a:solidFill>
            </a:endParaRPr>
          </a:p>
        </p:txBody>
      </p:sp>
      <p:sp>
        <p:nvSpPr>
          <p:cNvPr id="74758" name="Rectangle 6"/>
          <p:cNvSpPr>
            <a:spLocks noChangeArrowheads="1"/>
          </p:cNvSpPr>
          <p:nvPr/>
        </p:nvSpPr>
        <p:spPr bwMode="auto">
          <a:xfrm>
            <a:off x="-201613" y="6621843"/>
            <a:ext cx="8942201" cy="27584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Barclays’ Commercial Insurance Buyers Survey.</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66</a:t>
            </a:fld>
            <a:endParaRPr lang="en-US"/>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257425"/>
            <a:ext cx="9144000" cy="3665490"/>
          </a:xfrm>
          <a:prstGeom prst="rect">
            <a:avLst/>
          </a:prstGeom>
        </p:spPr>
      </p:pic>
      <p:sp>
        <p:nvSpPr>
          <p:cNvPr id="13" name="AutoShape 5"/>
          <p:cNvSpPr>
            <a:spLocks noChangeArrowheads="1"/>
          </p:cNvSpPr>
          <p:nvPr/>
        </p:nvSpPr>
        <p:spPr bwMode="blackWhite">
          <a:xfrm>
            <a:off x="6772148" y="1318219"/>
            <a:ext cx="2052764" cy="813793"/>
          </a:xfrm>
          <a:prstGeom prst="wedgeRectCallout">
            <a:avLst>
              <a:gd name="adj1" fmla="val 41773"/>
              <a:gd name="adj2" fmla="val 3853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Few accounts are seeing increases</a:t>
            </a:r>
            <a:endParaRPr lang="en-US" sz="1600" b="1" dirty="0">
              <a:solidFill>
                <a:schemeClr val="bg1"/>
              </a:solidFill>
            </a:endParaRPr>
          </a:p>
        </p:txBody>
      </p:sp>
    </p:spTree>
    <p:extLst>
      <p:ext uri="{BB962C8B-B14F-4D97-AF65-F5344CB8AC3E}">
        <p14:creationId xmlns:p14="http://schemas.microsoft.com/office/powerpoint/2010/main" val="609711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67</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2014:Q4</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Q4:2014; Commercial Auto and EPL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ext uri="{D42A27DB-BD31-4B8C-83A1-F6EECF244321}">
                <p14:modId xmlns:p14="http://schemas.microsoft.com/office/powerpoint/2010/main" val="2555245565"/>
              </p:ext>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125348" name="Chart" r:id="rId4" imgW="8296386" imgH="3762230" progId="MSGraph.Chart.8">
                  <p:embed followColorScheme="full"/>
                </p:oleObj>
              </mc:Choice>
              <mc:Fallback>
                <p:oleObj name="Chart" r:id="rId4" imgW="8296386" imgH="376223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3329509" y="1091923"/>
            <a:ext cx="2624779" cy="1276910"/>
          </a:xfrm>
          <a:prstGeom prst="wedgeRectCallout">
            <a:avLst>
              <a:gd name="adj1" fmla="val 133761"/>
              <a:gd name="adj2" fmla="val 111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a:t>
            </a:r>
            <a:r>
              <a:rPr lang="en-US" sz="1600" b="1" dirty="0" smtClean="0">
                <a:solidFill>
                  <a:srgbClr val="FFFFFF"/>
                </a:solidFill>
                <a:latin typeface="Arial" charset="0"/>
                <a:cs typeface="Arial" charset="0"/>
              </a:rPr>
              <a:t> rate increases are large than any other line, followed by Employment Practices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124521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5"/>
          <p:cNvSpPr txBox="1">
            <a:spLocks noChangeArrowheads="1"/>
          </p:cNvSpPr>
          <p:nvPr/>
        </p:nvSpPr>
        <p:spPr bwMode="auto">
          <a:xfrm>
            <a:off x="85725" y="5923347"/>
            <a:ext cx="7501763" cy="707801"/>
          </a:xfrm>
          <a:prstGeom prst="rect">
            <a:avLst/>
          </a:prstGeom>
          <a:noFill/>
          <a:ln w="0">
            <a:noFill/>
            <a:miter lim="800000"/>
            <a:headEnd/>
            <a:tailEnd/>
          </a:ln>
          <a:effectLst/>
        </p:spPr>
        <p:txBody>
          <a:bodyPr wrap="square" lIns="91354" tIns="45678" rIns="91354" bIns="45678">
            <a:spAutoFit/>
          </a:bodyPr>
          <a:lstStyle/>
          <a:p>
            <a:pPr eaLnBrk="0" hangingPunct="0">
              <a:tabLst>
                <a:tab pos="515451" algn="l"/>
              </a:tabLst>
            </a:pPr>
            <a:endParaRPr lang="en-US" sz="1000" dirty="0">
              <a:latin typeface="Arial" charset="0"/>
            </a:endParaRPr>
          </a:p>
          <a:p>
            <a:pPr eaLnBrk="0" hangingPunct="0">
              <a:tabLst>
                <a:tab pos="53975" algn="l"/>
              </a:tabLst>
            </a:pPr>
            <a:r>
              <a:rPr lang="en-US" sz="1000" dirty="0" smtClean="0">
                <a:latin typeface="Arial" charset="0"/>
                <a:cs typeface="Arial" charset="0"/>
              </a:rPr>
              <a:t>*	States </a:t>
            </a:r>
            <a:r>
              <a:rPr lang="en-US" sz="1000" dirty="0">
                <a:latin typeface="Arial" charset="0"/>
                <a:cs typeface="Arial" charset="0"/>
              </a:rPr>
              <a:t>approved through </a:t>
            </a:r>
            <a:r>
              <a:rPr lang="en-US" sz="1000" dirty="0" smtClean="0">
                <a:latin typeface="Arial" charset="0"/>
                <a:cs typeface="Arial" charset="0"/>
              </a:rPr>
              <a:t>4/8/2014</a:t>
            </a:r>
            <a:endParaRPr lang="en-US" sz="1000" dirty="0">
              <a:latin typeface="Arial" charset="0"/>
              <a:cs typeface="Arial" charset="0"/>
            </a:endParaRPr>
          </a:p>
          <a:p>
            <a:pPr eaLnBrk="0" hangingPunct="0">
              <a:tabLst>
                <a:tab pos="53975" algn="l"/>
                <a:tab pos="512763" algn="l"/>
              </a:tabLst>
            </a:pPr>
            <a:r>
              <a:rPr lang="en-US" sz="1000" dirty="0">
                <a:latin typeface="Arial" charset="0"/>
                <a:cs typeface="Arial" charset="0"/>
              </a:rPr>
              <a:t>	Countrywide approved changes in advisory rates, loss costs, and assigned risk rates as filed by the applicable rating 	organization, relative to the previously filed </a:t>
            </a:r>
            <a:r>
              <a:rPr lang="en-US" sz="1000" dirty="0" smtClean="0">
                <a:latin typeface="Arial" charset="0"/>
                <a:cs typeface="Arial" charset="0"/>
              </a:rPr>
              <a:t>rates</a:t>
            </a:r>
            <a:endParaRPr lang="en-US" sz="1000" dirty="0">
              <a:latin typeface="Arial" charset="0"/>
            </a:endParaRPr>
          </a:p>
        </p:txBody>
      </p:sp>
      <p:sp>
        <p:nvSpPr>
          <p:cNvPr id="19" name="Title 1"/>
          <p:cNvSpPr>
            <a:spLocks noGrp="1"/>
          </p:cNvSpPr>
          <p:nvPr>
            <p:ph type="title"/>
          </p:nvPr>
        </p:nvSpPr>
        <p:spPr>
          <a:xfrm>
            <a:off x="0" y="171450"/>
            <a:ext cx="9144000" cy="762000"/>
          </a:xfrm>
        </p:spPr>
        <p:txBody>
          <a:bodyPr anchor="ctr" anchorCtr="0">
            <a:normAutofit fontScale="90000"/>
          </a:bodyPr>
          <a:lstStyle/>
          <a:p>
            <a:r>
              <a:rPr lang="en-US" dirty="0" smtClean="0"/>
              <a:t>Workers Compensation Approved Changes</a:t>
            </a:r>
            <a:br>
              <a:rPr lang="en-US" dirty="0" smtClean="0"/>
            </a:br>
            <a:r>
              <a:rPr lang="en-US" dirty="0" smtClean="0"/>
              <a:t>in Bureau Rates/Loss Costs</a:t>
            </a:r>
            <a:r>
              <a:rPr lang="en-US" sz="800" dirty="0"/>
              <a:t/>
            </a:r>
            <a:br>
              <a:rPr lang="en-US" sz="800" dirty="0"/>
            </a:br>
            <a:r>
              <a:rPr lang="en-US" sz="1600" dirty="0" smtClean="0">
                <a:solidFill>
                  <a:schemeClr val="tx1"/>
                </a:solidFill>
                <a:latin typeface="Arial" pitchFamily="34" charset="0"/>
              </a:rPr>
              <a:t>All States</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68</a:t>
            </a:fld>
            <a:endParaRPr lang="en-US" dirty="0"/>
          </a:p>
        </p:txBody>
      </p:sp>
      <p:graphicFrame>
        <p:nvGraphicFramePr>
          <p:cNvPr id="22" name="Content Placeholder 4"/>
          <p:cNvGraphicFramePr>
            <a:graphicFrameLocks/>
          </p:cNvGraphicFramePr>
          <p:nvPr>
            <p:extLst/>
          </p:nvPr>
        </p:nvGraphicFramePr>
        <p:xfrm>
          <a:off x="1" y="1675280"/>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8"/>
          <p:cNvSpPr txBox="1">
            <a:spLocks noChangeArrowheads="1"/>
          </p:cNvSpPr>
          <p:nvPr/>
        </p:nvSpPr>
        <p:spPr bwMode="auto">
          <a:xfrm>
            <a:off x="0" y="1143000"/>
            <a:ext cx="1485900" cy="584691"/>
          </a:xfrm>
          <a:prstGeom prst="rect">
            <a:avLst/>
          </a:prstGeom>
          <a:noFill/>
          <a:ln w="9525">
            <a:noFill/>
            <a:miter lim="800000"/>
            <a:headEnd/>
            <a:tailEnd/>
          </a:ln>
          <a:effectLst/>
        </p:spPr>
        <p:txBody>
          <a:bodyPr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1" name="Text Box 4"/>
          <p:cNvSpPr txBox="1">
            <a:spLocks noChangeArrowheads="1"/>
          </p:cNvSpPr>
          <p:nvPr/>
        </p:nvSpPr>
        <p:spPr bwMode="auto">
          <a:xfrm>
            <a:off x="3808415" y="5544563"/>
            <a:ext cx="1548007" cy="277427"/>
          </a:xfrm>
          <a:prstGeom prst="rect">
            <a:avLst/>
          </a:prstGeom>
          <a:noFill/>
          <a:ln w="9525">
            <a:noFill/>
            <a:miter lim="800000"/>
            <a:headEnd/>
            <a:tailEnd/>
          </a:ln>
          <a:effectLst/>
        </p:spPr>
        <p:txBody>
          <a:bodyPr wrap="none" lIns="91354" tIns="45678" rIns="91354" bIns="45678">
            <a:spAutoFit/>
          </a:bodyPr>
          <a:lstStyle/>
          <a:p>
            <a:pPr eaLnBrk="0" hangingPunct="0">
              <a:lnSpc>
                <a:spcPct val="75000"/>
              </a:lnSpc>
              <a:spcBef>
                <a:spcPct val="25000"/>
              </a:spcBef>
            </a:pPr>
            <a:r>
              <a:rPr lang="en-US" sz="1600" b="1" dirty="0">
                <a:solidFill>
                  <a:srgbClr val="225A7A"/>
                </a:solidFill>
                <a:latin typeface="Arial" charset="0"/>
              </a:rPr>
              <a:t>Calendar Year</a:t>
            </a:r>
          </a:p>
        </p:txBody>
      </p:sp>
    </p:spTree>
    <p:extLst>
      <p:ext uri="{BB962C8B-B14F-4D97-AF65-F5344CB8AC3E}">
        <p14:creationId xmlns:p14="http://schemas.microsoft.com/office/powerpoint/2010/main" val="2774441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3"/>
          <p:cNvSpPr>
            <a:spLocks noGrp="1"/>
          </p:cNvSpPr>
          <p:nvPr>
            <p:ph type="title"/>
          </p:nvPr>
        </p:nvSpPr>
        <p:spPr>
          <a:xfrm>
            <a:off x="0" y="173736"/>
            <a:ext cx="9144000" cy="762000"/>
          </a:xfrm>
        </p:spPr>
        <p:txBody>
          <a:bodyPr>
            <a:normAutofit fontScale="90000"/>
          </a:bodyPr>
          <a:lstStyle/>
          <a:p>
            <a:r>
              <a:rPr lang="en-US" dirty="0" smtClean="0"/>
              <a:t>Workers Compensation</a:t>
            </a:r>
            <a:br>
              <a:rPr lang="en-US" dirty="0" smtClean="0"/>
            </a:br>
            <a:r>
              <a:rPr lang="en-US" dirty="0" smtClean="0"/>
              <a:t>Approved Changes in Bureau Rates/Loss Costs</a:t>
            </a:r>
            <a:r>
              <a:rPr lang="en-US" sz="800" dirty="0" smtClean="0">
                <a:solidFill>
                  <a:srgbClr val="006699"/>
                </a:solidFill>
              </a:rPr>
              <a:t/>
            </a:r>
            <a:br>
              <a:rPr lang="en-US" sz="800" dirty="0" smtClean="0">
                <a:solidFill>
                  <a:srgbClr val="006699"/>
                </a:solidFill>
              </a:rPr>
            </a:br>
            <a:r>
              <a:rPr lang="en-US" sz="1600" dirty="0" smtClean="0">
                <a:solidFill>
                  <a:schemeClr val="tx1"/>
                </a:solidFill>
                <a:latin typeface="Arial" pitchFamily="34" charset="0"/>
              </a:rPr>
              <a:t>All </a:t>
            </a:r>
            <a:r>
              <a:rPr lang="en-US" sz="1600" dirty="0">
                <a:solidFill>
                  <a:schemeClr val="tx1"/>
                </a:solidFill>
                <a:latin typeface="Arial" pitchFamily="34" charset="0"/>
              </a:rPr>
              <a:t>States vs. NCCI </a:t>
            </a:r>
            <a:r>
              <a:rPr lang="en-US" sz="1600" dirty="0" smtClean="0">
                <a:solidFill>
                  <a:schemeClr val="tx1"/>
                </a:solidFill>
                <a:latin typeface="Arial" pitchFamily="34" charset="0"/>
              </a:rPr>
              <a:t>States</a:t>
            </a:r>
            <a:endParaRPr lang="en-US" dirty="0"/>
          </a:p>
        </p:txBody>
      </p:sp>
      <p:sp>
        <p:nvSpPr>
          <p:cNvPr id="3" name="Slide Number Placeholder 2"/>
          <p:cNvSpPr>
            <a:spLocks noGrp="1"/>
          </p:cNvSpPr>
          <p:nvPr>
            <p:ph type="sldNum" sz="quarter" idx="10"/>
          </p:nvPr>
        </p:nvSpPr>
        <p:spPr/>
        <p:txBody>
          <a:bodyPr lIns="82021" tIns="41010" rIns="82021" bIns="41010"/>
          <a:lstStyle/>
          <a:p>
            <a:fld id="{92DC2852-4524-4D94-B636-4315D37E8450}" type="slidenum">
              <a:rPr lang="en-US" smtClean="0"/>
              <a:pPr/>
              <a:t>69</a:t>
            </a:fld>
            <a:endParaRPr lang="en-US" dirty="0"/>
          </a:p>
        </p:txBody>
      </p:sp>
      <p:graphicFrame>
        <p:nvGraphicFramePr>
          <p:cNvPr id="12" name="Content Placeholder 4"/>
          <p:cNvGraphicFramePr>
            <a:graphicFrameLocks/>
          </p:cNvGraphicFramePr>
          <p:nvPr>
            <p:extLst/>
          </p:nvPr>
        </p:nvGraphicFramePr>
        <p:xfrm>
          <a:off x="266007" y="1668276"/>
          <a:ext cx="8595591" cy="415738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4"/>
          <p:cNvSpPr txBox="1">
            <a:spLocks noChangeArrowheads="1"/>
          </p:cNvSpPr>
          <p:nvPr/>
        </p:nvSpPr>
        <p:spPr bwMode="auto">
          <a:xfrm>
            <a:off x="3505200" y="1912174"/>
            <a:ext cx="2620088" cy="742493"/>
          </a:xfrm>
          <a:prstGeom prst="rect">
            <a:avLst/>
          </a:prstGeom>
          <a:noFill/>
          <a:ln w="9525">
            <a:noFill/>
            <a:miter lim="800000"/>
            <a:headEnd/>
            <a:tailEnd/>
          </a:ln>
          <a:effectLst/>
        </p:spPr>
        <p:txBody>
          <a:bodyPr wrap="square" lIns="91354" tIns="45678" rIns="91354" bIns="45678">
            <a:spAutoFit/>
          </a:bodyPr>
          <a:lstStyle/>
          <a:p>
            <a:pPr algn="ctr" eaLnBrk="0" hangingPunct="0">
              <a:lnSpc>
                <a:spcPct val="80000"/>
              </a:lnSpc>
              <a:spcBef>
                <a:spcPct val="50000"/>
              </a:spcBef>
              <a:tabLst>
                <a:tab pos="348923" algn="dec"/>
              </a:tabLst>
            </a:pPr>
            <a:r>
              <a:rPr lang="en-US" sz="1400" b="1" dirty="0">
                <a:latin typeface="Arial" charset="0"/>
              </a:rPr>
              <a:t>Cumulative </a:t>
            </a:r>
            <a:r>
              <a:rPr lang="en-US" sz="1400" b="1" dirty="0" smtClean="0">
                <a:latin typeface="Arial" charset="0"/>
              </a:rPr>
              <a:t>2005–2013</a:t>
            </a:r>
            <a:endParaRPr lang="en-US" sz="1400" b="1" dirty="0">
              <a:latin typeface="Arial" charset="0"/>
            </a:endParaRPr>
          </a:p>
          <a:p>
            <a:pPr eaLnBrk="0" hangingPunct="0">
              <a:lnSpc>
                <a:spcPct val="60000"/>
              </a:lnSpc>
              <a:spcBef>
                <a:spcPct val="50000"/>
              </a:spcBef>
              <a:tabLst>
                <a:tab pos="664987" algn="dec"/>
              </a:tabLst>
            </a:pPr>
            <a:r>
              <a:rPr lang="en-US" sz="1400" b="1" dirty="0">
                <a:latin typeface="Arial" charset="0"/>
              </a:rPr>
              <a:t>	</a:t>
            </a:r>
            <a:r>
              <a:rPr lang="en-US" sz="1400" b="1" dirty="0" smtClean="0">
                <a:latin typeface="Arial" charset="0"/>
              </a:rPr>
              <a:t>–18.1%  </a:t>
            </a:r>
            <a:r>
              <a:rPr lang="en-US" sz="1400" b="1" dirty="0">
                <a:latin typeface="Arial" charset="0"/>
              </a:rPr>
              <a:t>All States</a:t>
            </a:r>
          </a:p>
          <a:p>
            <a:pPr eaLnBrk="0" hangingPunct="0">
              <a:lnSpc>
                <a:spcPct val="60000"/>
              </a:lnSpc>
              <a:spcBef>
                <a:spcPct val="50000"/>
              </a:spcBef>
              <a:tabLst>
                <a:tab pos="664987" algn="dec"/>
              </a:tabLst>
            </a:pPr>
            <a:r>
              <a:rPr lang="en-US" sz="1400" b="1" dirty="0">
                <a:latin typeface="Arial" charset="0"/>
              </a:rPr>
              <a:t>	</a:t>
            </a:r>
            <a:r>
              <a:rPr lang="en-US" sz="1400" b="1" dirty="0" smtClean="0">
                <a:latin typeface="Arial" charset="0"/>
              </a:rPr>
              <a:t>–15.1%  </a:t>
            </a:r>
            <a:r>
              <a:rPr lang="en-US" sz="1400" b="1" dirty="0">
                <a:latin typeface="Arial" charset="0"/>
              </a:rPr>
              <a:t>NCCI States</a:t>
            </a:r>
          </a:p>
        </p:txBody>
      </p:sp>
      <p:sp>
        <p:nvSpPr>
          <p:cNvPr id="17" name="Text Box 8"/>
          <p:cNvSpPr txBox="1">
            <a:spLocks noChangeArrowheads="1"/>
          </p:cNvSpPr>
          <p:nvPr/>
        </p:nvSpPr>
        <p:spPr bwMode="auto">
          <a:xfrm>
            <a:off x="0" y="1143000"/>
            <a:ext cx="1485900" cy="523135"/>
          </a:xfrm>
          <a:prstGeom prst="rect">
            <a:avLst/>
          </a:prstGeom>
          <a:noFill/>
          <a:ln w="9525">
            <a:noFill/>
            <a:miter lim="800000"/>
            <a:headEnd/>
            <a:tailEnd/>
          </a:ln>
          <a:effectLst/>
        </p:spPr>
        <p:txBody>
          <a:bodyPr lIns="91354" tIns="45678" rIns="91354" bIns="45678">
            <a:spAutoFit/>
          </a:bodyPr>
          <a:lstStyle/>
          <a:p>
            <a:pPr eaLnBrk="0" hangingPunct="0">
              <a:spcBef>
                <a:spcPct val="50000"/>
              </a:spcBef>
            </a:pPr>
            <a:r>
              <a:rPr lang="en-US" sz="1400" b="1" dirty="0" smtClean="0">
                <a:latin typeface="Arial" charset="0"/>
              </a:rPr>
              <a:t>Percent Change</a:t>
            </a:r>
            <a:endParaRPr lang="en-US" sz="1400" b="1" dirty="0">
              <a:latin typeface="Arial" charset="0"/>
            </a:endParaRPr>
          </a:p>
        </p:txBody>
      </p:sp>
      <p:sp>
        <p:nvSpPr>
          <p:cNvPr id="14" name="Text Box 4"/>
          <p:cNvSpPr txBox="1">
            <a:spLocks noChangeArrowheads="1"/>
          </p:cNvSpPr>
          <p:nvPr/>
        </p:nvSpPr>
        <p:spPr bwMode="auto">
          <a:xfrm>
            <a:off x="3808415" y="5544563"/>
            <a:ext cx="1582236" cy="274616"/>
          </a:xfrm>
          <a:prstGeom prst="rect">
            <a:avLst/>
          </a:prstGeom>
          <a:noFill/>
          <a:ln w="9525">
            <a:noFill/>
            <a:miter lim="800000"/>
            <a:headEnd/>
            <a:tailEnd/>
          </a:ln>
          <a:effectLst/>
        </p:spPr>
        <p:txBody>
          <a:bodyPr wrap="none" lIns="91354" tIns="45678" rIns="91354" bIns="45678">
            <a:spAutoFit/>
          </a:bodyPr>
          <a:lstStyle/>
          <a:p>
            <a:pPr eaLnBrk="0" hangingPunct="0">
              <a:lnSpc>
                <a:spcPct val="75000"/>
              </a:lnSpc>
              <a:spcBef>
                <a:spcPct val="25000"/>
              </a:spcBef>
            </a:pPr>
            <a:r>
              <a:rPr lang="en-US" sz="1600" b="1" dirty="0">
                <a:latin typeface="Arial" charset="0"/>
              </a:rPr>
              <a:t>Calendar Year</a:t>
            </a:r>
          </a:p>
        </p:txBody>
      </p:sp>
      <p:sp>
        <p:nvSpPr>
          <p:cNvPr id="18" name="Text Box 5"/>
          <p:cNvSpPr txBox="1">
            <a:spLocks noChangeArrowheads="1"/>
          </p:cNvSpPr>
          <p:nvPr/>
        </p:nvSpPr>
        <p:spPr bwMode="auto">
          <a:xfrm>
            <a:off x="274323" y="5715000"/>
            <a:ext cx="7501763" cy="1015618"/>
          </a:xfrm>
          <a:prstGeom prst="rect">
            <a:avLst/>
          </a:prstGeom>
          <a:noFill/>
          <a:ln w="0">
            <a:noFill/>
            <a:miter lim="800000"/>
            <a:headEnd/>
            <a:tailEnd/>
          </a:ln>
          <a:effectLst/>
        </p:spPr>
        <p:txBody>
          <a:bodyPr wrap="square" lIns="91354" tIns="45678" rIns="91354" bIns="45678">
            <a:spAutoFit/>
          </a:bodyPr>
          <a:lstStyle/>
          <a:p>
            <a:pPr eaLnBrk="0" hangingPunct="0">
              <a:tabLst>
                <a:tab pos="515451" algn="l"/>
              </a:tabLst>
            </a:pPr>
            <a:endParaRPr lang="en-US" sz="1000" dirty="0">
              <a:latin typeface="Arial" charset="0"/>
            </a:endParaRPr>
          </a:p>
          <a:p>
            <a:pPr eaLnBrk="0" hangingPunct="0">
              <a:tabLst>
                <a:tab pos="53975" algn="l"/>
              </a:tabLst>
            </a:pPr>
            <a:r>
              <a:rPr lang="en-US" sz="1000" dirty="0" smtClean="0">
                <a:latin typeface="Arial" charset="0"/>
                <a:cs typeface="Arial" charset="0"/>
              </a:rPr>
              <a:t>*	States </a:t>
            </a:r>
            <a:r>
              <a:rPr lang="en-US" sz="1000" dirty="0">
                <a:latin typeface="Arial" charset="0"/>
                <a:cs typeface="Arial" charset="0"/>
              </a:rPr>
              <a:t>approved through </a:t>
            </a:r>
            <a:r>
              <a:rPr lang="en-US" sz="1000" dirty="0" smtClean="0">
                <a:latin typeface="Arial" charset="0"/>
                <a:cs typeface="Arial" charset="0"/>
              </a:rPr>
              <a:t>4/8/2014</a:t>
            </a:r>
            <a:endParaRPr lang="en-US" sz="1000" dirty="0">
              <a:latin typeface="Arial" charset="0"/>
              <a:cs typeface="Arial" charset="0"/>
            </a:endParaRPr>
          </a:p>
          <a:p>
            <a:pPr eaLnBrk="0" hangingPunct="0">
              <a:tabLst>
                <a:tab pos="53975" algn="l"/>
                <a:tab pos="512763" algn="l"/>
              </a:tabLst>
            </a:pPr>
            <a:r>
              <a:rPr lang="en-US" sz="1000" dirty="0">
                <a:latin typeface="Arial" charset="0"/>
                <a:cs typeface="Arial" charset="0"/>
              </a:rPr>
              <a:t>	Countrywide approved changes in advisory rates, loss costs, and assigned risk rates as filed by the applicable rating 	organization, relative to the previously filed rates</a:t>
            </a:r>
          </a:p>
          <a:p>
            <a:pPr eaLnBrk="0" hangingPunct="0">
              <a:tabLst>
                <a:tab pos="515451" algn="l"/>
              </a:tabLst>
            </a:pPr>
            <a:r>
              <a:rPr lang="en-US" sz="1000" dirty="0">
                <a:latin typeface="Arial" charset="0"/>
              </a:rPr>
              <a:t>	</a:t>
            </a:r>
          </a:p>
          <a:p>
            <a:pPr eaLnBrk="0" hangingPunct="0">
              <a:tabLst>
                <a:tab pos="515451" algn="l"/>
              </a:tabLst>
            </a:pPr>
            <a:endParaRPr lang="en-US" sz="1000" dirty="0">
              <a:latin typeface="Arial" charset="0"/>
            </a:endParaRPr>
          </a:p>
        </p:txBody>
      </p:sp>
    </p:spTree>
    <p:extLst>
      <p:ext uri="{BB962C8B-B14F-4D97-AF65-F5344CB8AC3E}">
        <p14:creationId xmlns:p14="http://schemas.microsoft.com/office/powerpoint/2010/main" val="1289489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170692556"/>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506" name="Chart" r:id="rId5" imgW="3303075" imgH="2206198" progId="MSGraph.Chart.8">
                  <p:embed followColorScheme="full"/>
                </p:oleObj>
              </mc:Choice>
              <mc:Fallback>
                <p:oleObj name="Chart" r:id="rId5" imgW="3303075" imgH="2206198"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 2014 figure is through Q3.</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2013 10.4%</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183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2014:H1 7.6%</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7"/>
          <p:cNvSpPr txBox="1">
            <a:spLocks noChangeAspect="1" noChangeArrowheads="1"/>
          </p:cNvSpPr>
          <p:nvPr/>
        </p:nvSpPr>
        <p:spPr bwMode="auto">
          <a:xfrm>
            <a:off x="7015061" y="4365752"/>
            <a:ext cx="2128940" cy="566277"/>
          </a:xfrm>
          <a:prstGeom prst="rect">
            <a:avLst/>
          </a:prstGeom>
          <a:noFill/>
          <a:ln w="9525">
            <a:noFill/>
            <a:miter lim="800000"/>
            <a:headEnd/>
            <a:tailEnd/>
          </a:ln>
          <a:effectLst/>
        </p:spPr>
        <p:txBody>
          <a:bodyPr wrap="square" lIns="91407" tIns="45704" rIns="91407" bIns="45704">
            <a:spAutoFit/>
          </a:bodyPr>
          <a:lstStyle/>
          <a:p>
            <a:pPr eaLnBrk="0" hangingPunct="0">
              <a:lnSpc>
                <a:spcPct val="140000"/>
              </a:lnSpc>
              <a:tabLst>
                <a:tab pos="233282" algn="l"/>
              </a:tabLst>
            </a:pPr>
            <a:r>
              <a:rPr lang="en-US" sz="500" b="1" dirty="0">
                <a:latin typeface="Arial" charset="0"/>
              </a:rPr>
              <a:t> </a:t>
            </a:r>
            <a:r>
              <a:rPr lang="en-US" sz="1100" b="1" dirty="0" smtClean="0">
                <a:latin typeface="Arial" charset="0"/>
              </a:rPr>
              <a:t>	 Changes &gt;  0</a:t>
            </a:r>
            <a:endParaRPr lang="en-US" sz="1100" b="1" dirty="0">
              <a:latin typeface="Arial" charset="0"/>
            </a:endParaRPr>
          </a:p>
          <a:p>
            <a:pPr eaLnBrk="0" hangingPunct="0">
              <a:lnSpc>
                <a:spcPct val="140000"/>
              </a:lnSpc>
              <a:tabLst>
                <a:tab pos="233282" algn="l"/>
              </a:tabLst>
            </a:pPr>
            <a:r>
              <a:rPr lang="en-US" sz="1100" b="1" dirty="0">
                <a:latin typeface="Arial" charset="0"/>
              </a:rPr>
              <a:t>	 </a:t>
            </a:r>
            <a:r>
              <a:rPr lang="en-US" sz="1100" b="1" dirty="0" smtClean="0">
                <a:latin typeface="Arial" charset="0"/>
              </a:rPr>
              <a:t>Changes &lt;  0</a:t>
            </a:r>
            <a:endParaRPr lang="en-US" sz="1100" b="1" dirty="0">
              <a:latin typeface="Arial" charset="0"/>
            </a:endParaRPr>
          </a:p>
        </p:txBody>
      </p:sp>
      <p:sp>
        <p:nvSpPr>
          <p:cNvPr id="2" name="Title 1"/>
          <p:cNvSpPr>
            <a:spLocks noGrp="1"/>
          </p:cNvSpPr>
          <p:nvPr>
            <p:ph type="title"/>
          </p:nvPr>
        </p:nvSpPr>
        <p:spPr>
          <a:xfrm>
            <a:off x="457200" y="381000"/>
            <a:ext cx="8229600" cy="566928"/>
          </a:xfrm>
        </p:spPr>
        <p:txBody>
          <a:bodyPr>
            <a:normAutofit fontScale="90000"/>
          </a:bodyPr>
          <a:lstStyle/>
          <a:p>
            <a:r>
              <a:rPr lang="en-US" dirty="0" smtClean="0"/>
              <a:t>Current NCCI Voluntary Market</a:t>
            </a:r>
            <a:br>
              <a:rPr lang="en-US" dirty="0" smtClean="0"/>
            </a:br>
            <a:r>
              <a:rPr lang="en-US" dirty="0" smtClean="0"/>
              <a:t>Rate/Loss Cost Changes</a:t>
            </a:r>
            <a:r>
              <a:rPr lang="en-US" sz="800" dirty="0"/>
              <a:t/>
            </a:r>
            <a:br>
              <a:rPr lang="en-US" sz="800" dirty="0"/>
            </a:br>
            <a:r>
              <a:rPr lang="en-US" sz="1600" dirty="0" smtClean="0">
                <a:solidFill>
                  <a:schemeClr val="tx1"/>
                </a:solidFill>
                <a:latin typeface="Arial" pitchFamily="34" charset="0"/>
              </a:rPr>
              <a:t>Approved </a:t>
            </a:r>
            <a:r>
              <a:rPr lang="en-US" sz="1600" dirty="0">
                <a:solidFill>
                  <a:schemeClr val="tx1"/>
                </a:solidFill>
                <a:latin typeface="Arial" pitchFamily="34" charset="0"/>
              </a:rPr>
              <a:t>or Pending Rate/Loss Cost Changes</a:t>
            </a:r>
            <a:br>
              <a:rPr lang="en-US" sz="1600" dirty="0">
                <a:solidFill>
                  <a:schemeClr val="tx1"/>
                </a:solidFill>
                <a:latin typeface="Arial" pitchFamily="34" charset="0"/>
              </a:rPr>
            </a:br>
            <a:r>
              <a:rPr lang="en-US" sz="1600" dirty="0">
                <a:solidFill>
                  <a:schemeClr val="tx1"/>
                </a:solidFill>
                <a:latin typeface="Arial" pitchFamily="34" charset="0"/>
              </a:rPr>
              <a:t>Excludes Law-Only Filings</a:t>
            </a:r>
            <a:endParaRPr lang="en-US" dirty="0">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70</a:t>
            </a:fld>
            <a:endParaRPr lang="en-US" dirty="0"/>
          </a:p>
        </p:txBody>
      </p:sp>
      <p:sp>
        <p:nvSpPr>
          <p:cNvPr id="7" name="Text Box 5"/>
          <p:cNvSpPr txBox="1">
            <a:spLocks noChangeArrowheads="1"/>
          </p:cNvSpPr>
          <p:nvPr/>
        </p:nvSpPr>
        <p:spPr bwMode="auto">
          <a:xfrm>
            <a:off x="273160" y="5872447"/>
            <a:ext cx="8213725" cy="784745"/>
          </a:xfrm>
          <a:prstGeom prst="rect">
            <a:avLst/>
          </a:prstGeom>
          <a:noFill/>
          <a:ln w="0">
            <a:noFill/>
            <a:miter lim="800000"/>
            <a:headEnd/>
            <a:tailEnd/>
          </a:ln>
          <a:effectLst/>
        </p:spPr>
        <p:txBody>
          <a:bodyPr lIns="91354" tIns="45678" rIns="91354" bIns="45678">
            <a:spAutoFit/>
          </a:bodyPr>
          <a:lstStyle/>
          <a:p>
            <a:pPr eaLnBrk="0" hangingPunct="0">
              <a:tabLst>
                <a:tab pos="53975" algn="l"/>
                <a:tab pos="514350" algn="l"/>
              </a:tabLst>
            </a:pPr>
            <a:endParaRPr lang="en-US" sz="1000" dirty="0" smtClean="0">
              <a:latin typeface="Arial" charset="0"/>
              <a:cs typeface="Arial" charset="0"/>
            </a:endParaRPr>
          </a:p>
          <a:p>
            <a:pPr eaLnBrk="0" hangingPunct="0">
              <a:tabLst>
                <a:tab pos="53975" algn="l"/>
                <a:tab pos="514350" algn="l"/>
              </a:tabLst>
            </a:pPr>
            <a:r>
              <a:rPr lang="en-US" sz="1000" dirty="0" smtClean="0">
                <a:latin typeface="Arial" charset="0"/>
                <a:cs typeface="Arial" charset="0"/>
              </a:rPr>
              <a:t>	States </a:t>
            </a:r>
            <a:r>
              <a:rPr lang="en-US" sz="1000" dirty="0">
                <a:latin typeface="Arial" charset="0"/>
                <a:cs typeface="Arial" charset="0"/>
              </a:rPr>
              <a:t>approved or pending as of 4/8/2014</a:t>
            </a:r>
            <a:endParaRPr lang="en-US" sz="1000" dirty="0">
              <a:latin typeface="Arial" charset="0"/>
            </a:endParaRPr>
          </a:p>
          <a:p>
            <a:pPr eaLnBrk="0" hangingPunct="0">
              <a:lnSpc>
                <a:spcPct val="50000"/>
              </a:lnSpc>
              <a:tabLst>
                <a:tab pos="514109" algn="l"/>
              </a:tabLst>
            </a:pPr>
            <a:endParaRPr lang="en-US" sz="1000" dirty="0">
              <a:latin typeface="Arial" charset="0"/>
              <a:cs typeface="Arial" charset="0"/>
            </a:endParaRPr>
          </a:p>
          <a:p>
            <a:pPr eaLnBrk="0" hangingPunct="0">
              <a:tabLst>
                <a:tab pos="53975" algn="l"/>
              </a:tabLst>
            </a:pPr>
            <a:r>
              <a:rPr lang="en-US" sz="1000" dirty="0" smtClean="0">
                <a:latin typeface="Arial" charset="0"/>
              </a:rPr>
              <a:t>	IN </a:t>
            </a:r>
            <a:r>
              <a:rPr lang="en-US" sz="1000" dirty="0">
                <a:latin typeface="Arial" charset="0"/>
              </a:rPr>
              <a:t>and NC filed in cooperation with state rating bureau	</a:t>
            </a:r>
          </a:p>
          <a:p>
            <a:pPr eaLnBrk="0" hangingPunct="0">
              <a:tabLst>
                <a:tab pos="515451" algn="l"/>
              </a:tabLst>
            </a:pPr>
            <a:endParaRPr lang="en-US" sz="1000" dirty="0">
              <a:latin typeface="Arial" charset="0"/>
            </a:endParaRPr>
          </a:p>
        </p:txBody>
      </p:sp>
      <p:sp>
        <p:nvSpPr>
          <p:cNvPr id="14" name="Freeform 10"/>
          <p:cNvSpPr>
            <a:spLocks noChangeAspect="1"/>
          </p:cNvSpPr>
          <p:nvPr/>
        </p:nvSpPr>
        <p:spPr bwMode="auto">
          <a:xfrm>
            <a:off x="5977049" y="3553362"/>
            <a:ext cx="1109663" cy="495300"/>
          </a:xfrm>
          <a:custGeom>
            <a:avLst/>
            <a:gdLst/>
            <a:ahLst/>
            <a:cxnLst>
              <a:cxn ang="0">
                <a:pos x="2" y="687"/>
              </a:cxn>
              <a:cxn ang="0">
                <a:pos x="410" y="580"/>
              </a:cxn>
              <a:cxn ang="0">
                <a:pos x="813" y="622"/>
              </a:cxn>
              <a:cxn ang="0">
                <a:pos x="1277" y="799"/>
              </a:cxn>
              <a:cxn ang="0">
                <a:pos x="1385" y="772"/>
              </a:cxn>
              <a:cxn ang="0">
                <a:pos x="1414" y="746"/>
              </a:cxn>
              <a:cxn ang="0">
                <a:pos x="1469" y="605"/>
              </a:cxn>
              <a:cxn ang="0">
                <a:pos x="1487" y="568"/>
              </a:cxn>
              <a:cxn ang="0">
                <a:pos x="1476" y="525"/>
              </a:cxn>
              <a:cxn ang="0">
                <a:pos x="1495" y="558"/>
              </a:cxn>
              <a:cxn ang="0">
                <a:pos x="1533" y="546"/>
              </a:cxn>
              <a:cxn ang="0">
                <a:pos x="1533" y="507"/>
              </a:cxn>
              <a:cxn ang="0">
                <a:pos x="1557" y="528"/>
              </a:cxn>
              <a:cxn ang="0">
                <a:pos x="1672" y="495"/>
              </a:cxn>
              <a:cxn ang="0">
                <a:pos x="1694" y="410"/>
              </a:cxn>
              <a:cxn ang="0">
                <a:pos x="1668" y="402"/>
              </a:cxn>
              <a:cxn ang="0">
                <a:pos x="1654" y="443"/>
              </a:cxn>
              <a:cxn ang="0">
                <a:pos x="1629" y="454"/>
              </a:cxn>
              <a:cxn ang="0">
                <a:pos x="1532" y="420"/>
              </a:cxn>
              <a:cxn ang="0">
                <a:pos x="1597" y="442"/>
              </a:cxn>
              <a:cxn ang="0">
                <a:pos x="1618" y="381"/>
              </a:cxn>
              <a:cxn ang="0">
                <a:pos x="1617" y="351"/>
              </a:cxn>
              <a:cxn ang="0">
                <a:pos x="1570" y="307"/>
              </a:cxn>
              <a:cxn ang="0">
                <a:pos x="1617" y="314"/>
              </a:cxn>
              <a:cxn ang="0">
                <a:pos x="1614" y="288"/>
              </a:cxn>
              <a:cxn ang="0">
                <a:pos x="1625" y="296"/>
              </a:cxn>
              <a:cxn ang="0">
                <a:pos x="1658" y="300"/>
              </a:cxn>
              <a:cxn ang="0">
                <a:pos x="1690" y="322"/>
              </a:cxn>
              <a:cxn ang="0">
                <a:pos x="1742" y="288"/>
              </a:cxn>
              <a:cxn ang="0">
                <a:pos x="1786" y="232"/>
              </a:cxn>
              <a:cxn ang="0">
                <a:pos x="1767" y="161"/>
              </a:cxn>
              <a:cxn ang="0">
                <a:pos x="1713" y="232"/>
              </a:cxn>
              <a:cxn ang="0">
                <a:pos x="1694" y="148"/>
              </a:cxn>
              <a:cxn ang="0">
                <a:pos x="1562" y="191"/>
              </a:cxn>
              <a:cxn ang="0">
                <a:pos x="1610" y="136"/>
              </a:cxn>
              <a:cxn ang="0">
                <a:pos x="1662" y="69"/>
              </a:cxn>
              <a:cxn ang="0">
                <a:pos x="1697" y="62"/>
              </a:cxn>
              <a:cxn ang="0">
                <a:pos x="1709" y="31"/>
              </a:cxn>
              <a:cxn ang="0">
                <a:pos x="1034" y="122"/>
              </a:cxn>
              <a:cxn ang="0">
                <a:pos x="501" y="251"/>
              </a:cxn>
              <a:cxn ang="0">
                <a:pos x="436" y="335"/>
              </a:cxn>
              <a:cxn ang="0">
                <a:pos x="376" y="348"/>
              </a:cxn>
              <a:cxn ang="0">
                <a:pos x="321" y="361"/>
              </a:cxn>
              <a:cxn ang="0">
                <a:pos x="268" y="435"/>
              </a:cxn>
              <a:cxn ang="0">
                <a:pos x="54" y="602"/>
              </a:cxn>
            </a:cxnLst>
            <a:rect l="0" t="0" r="r" b="b"/>
            <a:pathLst>
              <a:path w="1786" h="799">
                <a:moveTo>
                  <a:pt x="0" y="627"/>
                </a:moveTo>
                <a:lnTo>
                  <a:pt x="2" y="687"/>
                </a:lnTo>
                <a:lnTo>
                  <a:pt x="258" y="657"/>
                </a:lnTo>
                <a:lnTo>
                  <a:pt x="410" y="580"/>
                </a:lnTo>
                <a:lnTo>
                  <a:pt x="696" y="548"/>
                </a:lnTo>
                <a:lnTo>
                  <a:pt x="813" y="622"/>
                </a:lnTo>
                <a:lnTo>
                  <a:pt x="999" y="596"/>
                </a:lnTo>
                <a:lnTo>
                  <a:pt x="1277" y="799"/>
                </a:lnTo>
                <a:lnTo>
                  <a:pt x="1315" y="774"/>
                </a:lnTo>
                <a:lnTo>
                  <a:pt x="1385" y="772"/>
                </a:lnTo>
                <a:lnTo>
                  <a:pt x="1400" y="718"/>
                </a:lnTo>
                <a:lnTo>
                  <a:pt x="1414" y="746"/>
                </a:lnTo>
                <a:lnTo>
                  <a:pt x="1433" y="654"/>
                </a:lnTo>
                <a:lnTo>
                  <a:pt x="1469" y="605"/>
                </a:lnTo>
                <a:lnTo>
                  <a:pt x="1505" y="580"/>
                </a:lnTo>
                <a:lnTo>
                  <a:pt x="1487" y="568"/>
                </a:lnTo>
                <a:lnTo>
                  <a:pt x="1491" y="548"/>
                </a:lnTo>
                <a:lnTo>
                  <a:pt x="1476" y="525"/>
                </a:lnTo>
                <a:lnTo>
                  <a:pt x="1502" y="550"/>
                </a:lnTo>
                <a:lnTo>
                  <a:pt x="1495" y="558"/>
                </a:lnTo>
                <a:lnTo>
                  <a:pt x="1514" y="569"/>
                </a:lnTo>
                <a:lnTo>
                  <a:pt x="1533" y="546"/>
                </a:lnTo>
                <a:lnTo>
                  <a:pt x="1544" y="542"/>
                </a:lnTo>
                <a:lnTo>
                  <a:pt x="1533" y="507"/>
                </a:lnTo>
                <a:lnTo>
                  <a:pt x="1544" y="505"/>
                </a:lnTo>
                <a:lnTo>
                  <a:pt x="1557" y="528"/>
                </a:lnTo>
                <a:lnTo>
                  <a:pt x="1618" y="496"/>
                </a:lnTo>
                <a:lnTo>
                  <a:pt x="1672" y="495"/>
                </a:lnTo>
                <a:lnTo>
                  <a:pt x="1708" y="426"/>
                </a:lnTo>
                <a:lnTo>
                  <a:pt x="1694" y="410"/>
                </a:lnTo>
                <a:lnTo>
                  <a:pt x="1673" y="432"/>
                </a:lnTo>
                <a:lnTo>
                  <a:pt x="1668" y="402"/>
                </a:lnTo>
                <a:lnTo>
                  <a:pt x="1643" y="422"/>
                </a:lnTo>
                <a:lnTo>
                  <a:pt x="1654" y="443"/>
                </a:lnTo>
                <a:lnTo>
                  <a:pt x="1632" y="431"/>
                </a:lnTo>
                <a:lnTo>
                  <a:pt x="1629" y="454"/>
                </a:lnTo>
                <a:lnTo>
                  <a:pt x="1572" y="450"/>
                </a:lnTo>
                <a:lnTo>
                  <a:pt x="1532" y="420"/>
                </a:lnTo>
                <a:lnTo>
                  <a:pt x="1533" y="405"/>
                </a:lnTo>
                <a:lnTo>
                  <a:pt x="1597" y="442"/>
                </a:lnTo>
                <a:lnTo>
                  <a:pt x="1643" y="385"/>
                </a:lnTo>
                <a:lnTo>
                  <a:pt x="1618" y="381"/>
                </a:lnTo>
                <a:lnTo>
                  <a:pt x="1647" y="342"/>
                </a:lnTo>
                <a:lnTo>
                  <a:pt x="1617" y="351"/>
                </a:lnTo>
                <a:lnTo>
                  <a:pt x="1521" y="316"/>
                </a:lnTo>
                <a:lnTo>
                  <a:pt x="1570" y="307"/>
                </a:lnTo>
                <a:lnTo>
                  <a:pt x="1616" y="325"/>
                </a:lnTo>
                <a:lnTo>
                  <a:pt x="1617" y="314"/>
                </a:lnTo>
                <a:lnTo>
                  <a:pt x="1597" y="288"/>
                </a:lnTo>
                <a:lnTo>
                  <a:pt x="1614" y="288"/>
                </a:lnTo>
                <a:lnTo>
                  <a:pt x="1640" y="274"/>
                </a:lnTo>
                <a:lnTo>
                  <a:pt x="1625" y="296"/>
                </a:lnTo>
                <a:lnTo>
                  <a:pt x="1636" y="322"/>
                </a:lnTo>
                <a:lnTo>
                  <a:pt x="1658" y="300"/>
                </a:lnTo>
                <a:lnTo>
                  <a:pt x="1671" y="325"/>
                </a:lnTo>
                <a:lnTo>
                  <a:pt x="1690" y="322"/>
                </a:lnTo>
                <a:lnTo>
                  <a:pt x="1716" y="320"/>
                </a:lnTo>
                <a:lnTo>
                  <a:pt x="1742" y="288"/>
                </a:lnTo>
                <a:lnTo>
                  <a:pt x="1758" y="239"/>
                </a:lnTo>
                <a:lnTo>
                  <a:pt x="1786" y="232"/>
                </a:lnTo>
                <a:lnTo>
                  <a:pt x="1786" y="206"/>
                </a:lnTo>
                <a:lnTo>
                  <a:pt x="1767" y="161"/>
                </a:lnTo>
                <a:lnTo>
                  <a:pt x="1739" y="161"/>
                </a:lnTo>
                <a:lnTo>
                  <a:pt x="1713" y="232"/>
                </a:lnTo>
                <a:lnTo>
                  <a:pt x="1699" y="196"/>
                </a:lnTo>
                <a:lnTo>
                  <a:pt x="1694" y="148"/>
                </a:lnTo>
                <a:lnTo>
                  <a:pt x="1638" y="176"/>
                </a:lnTo>
                <a:lnTo>
                  <a:pt x="1562" y="191"/>
                </a:lnTo>
                <a:lnTo>
                  <a:pt x="1572" y="158"/>
                </a:lnTo>
                <a:lnTo>
                  <a:pt x="1610" y="136"/>
                </a:lnTo>
                <a:lnTo>
                  <a:pt x="1688" y="106"/>
                </a:lnTo>
                <a:lnTo>
                  <a:pt x="1662" y="69"/>
                </a:lnTo>
                <a:lnTo>
                  <a:pt x="1716" y="94"/>
                </a:lnTo>
                <a:lnTo>
                  <a:pt x="1697" y="62"/>
                </a:lnTo>
                <a:lnTo>
                  <a:pt x="1747" y="106"/>
                </a:lnTo>
                <a:lnTo>
                  <a:pt x="1709" y="31"/>
                </a:lnTo>
                <a:lnTo>
                  <a:pt x="1672" y="0"/>
                </a:lnTo>
                <a:lnTo>
                  <a:pt x="1034" y="122"/>
                </a:lnTo>
                <a:lnTo>
                  <a:pt x="510" y="191"/>
                </a:lnTo>
                <a:lnTo>
                  <a:pt x="501" y="251"/>
                </a:lnTo>
                <a:lnTo>
                  <a:pt x="473" y="270"/>
                </a:lnTo>
                <a:lnTo>
                  <a:pt x="436" y="335"/>
                </a:lnTo>
                <a:lnTo>
                  <a:pt x="406" y="329"/>
                </a:lnTo>
                <a:lnTo>
                  <a:pt x="376" y="348"/>
                </a:lnTo>
                <a:lnTo>
                  <a:pt x="351" y="380"/>
                </a:lnTo>
                <a:lnTo>
                  <a:pt x="321" y="361"/>
                </a:lnTo>
                <a:lnTo>
                  <a:pt x="273" y="402"/>
                </a:lnTo>
                <a:lnTo>
                  <a:pt x="268" y="435"/>
                </a:lnTo>
                <a:lnTo>
                  <a:pt x="66" y="555"/>
                </a:lnTo>
                <a:lnTo>
                  <a:pt x="54" y="602"/>
                </a:lnTo>
                <a:lnTo>
                  <a:pt x="0" y="627"/>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15" name="Freeform 17"/>
          <p:cNvSpPr>
            <a:spLocks noChangeAspect="1"/>
          </p:cNvSpPr>
          <p:nvPr/>
        </p:nvSpPr>
        <p:spPr bwMode="auto">
          <a:xfrm>
            <a:off x="3638662" y="3212051"/>
            <a:ext cx="966787" cy="522287"/>
          </a:xfrm>
          <a:custGeom>
            <a:avLst/>
            <a:gdLst/>
            <a:ahLst/>
            <a:cxnLst>
              <a:cxn ang="0">
                <a:pos x="0" y="794"/>
              </a:cxn>
              <a:cxn ang="0">
                <a:pos x="53" y="0"/>
              </a:cxn>
              <a:cxn ang="0">
                <a:pos x="633" y="30"/>
              </a:cxn>
              <a:cxn ang="0">
                <a:pos x="1401" y="41"/>
              </a:cxn>
              <a:cxn ang="0">
                <a:pos x="1442" y="77"/>
              </a:cxn>
              <a:cxn ang="0">
                <a:pos x="1470" y="70"/>
              </a:cxn>
              <a:cxn ang="0">
                <a:pos x="1492" y="90"/>
              </a:cxn>
              <a:cxn ang="0">
                <a:pos x="1495" y="111"/>
              </a:cxn>
              <a:cxn ang="0">
                <a:pos x="1473" y="111"/>
              </a:cxn>
              <a:cxn ang="0">
                <a:pos x="1447" y="167"/>
              </a:cxn>
              <a:cxn ang="0">
                <a:pos x="1508" y="253"/>
              </a:cxn>
              <a:cxn ang="0">
                <a:pos x="1555" y="270"/>
              </a:cxn>
              <a:cxn ang="0">
                <a:pos x="1548" y="834"/>
              </a:cxn>
              <a:cxn ang="0">
                <a:pos x="887" y="838"/>
              </a:cxn>
              <a:cxn ang="0">
                <a:pos x="0" y="794"/>
              </a:cxn>
            </a:cxnLst>
            <a:rect l="0" t="0" r="r" b="b"/>
            <a:pathLst>
              <a:path w="1555" h="838">
                <a:moveTo>
                  <a:pt x="0" y="794"/>
                </a:moveTo>
                <a:lnTo>
                  <a:pt x="53" y="0"/>
                </a:lnTo>
                <a:lnTo>
                  <a:pt x="633" y="30"/>
                </a:lnTo>
                <a:lnTo>
                  <a:pt x="1401" y="41"/>
                </a:lnTo>
                <a:lnTo>
                  <a:pt x="1442" y="77"/>
                </a:lnTo>
                <a:lnTo>
                  <a:pt x="1470" y="70"/>
                </a:lnTo>
                <a:lnTo>
                  <a:pt x="1492" y="90"/>
                </a:lnTo>
                <a:lnTo>
                  <a:pt x="1495" y="111"/>
                </a:lnTo>
                <a:lnTo>
                  <a:pt x="1473" y="111"/>
                </a:lnTo>
                <a:lnTo>
                  <a:pt x="1447" y="167"/>
                </a:lnTo>
                <a:lnTo>
                  <a:pt x="1508" y="253"/>
                </a:lnTo>
                <a:lnTo>
                  <a:pt x="1555" y="270"/>
                </a:lnTo>
                <a:lnTo>
                  <a:pt x="1548" y="834"/>
                </a:lnTo>
                <a:lnTo>
                  <a:pt x="887" y="838"/>
                </a:lnTo>
                <a:lnTo>
                  <a:pt x="0" y="794"/>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16" name="Freeform 20"/>
          <p:cNvSpPr>
            <a:spLocks noChangeAspect="1"/>
          </p:cNvSpPr>
          <p:nvPr/>
        </p:nvSpPr>
        <p:spPr bwMode="auto">
          <a:xfrm>
            <a:off x="5462699" y="3999450"/>
            <a:ext cx="496888" cy="806450"/>
          </a:xfrm>
          <a:custGeom>
            <a:avLst/>
            <a:gdLst/>
            <a:ahLst/>
            <a:cxnLst>
              <a:cxn ang="0">
                <a:pos x="0" y="48"/>
              </a:cxn>
              <a:cxn ang="0">
                <a:pos x="19" y="71"/>
              </a:cxn>
              <a:cxn ang="0">
                <a:pos x="0" y="871"/>
              </a:cxn>
              <a:cxn ang="0">
                <a:pos x="49" y="1259"/>
              </a:cxn>
              <a:cxn ang="0">
                <a:pos x="105" y="1273"/>
              </a:cxn>
              <a:cxn ang="0">
                <a:pos x="127" y="1152"/>
              </a:cxn>
              <a:cxn ang="0">
                <a:pos x="148" y="1182"/>
              </a:cxn>
              <a:cxn ang="0">
                <a:pos x="152" y="1243"/>
              </a:cxn>
              <a:cxn ang="0">
                <a:pos x="185" y="1270"/>
              </a:cxn>
              <a:cxn ang="0">
                <a:pos x="138" y="1296"/>
              </a:cxn>
              <a:cxn ang="0">
                <a:pos x="251" y="1267"/>
              </a:cxn>
              <a:cxn ang="0">
                <a:pos x="271" y="1230"/>
              </a:cxn>
              <a:cxn ang="0">
                <a:pos x="255" y="1210"/>
              </a:cxn>
              <a:cxn ang="0">
                <a:pos x="266" y="1178"/>
              </a:cxn>
              <a:cxn ang="0">
                <a:pos x="210" y="1126"/>
              </a:cxn>
              <a:cxn ang="0">
                <a:pos x="214" y="1086"/>
              </a:cxn>
              <a:cxn ang="0">
                <a:pos x="797" y="1034"/>
              </a:cxn>
              <a:cxn ang="0">
                <a:pos x="746" y="829"/>
              </a:cxn>
              <a:cxn ang="0">
                <a:pos x="755" y="755"/>
              </a:cxn>
              <a:cxn ang="0">
                <a:pos x="777" y="708"/>
              </a:cxn>
              <a:cxn ang="0">
                <a:pos x="758" y="638"/>
              </a:cxn>
              <a:cxn ang="0">
                <a:pos x="702" y="548"/>
              </a:cxn>
              <a:cxn ang="0">
                <a:pos x="552" y="0"/>
              </a:cxn>
              <a:cxn ang="0">
                <a:pos x="0" y="48"/>
              </a:cxn>
            </a:cxnLst>
            <a:rect l="0" t="0" r="r" b="b"/>
            <a:pathLst>
              <a:path w="797" h="1296">
                <a:moveTo>
                  <a:pt x="0" y="48"/>
                </a:moveTo>
                <a:lnTo>
                  <a:pt x="19" y="71"/>
                </a:lnTo>
                <a:lnTo>
                  <a:pt x="0" y="871"/>
                </a:lnTo>
                <a:lnTo>
                  <a:pt x="49" y="1259"/>
                </a:lnTo>
                <a:lnTo>
                  <a:pt x="105" y="1273"/>
                </a:lnTo>
                <a:lnTo>
                  <a:pt x="127" y="1152"/>
                </a:lnTo>
                <a:lnTo>
                  <a:pt x="148" y="1182"/>
                </a:lnTo>
                <a:lnTo>
                  <a:pt x="152" y="1243"/>
                </a:lnTo>
                <a:lnTo>
                  <a:pt x="185" y="1270"/>
                </a:lnTo>
                <a:lnTo>
                  <a:pt x="138" y="1296"/>
                </a:lnTo>
                <a:lnTo>
                  <a:pt x="251" y="1267"/>
                </a:lnTo>
                <a:lnTo>
                  <a:pt x="271" y="1230"/>
                </a:lnTo>
                <a:lnTo>
                  <a:pt x="255" y="1210"/>
                </a:lnTo>
                <a:lnTo>
                  <a:pt x="266" y="1178"/>
                </a:lnTo>
                <a:lnTo>
                  <a:pt x="210" y="1126"/>
                </a:lnTo>
                <a:lnTo>
                  <a:pt x="214" y="1086"/>
                </a:lnTo>
                <a:lnTo>
                  <a:pt x="797" y="1034"/>
                </a:lnTo>
                <a:lnTo>
                  <a:pt x="746" y="829"/>
                </a:lnTo>
                <a:lnTo>
                  <a:pt x="755" y="755"/>
                </a:lnTo>
                <a:lnTo>
                  <a:pt x="777" y="708"/>
                </a:lnTo>
                <a:lnTo>
                  <a:pt x="758" y="638"/>
                </a:lnTo>
                <a:lnTo>
                  <a:pt x="702" y="548"/>
                </a:lnTo>
                <a:lnTo>
                  <a:pt x="552" y="0"/>
                </a:lnTo>
                <a:lnTo>
                  <a:pt x="0" y="48"/>
                </a:lnTo>
                <a:close/>
              </a:path>
            </a:pathLst>
          </a:custGeom>
          <a:solidFill>
            <a:srgbClr val="006F96"/>
          </a:solidFill>
          <a:ln w="1651">
            <a:solidFill>
              <a:srgbClr val="000000"/>
            </a:solidFill>
            <a:prstDash val="solid"/>
            <a:round/>
            <a:headEnd/>
            <a:tailEnd/>
          </a:ln>
        </p:spPr>
        <p:txBody>
          <a:bodyPr lIns="91429" tIns="45714" rIns="91429" bIns="45714"/>
          <a:lstStyle/>
          <a:p>
            <a:endParaRPr lang="en-US" dirty="0"/>
          </a:p>
        </p:txBody>
      </p:sp>
      <p:sp>
        <p:nvSpPr>
          <p:cNvPr id="17" name="Freeform 40"/>
          <p:cNvSpPr>
            <a:spLocks noChangeAspect="1"/>
          </p:cNvSpPr>
          <p:nvPr/>
        </p:nvSpPr>
        <p:spPr bwMode="auto">
          <a:xfrm>
            <a:off x="5034074" y="4029612"/>
            <a:ext cx="460375" cy="800100"/>
          </a:xfrm>
          <a:custGeom>
            <a:avLst/>
            <a:gdLst/>
            <a:ahLst/>
            <a:cxnLst>
              <a:cxn ang="0">
                <a:pos x="0" y="1092"/>
              </a:cxn>
              <a:cxn ang="0">
                <a:pos x="3" y="1044"/>
              </a:cxn>
              <a:cxn ang="0">
                <a:pos x="50" y="897"/>
              </a:cxn>
              <a:cxn ang="0">
                <a:pos x="124" y="800"/>
              </a:cxn>
              <a:cxn ang="0">
                <a:pos x="100" y="771"/>
              </a:cxn>
              <a:cxn ang="0">
                <a:pos x="109" y="677"/>
              </a:cxn>
              <a:cxn ang="0">
                <a:pos x="72" y="567"/>
              </a:cxn>
              <a:cxn ang="0">
                <a:pos x="59" y="422"/>
              </a:cxn>
              <a:cxn ang="0">
                <a:pos x="113" y="267"/>
              </a:cxn>
              <a:cxn ang="0">
                <a:pos x="189" y="155"/>
              </a:cxn>
              <a:cxn ang="0">
                <a:pos x="187" y="126"/>
              </a:cxn>
              <a:cxn ang="0">
                <a:pos x="246" y="29"/>
              </a:cxn>
              <a:cxn ang="0">
                <a:pos x="693" y="0"/>
              </a:cxn>
              <a:cxn ang="0">
                <a:pos x="712" y="23"/>
              </a:cxn>
              <a:cxn ang="0">
                <a:pos x="693" y="823"/>
              </a:cxn>
              <a:cxn ang="0">
                <a:pos x="742" y="1211"/>
              </a:cxn>
              <a:cxn ang="0">
                <a:pos x="720" y="1227"/>
              </a:cxn>
              <a:cxn ang="0">
                <a:pos x="694" y="1211"/>
              </a:cxn>
              <a:cxn ang="0">
                <a:pos x="660" y="1227"/>
              </a:cxn>
              <a:cxn ang="0">
                <a:pos x="628" y="1205"/>
              </a:cxn>
              <a:cxn ang="0">
                <a:pos x="626" y="1219"/>
              </a:cxn>
              <a:cxn ang="0">
                <a:pos x="590" y="1225"/>
              </a:cxn>
              <a:cxn ang="0">
                <a:pos x="543" y="1247"/>
              </a:cxn>
              <a:cxn ang="0">
                <a:pos x="528" y="1236"/>
              </a:cxn>
              <a:cxn ang="0">
                <a:pos x="505" y="1278"/>
              </a:cxn>
              <a:cxn ang="0">
                <a:pos x="483" y="1288"/>
              </a:cxn>
              <a:cxn ang="0">
                <a:pos x="409" y="1163"/>
              </a:cxn>
              <a:cxn ang="0">
                <a:pos x="423" y="1075"/>
              </a:cxn>
              <a:cxn ang="0">
                <a:pos x="0" y="1092"/>
              </a:cxn>
            </a:cxnLst>
            <a:rect l="0" t="0" r="r" b="b"/>
            <a:pathLst>
              <a:path w="742" h="1288">
                <a:moveTo>
                  <a:pt x="0" y="1092"/>
                </a:moveTo>
                <a:lnTo>
                  <a:pt x="3" y="1044"/>
                </a:lnTo>
                <a:lnTo>
                  <a:pt x="50" y="897"/>
                </a:lnTo>
                <a:lnTo>
                  <a:pt x="124" y="800"/>
                </a:lnTo>
                <a:lnTo>
                  <a:pt x="100" y="771"/>
                </a:lnTo>
                <a:lnTo>
                  <a:pt x="109" y="677"/>
                </a:lnTo>
                <a:lnTo>
                  <a:pt x="72" y="567"/>
                </a:lnTo>
                <a:lnTo>
                  <a:pt x="59" y="422"/>
                </a:lnTo>
                <a:lnTo>
                  <a:pt x="113" y="267"/>
                </a:lnTo>
                <a:lnTo>
                  <a:pt x="189" y="155"/>
                </a:lnTo>
                <a:lnTo>
                  <a:pt x="187" y="126"/>
                </a:lnTo>
                <a:lnTo>
                  <a:pt x="246" y="29"/>
                </a:lnTo>
                <a:lnTo>
                  <a:pt x="693" y="0"/>
                </a:lnTo>
                <a:lnTo>
                  <a:pt x="712" y="23"/>
                </a:lnTo>
                <a:lnTo>
                  <a:pt x="693" y="823"/>
                </a:lnTo>
                <a:lnTo>
                  <a:pt x="742" y="1211"/>
                </a:lnTo>
                <a:lnTo>
                  <a:pt x="720" y="1227"/>
                </a:lnTo>
                <a:lnTo>
                  <a:pt x="694" y="1211"/>
                </a:lnTo>
                <a:lnTo>
                  <a:pt x="660" y="1227"/>
                </a:lnTo>
                <a:lnTo>
                  <a:pt x="628" y="1205"/>
                </a:lnTo>
                <a:lnTo>
                  <a:pt x="626" y="1219"/>
                </a:lnTo>
                <a:lnTo>
                  <a:pt x="590" y="1225"/>
                </a:lnTo>
                <a:lnTo>
                  <a:pt x="543" y="1247"/>
                </a:lnTo>
                <a:lnTo>
                  <a:pt x="528" y="1236"/>
                </a:lnTo>
                <a:lnTo>
                  <a:pt x="505" y="1278"/>
                </a:lnTo>
                <a:lnTo>
                  <a:pt x="483" y="1288"/>
                </a:lnTo>
                <a:lnTo>
                  <a:pt x="409" y="1163"/>
                </a:lnTo>
                <a:lnTo>
                  <a:pt x="423" y="1075"/>
                </a:lnTo>
                <a:lnTo>
                  <a:pt x="0" y="1092"/>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18" name="Freeform 41"/>
          <p:cNvSpPr>
            <a:spLocks noChangeAspect="1"/>
          </p:cNvSpPr>
          <p:nvPr/>
        </p:nvSpPr>
        <p:spPr bwMode="auto">
          <a:xfrm>
            <a:off x="6110399" y="3893087"/>
            <a:ext cx="658813" cy="503238"/>
          </a:xfrm>
          <a:custGeom>
            <a:avLst/>
            <a:gdLst/>
            <a:ahLst/>
            <a:cxnLst>
              <a:cxn ang="0">
                <a:pos x="0" y="192"/>
              </a:cxn>
              <a:cxn ang="0">
                <a:pos x="42" y="109"/>
              </a:cxn>
              <a:cxn ang="0">
                <a:pos x="194" y="32"/>
              </a:cxn>
              <a:cxn ang="0">
                <a:pos x="480" y="0"/>
              </a:cxn>
              <a:cxn ang="0">
                <a:pos x="597" y="74"/>
              </a:cxn>
              <a:cxn ang="0">
                <a:pos x="783" y="48"/>
              </a:cxn>
              <a:cxn ang="0">
                <a:pos x="1061" y="251"/>
              </a:cxn>
              <a:cxn ang="0">
                <a:pos x="980" y="344"/>
              </a:cxn>
              <a:cxn ang="0">
                <a:pos x="938" y="406"/>
              </a:cxn>
              <a:cxn ang="0">
                <a:pos x="943" y="472"/>
              </a:cxn>
              <a:cxn ang="0">
                <a:pos x="870" y="532"/>
              </a:cxn>
              <a:cxn ang="0">
                <a:pos x="813" y="622"/>
              </a:cxn>
              <a:cxn ang="0">
                <a:pos x="733" y="670"/>
              </a:cxn>
              <a:cxn ang="0">
                <a:pos x="696" y="679"/>
              </a:cxn>
              <a:cxn ang="0">
                <a:pos x="680" y="735"/>
              </a:cxn>
              <a:cxn ang="0">
                <a:pos x="635" y="705"/>
              </a:cxn>
              <a:cxn ang="0">
                <a:pos x="676" y="758"/>
              </a:cxn>
              <a:cxn ang="0">
                <a:pos x="636" y="811"/>
              </a:cxn>
              <a:cxn ang="0">
                <a:pos x="599" y="806"/>
              </a:cxn>
              <a:cxn ang="0">
                <a:pos x="571" y="772"/>
              </a:cxn>
              <a:cxn ang="0">
                <a:pos x="528" y="691"/>
              </a:cxn>
              <a:cxn ang="0">
                <a:pos x="501" y="681"/>
              </a:cxn>
              <a:cxn ang="0">
                <a:pos x="449" y="574"/>
              </a:cxn>
              <a:cxn ang="0">
                <a:pos x="378" y="529"/>
              </a:cxn>
              <a:cxn ang="0">
                <a:pos x="326" y="455"/>
              </a:cxn>
              <a:cxn ang="0">
                <a:pos x="200" y="362"/>
              </a:cxn>
              <a:cxn ang="0">
                <a:pos x="135" y="279"/>
              </a:cxn>
              <a:cxn ang="0">
                <a:pos x="0" y="192"/>
              </a:cxn>
            </a:cxnLst>
            <a:rect l="0" t="0" r="r" b="b"/>
            <a:pathLst>
              <a:path w="1061" h="811">
                <a:moveTo>
                  <a:pt x="0" y="192"/>
                </a:moveTo>
                <a:lnTo>
                  <a:pt x="42" y="109"/>
                </a:lnTo>
                <a:lnTo>
                  <a:pt x="194" y="32"/>
                </a:lnTo>
                <a:lnTo>
                  <a:pt x="480" y="0"/>
                </a:lnTo>
                <a:lnTo>
                  <a:pt x="597" y="74"/>
                </a:lnTo>
                <a:lnTo>
                  <a:pt x="783" y="48"/>
                </a:lnTo>
                <a:lnTo>
                  <a:pt x="1061" y="251"/>
                </a:lnTo>
                <a:lnTo>
                  <a:pt x="980" y="344"/>
                </a:lnTo>
                <a:lnTo>
                  <a:pt x="938" y="406"/>
                </a:lnTo>
                <a:lnTo>
                  <a:pt x="943" y="472"/>
                </a:lnTo>
                <a:lnTo>
                  <a:pt x="870" y="532"/>
                </a:lnTo>
                <a:lnTo>
                  <a:pt x="813" y="622"/>
                </a:lnTo>
                <a:lnTo>
                  <a:pt x="733" y="670"/>
                </a:lnTo>
                <a:lnTo>
                  <a:pt x="696" y="679"/>
                </a:lnTo>
                <a:lnTo>
                  <a:pt x="680" y="735"/>
                </a:lnTo>
                <a:lnTo>
                  <a:pt x="635" y="705"/>
                </a:lnTo>
                <a:lnTo>
                  <a:pt x="676" y="758"/>
                </a:lnTo>
                <a:lnTo>
                  <a:pt x="636" y="811"/>
                </a:lnTo>
                <a:lnTo>
                  <a:pt x="599" y="806"/>
                </a:lnTo>
                <a:lnTo>
                  <a:pt x="571" y="772"/>
                </a:lnTo>
                <a:lnTo>
                  <a:pt x="528" y="691"/>
                </a:lnTo>
                <a:lnTo>
                  <a:pt x="501" y="681"/>
                </a:lnTo>
                <a:lnTo>
                  <a:pt x="449" y="574"/>
                </a:lnTo>
                <a:lnTo>
                  <a:pt x="378" y="529"/>
                </a:lnTo>
                <a:lnTo>
                  <a:pt x="326" y="455"/>
                </a:lnTo>
                <a:lnTo>
                  <a:pt x="200" y="362"/>
                </a:lnTo>
                <a:lnTo>
                  <a:pt x="135" y="279"/>
                </a:lnTo>
                <a:lnTo>
                  <a:pt x="0" y="192"/>
                </a:lnTo>
                <a:close/>
              </a:path>
            </a:pathLst>
          </a:custGeom>
          <a:solidFill>
            <a:srgbClr val="6397CB"/>
          </a:solidFill>
          <a:ln w="1651">
            <a:solidFill>
              <a:srgbClr val="000000"/>
            </a:solidFill>
            <a:prstDash val="solid"/>
            <a:round/>
            <a:headEnd/>
            <a:tailEnd/>
          </a:ln>
        </p:spPr>
        <p:txBody>
          <a:bodyPr lIns="91429" tIns="45714" rIns="91429" bIns="45714"/>
          <a:lstStyle/>
          <a:p>
            <a:endParaRPr lang="en-US" dirty="0"/>
          </a:p>
        </p:txBody>
      </p:sp>
      <p:sp>
        <p:nvSpPr>
          <p:cNvPr id="19" name="Freeform 48"/>
          <p:cNvSpPr>
            <a:spLocks noChangeAspect="1"/>
          </p:cNvSpPr>
          <p:nvPr/>
        </p:nvSpPr>
        <p:spPr bwMode="auto">
          <a:xfrm>
            <a:off x="3508486" y="3696238"/>
            <a:ext cx="1122362" cy="588963"/>
          </a:xfrm>
          <a:custGeom>
            <a:avLst/>
            <a:gdLst/>
            <a:ahLst/>
            <a:cxnLst>
              <a:cxn ang="0">
                <a:pos x="0" y="140"/>
              </a:cxn>
              <a:cxn ang="0">
                <a:pos x="11" y="0"/>
              </a:cxn>
              <a:cxn ang="0">
                <a:pos x="210" y="15"/>
              </a:cxn>
              <a:cxn ang="0">
                <a:pos x="1097" y="59"/>
              </a:cxn>
              <a:cxn ang="0">
                <a:pos x="1758" y="55"/>
              </a:cxn>
              <a:cxn ang="0">
                <a:pos x="1763" y="193"/>
              </a:cxn>
              <a:cxn ang="0">
                <a:pos x="1806" y="487"/>
              </a:cxn>
              <a:cxn ang="0">
                <a:pos x="1798" y="946"/>
              </a:cxn>
              <a:cxn ang="0">
                <a:pos x="1742" y="926"/>
              </a:cxn>
              <a:cxn ang="0">
                <a:pos x="1652" y="865"/>
              </a:cxn>
              <a:cxn ang="0">
                <a:pos x="1617" y="883"/>
              </a:cxn>
              <a:cxn ang="0">
                <a:pos x="1500" y="892"/>
              </a:cxn>
              <a:cxn ang="0">
                <a:pos x="1384" y="930"/>
              </a:cxn>
              <a:cxn ang="0">
                <a:pos x="1340" y="888"/>
              </a:cxn>
              <a:cxn ang="0">
                <a:pos x="1281" y="899"/>
              </a:cxn>
              <a:cxn ang="0">
                <a:pos x="1270" y="866"/>
              </a:cxn>
              <a:cxn ang="0">
                <a:pos x="1226" y="896"/>
              </a:cxn>
              <a:cxn ang="0">
                <a:pos x="1220" y="932"/>
              </a:cxn>
              <a:cxn ang="0">
                <a:pos x="1207" y="883"/>
              </a:cxn>
              <a:cxn ang="0">
                <a:pos x="1166" y="910"/>
              </a:cxn>
              <a:cxn ang="0">
                <a:pos x="1100" y="858"/>
              </a:cxn>
              <a:cxn ang="0">
                <a:pos x="1064" y="896"/>
              </a:cxn>
              <a:cxn ang="0">
                <a:pos x="1041" y="876"/>
              </a:cxn>
              <a:cxn ang="0">
                <a:pos x="1009" y="810"/>
              </a:cxn>
              <a:cxn ang="0">
                <a:pos x="952" y="806"/>
              </a:cxn>
              <a:cxn ang="0">
                <a:pos x="942" y="825"/>
              </a:cxn>
              <a:cxn ang="0">
                <a:pos x="905" y="802"/>
              </a:cxn>
              <a:cxn ang="0">
                <a:pos x="873" y="811"/>
              </a:cxn>
              <a:cxn ang="0">
                <a:pos x="831" y="792"/>
              </a:cxn>
              <a:cxn ang="0">
                <a:pos x="776" y="785"/>
              </a:cxn>
              <a:cxn ang="0">
                <a:pos x="778" y="752"/>
              </a:cxn>
              <a:cxn ang="0">
                <a:pos x="746" y="721"/>
              </a:cxn>
              <a:cxn ang="0">
                <a:pos x="732" y="741"/>
              </a:cxn>
              <a:cxn ang="0">
                <a:pos x="671" y="739"/>
              </a:cxn>
              <a:cxn ang="0">
                <a:pos x="610" y="687"/>
              </a:cxn>
              <a:cxn ang="0">
                <a:pos x="629" y="177"/>
              </a:cxn>
              <a:cxn ang="0">
                <a:pos x="0" y="140"/>
              </a:cxn>
            </a:cxnLst>
            <a:rect l="0" t="0" r="r" b="b"/>
            <a:pathLst>
              <a:path w="1806" h="946">
                <a:moveTo>
                  <a:pt x="0" y="140"/>
                </a:moveTo>
                <a:lnTo>
                  <a:pt x="11" y="0"/>
                </a:lnTo>
                <a:lnTo>
                  <a:pt x="210" y="15"/>
                </a:lnTo>
                <a:lnTo>
                  <a:pt x="1097" y="59"/>
                </a:lnTo>
                <a:lnTo>
                  <a:pt x="1758" y="55"/>
                </a:lnTo>
                <a:lnTo>
                  <a:pt x="1763" y="193"/>
                </a:lnTo>
                <a:lnTo>
                  <a:pt x="1806" y="487"/>
                </a:lnTo>
                <a:lnTo>
                  <a:pt x="1798" y="946"/>
                </a:lnTo>
                <a:lnTo>
                  <a:pt x="1742" y="926"/>
                </a:lnTo>
                <a:lnTo>
                  <a:pt x="1652" y="865"/>
                </a:lnTo>
                <a:lnTo>
                  <a:pt x="1617" y="883"/>
                </a:lnTo>
                <a:lnTo>
                  <a:pt x="1500" y="892"/>
                </a:lnTo>
                <a:lnTo>
                  <a:pt x="1384" y="930"/>
                </a:lnTo>
                <a:lnTo>
                  <a:pt x="1340" y="888"/>
                </a:lnTo>
                <a:lnTo>
                  <a:pt x="1281" y="899"/>
                </a:lnTo>
                <a:lnTo>
                  <a:pt x="1270" y="866"/>
                </a:lnTo>
                <a:lnTo>
                  <a:pt x="1226" y="896"/>
                </a:lnTo>
                <a:lnTo>
                  <a:pt x="1220" y="932"/>
                </a:lnTo>
                <a:lnTo>
                  <a:pt x="1207" y="883"/>
                </a:lnTo>
                <a:lnTo>
                  <a:pt x="1166" y="910"/>
                </a:lnTo>
                <a:lnTo>
                  <a:pt x="1100" y="858"/>
                </a:lnTo>
                <a:lnTo>
                  <a:pt x="1064" y="896"/>
                </a:lnTo>
                <a:lnTo>
                  <a:pt x="1041" y="876"/>
                </a:lnTo>
                <a:lnTo>
                  <a:pt x="1009" y="810"/>
                </a:lnTo>
                <a:lnTo>
                  <a:pt x="952" y="806"/>
                </a:lnTo>
                <a:lnTo>
                  <a:pt x="942" y="825"/>
                </a:lnTo>
                <a:lnTo>
                  <a:pt x="905" y="802"/>
                </a:lnTo>
                <a:lnTo>
                  <a:pt x="873" y="811"/>
                </a:lnTo>
                <a:lnTo>
                  <a:pt x="831" y="792"/>
                </a:lnTo>
                <a:lnTo>
                  <a:pt x="776" y="785"/>
                </a:lnTo>
                <a:lnTo>
                  <a:pt x="778" y="752"/>
                </a:lnTo>
                <a:lnTo>
                  <a:pt x="746" y="721"/>
                </a:lnTo>
                <a:lnTo>
                  <a:pt x="732" y="741"/>
                </a:lnTo>
                <a:lnTo>
                  <a:pt x="671" y="739"/>
                </a:lnTo>
                <a:lnTo>
                  <a:pt x="610" y="687"/>
                </a:lnTo>
                <a:lnTo>
                  <a:pt x="629" y="177"/>
                </a:lnTo>
                <a:lnTo>
                  <a:pt x="0" y="140"/>
                </a:lnTo>
                <a:close/>
              </a:path>
            </a:pathLst>
          </a:custGeom>
          <a:solidFill>
            <a:srgbClr val="6397CB"/>
          </a:solidFill>
          <a:ln w="1651">
            <a:solidFill>
              <a:srgbClr val="000000"/>
            </a:solidFill>
            <a:prstDash val="solid"/>
            <a:round/>
            <a:headEnd/>
            <a:tailEnd/>
          </a:ln>
        </p:spPr>
        <p:txBody>
          <a:bodyPr lIns="91429" tIns="45714" rIns="91429" bIns="45714"/>
          <a:lstStyle/>
          <a:p>
            <a:endParaRPr lang="en-US" dirty="0"/>
          </a:p>
        </p:txBody>
      </p:sp>
      <p:sp>
        <p:nvSpPr>
          <p:cNvPr id="20" name="Freeform 49"/>
          <p:cNvSpPr>
            <a:spLocks noChangeAspect="1"/>
          </p:cNvSpPr>
          <p:nvPr/>
        </p:nvSpPr>
        <p:spPr bwMode="auto">
          <a:xfrm>
            <a:off x="7131162" y="2553237"/>
            <a:ext cx="223837" cy="211138"/>
          </a:xfrm>
          <a:custGeom>
            <a:avLst/>
            <a:gdLst/>
            <a:ahLst/>
            <a:cxnLst>
              <a:cxn ang="0">
                <a:pos x="0" y="68"/>
              </a:cxn>
              <a:cxn ang="0">
                <a:pos x="31" y="246"/>
              </a:cxn>
              <a:cxn ang="0">
                <a:pos x="29" y="339"/>
              </a:cxn>
              <a:cxn ang="0">
                <a:pos x="58" y="332"/>
              </a:cxn>
              <a:cxn ang="0">
                <a:pos x="76" y="306"/>
              </a:cxn>
              <a:cxn ang="0">
                <a:pos x="127" y="283"/>
              </a:cxn>
              <a:cxn ang="0">
                <a:pos x="150" y="238"/>
              </a:cxn>
              <a:cxn ang="0">
                <a:pos x="165" y="246"/>
              </a:cxn>
              <a:cxn ang="0">
                <a:pos x="205" y="230"/>
              </a:cxn>
              <a:cxn ang="0">
                <a:pos x="260" y="220"/>
              </a:cxn>
              <a:cxn ang="0">
                <a:pos x="261" y="201"/>
              </a:cxn>
              <a:cxn ang="0">
                <a:pos x="277" y="213"/>
              </a:cxn>
              <a:cxn ang="0">
                <a:pos x="295" y="197"/>
              </a:cxn>
              <a:cxn ang="0">
                <a:pos x="324" y="190"/>
              </a:cxn>
              <a:cxn ang="0">
                <a:pos x="360" y="174"/>
              </a:cxn>
              <a:cxn ang="0">
                <a:pos x="325" y="0"/>
              </a:cxn>
              <a:cxn ang="0">
                <a:pos x="0" y="68"/>
              </a:cxn>
            </a:cxnLst>
            <a:rect l="0" t="0" r="r" b="b"/>
            <a:pathLst>
              <a:path w="360" h="339">
                <a:moveTo>
                  <a:pt x="0" y="68"/>
                </a:moveTo>
                <a:lnTo>
                  <a:pt x="31" y="246"/>
                </a:lnTo>
                <a:lnTo>
                  <a:pt x="29" y="339"/>
                </a:lnTo>
                <a:lnTo>
                  <a:pt x="58" y="332"/>
                </a:lnTo>
                <a:lnTo>
                  <a:pt x="76" y="306"/>
                </a:lnTo>
                <a:lnTo>
                  <a:pt x="127" y="283"/>
                </a:lnTo>
                <a:lnTo>
                  <a:pt x="150" y="238"/>
                </a:lnTo>
                <a:lnTo>
                  <a:pt x="165" y="246"/>
                </a:lnTo>
                <a:lnTo>
                  <a:pt x="205" y="230"/>
                </a:lnTo>
                <a:lnTo>
                  <a:pt x="260" y="220"/>
                </a:lnTo>
                <a:lnTo>
                  <a:pt x="261" y="201"/>
                </a:lnTo>
                <a:lnTo>
                  <a:pt x="277" y="213"/>
                </a:lnTo>
                <a:lnTo>
                  <a:pt x="295" y="197"/>
                </a:lnTo>
                <a:lnTo>
                  <a:pt x="324" y="190"/>
                </a:lnTo>
                <a:lnTo>
                  <a:pt x="360" y="174"/>
                </a:lnTo>
                <a:lnTo>
                  <a:pt x="325" y="0"/>
                </a:lnTo>
                <a:lnTo>
                  <a:pt x="0" y="68"/>
                </a:lnTo>
                <a:close/>
              </a:path>
            </a:pathLst>
          </a:custGeom>
          <a:solidFill>
            <a:srgbClr val="006F96"/>
          </a:solidFill>
          <a:ln w="1651">
            <a:solidFill>
              <a:srgbClr val="000000"/>
            </a:solidFill>
            <a:prstDash val="solid"/>
            <a:round/>
            <a:headEnd/>
            <a:tailEnd/>
          </a:ln>
        </p:spPr>
        <p:txBody>
          <a:bodyPr lIns="91429" tIns="45714" rIns="91429" bIns="45714"/>
          <a:lstStyle/>
          <a:p>
            <a:endParaRPr lang="en-US" dirty="0"/>
          </a:p>
        </p:txBody>
      </p:sp>
      <p:sp>
        <p:nvSpPr>
          <p:cNvPr id="21" name="Freeform 105"/>
          <p:cNvSpPr>
            <a:spLocks noChangeAspect="1"/>
          </p:cNvSpPr>
          <p:nvPr/>
        </p:nvSpPr>
        <p:spPr bwMode="auto">
          <a:xfrm>
            <a:off x="2600436" y="3608926"/>
            <a:ext cx="915987" cy="935037"/>
          </a:xfrm>
          <a:custGeom>
            <a:avLst/>
            <a:gdLst/>
            <a:ahLst/>
            <a:cxnLst>
              <a:cxn ang="0">
                <a:pos x="0" y="1480"/>
              </a:cxn>
              <a:cxn ang="0">
                <a:pos x="183" y="1506"/>
              </a:cxn>
              <a:cxn ang="0">
                <a:pos x="202" y="1391"/>
              </a:cxn>
              <a:cxn ang="0">
                <a:pos x="573" y="1440"/>
              </a:cxn>
              <a:cxn ang="0">
                <a:pos x="556" y="1385"/>
              </a:cxn>
              <a:cxn ang="0">
                <a:pos x="614" y="1388"/>
              </a:cxn>
              <a:cxn ang="0">
                <a:pos x="1350" y="1461"/>
              </a:cxn>
              <a:cxn ang="0">
                <a:pos x="1460" y="277"/>
              </a:cxn>
              <a:cxn ang="0">
                <a:pos x="1471" y="137"/>
              </a:cxn>
              <a:cxn ang="0">
                <a:pos x="844" y="83"/>
              </a:cxn>
              <a:cxn ang="0">
                <a:pos x="216" y="0"/>
              </a:cxn>
              <a:cxn ang="0">
                <a:pos x="0" y="1480"/>
              </a:cxn>
            </a:cxnLst>
            <a:rect l="0" t="0" r="r" b="b"/>
            <a:pathLst>
              <a:path w="1471" h="1506">
                <a:moveTo>
                  <a:pt x="0" y="1480"/>
                </a:moveTo>
                <a:lnTo>
                  <a:pt x="183" y="1506"/>
                </a:lnTo>
                <a:lnTo>
                  <a:pt x="202" y="1391"/>
                </a:lnTo>
                <a:lnTo>
                  <a:pt x="573" y="1440"/>
                </a:lnTo>
                <a:lnTo>
                  <a:pt x="556" y="1385"/>
                </a:lnTo>
                <a:lnTo>
                  <a:pt x="614" y="1388"/>
                </a:lnTo>
                <a:lnTo>
                  <a:pt x="1350" y="1461"/>
                </a:lnTo>
                <a:lnTo>
                  <a:pt x="1460" y="277"/>
                </a:lnTo>
                <a:lnTo>
                  <a:pt x="1471" y="137"/>
                </a:lnTo>
                <a:lnTo>
                  <a:pt x="844" y="83"/>
                </a:lnTo>
                <a:lnTo>
                  <a:pt x="216" y="0"/>
                </a:lnTo>
                <a:lnTo>
                  <a:pt x="0" y="1480"/>
                </a:lnTo>
                <a:close/>
              </a:path>
            </a:pathLst>
          </a:custGeom>
          <a:solidFill>
            <a:srgbClr val="006F96"/>
          </a:solidFill>
          <a:ln w="1651">
            <a:solidFill>
              <a:srgbClr val="000000"/>
            </a:solidFill>
            <a:prstDash val="solid"/>
            <a:round/>
            <a:headEnd/>
            <a:tailEnd/>
          </a:ln>
        </p:spPr>
        <p:txBody>
          <a:bodyPr lIns="91429" tIns="45714" rIns="91429" bIns="45714"/>
          <a:lstStyle/>
          <a:p>
            <a:endParaRPr lang="en-US" dirty="0"/>
          </a:p>
        </p:txBody>
      </p:sp>
      <p:sp>
        <p:nvSpPr>
          <p:cNvPr id="22" name="Freeform 107"/>
          <p:cNvSpPr>
            <a:spLocks noChangeAspect="1"/>
          </p:cNvSpPr>
          <p:nvPr/>
        </p:nvSpPr>
        <p:spPr bwMode="auto">
          <a:xfrm>
            <a:off x="1428861" y="2526251"/>
            <a:ext cx="825500" cy="1277937"/>
          </a:xfrm>
          <a:custGeom>
            <a:avLst/>
            <a:gdLst/>
            <a:ahLst/>
            <a:cxnLst>
              <a:cxn ang="0">
                <a:pos x="0" y="756"/>
              </a:cxn>
              <a:cxn ang="0">
                <a:pos x="59" y="875"/>
              </a:cxn>
              <a:cxn ang="0">
                <a:pos x="846" y="2057"/>
              </a:cxn>
              <a:cxn ang="0">
                <a:pos x="874" y="1782"/>
              </a:cxn>
              <a:cxn ang="0">
                <a:pos x="922" y="1767"/>
              </a:cxn>
              <a:cxn ang="0">
                <a:pos x="1003" y="1812"/>
              </a:cxn>
              <a:cxn ang="0">
                <a:pos x="1072" y="1568"/>
              </a:cxn>
              <a:cxn ang="0">
                <a:pos x="1328" y="265"/>
              </a:cxn>
              <a:cxn ang="0">
                <a:pos x="761" y="142"/>
              </a:cxn>
              <a:cxn ang="0">
                <a:pos x="196" y="0"/>
              </a:cxn>
              <a:cxn ang="0">
                <a:pos x="0" y="756"/>
              </a:cxn>
            </a:cxnLst>
            <a:rect l="0" t="0" r="r" b="b"/>
            <a:pathLst>
              <a:path w="1328" h="2057">
                <a:moveTo>
                  <a:pt x="0" y="756"/>
                </a:moveTo>
                <a:lnTo>
                  <a:pt x="59" y="875"/>
                </a:lnTo>
                <a:lnTo>
                  <a:pt x="846" y="2057"/>
                </a:lnTo>
                <a:lnTo>
                  <a:pt x="874" y="1782"/>
                </a:lnTo>
                <a:lnTo>
                  <a:pt x="922" y="1767"/>
                </a:lnTo>
                <a:lnTo>
                  <a:pt x="1003" y="1812"/>
                </a:lnTo>
                <a:lnTo>
                  <a:pt x="1072" y="1568"/>
                </a:lnTo>
                <a:lnTo>
                  <a:pt x="1328" y="265"/>
                </a:lnTo>
                <a:lnTo>
                  <a:pt x="761" y="142"/>
                </a:lnTo>
                <a:lnTo>
                  <a:pt x="196" y="0"/>
                </a:lnTo>
                <a:lnTo>
                  <a:pt x="0" y="756"/>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23" name="Freeform 109"/>
          <p:cNvSpPr>
            <a:spLocks noChangeAspect="1"/>
          </p:cNvSpPr>
          <p:nvPr/>
        </p:nvSpPr>
        <p:spPr bwMode="auto">
          <a:xfrm>
            <a:off x="7035911" y="2062700"/>
            <a:ext cx="207962" cy="412750"/>
          </a:xfrm>
          <a:custGeom>
            <a:avLst/>
            <a:gdLst/>
            <a:ahLst/>
            <a:cxnLst>
              <a:cxn ang="0">
                <a:pos x="0" y="83"/>
              </a:cxn>
              <a:cxn ang="0">
                <a:pos x="53" y="272"/>
              </a:cxn>
              <a:cxn ang="0">
                <a:pos x="66" y="394"/>
              </a:cxn>
              <a:cxn ang="0">
                <a:pos x="121" y="516"/>
              </a:cxn>
              <a:cxn ang="0">
                <a:pos x="152" y="664"/>
              </a:cxn>
              <a:cxn ang="0">
                <a:pos x="303" y="631"/>
              </a:cxn>
              <a:cxn ang="0">
                <a:pos x="274" y="402"/>
              </a:cxn>
              <a:cxn ang="0">
                <a:pos x="292" y="243"/>
              </a:cxn>
              <a:cxn ang="0">
                <a:pos x="330" y="170"/>
              </a:cxn>
              <a:cxn ang="0">
                <a:pos x="336" y="0"/>
              </a:cxn>
              <a:cxn ang="0">
                <a:pos x="0" y="83"/>
              </a:cxn>
            </a:cxnLst>
            <a:rect l="0" t="0" r="r" b="b"/>
            <a:pathLst>
              <a:path w="336" h="664">
                <a:moveTo>
                  <a:pt x="0" y="83"/>
                </a:moveTo>
                <a:lnTo>
                  <a:pt x="53" y="272"/>
                </a:lnTo>
                <a:lnTo>
                  <a:pt x="66" y="394"/>
                </a:lnTo>
                <a:lnTo>
                  <a:pt x="121" y="516"/>
                </a:lnTo>
                <a:lnTo>
                  <a:pt x="152" y="664"/>
                </a:lnTo>
                <a:lnTo>
                  <a:pt x="303" y="631"/>
                </a:lnTo>
                <a:lnTo>
                  <a:pt x="274" y="402"/>
                </a:lnTo>
                <a:lnTo>
                  <a:pt x="292" y="243"/>
                </a:lnTo>
                <a:lnTo>
                  <a:pt x="330" y="170"/>
                </a:lnTo>
                <a:lnTo>
                  <a:pt x="336" y="0"/>
                </a:lnTo>
                <a:lnTo>
                  <a:pt x="0" y="83"/>
                </a:lnTo>
                <a:close/>
              </a:path>
            </a:pathLst>
          </a:custGeom>
          <a:solidFill>
            <a:srgbClr val="006F96"/>
          </a:solidFill>
          <a:ln w="1588">
            <a:solidFill>
              <a:srgbClr val="000000"/>
            </a:solidFill>
            <a:prstDash val="solid"/>
            <a:round/>
            <a:headEnd/>
            <a:tailEnd/>
          </a:ln>
        </p:spPr>
        <p:txBody>
          <a:bodyPr lIns="91429" tIns="45714" rIns="91429" bIns="45714"/>
          <a:lstStyle/>
          <a:p>
            <a:endParaRPr lang="en-US" dirty="0"/>
          </a:p>
        </p:txBody>
      </p:sp>
      <p:sp>
        <p:nvSpPr>
          <p:cNvPr id="24" name="Freeform 113"/>
          <p:cNvSpPr>
            <a:spLocks noChangeAspect="1"/>
          </p:cNvSpPr>
          <p:nvPr/>
        </p:nvSpPr>
        <p:spPr bwMode="auto">
          <a:xfrm>
            <a:off x="6297724" y="2653250"/>
            <a:ext cx="755650" cy="487362"/>
          </a:xfrm>
          <a:custGeom>
            <a:avLst/>
            <a:gdLst/>
            <a:ahLst/>
            <a:cxnLst>
              <a:cxn ang="0">
                <a:pos x="0" y="192"/>
              </a:cxn>
              <a:cxn ang="0">
                <a:pos x="58" y="537"/>
              </a:cxn>
              <a:cxn ang="0">
                <a:pos x="98" y="781"/>
              </a:cxn>
              <a:cxn ang="0">
                <a:pos x="301" y="747"/>
              </a:cxn>
              <a:cxn ang="0">
                <a:pos x="1030" y="607"/>
              </a:cxn>
              <a:cxn ang="0">
                <a:pos x="1059" y="570"/>
              </a:cxn>
              <a:cxn ang="0">
                <a:pos x="1101" y="570"/>
              </a:cxn>
              <a:cxn ang="0">
                <a:pos x="1151" y="539"/>
              </a:cxn>
              <a:cxn ang="0">
                <a:pos x="1176" y="487"/>
              </a:cxn>
              <a:cxn ang="0">
                <a:pos x="1215" y="448"/>
              </a:cxn>
              <a:cxn ang="0">
                <a:pos x="1099" y="352"/>
              </a:cxn>
              <a:cxn ang="0">
                <a:pos x="1093" y="259"/>
              </a:cxn>
              <a:cxn ang="0">
                <a:pos x="1149" y="136"/>
              </a:cxn>
              <a:cxn ang="0">
                <a:pos x="1070" y="92"/>
              </a:cxn>
              <a:cxn ang="0">
                <a:pos x="1038" y="29"/>
              </a:cxn>
              <a:cxn ang="0">
                <a:pos x="984" y="0"/>
              </a:cxn>
              <a:cxn ang="0">
                <a:pos x="176" y="155"/>
              </a:cxn>
              <a:cxn ang="0">
                <a:pos x="135" y="92"/>
              </a:cxn>
              <a:cxn ang="0">
                <a:pos x="0" y="192"/>
              </a:cxn>
            </a:cxnLst>
            <a:rect l="0" t="0" r="r" b="b"/>
            <a:pathLst>
              <a:path w="1215" h="781">
                <a:moveTo>
                  <a:pt x="0" y="192"/>
                </a:moveTo>
                <a:lnTo>
                  <a:pt x="58" y="537"/>
                </a:lnTo>
                <a:lnTo>
                  <a:pt x="98" y="781"/>
                </a:lnTo>
                <a:lnTo>
                  <a:pt x="301" y="747"/>
                </a:lnTo>
                <a:lnTo>
                  <a:pt x="1030" y="607"/>
                </a:lnTo>
                <a:lnTo>
                  <a:pt x="1059" y="570"/>
                </a:lnTo>
                <a:lnTo>
                  <a:pt x="1101" y="570"/>
                </a:lnTo>
                <a:lnTo>
                  <a:pt x="1151" y="539"/>
                </a:lnTo>
                <a:lnTo>
                  <a:pt x="1176" y="487"/>
                </a:lnTo>
                <a:lnTo>
                  <a:pt x="1215" y="448"/>
                </a:lnTo>
                <a:lnTo>
                  <a:pt x="1099" y="352"/>
                </a:lnTo>
                <a:lnTo>
                  <a:pt x="1093" y="259"/>
                </a:lnTo>
                <a:lnTo>
                  <a:pt x="1149" y="136"/>
                </a:lnTo>
                <a:lnTo>
                  <a:pt x="1070" y="92"/>
                </a:lnTo>
                <a:lnTo>
                  <a:pt x="1038" y="29"/>
                </a:lnTo>
                <a:lnTo>
                  <a:pt x="984" y="0"/>
                </a:lnTo>
                <a:lnTo>
                  <a:pt x="176" y="155"/>
                </a:lnTo>
                <a:lnTo>
                  <a:pt x="135" y="92"/>
                </a:lnTo>
                <a:lnTo>
                  <a:pt x="0" y="192"/>
                </a:lnTo>
                <a:close/>
              </a:path>
            </a:pathLst>
          </a:custGeom>
          <a:noFill/>
          <a:ln w="1651">
            <a:solidFill>
              <a:srgbClr val="000000"/>
            </a:solidFill>
            <a:prstDash val="solid"/>
            <a:round/>
            <a:headEnd/>
            <a:tailEnd/>
          </a:ln>
        </p:spPr>
        <p:txBody>
          <a:bodyPr lIns="91429" tIns="45714" rIns="91429" bIns="45714"/>
          <a:lstStyle/>
          <a:p>
            <a:endParaRPr lang="en-US" dirty="0"/>
          </a:p>
        </p:txBody>
      </p:sp>
      <p:sp>
        <p:nvSpPr>
          <p:cNvPr id="25" name="Line 50"/>
          <p:cNvSpPr>
            <a:spLocks noChangeAspect="1" noChangeShapeType="1"/>
          </p:cNvSpPr>
          <p:nvPr/>
        </p:nvSpPr>
        <p:spPr bwMode="auto">
          <a:xfrm rot="1991407" flipH="1" flipV="1">
            <a:off x="7221648" y="2761203"/>
            <a:ext cx="374650" cy="58737"/>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27" name="Freeform 8"/>
          <p:cNvSpPr>
            <a:spLocks noChangeAspect="1"/>
          </p:cNvSpPr>
          <p:nvPr/>
        </p:nvSpPr>
        <p:spPr bwMode="auto">
          <a:xfrm>
            <a:off x="5065823" y="1981739"/>
            <a:ext cx="744538" cy="384175"/>
          </a:xfrm>
          <a:custGeom>
            <a:avLst/>
            <a:gdLst/>
            <a:ahLst/>
            <a:cxnLst>
              <a:cxn ang="0">
                <a:pos x="94" y="333"/>
              </a:cxn>
              <a:cxn ang="0">
                <a:pos x="428" y="406"/>
              </a:cxn>
              <a:cxn ang="0">
                <a:pos x="487" y="455"/>
              </a:cxn>
              <a:cxn ang="0">
                <a:pos x="598" y="492"/>
              </a:cxn>
              <a:cxn ang="0">
                <a:pos x="624" y="445"/>
              </a:cxn>
              <a:cxn ang="0">
                <a:pos x="645" y="392"/>
              </a:cxn>
              <a:cxn ang="0">
                <a:pos x="644" y="414"/>
              </a:cxn>
              <a:cxn ang="0">
                <a:pos x="667" y="440"/>
              </a:cxn>
              <a:cxn ang="0">
                <a:pos x="705" y="406"/>
              </a:cxn>
              <a:cxn ang="0">
                <a:pos x="723" y="397"/>
              </a:cxn>
              <a:cxn ang="0">
                <a:pos x="715" y="463"/>
              </a:cxn>
              <a:cxn ang="0">
                <a:pos x="759" y="414"/>
              </a:cxn>
              <a:cxn ang="0">
                <a:pos x="842" y="359"/>
              </a:cxn>
              <a:cxn ang="0">
                <a:pos x="927" y="318"/>
              </a:cxn>
              <a:cxn ang="0">
                <a:pos x="1055" y="366"/>
              </a:cxn>
              <a:cxn ang="0">
                <a:pos x="1085" y="319"/>
              </a:cxn>
              <a:cxn ang="0">
                <a:pos x="1199" y="310"/>
              </a:cxn>
              <a:cxn ang="0">
                <a:pos x="1118" y="204"/>
              </a:cxn>
              <a:cxn ang="0">
                <a:pos x="1049" y="204"/>
              </a:cxn>
              <a:cxn ang="0">
                <a:pos x="997" y="208"/>
              </a:cxn>
              <a:cxn ang="0">
                <a:pos x="977" y="170"/>
              </a:cxn>
              <a:cxn ang="0">
                <a:pos x="936" y="143"/>
              </a:cxn>
              <a:cxn ang="0">
                <a:pos x="766" y="184"/>
              </a:cxn>
              <a:cxn ang="0">
                <a:pos x="672" y="243"/>
              </a:cxn>
              <a:cxn ang="0">
                <a:pos x="619" y="230"/>
              </a:cxn>
              <a:cxn ang="0">
                <a:pos x="557" y="247"/>
              </a:cxn>
              <a:cxn ang="0">
                <a:pos x="424" y="149"/>
              </a:cxn>
              <a:cxn ang="0">
                <a:pos x="388" y="171"/>
              </a:cxn>
              <a:cxn ang="0">
                <a:pos x="369" y="164"/>
              </a:cxn>
              <a:cxn ang="0">
                <a:pos x="356" y="144"/>
              </a:cxn>
              <a:cxn ang="0">
                <a:pos x="432" y="23"/>
              </a:cxn>
              <a:cxn ang="0">
                <a:pos x="467" y="0"/>
              </a:cxn>
              <a:cxn ang="0">
                <a:pos x="353" y="30"/>
              </a:cxn>
              <a:cxn ang="0">
                <a:pos x="286" y="96"/>
              </a:cxn>
              <a:cxn ang="0">
                <a:pos x="221" y="144"/>
              </a:cxn>
              <a:cxn ang="0">
                <a:pos x="181" y="179"/>
              </a:cxn>
              <a:cxn ang="0">
                <a:pos x="95" y="208"/>
              </a:cxn>
              <a:cxn ang="0">
                <a:pos x="0" y="267"/>
              </a:cxn>
            </a:cxnLst>
            <a:rect l="0" t="0" r="r" b="b"/>
            <a:pathLst>
              <a:path w="1199" h="618">
                <a:moveTo>
                  <a:pt x="0" y="267"/>
                </a:moveTo>
                <a:lnTo>
                  <a:pt x="94" y="333"/>
                </a:lnTo>
                <a:lnTo>
                  <a:pt x="325" y="393"/>
                </a:lnTo>
                <a:lnTo>
                  <a:pt x="428" y="406"/>
                </a:lnTo>
                <a:lnTo>
                  <a:pt x="445" y="443"/>
                </a:lnTo>
                <a:lnTo>
                  <a:pt x="487" y="455"/>
                </a:lnTo>
                <a:lnTo>
                  <a:pt x="546" y="618"/>
                </a:lnTo>
                <a:lnTo>
                  <a:pt x="598" y="492"/>
                </a:lnTo>
                <a:lnTo>
                  <a:pt x="609" y="463"/>
                </a:lnTo>
                <a:lnTo>
                  <a:pt x="624" y="445"/>
                </a:lnTo>
                <a:lnTo>
                  <a:pt x="624" y="426"/>
                </a:lnTo>
                <a:lnTo>
                  <a:pt x="645" y="392"/>
                </a:lnTo>
                <a:lnTo>
                  <a:pt x="650" y="395"/>
                </a:lnTo>
                <a:lnTo>
                  <a:pt x="644" y="414"/>
                </a:lnTo>
                <a:lnTo>
                  <a:pt x="646" y="448"/>
                </a:lnTo>
                <a:lnTo>
                  <a:pt x="667" y="440"/>
                </a:lnTo>
                <a:lnTo>
                  <a:pt x="679" y="401"/>
                </a:lnTo>
                <a:lnTo>
                  <a:pt x="705" y="406"/>
                </a:lnTo>
                <a:lnTo>
                  <a:pt x="719" y="388"/>
                </a:lnTo>
                <a:lnTo>
                  <a:pt x="723" y="397"/>
                </a:lnTo>
                <a:lnTo>
                  <a:pt x="696" y="455"/>
                </a:lnTo>
                <a:lnTo>
                  <a:pt x="715" y="463"/>
                </a:lnTo>
                <a:lnTo>
                  <a:pt x="733" y="427"/>
                </a:lnTo>
                <a:lnTo>
                  <a:pt x="759" y="414"/>
                </a:lnTo>
                <a:lnTo>
                  <a:pt x="774" y="370"/>
                </a:lnTo>
                <a:lnTo>
                  <a:pt x="842" y="359"/>
                </a:lnTo>
                <a:lnTo>
                  <a:pt x="875" y="355"/>
                </a:lnTo>
                <a:lnTo>
                  <a:pt x="927" y="318"/>
                </a:lnTo>
                <a:lnTo>
                  <a:pt x="1004" y="330"/>
                </a:lnTo>
                <a:lnTo>
                  <a:pt x="1055" y="366"/>
                </a:lnTo>
                <a:lnTo>
                  <a:pt x="1059" y="321"/>
                </a:lnTo>
                <a:lnTo>
                  <a:pt x="1085" y="319"/>
                </a:lnTo>
                <a:lnTo>
                  <a:pt x="1150" y="323"/>
                </a:lnTo>
                <a:lnTo>
                  <a:pt x="1199" y="310"/>
                </a:lnTo>
                <a:lnTo>
                  <a:pt x="1133" y="269"/>
                </a:lnTo>
                <a:lnTo>
                  <a:pt x="1118" y="204"/>
                </a:lnTo>
                <a:lnTo>
                  <a:pt x="1066" y="215"/>
                </a:lnTo>
                <a:lnTo>
                  <a:pt x="1049" y="204"/>
                </a:lnTo>
                <a:lnTo>
                  <a:pt x="1027" y="215"/>
                </a:lnTo>
                <a:lnTo>
                  <a:pt x="997" y="208"/>
                </a:lnTo>
                <a:lnTo>
                  <a:pt x="982" y="206"/>
                </a:lnTo>
                <a:lnTo>
                  <a:pt x="977" y="170"/>
                </a:lnTo>
                <a:lnTo>
                  <a:pt x="988" y="132"/>
                </a:lnTo>
                <a:lnTo>
                  <a:pt x="936" y="143"/>
                </a:lnTo>
                <a:lnTo>
                  <a:pt x="888" y="167"/>
                </a:lnTo>
                <a:lnTo>
                  <a:pt x="766" y="184"/>
                </a:lnTo>
                <a:lnTo>
                  <a:pt x="690" y="256"/>
                </a:lnTo>
                <a:lnTo>
                  <a:pt x="672" y="243"/>
                </a:lnTo>
                <a:lnTo>
                  <a:pt x="650" y="252"/>
                </a:lnTo>
                <a:lnTo>
                  <a:pt x="619" y="230"/>
                </a:lnTo>
                <a:lnTo>
                  <a:pt x="600" y="238"/>
                </a:lnTo>
                <a:lnTo>
                  <a:pt x="557" y="247"/>
                </a:lnTo>
                <a:lnTo>
                  <a:pt x="497" y="162"/>
                </a:lnTo>
                <a:lnTo>
                  <a:pt x="424" y="149"/>
                </a:lnTo>
                <a:lnTo>
                  <a:pt x="402" y="152"/>
                </a:lnTo>
                <a:lnTo>
                  <a:pt x="388" y="171"/>
                </a:lnTo>
                <a:lnTo>
                  <a:pt x="401" y="136"/>
                </a:lnTo>
                <a:lnTo>
                  <a:pt x="369" y="164"/>
                </a:lnTo>
                <a:lnTo>
                  <a:pt x="353" y="192"/>
                </a:lnTo>
                <a:lnTo>
                  <a:pt x="356" y="144"/>
                </a:lnTo>
                <a:lnTo>
                  <a:pt x="388" y="75"/>
                </a:lnTo>
                <a:lnTo>
                  <a:pt x="432" y="23"/>
                </a:lnTo>
                <a:lnTo>
                  <a:pt x="473" y="10"/>
                </a:lnTo>
                <a:lnTo>
                  <a:pt x="467" y="0"/>
                </a:lnTo>
                <a:lnTo>
                  <a:pt x="397" y="6"/>
                </a:lnTo>
                <a:lnTo>
                  <a:pt x="353" y="30"/>
                </a:lnTo>
                <a:lnTo>
                  <a:pt x="339" y="53"/>
                </a:lnTo>
                <a:lnTo>
                  <a:pt x="286" y="96"/>
                </a:lnTo>
                <a:lnTo>
                  <a:pt x="261" y="133"/>
                </a:lnTo>
                <a:lnTo>
                  <a:pt x="221" y="144"/>
                </a:lnTo>
                <a:lnTo>
                  <a:pt x="209" y="167"/>
                </a:lnTo>
                <a:lnTo>
                  <a:pt x="181" y="179"/>
                </a:lnTo>
                <a:lnTo>
                  <a:pt x="111" y="192"/>
                </a:lnTo>
                <a:lnTo>
                  <a:pt x="95" y="208"/>
                </a:lnTo>
                <a:lnTo>
                  <a:pt x="61" y="240"/>
                </a:lnTo>
                <a:lnTo>
                  <a:pt x="0" y="267"/>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28" name="Freeform 9"/>
          <p:cNvSpPr>
            <a:spLocks noChangeAspect="1"/>
          </p:cNvSpPr>
          <p:nvPr/>
        </p:nvSpPr>
        <p:spPr bwMode="auto">
          <a:xfrm>
            <a:off x="5545251" y="2218277"/>
            <a:ext cx="500063" cy="682625"/>
          </a:xfrm>
          <a:custGeom>
            <a:avLst/>
            <a:gdLst/>
            <a:ahLst/>
            <a:cxnLst>
              <a:cxn ang="0">
                <a:pos x="0" y="1098"/>
              </a:cxn>
              <a:cxn ang="0">
                <a:pos x="75" y="965"/>
              </a:cxn>
              <a:cxn ang="0">
                <a:pos x="91" y="917"/>
              </a:cxn>
              <a:cxn ang="0">
                <a:pos x="97" y="821"/>
              </a:cxn>
              <a:cxn ang="0">
                <a:pos x="77" y="730"/>
              </a:cxn>
              <a:cxn ang="0">
                <a:pos x="32" y="644"/>
              </a:cxn>
              <a:cxn ang="0">
                <a:pos x="11" y="595"/>
              </a:cxn>
              <a:cxn ang="0">
                <a:pos x="23" y="551"/>
              </a:cxn>
              <a:cxn ang="0">
                <a:pos x="4" y="495"/>
              </a:cxn>
              <a:cxn ang="0">
                <a:pos x="26" y="456"/>
              </a:cxn>
              <a:cxn ang="0">
                <a:pos x="47" y="362"/>
              </a:cxn>
              <a:cxn ang="0">
                <a:pos x="41" y="318"/>
              </a:cxn>
              <a:cxn ang="0">
                <a:pos x="70" y="289"/>
              </a:cxn>
              <a:cxn ang="0">
                <a:pos x="67" y="256"/>
              </a:cxn>
              <a:cxn ang="0">
                <a:pos x="114" y="236"/>
              </a:cxn>
              <a:cxn ang="0">
                <a:pos x="156" y="169"/>
              </a:cxn>
              <a:cxn ang="0">
                <a:pos x="151" y="278"/>
              </a:cxn>
              <a:cxn ang="0">
                <a:pos x="184" y="255"/>
              </a:cxn>
              <a:cxn ang="0">
                <a:pos x="184" y="165"/>
              </a:cxn>
              <a:cxn ang="0">
                <a:pos x="229" y="114"/>
              </a:cxn>
              <a:cxn ang="0">
                <a:pos x="259" y="108"/>
              </a:cxn>
              <a:cxn ang="0">
                <a:pos x="235" y="92"/>
              </a:cxn>
              <a:cxn ang="0">
                <a:pos x="225" y="61"/>
              </a:cxn>
              <a:cxn ang="0">
                <a:pos x="243" y="14"/>
              </a:cxn>
              <a:cxn ang="0">
                <a:pos x="284" y="0"/>
              </a:cxn>
              <a:cxn ang="0">
                <a:pos x="380" y="28"/>
              </a:cxn>
              <a:cxn ang="0">
                <a:pos x="414" y="63"/>
              </a:cxn>
              <a:cxn ang="0">
                <a:pos x="524" y="88"/>
              </a:cxn>
              <a:cxn ang="0">
                <a:pos x="546" y="121"/>
              </a:cxn>
              <a:cxn ang="0">
                <a:pos x="579" y="161"/>
              </a:cxn>
              <a:cxn ang="0">
                <a:pos x="549" y="159"/>
              </a:cxn>
              <a:cxn ang="0">
                <a:pos x="546" y="184"/>
              </a:cxn>
              <a:cxn ang="0">
                <a:pos x="580" y="226"/>
              </a:cxn>
              <a:cxn ang="0">
                <a:pos x="588" y="300"/>
              </a:cxn>
              <a:cxn ang="0">
                <a:pos x="588" y="348"/>
              </a:cxn>
              <a:cxn ang="0">
                <a:pos x="554" y="400"/>
              </a:cxn>
              <a:cxn ang="0">
                <a:pos x="549" y="428"/>
              </a:cxn>
              <a:cxn ang="0">
                <a:pos x="505" y="450"/>
              </a:cxn>
              <a:cxn ang="0">
                <a:pos x="496" y="473"/>
              </a:cxn>
              <a:cxn ang="0">
                <a:pos x="503" y="529"/>
              </a:cxn>
              <a:cxn ang="0">
                <a:pos x="547" y="555"/>
              </a:cxn>
              <a:cxn ang="0">
                <a:pos x="587" y="510"/>
              </a:cxn>
              <a:cxn ang="0">
                <a:pos x="613" y="447"/>
              </a:cxn>
              <a:cxn ang="0">
                <a:pos x="679" y="410"/>
              </a:cxn>
              <a:cxn ang="0">
                <a:pos x="723" y="432"/>
              </a:cxn>
              <a:cxn ang="0">
                <a:pos x="752" y="500"/>
              </a:cxn>
              <a:cxn ang="0">
                <a:pos x="789" y="632"/>
              </a:cxn>
              <a:cxn ang="0">
                <a:pos x="805" y="676"/>
              </a:cxn>
              <a:cxn ang="0">
                <a:pos x="794" y="711"/>
              </a:cxn>
              <a:cxn ang="0">
                <a:pos x="801" y="766"/>
              </a:cxn>
              <a:cxn ang="0">
                <a:pos x="787" y="796"/>
              </a:cxn>
              <a:cxn ang="0">
                <a:pos x="768" y="766"/>
              </a:cxn>
              <a:cxn ang="0">
                <a:pos x="747" y="778"/>
              </a:cxn>
              <a:cxn ang="0">
                <a:pos x="745" y="830"/>
              </a:cxn>
              <a:cxn ang="0">
                <a:pos x="736" y="852"/>
              </a:cxn>
              <a:cxn ang="0">
                <a:pos x="701" y="876"/>
              </a:cxn>
              <a:cxn ang="0">
                <a:pos x="699" y="945"/>
              </a:cxn>
              <a:cxn ang="0">
                <a:pos x="676" y="974"/>
              </a:cxn>
              <a:cxn ang="0">
                <a:pos x="656" y="1032"/>
              </a:cxn>
              <a:cxn ang="0">
                <a:pos x="394" y="1073"/>
              </a:cxn>
              <a:cxn ang="0">
                <a:pos x="385" y="1054"/>
              </a:cxn>
              <a:cxn ang="0">
                <a:pos x="0" y="1098"/>
              </a:cxn>
            </a:cxnLst>
            <a:rect l="0" t="0" r="r" b="b"/>
            <a:pathLst>
              <a:path w="805" h="1098">
                <a:moveTo>
                  <a:pt x="0" y="1098"/>
                </a:moveTo>
                <a:lnTo>
                  <a:pt x="75" y="965"/>
                </a:lnTo>
                <a:lnTo>
                  <a:pt x="91" y="917"/>
                </a:lnTo>
                <a:lnTo>
                  <a:pt x="97" y="821"/>
                </a:lnTo>
                <a:lnTo>
                  <a:pt x="77" y="730"/>
                </a:lnTo>
                <a:lnTo>
                  <a:pt x="32" y="644"/>
                </a:lnTo>
                <a:lnTo>
                  <a:pt x="11" y="595"/>
                </a:lnTo>
                <a:lnTo>
                  <a:pt x="23" y="551"/>
                </a:lnTo>
                <a:lnTo>
                  <a:pt x="4" y="495"/>
                </a:lnTo>
                <a:lnTo>
                  <a:pt x="26" y="456"/>
                </a:lnTo>
                <a:lnTo>
                  <a:pt x="47" y="362"/>
                </a:lnTo>
                <a:lnTo>
                  <a:pt x="41" y="318"/>
                </a:lnTo>
                <a:lnTo>
                  <a:pt x="70" y="289"/>
                </a:lnTo>
                <a:lnTo>
                  <a:pt x="67" y="256"/>
                </a:lnTo>
                <a:lnTo>
                  <a:pt x="114" y="236"/>
                </a:lnTo>
                <a:lnTo>
                  <a:pt x="156" y="169"/>
                </a:lnTo>
                <a:lnTo>
                  <a:pt x="151" y="278"/>
                </a:lnTo>
                <a:lnTo>
                  <a:pt x="184" y="255"/>
                </a:lnTo>
                <a:lnTo>
                  <a:pt x="184" y="165"/>
                </a:lnTo>
                <a:lnTo>
                  <a:pt x="229" y="114"/>
                </a:lnTo>
                <a:lnTo>
                  <a:pt x="259" y="108"/>
                </a:lnTo>
                <a:lnTo>
                  <a:pt x="235" y="92"/>
                </a:lnTo>
                <a:lnTo>
                  <a:pt x="225" y="61"/>
                </a:lnTo>
                <a:lnTo>
                  <a:pt x="243" y="14"/>
                </a:lnTo>
                <a:lnTo>
                  <a:pt x="284" y="0"/>
                </a:lnTo>
                <a:lnTo>
                  <a:pt x="380" y="28"/>
                </a:lnTo>
                <a:lnTo>
                  <a:pt x="414" y="63"/>
                </a:lnTo>
                <a:lnTo>
                  <a:pt x="524" y="88"/>
                </a:lnTo>
                <a:lnTo>
                  <a:pt x="546" y="121"/>
                </a:lnTo>
                <a:lnTo>
                  <a:pt x="579" y="161"/>
                </a:lnTo>
                <a:lnTo>
                  <a:pt x="549" y="159"/>
                </a:lnTo>
                <a:lnTo>
                  <a:pt x="546" y="184"/>
                </a:lnTo>
                <a:lnTo>
                  <a:pt x="580" y="226"/>
                </a:lnTo>
                <a:lnTo>
                  <a:pt x="588" y="300"/>
                </a:lnTo>
                <a:lnTo>
                  <a:pt x="588" y="348"/>
                </a:lnTo>
                <a:lnTo>
                  <a:pt x="554" y="400"/>
                </a:lnTo>
                <a:lnTo>
                  <a:pt x="549" y="428"/>
                </a:lnTo>
                <a:lnTo>
                  <a:pt x="505" y="450"/>
                </a:lnTo>
                <a:lnTo>
                  <a:pt x="496" y="473"/>
                </a:lnTo>
                <a:lnTo>
                  <a:pt x="503" y="529"/>
                </a:lnTo>
                <a:lnTo>
                  <a:pt x="547" y="555"/>
                </a:lnTo>
                <a:lnTo>
                  <a:pt x="587" y="510"/>
                </a:lnTo>
                <a:lnTo>
                  <a:pt x="613" y="447"/>
                </a:lnTo>
                <a:lnTo>
                  <a:pt x="679" y="410"/>
                </a:lnTo>
                <a:lnTo>
                  <a:pt x="723" y="432"/>
                </a:lnTo>
                <a:lnTo>
                  <a:pt x="752" y="500"/>
                </a:lnTo>
                <a:lnTo>
                  <a:pt x="789" y="632"/>
                </a:lnTo>
                <a:lnTo>
                  <a:pt x="805" y="676"/>
                </a:lnTo>
                <a:lnTo>
                  <a:pt x="794" y="711"/>
                </a:lnTo>
                <a:lnTo>
                  <a:pt x="801" y="766"/>
                </a:lnTo>
                <a:lnTo>
                  <a:pt x="787" y="796"/>
                </a:lnTo>
                <a:lnTo>
                  <a:pt x="768" y="766"/>
                </a:lnTo>
                <a:lnTo>
                  <a:pt x="747" y="778"/>
                </a:lnTo>
                <a:lnTo>
                  <a:pt x="745" y="830"/>
                </a:lnTo>
                <a:lnTo>
                  <a:pt x="736" y="852"/>
                </a:lnTo>
                <a:lnTo>
                  <a:pt x="701" y="876"/>
                </a:lnTo>
                <a:lnTo>
                  <a:pt x="699" y="945"/>
                </a:lnTo>
                <a:lnTo>
                  <a:pt x="676" y="974"/>
                </a:lnTo>
                <a:lnTo>
                  <a:pt x="656" y="1032"/>
                </a:lnTo>
                <a:lnTo>
                  <a:pt x="394" y="1073"/>
                </a:lnTo>
                <a:lnTo>
                  <a:pt x="385" y="1054"/>
                </a:lnTo>
                <a:lnTo>
                  <a:pt x="0" y="1098"/>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29" name="Freeform 11"/>
          <p:cNvSpPr>
            <a:spLocks noChangeAspect="1"/>
          </p:cNvSpPr>
          <p:nvPr/>
        </p:nvSpPr>
        <p:spPr bwMode="auto">
          <a:xfrm>
            <a:off x="4302236" y="1703928"/>
            <a:ext cx="855662" cy="960437"/>
          </a:xfrm>
          <a:custGeom>
            <a:avLst/>
            <a:gdLst/>
            <a:ahLst/>
            <a:cxnLst>
              <a:cxn ang="0">
                <a:pos x="0" y="94"/>
              </a:cxn>
              <a:cxn ang="0">
                <a:pos x="9" y="314"/>
              </a:cxn>
              <a:cxn ang="0">
                <a:pos x="61" y="489"/>
              </a:cxn>
              <a:cxn ang="0">
                <a:pos x="68" y="716"/>
              </a:cxn>
              <a:cxn ang="0">
                <a:pos x="107" y="900"/>
              </a:cxn>
              <a:cxn ang="0">
                <a:pos x="57" y="992"/>
              </a:cxn>
              <a:cxn ang="0">
                <a:pos x="126" y="1063"/>
              </a:cxn>
              <a:cxn ang="0">
                <a:pos x="123" y="1545"/>
              </a:cxn>
              <a:cxn ang="0">
                <a:pos x="1119" y="1525"/>
              </a:cxn>
              <a:cxn ang="0">
                <a:pos x="1099" y="1431"/>
              </a:cxn>
              <a:cxn ang="0">
                <a:pos x="1072" y="1398"/>
              </a:cxn>
              <a:cxn ang="0">
                <a:pos x="994" y="1348"/>
              </a:cxn>
              <a:cxn ang="0">
                <a:pos x="942" y="1288"/>
              </a:cxn>
              <a:cxn ang="0">
                <a:pos x="807" y="1204"/>
              </a:cxn>
              <a:cxn ang="0">
                <a:pos x="810" y="1063"/>
              </a:cxn>
              <a:cxn ang="0">
                <a:pos x="781" y="972"/>
              </a:cxn>
              <a:cxn ang="0">
                <a:pos x="891" y="835"/>
              </a:cxn>
              <a:cxn ang="0">
                <a:pos x="884" y="701"/>
              </a:cxn>
              <a:cxn ang="0">
                <a:pos x="909" y="678"/>
              </a:cxn>
              <a:cxn ang="0">
                <a:pos x="1043" y="567"/>
              </a:cxn>
              <a:cxn ang="0">
                <a:pos x="1112" y="485"/>
              </a:cxn>
              <a:cxn ang="0">
                <a:pos x="1200" y="415"/>
              </a:cxn>
              <a:cxn ang="0">
                <a:pos x="1376" y="324"/>
              </a:cxn>
              <a:cxn ang="0">
                <a:pos x="1311" y="329"/>
              </a:cxn>
              <a:cxn ang="0">
                <a:pos x="1249" y="300"/>
              </a:cxn>
              <a:cxn ang="0">
                <a:pos x="1152" y="311"/>
              </a:cxn>
              <a:cxn ang="0">
                <a:pos x="1128" y="272"/>
              </a:cxn>
              <a:cxn ang="0">
                <a:pos x="1098" y="289"/>
              </a:cxn>
              <a:cxn ang="0">
                <a:pos x="1031" y="329"/>
              </a:cxn>
              <a:cxn ang="0">
                <a:pos x="984" y="315"/>
              </a:cxn>
              <a:cxn ang="0">
                <a:pos x="962" y="294"/>
              </a:cxn>
              <a:cxn ang="0">
                <a:pos x="927" y="285"/>
              </a:cxn>
              <a:cxn ang="0">
                <a:pos x="910" y="255"/>
              </a:cxn>
              <a:cxn ang="0">
                <a:pos x="875" y="259"/>
              </a:cxn>
              <a:cxn ang="0">
                <a:pos x="875" y="286"/>
              </a:cxn>
              <a:cxn ang="0">
                <a:pos x="858" y="290"/>
              </a:cxn>
              <a:cxn ang="0">
                <a:pos x="833" y="233"/>
              </a:cxn>
              <a:cxn ang="0">
                <a:pos x="799" y="233"/>
              </a:cxn>
              <a:cxn ang="0">
                <a:pos x="810" y="207"/>
              </a:cxn>
              <a:cxn ang="0">
                <a:pos x="731" y="192"/>
              </a:cxn>
              <a:cxn ang="0">
                <a:pos x="702" y="188"/>
              </a:cxn>
              <a:cxn ang="0">
                <a:pos x="607" y="224"/>
              </a:cxn>
              <a:cxn ang="0">
                <a:pos x="593" y="192"/>
              </a:cxn>
              <a:cxn ang="0">
                <a:pos x="448" y="161"/>
              </a:cxn>
              <a:cxn ang="0">
                <a:pos x="423" y="9"/>
              </a:cxn>
              <a:cxn ang="0">
                <a:pos x="363" y="0"/>
              </a:cxn>
              <a:cxn ang="0">
                <a:pos x="363" y="96"/>
              </a:cxn>
              <a:cxn ang="0">
                <a:pos x="0" y="94"/>
              </a:cxn>
            </a:cxnLst>
            <a:rect l="0" t="0" r="r" b="b"/>
            <a:pathLst>
              <a:path w="1376" h="1545">
                <a:moveTo>
                  <a:pt x="0" y="94"/>
                </a:moveTo>
                <a:lnTo>
                  <a:pt x="9" y="314"/>
                </a:lnTo>
                <a:lnTo>
                  <a:pt x="61" y="489"/>
                </a:lnTo>
                <a:lnTo>
                  <a:pt x="68" y="716"/>
                </a:lnTo>
                <a:lnTo>
                  <a:pt x="107" y="900"/>
                </a:lnTo>
                <a:lnTo>
                  <a:pt x="57" y="992"/>
                </a:lnTo>
                <a:lnTo>
                  <a:pt x="126" y="1063"/>
                </a:lnTo>
                <a:lnTo>
                  <a:pt x="123" y="1545"/>
                </a:lnTo>
                <a:lnTo>
                  <a:pt x="1119" y="1525"/>
                </a:lnTo>
                <a:lnTo>
                  <a:pt x="1099" y="1431"/>
                </a:lnTo>
                <a:lnTo>
                  <a:pt x="1072" y="1398"/>
                </a:lnTo>
                <a:lnTo>
                  <a:pt x="994" y="1348"/>
                </a:lnTo>
                <a:lnTo>
                  <a:pt x="942" y="1288"/>
                </a:lnTo>
                <a:lnTo>
                  <a:pt x="807" y="1204"/>
                </a:lnTo>
                <a:lnTo>
                  <a:pt x="810" y="1063"/>
                </a:lnTo>
                <a:lnTo>
                  <a:pt x="781" y="972"/>
                </a:lnTo>
                <a:lnTo>
                  <a:pt x="891" y="835"/>
                </a:lnTo>
                <a:lnTo>
                  <a:pt x="884" y="701"/>
                </a:lnTo>
                <a:lnTo>
                  <a:pt x="909" y="678"/>
                </a:lnTo>
                <a:lnTo>
                  <a:pt x="1043" y="567"/>
                </a:lnTo>
                <a:lnTo>
                  <a:pt x="1112" y="485"/>
                </a:lnTo>
                <a:lnTo>
                  <a:pt x="1200" y="415"/>
                </a:lnTo>
                <a:lnTo>
                  <a:pt x="1376" y="324"/>
                </a:lnTo>
                <a:lnTo>
                  <a:pt x="1311" y="329"/>
                </a:lnTo>
                <a:lnTo>
                  <a:pt x="1249" y="300"/>
                </a:lnTo>
                <a:lnTo>
                  <a:pt x="1152" y="311"/>
                </a:lnTo>
                <a:lnTo>
                  <a:pt x="1128" y="272"/>
                </a:lnTo>
                <a:lnTo>
                  <a:pt x="1098" y="289"/>
                </a:lnTo>
                <a:lnTo>
                  <a:pt x="1031" y="329"/>
                </a:lnTo>
                <a:lnTo>
                  <a:pt x="984" y="315"/>
                </a:lnTo>
                <a:lnTo>
                  <a:pt x="962" y="294"/>
                </a:lnTo>
                <a:lnTo>
                  <a:pt x="927" y="285"/>
                </a:lnTo>
                <a:lnTo>
                  <a:pt x="910" y="255"/>
                </a:lnTo>
                <a:lnTo>
                  <a:pt x="875" y="259"/>
                </a:lnTo>
                <a:lnTo>
                  <a:pt x="875" y="286"/>
                </a:lnTo>
                <a:lnTo>
                  <a:pt x="858" y="290"/>
                </a:lnTo>
                <a:lnTo>
                  <a:pt x="833" y="233"/>
                </a:lnTo>
                <a:lnTo>
                  <a:pt x="799" y="233"/>
                </a:lnTo>
                <a:lnTo>
                  <a:pt x="810" y="207"/>
                </a:lnTo>
                <a:lnTo>
                  <a:pt x="731" y="192"/>
                </a:lnTo>
                <a:lnTo>
                  <a:pt x="702" y="188"/>
                </a:lnTo>
                <a:lnTo>
                  <a:pt x="607" y="224"/>
                </a:lnTo>
                <a:lnTo>
                  <a:pt x="593" y="192"/>
                </a:lnTo>
                <a:lnTo>
                  <a:pt x="448" y="161"/>
                </a:lnTo>
                <a:lnTo>
                  <a:pt x="423" y="9"/>
                </a:lnTo>
                <a:lnTo>
                  <a:pt x="363" y="0"/>
                </a:lnTo>
                <a:lnTo>
                  <a:pt x="363" y="96"/>
                </a:lnTo>
                <a:lnTo>
                  <a:pt x="0" y="94"/>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30" name="Freeform 12"/>
          <p:cNvSpPr>
            <a:spLocks noChangeAspect="1"/>
          </p:cNvSpPr>
          <p:nvPr/>
        </p:nvSpPr>
        <p:spPr bwMode="auto">
          <a:xfrm>
            <a:off x="4788014" y="2088103"/>
            <a:ext cx="687387" cy="725487"/>
          </a:xfrm>
          <a:custGeom>
            <a:avLst/>
            <a:gdLst/>
            <a:ahLst/>
            <a:cxnLst>
              <a:cxn ang="0">
                <a:pos x="0" y="354"/>
              </a:cxn>
              <a:cxn ang="0">
                <a:pos x="29" y="445"/>
              </a:cxn>
              <a:cxn ang="0">
                <a:pos x="26" y="586"/>
              </a:cxn>
              <a:cxn ang="0">
                <a:pos x="161" y="670"/>
              </a:cxn>
              <a:cxn ang="0">
                <a:pos x="213" y="730"/>
              </a:cxn>
              <a:cxn ang="0">
                <a:pos x="291" y="780"/>
              </a:cxn>
              <a:cxn ang="0">
                <a:pos x="318" y="813"/>
              </a:cxn>
              <a:cxn ang="0">
                <a:pos x="338" y="907"/>
              </a:cxn>
              <a:cxn ang="0">
                <a:pos x="357" y="1041"/>
              </a:cxn>
              <a:cxn ang="0">
                <a:pos x="461" y="1165"/>
              </a:cxn>
              <a:cxn ang="0">
                <a:pos x="1010" y="1128"/>
              </a:cxn>
              <a:cxn ang="0">
                <a:pos x="978" y="948"/>
              </a:cxn>
              <a:cxn ang="0">
                <a:pos x="997" y="763"/>
              </a:cxn>
              <a:cxn ang="0">
                <a:pos x="1030" y="679"/>
              </a:cxn>
              <a:cxn ang="0">
                <a:pos x="1027" y="604"/>
              </a:cxn>
              <a:cxn ang="0">
                <a:pos x="1096" y="435"/>
              </a:cxn>
              <a:cxn ang="0">
                <a:pos x="1107" y="393"/>
              </a:cxn>
              <a:cxn ang="0">
                <a:pos x="1086" y="383"/>
              </a:cxn>
              <a:cxn ang="0">
                <a:pos x="1059" y="417"/>
              </a:cxn>
              <a:cxn ang="0">
                <a:pos x="1037" y="505"/>
              </a:cxn>
              <a:cxn ang="0">
                <a:pos x="992" y="515"/>
              </a:cxn>
              <a:cxn ang="0">
                <a:pos x="971" y="565"/>
              </a:cxn>
              <a:cxn ang="0">
                <a:pos x="925" y="600"/>
              </a:cxn>
              <a:cxn ang="0">
                <a:pos x="929" y="543"/>
              </a:cxn>
              <a:cxn ang="0">
                <a:pos x="957" y="486"/>
              </a:cxn>
              <a:cxn ang="0">
                <a:pos x="989" y="465"/>
              </a:cxn>
              <a:cxn ang="0">
                <a:pos x="993" y="445"/>
              </a:cxn>
              <a:cxn ang="0">
                <a:pos x="934" y="282"/>
              </a:cxn>
              <a:cxn ang="0">
                <a:pos x="892" y="270"/>
              </a:cxn>
              <a:cxn ang="0">
                <a:pos x="875" y="233"/>
              </a:cxn>
              <a:cxn ang="0">
                <a:pos x="772" y="220"/>
              </a:cxn>
              <a:cxn ang="0">
                <a:pos x="541" y="160"/>
              </a:cxn>
              <a:cxn ang="0">
                <a:pos x="447" y="94"/>
              </a:cxn>
              <a:cxn ang="0">
                <a:pos x="395" y="72"/>
              </a:cxn>
              <a:cxn ang="0">
                <a:pos x="364" y="94"/>
              </a:cxn>
              <a:cxn ang="0">
                <a:pos x="353" y="87"/>
              </a:cxn>
              <a:cxn ang="0">
                <a:pos x="371" y="72"/>
              </a:cxn>
              <a:cxn ang="0">
                <a:pos x="371" y="41"/>
              </a:cxn>
              <a:cxn ang="0">
                <a:pos x="380" y="31"/>
              </a:cxn>
              <a:cxn ang="0">
                <a:pos x="380" y="9"/>
              </a:cxn>
              <a:cxn ang="0">
                <a:pos x="366" y="0"/>
              </a:cxn>
              <a:cxn ang="0">
                <a:pos x="238" y="57"/>
              </a:cxn>
              <a:cxn ang="0">
                <a:pos x="190" y="76"/>
              </a:cxn>
              <a:cxn ang="0">
                <a:pos x="170" y="79"/>
              </a:cxn>
              <a:cxn ang="0">
                <a:pos x="136" y="61"/>
              </a:cxn>
              <a:cxn ang="0">
                <a:pos x="133" y="76"/>
              </a:cxn>
              <a:cxn ang="0">
                <a:pos x="128" y="60"/>
              </a:cxn>
              <a:cxn ang="0">
                <a:pos x="103" y="83"/>
              </a:cxn>
              <a:cxn ang="0">
                <a:pos x="110" y="217"/>
              </a:cxn>
              <a:cxn ang="0">
                <a:pos x="0" y="354"/>
              </a:cxn>
            </a:cxnLst>
            <a:rect l="0" t="0" r="r" b="b"/>
            <a:pathLst>
              <a:path w="1107" h="1165">
                <a:moveTo>
                  <a:pt x="0" y="354"/>
                </a:moveTo>
                <a:lnTo>
                  <a:pt x="29" y="445"/>
                </a:lnTo>
                <a:lnTo>
                  <a:pt x="26" y="586"/>
                </a:lnTo>
                <a:lnTo>
                  <a:pt x="161" y="670"/>
                </a:lnTo>
                <a:lnTo>
                  <a:pt x="213" y="730"/>
                </a:lnTo>
                <a:lnTo>
                  <a:pt x="291" y="780"/>
                </a:lnTo>
                <a:lnTo>
                  <a:pt x="318" y="813"/>
                </a:lnTo>
                <a:lnTo>
                  <a:pt x="338" y="907"/>
                </a:lnTo>
                <a:lnTo>
                  <a:pt x="357" y="1041"/>
                </a:lnTo>
                <a:lnTo>
                  <a:pt x="461" y="1165"/>
                </a:lnTo>
                <a:lnTo>
                  <a:pt x="1010" y="1128"/>
                </a:lnTo>
                <a:lnTo>
                  <a:pt x="978" y="948"/>
                </a:lnTo>
                <a:lnTo>
                  <a:pt x="997" y="763"/>
                </a:lnTo>
                <a:lnTo>
                  <a:pt x="1030" y="679"/>
                </a:lnTo>
                <a:lnTo>
                  <a:pt x="1027" y="604"/>
                </a:lnTo>
                <a:lnTo>
                  <a:pt x="1096" y="435"/>
                </a:lnTo>
                <a:lnTo>
                  <a:pt x="1107" y="393"/>
                </a:lnTo>
                <a:lnTo>
                  <a:pt x="1086" y="383"/>
                </a:lnTo>
                <a:lnTo>
                  <a:pt x="1059" y="417"/>
                </a:lnTo>
                <a:lnTo>
                  <a:pt x="1037" y="505"/>
                </a:lnTo>
                <a:lnTo>
                  <a:pt x="992" y="515"/>
                </a:lnTo>
                <a:lnTo>
                  <a:pt x="971" y="565"/>
                </a:lnTo>
                <a:lnTo>
                  <a:pt x="925" y="600"/>
                </a:lnTo>
                <a:lnTo>
                  <a:pt x="929" y="543"/>
                </a:lnTo>
                <a:lnTo>
                  <a:pt x="957" y="486"/>
                </a:lnTo>
                <a:lnTo>
                  <a:pt x="989" y="465"/>
                </a:lnTo>
                <a:lnTo>
                  <a:pt x="993" y="445"/>
                </a:lnTo>
                <a:lnTo>
                  <a:pt x="934" y="282"/>
                </a:lnTo>
                <a:lnTo>
                  <a:pt x="892" y="270"/>
                </a:lnTo>
                <a:lnTo>
                  <a:pt x="875" y="233"/>
                </a:lnTo>
                <a:lnTo>
                  <a:pt x="772" y="220"/>
                </a:lnTo>
                <a:lnTo>
                  <a:pt x="541" y="160"/>
                </a:lnTo>
                <a:lnTo>
                  <a:pt x="447" y="94"/>
                </a:lnTo>
                <a:lnTo>
                  <a:pt x="395" y="72"/>
                </a:lnTo>
                <a:lnTo>
                  <a:pt x="364" y="94"/>
                </a:lnTo>
                <a:lnTo>
                  <a:pt x="353" y="87"/>
                </a:lnTo>
                <a:lnTo>
                  <a:pt x="371" y="72"/>
                </a:lnTo>
                <a:lnTo>
                  <a:pt x="371" y="41"/>
                </a:lnTo>
                <a:lnTo>
                  <a:pt x="380" y="31"/>
                </a:lnTo>
                <a:lnTo>
                  <a:pt x="380" y="9"/>
                </a:lnTo>
                <a:lnTo>
                  <a:pt x="366" y="0"/>
                </a:lnTo>
                <a:lnTo>
                  <a:pt x="238" y="57"/>
                </a:lnTo>
                <a:lnTo>
                  <a:pt x="190" y="76"/>
                </a:lnTo>
                <a:lnTo>
                  <a:pt x="170" y="79"/>
                </a:lnTo>
                <a:lnTo>
                  <a:pt x="136" y="61"/>
                </a:lnTo>
                <a:lnTo>
                  <a:pt x="133" y="76"/>
                </a:lnTo>
                <a:lnTo>
                  <a:pt x="128" y="60"/>
                </a:lnTo>
                <a:lnTo>
                  <a:pt x="103" y="83"/>
                </a:lnTo>
                <a:lnTo>
                  <a:pt x="110" y="217"/>
                </a:lnTo>
                <a:lnTo>
                  <a:pt x="0" y="354"/>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31" name="Freeform 13"/>
          <p:cNvSpPr>
            <a:spLocks noChangeAspect="1"/>
          </p:cNvSpPr>
          <p:nvPr/>
        </p:nvSpPr>
        <p:spPr bwMode="auto">
          <a:xfrm>
            <a:off x="4986451" y="2791364"/>
            <a:ext cx="511175" cy="917575"/>
          </a:xfrm>
          <a:custGeom>
            <a:avLst/>
            <a:gdLst/>
            <a:ahLst/>
            <a:cxnLst>
              <a:cxn ang="0">
                <a:pos x="0" y="654"/>
              </a:cxn>
              <a:cxn ang="0">
                <a:pos x="18" y="609"/>
              </a:cxn>
              <a:cxn ang="0">
                <a:pos x="71" y="518"/>
              </a:cxn>
              <a:cxn ang="0">
                <a:pos x="101" y="420"/>
              </a:cxn>
              <a:cxn ang="0">
                <a:pos x="73" y="348"/>
              </a:cxn>
              <a:cxn ang="0">
                <a:pos x="214" y="240"/>
              </a:cxn>
              <a:cxn ang="0">
                <a:pos x="243" y="183"/>
              </a:cxn>
              <a:cxn ang="0">
                <a:pos x="243" y="157"/>
              </a:cxn>
              <a:cxn ang="0">
                <a:pos x="141" y="37"/>
              </a:cxn>
              <a:cxn ang="0">
                <a:pos x="690" y="0"/>
              </a:cxn>
              <a:cxn ang="0">
                <a:pos x="703" y="92"/>
              </a:cxn>
              <a:cxn ang="0">
                <a:pos x="758" y="199"/>
              </a:cxn>
              <a:cxn ang="0">
                <a:pos x="806" y="763"/>
              </a:cxn>
              <a:cxn ang="0">
                <a:pos x="794" y="879"/>
              </a:cxn>
              <a:cxn ang="0">
                <a:pos x="821" y="947"/>
              </a:cxn>
              <a:cxn ang="0">
                <a:pos x="791" y="1074"/>
              </a:cxn>
              <a:cxn ang="0">
                <a:pos x="749" y="1133"/>
              </a:cxn>
              <a:cxn ang="0">
                <a:pos x="727" y="1224"/>
              </a:cxn>
              <a:cxn ang="0">
                <a:pos x="746" y="1250"/>
              </a:cxn>
              <a:cxn ang="0">
                <a:pos x="729" y="1307"/>
              </a:cxn>
              <a:cxn ang="0">
                <a:pos x="740" y="1328"/>
              </a:cxn>
              <a:cxn ang="0">
                <a:pos x="675" y="1354"/>
              </a:cxn>
              <a:cxn ang="0">
                <a:pos x="661" y="1446"/>
              </a:cxn>
              <a:cxn ang="0">
                <a:pos x="568" y="1413"/>
              </a:cxn>
              <a:cxn ang="0">
                <a:pos x="518" y="1459"/>
              </a:cxn>
              <a:cxn ang="0">
                <a:pos x="521" y="1479"/>
              </a:cxn>
              <a:cxn ang="0">
                <a:pos x="488" y="1477"/>
              </a:cxn>
              <a:cxn ang="0">
                <a:pos x="456" y="1414"/>
              </a:cxn>
              <a:cxn ang="0">
                <a:pos x="440" y="1329"/>
              </a:cxn>
              <a:cxn ang="0">
                <a:pos x="403" y="1273"/>
              </a:cxn>
              <a:cxn ang="0">
                <a:pos x="348" y="1250"/>
              </a:cxn>
              <a:cxn ang="0">
                <a:pos x="281" y="1195"/>
              </a:cxn>
              <a:cxn ang="0">
                <a:pos x="258" y="1120"/>
              </a:cxn>
              <a:cxn ang="0">
                <a:pos x="296" y="1006"/>
              </a:cxn>
              <a:cxn ang="0">
                <a:pos x="262" y="983"/>
              </a:cxn>
              <a:cxn ang="0">
                <a:pos x="181" y="984"/>
              </a:cxn>
              <a:cxn ang="0">
                <a:pos x="167" y="910"/>
              </a:cxn>
              <a:cxn ang="0">
                <a:pos x="33" y="772"/>
              </a:cxn>
              <a:cxn ang="0">
                <a:pos x="0" y="654"/>
              </a:cxn>
            </a:cxnLst>
            <a:rect l="0" t="0" r="r" b="b"/>
            <a:pathLst>
              <a:path w="821" h="1479">
                <a:moveTo>
                  <a:pt x="0" y="654"/>
                </a:moveTo>
                <a:lnTo>
                  <a:pt x="18" y="609"/>
                </a:lnTo>
                <a:lnTo>
                  <a:pt x="71" y="518"/>
                </a:lnTo>
                <a:lnTo>
                  <a:pt x="101" y="420"/>
                </a:lnTo>
                <a:lnTo>
                  <a:pt x="73" y="348"/>
                </a:lnTo>
                <a:lnTo>
                  <a:pt x="214" y="240"/>
                </a:lnTo>
                <a:lnTo>
                  <a:pt x="243" y="183"/>
                </a:lnTo>
                <a:lnTo>
                  <a:pt x="243" y="157"/>
                </a:lnTo>
                <a:lnTo>
                  <a:pt x="141" y="37"/>
                </a:lnTo>
                <a:lnTo>
                  <a:pt x="690" y="0"/>
                </a:lnTo>
                <a:lnTo>
                  <a:pt x="703" y="92"/>
                </a:lnTo>
                <a:lnTo>
                  <a:pt x="758" y="199"/>
                </a:lnTo>
                <a:lnTo>
                  <a:pt x="806" y="763"/>
                </a:lnTo>
                <a:lnTo>
                  <a:pt x="794" y="879"/>
                </a:lnTo>
                <a:lnTo>
                  <a:pt x="821" y="947"/>
                </a:lnTo>
                <a:lnTo>
                  <a:pt x="791" y="1074"/>
                </a:lnTo>
                <a:lnTo>
                  <a:pt x="749" y="1133"/>
                </a:lnTo>
                <a:lnTo>
                  <a:pt x="727" y="1224"/>
                </a:lnTo>
                <a:lnTo>
                  <a:pt x="746" y="1250"/>
                </a:lnTo>
                <a:lnTo>
                  <a:pt x="729" y="1307"/>
                </a:lnTo>
                <a:lnTo>
                  <a:pt x="740" y="1328"/>
                </a:lnTo>
                <a:lnTo>
                  <a:pt x="675" y="1354"/>
                </a:lnTo>
                <a:lnTo>
                  <a:pt x="661" y="1446"/>
                </a:lnTo>
                <a:lnTo>
                  <a:pt x="568" y="1413"/>
                </a:lnTo>
                <a:lnTo>
                  <a:pt x="518" y="1459"/>
                </a:lnTo>
                <a:lnTo>
                  <a:pt x="521" y="1479"/>
                </a:lnTo>
                <a:lnTo>
                  <a:pt x="488" y="1477"/>
                </a:lnTo>
                <a:lnTo>
                  <a:pt x="456" y="1414"/>
                </a:lnTo>
                <a:lnTo>
                  <a:pt x="440" y="1329"/>
                </a:lnTo>
                <a:lnTo>
                  <a:pt x="403" y="1273"/>
                </a:lnTo>
                <a:lnTo>
                  <a:pt x="348" y="1250"/>
                </a:lnTo>
                <a:lnTo>
                  <a:pt x="281" y="1195"/>
                </a:lnTo>
                <a:lnTo>
                  <a:pt x="258" y="1120"/>
                </a:lnTo>
                <a:lnTo>
                  <a:pt x="296" y="1006"/>
                </a:lnTo>
                <a:lnTo>
                  <a:pt x="262" y="983"/>
                </a:lnTo>
                <a:lnTo>
                  <a:pt x="181" y="984"/>
                </a:lnTo>
                <a:lnTo>
                  <a:pt x="167" y="910"/>
                </a:lnTo>
                <a:lnTo>
                  <a:pt x="33" y="772"/>
                </a:lnTo>
                <a:lnTo>
                  <a:pt x="0" y="654"/>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2" name="Freeform 14"/>
          <p:cNvSpPr>
            <a:spLocks noChangeAspect="1"/>
          </p:cNvSpPr>
          <p:nvPr/>
        </p:nvSpPr>
        <p:spPr bwMode="auto">
          <a:xfrm>
            <a:off x="4457814" y="3129503"/>
            <a:ext cx="865187" cy="752475"/>
          </a:xfrm>
          <a:custGeom>
            <a:avLst/>
            <a:gdLst/>
            <a:ahLst/>
            <a:cxnLst>
              <a:cxn ang="0">
                <a:pos x="0" y="16"/>
              </a:cxn>
              <a:cxn ang="0">
                <a:pos x="83" y="174"/>
              </a:cxn>
              <a:cxn ang="0">
                <a:pos x="124" y="210"/>
              </a:cxn>
              <a:cxn ang="0">
                <a:pos x="152" y="203"/>
              </a:cxn>
              <a:cxn ang="0">
                <a:pos x="174" y="223"/>
              </a:cxn>
              <a:cxn ang="0">
                <a:pos x="177" y="244"/>
              </a:cxn>
              <a:cxn ang="0">
                <a:pos x="155" y="244"/>
              </a:cxn>
              <a:cxn ang="0">
                <a:pos x="129" y="300"/>
              </a:cxn>
              <a:cxn ang="0">
                <a:pos x="190" y="386"/>
              </a:cxn>
              <a:cxn ang="0">
                <a:pos x="237" y="403"/>
              </a:cxn>
              <a:cxn ang="0">
                <a:pos x="230" y="967"/>
              </a:cxn>
              <a:cxn ang="0">
                <a:pos x="235" y="1105"/>
              </a:cxn>
              <a:cxn ang="0">
                <a:pos x="1158" y="1075"/>
              </a:cxn>
              <a:cxn ang="0">
                <a:pos x="1172" y="1156"/>
              </a:cxn>
              <a:cxn ang="0">
                <a:pos x="1134" y="1210"/>
              </a:cxn>
              <a:cxn ang="0">
                <a:pos x="1275" y="1203"/>
              </a:cxn>
              <a:cxn ang="0">
                <a:pos x="1296" y="1156"/>
              </a:cxn>
              <a:cxn ang="0">
                <a:pos x="1302" y="1105"/>
              </a:cxn>
              <a:cxn ang="0">
                <a:pos x="1333" y="1066"/>
              </a:cxn>
              <a:cxn ang="0">
                <a:pos x="1348" y="1029"/>
              </a:cxn>
              <a:cxn ang="0">
                <a:pos x="1379" y="1023"/>
              </a:cxn>
              <a:cxn ang="0">
                <a:pos x="1390" y="940"/>
              </a:cxn>
              <a:cxn ang="0">
                <a:pos x="1371" y="932"/>
              </a:cxn>
              <a:cxn ang="0">
                <a:pos x="1338" y="930"/>
              </a:cxn>
              <a:cxn ang="0">
                <a:pos x="1306" y="867"/>
              </a:cxn>
              <a:cxn ang="0">
                <a:pos x="1290" y="782"/>
              </a:cxn>
              <a:cxn ang="0">
                <a:pos x="1253" y="726"/>
              </a:cxn>
              <a:cxn ang="0">
                <a:pos x="1198" y="703"/>
              </a:cxn>
              <a:cxn ang="0">
                <a:pos x="1131" y="648"/>
              </a:cxn>
              <a:cxn ang="0">
                <a:pos x="1108" y="573"/>
              </a:cxn>
              <a:cxn ang="0">
                <a:pos x="1146" y="459"/>
              </a:cxn>
              <a:cxn ang="0">
                <a:pos x="1112" y="436"/>
              </a:cxn>
              <a:cxn ang="0">
                <a:pos x="1031" y="437"/>
              </a:cxn>
              <a:cxn ang="0">
                <a:pos x="1017" y="363"/>
              </a:cxn>
              <a:cxn ang="0">
                <a:pos x="883" y="225"/>
              </a:cxn>
              <a:cxn ang="0">
                <a:pos x="850" y="107"/>
              </a:cxn>
              <a:cxn ang="0">
                <a:pos x="868" y="62"/>
              </a:cxn>
              <a:cxn ang="0">
                <a:pos x="805" y="0"/>
              </a:cxn>
              <a:cxn ang="0">
                <a:pos x="0" y="16"/>
              </a:cxn>
            </a:cxnLst>
            <a:rect l="0" t="0" r="r" b="b"/>
            <a:pathLst>
              <a:path w="1390" h="1210">
                <a:moveTo>
                  <a:pt x="0" y="16"/>
                </a:moveTo>
                <a:lnTo>
                  <a:pt x="83" y="174"/>
                </a:lnTo>
                <a:lnTo>
                  <a:pt x="124" y="210"/>
                </a:lnTo>
                <a:lnTo>
                  <a:pt x="152" y="203"/>
                </a:lnTo>
                <a:lnTo>
                  <a:pt x="174" y="223"/>
                </a:lnTo>
                <a:lnTo>
                  <a:pt x="177" y="244"/>
                </a:lnTo>
                <a:lnTo>
                  <a:pt x="155" y="244"/>
                </a:lnTo>
                <a:lnTo>
                  <a:pt x="129" y="300"/>
                </a:lnTo>
                <a:lnTo>
                  <a:pt x="190" y="386"/>
                </a:lnTo>
                <a:lnTo>
                  <a:pt x="237" y="403"/>
                </a:lnTo>
                <a:lnTo>
                  <a:pt x="230" y="967"/>
                </a:lnTo>
                <a:lnTo>
                  <a:pt x="235" y="1105"/>
                </a:lnTo>
                <a:lnTo>
                  <a:pt x="1158" y="1075"/>
                </a:lnTo>
                <a:lnTo>
                  <a:pt x="1172" y="1156"/>
                </a:lnTo>
                <a:lnTo>
                  <a:pt x="1134" y="1210"/>
                </a:lnTo>
                <a:lnTo>
                  <a:pt x="1275" y="1203"/>
                </a:lnTo>
                <a:lnTo>
                  <a:pt x="1296" y="1156"/>
                </a:lnTo>
                <a:lnTo>
                  <a:pt x="1302" y="1105"/>
                </a:lnTo>
                <a:lnTo>
                  <a:pt x="1333" y="1066"/>
                </a:lnTo>
                <a:lnTo>
                  <a:pt x="1348" y="1029"/>
                </a:lnTo>
                <a:lnTo>
                  <a:pt x="1379" y="1023"/>
                </a:lnTo>
                <a:lnTo>
                  <a:pt x="1390" y="940"/>
                </a:lnTo>
                <a:lnTo>
                  <a:pt x="1371" y="932"/>
                </a:lnTo>
                <a:lnTo>
                  <a:pt x="1338" y="930"/>
                </a:lnTo>
                <a:lnTo>
                  <a:pt x="1306" y="867"/>
                </a:lnTo>
                <a:lnTo>
                  <a:pt x="1290" y="782"/>
                </a:lnTo>
                <a:lnTo>
                  <a:pt x="1253" y="726"/>
                </a:lnTo>
                <a:lnTo>
                  <a:pt x="1198" y="703"/>
                </a:lnTo>
                <a:lnTo>
                  <a:pt x="1131" y="648"/>
                </a:lnTo>
                <a:lnTo>
                  <a:pt x="1108" y="573"/>
                </a:lnTo>
                <a:lnTo>
                  <a:pt x="1146" y="459"/>
                </a:lnTo>
                <a:lnTo>
                  <a:pt x="1112" y="436"/>
                </a:lnTo>
                <a:lnTo>
                  <a:pt x="1031" y="437"/>
                </a:lnTo>
                <a:lnTo>
                  <a:pt x="1017" y="363"/>
                </a:lnTo>
                <a:lnTo>
                  <a:pt x="883" y="225"/>
                </a:lnTo>
                <a:lnTo>
                  <a:pt x="850" y="107"/>
                </a:lnTo>
                <a:lnTo>
                  <a:pt x="868" y="62"/>
                </a:lnTo>
                <a:lnTo>
                  <a:pt x="805" y="0"/>
                </a:lnTo>
                <a:lnTo>
                  <a:pt x="0" y="16"/>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33" name="Freeform 15"/>
          <p:cNvSpPr>
            <a:spLocks noChangeAspect="1"/>
          </p:cNvSpPr>
          <p:nvPr/>
        </p:nvSpPr>
        <p:spPr bwMode="auto">
          <a:xfrm>
            <a:off x="5438889" y="2873915"/>
            <a:ext cx="401637" cy="692150"/>
          </a:xfrm>
          <a:custGeom>
            <a:avLst/>
            <a:gdLst/>
            <a:ahLst/>
            <a:cxnLst>
              <a:cxn ang="0">
                <a:pos x="0" y="1089"/>
              </a:cxn>
              <a:cxn ang="0">
                <a:pos x="19" y="1115"/>
              </a:cxn>
              <a:cxn ang="0">
                <a:pos x="38" y="1086"/>
              </a:cxn>
              <a:cxn ang="0">
                <a:pos x="133" y="1067"/>
              </a:cxn>
              <a:cxn ang="0">
                <a:pos x="163" y="1075"/>
              </a:cxn>
              <a:cxn ang="0">
                <a:pos x="266" y="1042"/>
              </a:cxn>
              <a:cxn ang="0">
                <a:pos x="301" y="1074"/>
              </a:cxn>
              <a:cxn ang="0">
                <a:pos x="333" y="998"/>
              </a:cxn>
              <a:cxn ang="0">
                <a:pos x="364" y="979"/>
              </a:cxn>
              <a:cxn ang="0">
                <a:pos x="438" y="1020"/>
              </a:cxn>
              <a:cxn ang="0">
                <a:pos x="448" y="974"/>
              </a:cxn>
              <a:cxn ang="0">
                <a:pos x="528" y="874"/>
              </a:cxn>
              <a:cxn ang="0">
                <a:pos x="545" y="815"/>
              </a:cxn>
              <a:cxn ang="0">
                <a:pos x="574" y="823"/>
              </a:cxn>
              <a:cxn ang="0">
                <a:pos x="647" y="771"/>
              </a:cxn>
              <a:cxn ang="0">
                <a:pos x="628" y="728"/>
              </a:cxn>
              <a:cxn ang="0">
                <a:pos x="637" y="702"/>
              </a:cxn>
              <a:cxn ang="0">
                <a:pos x="565" y="19"/>
              </a:cxn>
              <a:cxn ang="0">
                <a:pos x="556" y="0"/>
              </a:cxn>
              <a:cxn ang="0">
                <a:pos x="171" y="44"/>
              </a:cxn>
              <a:cxn ang="0">
                <a:pos x="96" y="86"/>
              </a:cxn>
              <a:cxn ang="0">
                <a:pos x="31" y="64"/>
              </a:cxn>
              <a:cxn ang="0">
                <a:pos x="79" y="628"/>
              </a:cxn>
              <a:cxn ang="0">
                <a:pos x="67" y="744"/>
              </a:cxn>
              <a:cxn ang="0">
                <a:pos x="94" y="812"/>
              </a:cxn>
              <a:cxn ang="0">
                <a:pos x="64" y="939"/>
              </a:cxn>
              <a:cxn ang="0">
                <a:pos x="22" y="998"/>
              </a:cxn>
              <a:cxn ang="0">
                <a:pos x="0" y="1089"/>
              </a:cxn>
            </a:cxnLst>
            <a:rect l="0" t="0" r="r" b="b"/>
            <a:pathLst>
              <a:path w="647" h="1115">
                <a:moveTo>
                  <a:pt x="0" y="1089"/>
                </a:moveTo>
                <a:lnTo>
                  <a:pt x="19" y="1115"/>
                </a:lnTo>
                <a:lnTo>
                  <a:pt x="38" y="1086"/>
                </a:lnTo>
                <a:lnTo>
                  <a:pt x="133" y="1067"/>
                </a:lnTo>
                <a:lnTo>
                  <a:pt x="163" y="1075"/>
                </a:lnTo>
                <a:lnTo>
                  <a:pt x="266" y="1042"/>
                </a:lnTo>
                <a:lnTo>
                  <a:pt x="301" y="1074"/>
                </a:lnTo>
                <a:lnTo>
                  <a:pt x="333" y="998"/>
                </a:lnTo>
                <a:lnTo>
                  <a:pt x="364" y="979"/>
                </a:lnTo>
                <a:lnTo>
                  <a:pt x="438" y="1020"/>
                </a:lnTo>
                <a:lnTo>
                  <a:pt x="448" y="974"/>
                </a:lnTo>
                <a:lnTo>
                  <a:pt x="528" y="874"/>
                </a:lnTo>
                <a:lnTo>
                  <a:pt x="545" y="815"/>
                </a:lnTo>
                <a:lnTo>
                  <a:pt x="574" y="823"/>
                </a:lnTo>
                <a:lnTo>
                  <a:pt x="647" y="771"/>
                </a:lnTo>
                <a:lnTo>
                  <a:pt x="628" y="728"/>
                </a:lnTo>
                <a:lnTo>
                  <a:pt x="637" y="702"/>
                </a:lnTo>
                <a:lnTo>
                  <a:pt x="565" y="19"/>
                </a:lnTo>
                <a:lnTo>
                  <a:pt x="556" y="0"/>
                </a:lnTo>
                <a:lnTo>
                  <a:pt x="171" y="44"/>
                </a:lnTo>
                <a:lnTo>
                  <a:pt x="96" y="86"/>
                </a:lnTo>
                <a:lnTo>
                  <a:pt x="31" y="64"/>
                </a:lnTo>
                <a:lnTo>
                  <a:pt x="79" y="628"/>
                </a:lnTo>
                <a:lnTo>
                  <a:pt x="67" y="744"/>
                </a:lnTo>
                <a:lnTo>
                  <a:pt x="94" y="812"/>
                </a:lnTo>
                <a:lnTo>
                  <a:pt x="64" y="939"/>
                </a:lnTo>
                <a:lnTo>
                  <a:pt x="22" y="998"/>
                </a:lnTo>
                <a:lnTo>
                  <a:pt x="0" y="1089"/>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4" name="Freeform 16"/>
          <p:cNvSpPr>
            <a:spLocks noChangeAspect="1"/>
          </p:cNvSpPr>
          <p:nvPr/>
        </p:nvSpPr>
        <p:spPr bwMode="auto">
          <a:xfrm>
            <a:off x="1063738" y="1730914"/>
            <a:ext cx="1035050" cy="885825"/>
          </a:xfrm>
          <a:custGeom>
            <a:avLst/>
            <a:gdLst/>
            <a:ahLst/>
            <a:cxnLst>
              <a:cxn ang="0">
                <a:pos x="0" y="1060"/>
              </a:cxn>
              <a:cxn ang="0">
                <a:pos x="28" y="804"/>
              </a:cxn>
              <a:cxn ang="0">
                <a:pos x="157" y="596"/>
              </a:cxn>
              <a:cxn ang="0">
                <a:pos x="361" y="0"/>
              </a:cxn>
              <a:cxn ang="0">
                <a:pos x="467" y="35"/>
              </a:cxn>
              <a:cxn ang="0">
                <a:pos x="471" y="61"/>
              </a:cxn>
              <a:cxn ang="0">
                <a:pos x="498" y="63"/>
              </a:cxn>
              <a:cxn ang="0">
                <a:pos x="552" y="165"/>
              </a:cxn>
              <a:cxn ang="0">
                <a:pos x="539" y="201"/>
              </a:cxn>
              <a:cxn ang="0">
                <a:pos x="623" y="268"/>
              </a:cxn>
              <a:cxn ang="0">
                <a:pos x="764" y="264"/>
              </a:cxn>
              <a:cxn ang="0">
                <a:pos x="870" y="311"/>
              </a:cxn>
              <a:cxn ang="0">
                <a:pos x="920" y="301"/>
              </a:cxn>
              <a:cxn ang="0">
                <a:pos x="1241" y="311"/>
              </a:cxn>
              <a:cxn ang="0">
                <a:pos x="1605" y="397"/>
              </a:cxn>
              <a:cxn ang="0">
                <a:pos x="1624" y="442"/>
              </a:cxn>
              <a:cxn ang="0">
                <a:pos x="1666" y="508"/>
              </a:cxn>
              <a:cxn ang="0">
                <a:pos x="1610" y="596"/>
              </a:cxn>
              <a:cxn ang="0">
                <a:pos x="1544" y="697"/>
              </a:cxn>
              <a:cxn ang="0">
                <a:pos x="1466" y="771"/>
              </a:cxn>
              <a:cxn ang="0">
                <a:pos x="1455" y="822"/>
              </a:cxn>
              <a:cxn ang="0">
                <a:pos x="1499" y="876"/>
              </a:cxn>
              <a:cxn ang="0">
                <a:pos x="1448" y="990"/>
              </a:cxn>
              <a:cxn ang="0">
                <a:pos x="1350" y="1423"/>
              </a:cxn>
              <a:cxn ang="0">
                <a:pos x="785" y="1281"/>
              </a:cxn>
              <a:cxn ang="0">
                <a:pos x="0" y="1060"/>
              </a:cxn>
            </a:cxnLst>
            <a:rect l="0" t="0" r="r" b="b"/>
            <a:pathLst>
              <a:path w="1666" h="1423">
                <a:moveTo>
                  <a:pt x="0" y="1060"/>
                </a:moveTo>
                <a:lnTo>
                  <a:pt x="28" y="804"/>
                </a:lnTo>
                <a:lnTo>
                  <a:pt x="157" y="596"/>
                </a:lnTo>
                <a:lnTo>
                  <a:pt x="361" y="0"/>
                </a:lnTo>
                <a:lnTo>
                  <a:pt x="467" y="35"/>
                </a:lnTo>
                <a:lnTo>
                  <a:pt x="471" y="61"/>
                </a:lnTo>
                <a:lnTo>
                  <a:pt x="498" y="63"/>
                </a:lnTo>
                <a:lnTo>
                  <a:pt x="552" y="165"/>
                </a:lnTo>
                <a:lnTo>
                  <a:pt x="539" y="201"/>
                </a:lnTo>
                <a:lnTo>
                  <a:pt x="623" y="268"/>
                </a:lnTo>
                <a:lnTo>
                  <a:pt x="764" y="264"/>
                </a:lnTo>
                <a:lnTo>
                  <a:pt x="870" y="311"/>
                </a:lnTo>
                <a:lnTo>
                  <a:pt x="920" y="301"/>
                </a:lnTo>
                <a:lnTo>
                  <a:pt x="1241" y="311"/>
                </a:lnTo>
                <a:lnTo>
                  <a:pt x="1605" y="397"/>
                </a:lnTo>
                <a:lnTo>
                  <a:pt x="1624" y="442"/>
                </a:lnTo>
                <a:lnTo>
                  <a:pt x="1666" y="508"/>
                </a:lnTo>
                <a:lnTo>
                  <a:pt x="1610" y="596"/>
                </a:lnTo>
                <a:lnTo>
                  <a:pt x="1544" y="697"/>
                </a:lnTo>
                <a:lnTo>
                  <a:pt x="1466" y="771"/>
                </a:lnTo>
                <a:lnTo>
                  <a:pt x="1455" y="822"/>
                </a:lnTo>
                <a:lnTo>
                  <a:pt x="1499" y="876"/>
                </a:lnTo>
                <a:lnTo>
                  <a:pt x="1448" y="990"/>
                </a:lnTo>
                <a:lnTo>
                  <a:pt x="1350" y="1423"/>
                </a:lnTo>
                <a:lnTo>
                  <a:pt x="785" y="1281"/>
                </a:lnTo>
                <a:lnTo>
                  <a:pt x="0" y="106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5" name="Freeform 18"/>
          <p:cNvSpPr>
            <a:spLocks noChangeAspect="1"/>
          </p:cNvSpPr>
          <p:nvPr/>
        </p:nvSpPr>
        <p:spPr bwMode="auto">
          <a:xfrm>
            <a:off x="3437048" y="2695351"/>
            <a:ext cx="1073150" cy="538163"/>
          </a:xfrm>
          <a:custGeom>
            <a:avLst/>
            <a:gdLst/>
            <a:ahLst/>
            <a:cxnLst>
              <a:cxn ang="0">
                <a:pos x="0" y="528"/>
              </a:cxn>
              <a:cxn ang="0">
                <a:pos x="49" y="0"/>
              </a:cxn>
              <a:cxn ang="0">
                <a:pos x="1115" y="66"/>
              </a:cxn>
              <a:cxn ang="0">
                <a:pos x="1185" y="119"/>
              </a:cxn>
              <a:cxn ang="0">
                <a:pos x="1312" y="115"/>
              </a:cxn>
              <a:cxn ang="0">
                <a:pos x="1371" y="129"/>
              </a:cxn>
              <a:cxn ang="0">
                <a:pos x="1444" y="158"/>
              </a:cxn>
              <a:cxn ang="0">
                <a:pos x="1478" y="204"/>
              </a:cxn>
              <a:cxn ang="0">
                <a:pos x="1511" y="214"/>
              </a:cxn>
              <a:cxn ang="0">
                <a:pos x="1571" y="376"/>
              </a:cxn>
              <a:cxn ang="0">
                <a:pos x="1573" y="429"/>
              </a:cxn>
              <a:cxn ang="0">
                <a:pos x="1611" y="504"/>
              </a:cxn>
              <a:cxn ang="0">
                <a:pos x="1629" y="630"/>
              </a:cxn>
              <a:cxn ang="0">
                <a:pos x="1619" y="667"/>
              </a:cxn>
              <a:cxn ang="0">
                <a:pos x="1643" y="708"/>
              </a:cxn>
              <a:cxn ang="0">
                <a:pos x="1726" y="866"/>
              </a:cxn>
              <a:cxn ang="0">
                <a:pos x="958" y="855"/>
              </a:cxn>
              <a:cxn ang="0">
                <a:pos x="378" y="825"/>
              </a:cxn>
              <a:cxn ang="0">
                <a:pos x="393" y="562"/>
              </a:cxn>
              <a:cxn ang="0">
                <a:pos x="0" y="528"/>
              </a:cxn>
            </a:cxnLst>
            <a:rect l="0" t="0" r="r" b="b"/>
            <a:pathLst>
              <a:path w="1726" h="866">
                <a:moveTo>
                  <a:pt x="0" y="528"/>
                </a:moveTo>
                <a:lnTo>
                  <a:pt x="49" y="0"/>
                </a:lnTo>
                <a:lnTo>
                  <a:pt x="1115" y="66"/>
                </a:lnTo>
                <a:lnTo>
                  <a:pt x="1185" y="119"/>
                </a:lnTo>
                <a:lnTo>
                  <a:pt x="1312" y="115"/>
                </a:lnTo>
                <a:lnTo>
                  <a:pt x="1371" y="129"/>
                </a:lnTo>
                <a:lnTo>
                  <a:pt x="1444" y="158"/>
                </a:lnTo>
                <a:lnTo>
                  <a:pt x="1478" y="204"/>
                </a:lnTo>
                <a:lnTo>
                  <a:pt x="1511" y="214"/>
                </a:lnTo>
                <a:lnTo>
                  <a:pt x="1571" y="376"/>
                </a:lnTo>
                <a:lnTo>
                  <a:pt x="1573" y="429"/>
                </a:lnTo>
                <a:lnTo>
                  <a:pt x="1611" y="504"/>
                </a:lnTo>
                <a:lnTo>
                  <a:pt x="1629" y="630"/>
                </a:lnTo>
                <a:lnTo>
                  <a:pt x="1619" y="667"/>
                </a:lnTo>
                <a:lnTo>
                  <a:pt x="1643" y="708"/>
                </a:lnTo>
                <a:lnTo>
                  <a:pt x="1726" y="866"/>
                </a:lnTo>
                <a:lnTo>
                  <a:pt x="958" y="855"/>
                </a:lnTo>
                <a:lnTo>
                  <a:pt x="378" y="825"/>
                </a:lnTo>
                <a:lnTo>
                  <a:pt x="393" y="562"/>
                </a:lnTo>
                <a:lnTo>
                  <a:pt x="0" y="528"/>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36" name="Freeform 19"/>
          <p:cNvSpPr>
            <a:spLocks noChangeAspect="1"/>
          </p:cNvSpPr>
          <p:nvPr/>
        </p:nvSpPr>
        <p:spPr bwMode="auto">
          <a:xfrm>
            <a:off x="1901936" y="1503901"/>
            <a:ext cx="776287" cy="1252537"/>
          </a:xfrm>
          <a:custGeom>
            <a:avLst/>
            <a:gdLst/>
            <a:ahLst/>
            <a:cxnLst>
              <a:cxn ang="0">
                <a:pos x="0" y="1790"/>
              </a:cxn>
              <a:cxn ang="0">
                <a:pos x="98" y="1357"/>
              </a:cxn>
              <a:cxn ang="0">
                <a:pos x="149" y="1243"/>
              </a:cxn>
              <a:cxn ang="0">
                <a:pos x="105" y="1189"/>
              </a:cxn>
              <a:cxn ang="0">
                <a:pos x="116" y="1138"/>
              </a:cxn>
              <a:cxn ang="0">
                <a:pos x="194" y="1064"/>
              </a:cxn>
              <a:cxn ang="0">
                <a:pos x="260" y="963"/>
              </a:cxn>
              <a:cxn ang="0">
                <a:pos x="316" y="875"/>
              </a:cxn>
              <a:cxn ang="0">
                <a:pos x="274" y="809"/>
              </a:cxn>
              <a:cxn ang="0">
                <a:pos x="255" y="764"/>
              </a:cxn>
              <a:cxn ang="0">
                <a:pos x="262" y="652"/>
              </a:cxn>
              <a:cxn ang="0">
                <a:pos x="415" y="0"/>
              </a:cxn>
              <a:cxn ang="0">
                <a:pos x="582" y="37"/>
              </a:cxn>
              <a:cxn ang="0">
                <a:pos x="526" y="291"/>
              </a:cxn>
              <a:cxn ang="0">
                <a:pos x="563" y="380"/>
              </a:cxn>
              <a:cxn ang="0">
                <a:pos x="566" y="439"/>
              </a:cxn>
              <a:cxn ang="0">
                <a:pos x="545" y="447"/>
              </a:cxn>
              <a:cxn ang="0">
                <a:pos x="610" y="509"/>
              </a:cxn>
              <a:cxn ang="0">
                <a:pos x="677" y="671"/>
              </a:cxn>
              <a:cxn ang="0">
                <a:pos x="700" y="664"/>
              </a:cxn>
              <a:cxn ang="0">
                <a:pos x="702" y="689"/>
              </a:cxn>
              <a:cxn ang="0">
                <a:pos x="733" y="697"/>
              </a:cxn>
              <a:cxn ang="0">
                <a:pos x="757" y="701"/>
              </a:cxn>
              <a:cxn ang="0">
                <a:pos x="699" y="817"/>
              </a:cxn>
              <a:cxn ang="0">
                <a:pos x="707" y="897"/>
              </a:cxn>
              <a:cxn ang="0">
                <a:pos x="662" y="972"/>
              </a:cxn>
              <a:cxn ang="0">
                <a:pos x="692" y="1006"/>
              </a:cxn>
              <a:cxn ang="0">
                <a:pos x="777" y="957"/>
              </a:cxn>
              <a:cxn ang="0">
                <a:pos x="840" y="1215"/>
              </a:cxn>
              <a:cxn ang="0">
                <a:pos x="877" y="1226"/>
              </a:cxn>
              <a:cxn ang="0">
                <a:pos x="886" y="1305"/>
              </a:cxn>
              <a:cxn ang="0">
                <a:pos x="917" y="1338"/>
              </a:cxn>
              <a:cxn ang="0">
                <a:pos x="945" y="1308"/>
              </a:cxn>
              <a:cxn ang="0">
                <a:pos x="999" y="1334"/>
              </a:cxn>
              <a:cxn ang="0">
                <a:pos x="1034" y="1305"/>
              </a:cxn>
              <a:cxn ang="0">
                <a:pos x="1150" y="1331"/>
              </a:cxn>
              <a:cxn ang="0">
                <a:pos x="1176" y="1335"/>
              </a:cxn>
              <a:cxn ang="0">
                <a:pos x="1202" y="1284"/>
              </a:cxn>
              <a:cxn ang="0">
                <a:pos x="1249" y="1367"/>
              </a:cxn>
              <a:cxn ang="0">
                <a:pos x="1142" y="2016"/>
              </a:cxn>
              <a:cxn ang="0">
                <a:pos x="567" y="1913"/>
              </a:cxn>
              <a:cxn ang="0">
                <a:pos x="0" y="1790"/>
              </a:cxn>
            </a:cxnLst>
            <a:rect l="0" t="0" r="r" b="b"/>
            <a:pathLst>
              <a:path w="1249" h="2016">
                <a:moveTo>
                  <a:pt x="0" y="1790"/>
                </a:moveTo>
                <a:lnTo>
                  <a:pt x="98" y="1357"/>
                </a:lnTo>
                <a:lnTo>
                  <a:pt x="149" y="1243"/>
                </a:lnTo>
                <a:lnTo>
                  <a:pt x="105" y="1189"/>
                </a:lnTo>
                <a:lnTo>
                  <a:pt x="116" y="1138"/>
                </a:lnTo>
                <a:lnTo>
                  <a:pt x="194" y="1064"/>
                </a:lnTo>
                <a:lnTo>
                  <a:pt x="260" y="963"/>
                </a:lnTo>
                <a:lnTo>
                  <a:pt x="316" y="875"/>
                </a:lnTo>
                <a:lnTo>
                  <a:pt x="274" y="809"/>
                </a:lnTo>
                <a:lnTo>
                  <a:pt x="255" y="764"/>
                </a:lnTo>
                <a:lnTo>
                  <a:pt x="262" y="652"/>
                </a:lnTo>
                <a:lnTo>
                  <a:pt x="415" y="0"/>
                </a:lnTo>
                <a:lnTo>
                  <a:pt x="582" y="37"/>
                </a:lnTo>
                <a:lnTo>
                  <a:pt x="526" y="291"/>
                </a:lnTo>
                <a:lnTo>
                  <a:pt x="563" y="380"/>
                </a:lnTo>
                <a:lnTo>
                  <a:pt x="566" y="439"/>
                </a:lnTo>
                <a:lnTo>
                  <a:pt x="545" y="447"/>
                </a:lnTo>
                <a:lnTo>
                  <a:pt x="610" y="509"/>
                </a:lnTo>
                <a:lnTo>
                  <a:pt x="677" y="671"/>
                </a:lnTo>
                <a:lnTo>
                  <a:pt x="700" y="664"/>
                </a:lnTo>
                <a:lnTo>
                  <a:pt x="702" y="689"/>
                </a:lnTo>
                <a:lnTo>
                  <a:pt x="733" y="697"/>
                </a:lnTo>
                <a:lnTo>
                  <a:pt x="757" y="701"/>
                </a:lnTo>
                <a:lnTo>
                  <a:pt x="699" y="817"/>
                </a:lnTo>
                <a:lnTo>
                  <a:pt x="707" y="897"/>
                </a:lnTo>
                <a:lnTo>
                  <a:pt x="662" y="972"/>
                </a:lnTo>
                <a:lnTo>
                  <a:pt x="692" y="1006"/>
                </a:lnTo>
                <a:lnTo>
                  <a:pt x="777" y="957"/>
                </a:lnTo>
                <a:lnTo>
                  <a:pt x="840" y="1215"/>
                </a:lnTo>
                <a:lnTo>
                  <a:pt x="877" y="1226"/>
                </a:lnTo>
                <a:lnTo>
                  <a:pt x="886" y="1305"/>
                </a:lnTo>
                <a:lnTo>
                  <a:pt x="917" y="1338"/>
                </a:lnTo>
                <a:lnTo>
                  <a:pt x="945" y="1308"/>
                </a:lnTo>
                <a:lnTo>
                  <a:pt x="999" y="1334"/>
                </a:lnTo>
                <a:lnTo>
                  <a:pt x="1034" y="1305"/>
                </a:lnTo>
                <a:lnTo>
                  <a:pt x="1150" y="1331"/>
                </a:lnTo>
                <a:lnTo>
                  <a:pt x="1176" y="1335"/>
                </a:lnTo>
                <a:lnTo>
                  <a:pt x="1202" y="1284"/>
                </a:lnTo>
                <a:lnTo>
                  <a:pt x="1249" y="1367"/>
                </a:lnTo>
                <a:lnTo>
                  <a:pt x="1142" y="2016"/>
                </a:lnTo>
                <a:lnTo>
                  <a:pt x="567" y="1913"/>
                </a:lnTo>
                <a:lnTo>
                  <a:pt x="0" y="179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7" name="Freeform 21"/>
          <p:cNvSpPr>
            <a:spLocks noChangeAspect="1"/>
          </p:cNvSpPr>
          <p:nvPr/>
        </p:nvSpPr>
        <p:spPr bwMode="auto">
          <a:xfrm>
            <a:off x="965314" y="2389727"/>
            <a:ext cx="1030287" cy="1768475"/>
          </a:xfrm>
          <a:custGeom>
            <a:avLst/>
            <a:gdLst/>
            <a:ahLst/>
            <a:cxnLst>
              <a:cxn ang="0">
                <a:pos x="37" y="515"/>
              </a:cxn>
              <a:cxn ang="0">
                <a:pos x="57" y="575"/>
              </a:cxn>
              <a:cxn ang="0">
                <a:pos x="9" y="799"/>
              </a:cxn>
              <a:cxn ang="0">
                <a:pos x="41" y="863"/>
              </a:cxn>
              <a:cxn ang="0">
                <a:pos x="171" y="1156"/>
              </a:cxn>
              <a:cxn ang="0">
                <a:pos x="185" y="1149"/>
              </a:cxn>
              <a:cxn ang="0">
                <a:pos x="192" y="1085"/>
              </a:cxn>
              <a:cxn ang="0">
                <a:pos x="214" y="1075"/>
              </a:cxn>
              <a:cxn ang="0">
                <a:pos x="235" y="1092"/>
              </a:cxn>
              <a:cxn ang="0">
                <a:pos x="196" y="1129"/>
              </a:cxn>
              <a:cxn ang="0">
                <a:pos x="212" y="1152"/>
              </a:cxn>
              <a:cxn ang="0">
                <a:pos x="246" y="1278"/>
              </a:cxn>
              <a:cxn ang="0">
                <a:pos x="224" y="1270"/>
              </a:cxn>
              <a:cxn ang="0">
                <a:pos x="179" y="1222"/>
              </a:cxn>
              <a:cxn ang="0">
                <a:pos x="192" y="1173"/>
              </a:cxn>
              <a:cxn ang="0">
                <a:pos x="170" y="1175"/>
              </a:cxn>
              <a:cxn ang="0">
                <a:pos x="142" y="1227"/>
              </a:cxn>
              <a:cxn ang="0">
                <a:pos x="152" y="1342"/>
              </a:cxn>
              <a:cxn ang="0">
                <a:pos x="179" y="1394"/>
              </a:cxn>
              <a:cxn ang="0">
                <a:pos x="238" y="1440"/>
              </a:cxn>
              <a:cxn ang="0">
                <a:pos x="219" y="1497"/>
              </a:cxn>
              <a:cxn ang="0">
                <a:pos x="185" y="1507"/>
              </a:cxn>
              <a:cxn ang="0">
                <a:pos x="179" y="1579"/>
              </a:cxn>
              <a:cxn ang="0">
                <a:pos x="260" y="1749"/>
              </a:cxn>
              <a:cxn ang="0">
                <a:pos x="325" y="1853"/>
              </a:cxn>
              <a:cxn ang="0">
                <a:pos x="315" y="1916"/>
              </a:cxn>
              <a:cxn ang="0">
                <a:pos x="355" y="1958"/>
              </a:cxn>
              <a:cxn ang="0">
                <a:pos x="338" y="1999"/>
              </a:cxn>
              <a:cxn ang="0">
                <a:pos x="314" y="2096"/>
              </a:cxn>
              <a:cxn ang="0">
                <a:pos x="344" y="2133"/>
              </a:cxn>
              <a:cxn ang="0">
                <a:pos x="545" y="2203"/>
              </a:cxn>
              <a:cxn ang="0">
                <a:pos x="628" y="2315"/>
              </a:cxn>
              <a:cxn ang="0">
                <a:pos x="724" y="2353"/>
              </a:cxn>
              <a:cxn ang="0">
                <a:pos x="725" y="2419"/>
              </a:cxn>
              <a:cxn ang="0">
                <a:pos x="789" y="2437"/>
              </a:cxn>
              <a:cxn ang="0">
                <a:pos x="874" y="2552"/>
              </a:cxn>
              <a:cxn ang="0">
                <a:pos x="921" y="2651"/>
              </a:cxn>
              <a:cxn ang="0">
                <a:pos x="924" y="2804"/>
              </a:cxn>
              <a:cxn ang="0">
                <a:pos x="1512" y="2842"/>
              </a:cxn>
              <a:cxn ang="0">
                <a:pos x="1477" y="2777"/>
              </a:cxn>
              <a:cxn ang="0">
                <a:pos x="1494" y="2688"/>
              </a:cxn>
              <a:cxn ang="0">
                <a:pos x="1589" y="2531"/>
              </a:cxn>
              <a:cxn ang="0">
                <a:pos x="1658" y="2488"/>
              </a:cxn>
              <a:cxn ang="0">
                <a:pos x="1616" y="2433"/>
              </a:cxn>
              <a:cxn ang="0">
                <a:pos x="1592" y="2278"/>
              </a:cxn>
              <a:cxn ang="0">
                <a:pos x="805" y="1096"/>
              </a:cxn>
              <a:cxn ang="0">
                <a:pos x="746" y="977"/>
              </a:cxn>
              <a:cxn ang="0">
                <a:pos x="942" y="221"/>
              </a:cxn>
              <a:cxn ang="0">
                <a:pos x="157" y="0"/>
              </a:cxn>
              <a:cxn ang="0">
                <a:pos x="137" y="44"/>
              </a:cxn>
              <a:cxn ang="0">
                <a:pos x="142" y="142"/>
              </a:cxn>
              <a:cxn ang="0">
                <a:pos x="0" y="378"/>
              </a:cxn>
              <a:cxn ang="0">
                <a:pos x="37" y="515"/>
              </a:cxn>
            </a:cxnLst>
            <a:rect l="0" t="0" r="r" b="b"/>
            <a:pathLst>
              <a:path w="1658" h="2842">
                <a:moveTo>
                  <a:pt x="37" y="515"/>
                </a:moveTo>
                <a:lnTo>
                  <a:pt x="57" y="575"/>
                </a:lnTo>
                <a:lnTo>
                  <a:pt x="9" y="799"/>
                </a:lnTo>
                <a:lnTo>
                  <a:pt x="41" y="863"/>
                </a:lnTo>
                <a:lnTo>
                  <a:pt x="171" y="1156"/>
                </a:lnTo>
                <a:lnTo>
                  <a:pt x="185" y="1149"/>
                </a:lnTo>
                <a:lnTo>
                  <a:pt x="192" y="1085"/>
                </a:lnTo>
                <a:lnTo>
                  <a:pt x="214" y="1075"/>
                </a:lnTo>
                <a:lnTo>
                  <a:pt x="235" y="1092"/>
                </a:lnTo>
                <a:lnTo>
                  <a:pt x="196" y="1129"/>
                </a:lnTo>
                <a:lnTo>
                  <a:pt x="212" y="1152"/>
                </a:lnTo>
                <a:lnTo>
                  <a:pt x="246" y="1278"/>
                </a:lnTo>
                <a:lnTo>
                  <a:pt x="224" y="1270"/>
                </a:lnTo>
                <a:lnTo>
                  <a:pt x="179" y="1222"/>
                </a:lnTo>
                <a:lnTo>
                  <a:pt x="192" y="1173"/>
                </a:lnTo>
                <a:lnTo>
                  <a:pt x="170" y="1175"/>
                </a:lnTo>
                <a:lnTo>
                  <a:pt x="142" y="1227"/>
                </a:lnTo>
                <a:lnTo>
                  <a:pt x="152" y="1342"/>
                </a:lnTo>
                <a:lnTo>
                  <a:pt x="179" y="1394"/>
                </a:lnTo>
                <a:lnTo>
                  <a:pt x="238" y="1440"/>
                </a:lnTo>
                <a:lnTo>
                  <a:pt x="219" y="1497"/>
                </a:lnTo>
                <a:lnTo>
                  <a:pt x="185" y="1507"/>
                </a:lnTo>
                <a:lnTo>
                  <a:pt x="179" y="1579"/>
                </a:lnTo>
                <a:lnTo>
                  <a:pt x="260" y="1749"/>
                </a:lnTo>
                <a:lnTo>
                  <a:pt x="325" y="1853"/>
                </a:lnTo>
                <a:lnTo>
                  <a:pt x="315" y="1916"/>
                </a:lnTo>
                <a:lnTo>
                  <a:pt x="355" y="1958"/>
                </a:lnTo>
                <a:lnTo>
                  <a:pt x="338" y="1999"/>
                </a:lnTo>
                <a:lnTo>
                  <a:pt x="314" y="2096"/>
                </a:lnTo>
                <a:lnTo>
                  <a:pt x="344" y="2133"/>
                </a:lnTo>
                <a:lnTo>
                  <a:pt x="545" y="2203"/>
                </a:lnTo>
                <a:lnTo>
                  <a:pt x="628" y="2315"/>
                </a:lnTo>
                <a:lnTo>
                  <a:pt x="724" y="2353"/>
                </a:lnTo>
                <a:lnTo>
                  <a:pt x="725" y="2419"/>
                </a:lnTo>
                <a:lnTo>
                  <a:pt x="789" y="2437"/>
                </a:lnTo>
                <a:lnTo>
                  <a:pt x="874" y="2552"/>
                </a:lnTo>
                <a:lnTo>
                  <a:pt x="921" y="2651"/>
                </a:lnTo>
                <a:lnTo>
                  <a:pt x="924" y="2804"/>
                </a:lnTo>
                <a:lnTo>
                  <a:pt x="1512" y="2842"/>
                </a:lnTo>
                <a:lnTo>
                  <a:pt x="1477" y="2777"/>
                </a:lnTo>
                <a:lnTo>
                  <a:pt x="1494" y="2688"/>
                </a:lnTo>
                <a:lnTo>
                  <a:pt x="1589" y="2531"/>
                </a:lnTo>
                <a:lnTo>
                  <a:pt x="1658" y="2488"/>
                </a:lnTo>
                <a:lnTo>
                  <a:pt x="1616" y="2433"/>
                </a:lnTo>
                <a:lnTo>
                  <a:pt x="1592" y="2278"/>
                </a:lnTo>
                <a:lnTo>
                  <a:pt x="805" y="1096"/>
                </a:lnTo>
                <a:lnTo>
                  <a:pt x="746" y="977"/>
                </a:lnTo>
                <a:lnTo>
                  <a:pt x="942" y="221"/>
                </a:lnTo>
                <a:lnTo>
                  <a:pt x="157" y="0"/>
                </a:lnTo>
                <a:lnTo>
                  <a:pt x="137" y="44"/>
                </a:lnTo>
                <a:lnTo>
                  <a:pt x="142" y="142"/>
                </a:lnTo>
                <a:lnTo>
                  <a:pt x="0" y="378"/>
                </a:lnTo>
                <a:lnTo>
                  <a:pt x="37" y="515"/>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38" name="Freeform 22"/>
          <p:cNvSpPr>
            <a:spLocks noChangeAspect="1"/>
          </p:cNvSpPr>
          <p:nvPr/>
        </p:nvSpPr>
        <p:spPr bwMode="auto">
          <a:xfrm>
            <a:off x="4701492" y="4376483"/>
            <a:ext cx="728663" cy="642937"/>
          </a:xfrm>
          <a:custGeom>
            <a:avLst/>
            <a:gdLst/>
            <a:ahLst/>
            <a:cxnLst>
              <a:cxn ang="0">
                <a:pos x="12" y="286"/>
              </a:cxn>
              <a:cxn ang="0">
                <a:pos x="56" y="392"/>
              </a:cxn>
              <a:cxn ang="0">
                <a:pos x="118" y="574"/>
              </a:cxn>
              <a:cxn ang="0">
                <a:pos x="82" y="699"/>
              </a:cxn>
              <a:cxn ang="0">
                <a:pos x="89" y="789"/>
              </a:cxn>
              <a:cxn ang="0">
                <a:pos x="40" y="855"/>
              </a:cxn>
              <a:cxn ang="0">
                <a:pos x="217" y="856"/>
              </a:cxn>
              <a:cxn ang="0">
                <a:pos x="465" y="903"/>
              </a:cxn>
              <a:cxn ang="0">
                <a:pos x="491" y="836"/>
              </a:cxn>
              <a:cxn ang="0">
                <a:pos x="588" y="915"/>
              </a:cxn>
              <a:cxn ang="0">
                <a:pos x="649" y="921"/>
              </a:cxn>
              <a:cxn ang="0">
                <a:pos x="692" y="992"/>
              </a:cxn>
              <a:cxn ang="0">
                <a:pos x="764" y="1019"/>
              </a:cxn>
              <a:cxn ang="0">
                <a:pos x="817" y="981"/>
              </a:cxn>
              <a:cxn ang="0">
                <a:pos x="850" y="989"/>
              </a:cxn>
              <a:cxn ang="0">
                <a:pos x="894" y="1014"/>
              </a:cxn>
              <a:cxn ang="0">
                <a:pos x="946" y="973"/>
              </a:cxn>
              <a:cxn ang="0">
                <a:pos x="935" y="911"/>
              </a:cxn>
              <a:cxn ang="0">
                <a:pos x="979" y="915"/>
              </a:cxn>
              <a:cxn ang="0">
                <a:pos x="1026" y="945"/>
              </a:cxn>
              <a:cxn ang="0">
                <a:pos x="1064" y="960"/>
              </a:cxn>
              <a:cxn ang="0">
                <a:pos x="1102" y="999"/>
              </a:cxn>
              <a:cxn ang="0">
                <a:pos x="1123" y="1000"/>
              </a:cxn>
              <a:cxn ang="0">
                <a:pos x="1145" y="997"/>
              </a:cxn>
              <a:cxn ang="0">
                <a:pos x="1174" y="970"/>
              </a:cxn>
              <a:cxn ang="0">
                <a:pos x="1126" y="947"/>
              </a:cxn>
              <a:cxn ang="0">
                <a:pos x="1087" y="923"/>
              </a:cxn>
              <a:cxn ang="0">
                <a:pos x="1030" y="871"/>
              </a:cxn>
              <a:cxn ang="0">
                <a:pos x="1071" y="845"/>
              </a:cxn>
              <a:cxn ang="0">
                <a:pos x="1096" y="815"/>
              </a:cxn>
              <a:cxn ang="0">
                <a:pos x="1116" y="775"/>
              </a:cxn>
              <a:cxn ang="0">
                <a:pos x="1083" y="748"/>
              </a:cxn>
              <a:cxn ang="0">
                <a:pos x="1020" y="800"/>
              </a:cxn>
              <a:cxn ang="0">
                <a:pos x="979" y="758"/>
              </a:cxn>
              <a:cxn ang="0">
                <a:pos x="1001" y="758"/>
              </a:cxn>
              <a:cxn ang="0">
                <a:pos x="995" y="740"/>
              </a:cxn>
              <a:cxn ang="0">
                <a:pos x="983" y="741"/>
              </a:cxn>
              <a:cxn ang="0">
                <a:pos x="939" y="758"/>
              </a:cxn>
              <a:cxn ang="0">
                <a:pos x="838" y="749"/>
              </a:cxn>
              <a:cxn ang="0">
                <a:pos x="875" y="675"/>
              </a:cxn>
              <a:cxn ang="0">
                <a:pos x="938" y="701"/>
              </a:cxn>
              <a:cxn ang="0">
                <a:pos x="964" y="596"/>
              </a:cxn>
              <a:cxn ang="0">
                <a:pos x="555" y="525"/>
              </a:cxn>
              <a:cxn ang="0">
                <a:pos x="605" y="330"/>
              </a:cxn>
              <a:cxn ang="0">
                <a:pos x="655" y="204"/>
              </a:cxn>
              <a:cxn ang="0">
                <a:pos x="627" y="0"/>
              </a:cxn>
            </a:cxnLst>
            <a:rect l="0" t="0" r="r" b="b"/>
            <a:pathLst>
              <a:path w="1174" h="1037">
                <a:moveTo>
                  <a:pt x="0" y="10"/>
                </a:moveTo>
                <a:lnTo>
                  <a:pt x="12" y="286"/>
                </a:lnTo>
                <a:lnTo>
                  <a:pt x="45" y="321"/>
                </a:lnTo>
                <a:lnTo>
                  <a:pt x="56" y="392"/>
                </a:lnTo>
                <a:lnTo>
                  <a:pt x="121" y="491"/>
                </a:lnTo>
                <a:lnTo>
                  <a:pt x="118" y="574"/>
                </a:lnTo>
                <a:lnTo>
                  <a:pt x="81" y="654"/>
                </a:lnTo>
                <a:lnTo>
                  <a:pt x="82" y="699"/>
                </a:lnTo>
                <a:lnTo>
                  <a:pt x="94" y="744"/>
                </a:lnTo>
                <a:lnTo>
                  <a:pt x="89" y="789"/>
                </a:lnTo>
                <a:lnTo>
                  <a:pt x="68" y="818"/>
                </a:lnTo>
                <a:lnTo>
                  <a:pt x="40" y="855"/>
                </a:lnTo>
                <a:lnTo>
                  <a:pt x="59" y="877"/>
                </a:lnTo>
                <a:lnTo>
                  <a:pt x="217" y="856"/>
                </a:lnTo>
                <a:lnTo>
                  <a:pt x="343" y="910"/>
                </a:lnTo>
                <a:lnTo>
                  <a:pt x="465" y="903"/>
                </a:lnTo>
                <a:lnTo>
                  <a:pt x="451" y="867"/>
                </a:lnTo>
                <a:lnTo>
                  <a:pt x="491" y="836"/>
                </a:lnTo>
                <a:lnTo>
                  <a:pt x="576" y="855"/>
                </a:lnTo>
                <a:lnTo>
                  <a:pt x="588" y="915"/>
                </a:lnTo>
                <a:lnTo>
                  <a:pt x="613" y="907"/>
                </a:lnTo>
                <a:lnTo>
                  <a:pt x="649" y="921"/>
                </a:lnTo>
                <a:lnTo>
                  <a:pt x="684" y="958"/>
                </a:lnTo>
                <a:lnTo>
                  <a:pt x="692" y="992"/>
                </a:lnTo>
                <a:lnTo>
                  <a:pt x="729" y="997"/>
                </a:lnTo>
                <a:lnTo>
                  <a:pt x="764" y="1019"/>
                </a:lnTo>
                <a:lnTo>
                  <a:pt x="791" y="1010"/>
                </a:lnTo>
                <a:lnTo>
                  <a:pt x="817" y="981"/>
                </a:lnTo>
                <a:lnTo>
                  <a:pt x="814" y="958"/>
                </a:lnTo>
                <a:lnTo>
                  <a:pt x="850" y="989"/>
                </a:lnTo>
                <a:lnTo>
                  <a:pt x="868" y="962"/>
                </a:lnTo>
                <a:lnTo>
                  <a:pt x="894" y="1014"/>
                </a:lnTo>
                <a:lnTo>
                  <a:pt x="932" y="989"/>
                </a:lnTo>
                <a:lnTo>
                  <a:pt x="946" y="973"/>
                </a:lnTo>
                <a:lnTo>
                  <a:pt x="932" y="958"/>
                </a:lnTo>
                <a:lnTo>
                  <a:pt x="935" y="911"/>
                </a:lnTo>
                <a:lnTo>
                  <a:pt x="946" y="911"/>
                </a:lnTo>
                <a:lnTo>
                  <a:pt x="979" y="915"/>
                </a:lnTo>
                <a:lnTo>
                  <a:pt x="987" y="947"/>
                </a:lnTo>
                <a:lnTo>
                  <a:pt x="1026" y="945"/>
                </a:lnTo>
                <a:lnTo>
                  <a:pt x="1057" y="966"/>
                </a:lnTo>
                <a:lnTo>
                  <a:pt x="1064" y="960"/>
                </a:lnTo>
                <a:lnTo>
                  <a:pt x="1076" y="985"/>
                </a:lnTo>
                <a:lnTo>
                  <a:pt x="1102" y="999"/>
                </a:lnTo>
                <a:lnTo>
                  <a:pt x="1090" y="1037"/>
                </a:lnTo>
                <a:lnTo>
                  <a:pt x="1123" y="1000"/>
                </a:lnTo>
                <a:lnTo>
                  <a:pt x="1145" y="1023"/>
                </a:lnTo>
                <a:lnTo>
                  <a:pt x="1145" y="997"/>
                </a:lnTo>
                <a:lnTo>
                  <a:pt x="1174" y="989"/>
                </a:lnTo>
                <a:lnTo>
                  <a:pt x="1174" y="970"/>
                </a:lnTo>
                <a:lnTo>
                  <a:pt x="1144" y="966"/>
                </a:lnTo>
                <a:lnTo>
                  <a:pt x="1126" y="947"/>
                </a:lnTo>
                <a:lnTo>
                  <a:pt x="1100" y="951"/>
                </a:lnTo>
                <a:lnTo>
                  <a:pt x="1087" y="923"/>
                </a:lnTo>
                <a:lnTo>
                  <a:pt x="1057" y="923"/>
                </a:lnTo>
                <a:lnTo>
                  <a:pt x="1030" y="871"/>
                </a:lnTo>
                <a:lnTo>
                  <a:pt x="1046" y="859"/>
                </a:lnTo>
                <a:lnTo>
                  <a:pt x="1071" y="845"/>
                </a:lnTo>
                <a:lnTo>
                  <a:pt x="1075" y="818"/>
                </a:lnTo>
                <a:lnTo>
                  <a:pt x="1096" y="815"/>
                </a:lnTo>
                <a:lnTo>
                  <a:pt x="1126" y="786"/>
                </a:lnTo>
                <a:lnTo>
                  <a:pt x="1116" y="775"/>
                </a:lnTo>
                <a:lnTo>
                  <a:pt x="1116" y="722"/>
                </a:lnTo>
                <a:lnTo>
                  <a:pt x="1083" y="748"/>
                </a:lnTo>
                <a:lnTo>
                  <a:pt x="1048" y="755"/>
                </a:lnTo>
                <a:lnTo>
                  <a:pt x="1020" y="800"/>
                </a:lnTo>
                <a:lnTo>
                  <a:pt x="971" y="775"/>
                </a:lnTo>
                <a:lnTo>
                  <a:pt x="979" y="758"/>
                </a:lnTo>
                <a:lnTo>
                  <a:pt x="1000" y="749"/>
                </a:lnTo>
                <a:lnTo>
                  <a:pt x="1001" y="758"/>
                </a:lnTo>
                <a:lnTo>
                  <a:pt x="1015" y="730"/>
                </a:lnTo>
                <a:lnTo>
                  <a:pt x="995" y="740"/>
                </a:lnTo>
                <a:lnTo>
                  <a:pt x="987" y="728"/>
                </a:lnTo>
                <a:lnTo>
                  <a:pt x="983" y="741"/>
                </a:lnTo>
                <a:lnTo>
                  <a:pt x="960" y="730"/>
                </a:lnTo>
                <a:lnTo>
                  <a:pt x="939" y="758"/>
                </a:lnTo>
                <a:lnTo>
                  <a:pt x="905" y="766"/>
                </a:lnTo>
                <a:lnTo>
                  <a:pt x="838" y="749"/>
                </a:lnTo>
                <a:lnTo>
                  <a:pt x="835" y="733"/>
                </a:lnTo>
                <a:lnTo>
                  <a:pt x="875" y="675"/>
                </a:lnTo>
                <a:lnTo>
                  <a:pt x="912" y="677"/>
                </a:lnTo>
                <a:lnTo>
                  <a:pt x="938" y="701"/>
                </a:lnTo>
                <a:lnTo>
                  <a:pt x="1038" y="721"/>
                </a:lnTo>
                <a:lnTo>
                  <a:pt x="964" y="596"/>
                </a:lnTo>
                <a:lnTo>
                  <a:pt x="978" y="508"/>
                </a:lnTo>
                <a:lnTo>
                  <a:pt x="555" y="525"/>
                </a:lnTo>
                <a:lnTo>
                  <a:pt x="558" y="477"/>
                </a:lnTo>
                <a:lnTo>
                  <a:pt x="605" y="330"/>
                </a:lnTo>
                <a:lnTo>
                  <a:pt x="679" y="233"/>
                </a:lnTo>
                <a:lnTo>
                  <a:pt x="655" y="204"/>
                </a:lnTo>
                <a:lnTo>
                  <a:pt x="664" y="110"/>
                </a:lnTo>
                <a:lnTo>
                  <a:pt x="627" y="0"/>
                </a:lnTo>
                <a:lnTo>
                  <a:pt x="0" y="1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39" name="Freeform 23"/>
          <p:cNvSpPr>
            <a:spLocks noChangeAspect="1"/>
          </p:cNvSpPr>
          <p:nvPr/>
        </p:nvSpPr>
        <p:spPr bwMode="auto">
          <a:xfrm>
            <a:off x="5286489" y="3308887"/>
            <a:ext cx="942975" cy="484188"/>
          </a:xfrm>
          <a:custGeom>
            <a:avLst/>
            <a:gdLst/>
            <a:ahLst/>
            <a:cxnLst>
              <a:cxn ang="0">
                <a:pos x="0" y="778"/>
              </a:cxn>
              <a:cxn ang="0">
                <a:pos x="15" y="741"/>
              </a:cxn>
              <a:cxn ang="0">
                <a:pos x="46" y="735"/>
              </a:cxn>
              <a:cxn ang="0">
                <a:pos x="57" y="652"/>
              </a:cxn>
              <a:cxn ang="0">
                <a:pos x="38" y="644"/>
              </a:cxn>
              <a:cxn ang="0">
                <a:pos x="35" y="624"/>
              </a:cxn>
              <a:cxn ang="0">
                <a:pos x="85" y="578"/>
              </a:cxn>
              <a:cxn ang="0">
                <a:pos x="178" y="611"/>
              </a:cxn>
              <a:cxn ang="0">
                <a:pos x="192" y="519"/>
              </a:cxn>
              <a:cxn ang="0">
                <a:pos x="257" y="493"/>
              </a:cxn>
              <a:cxn ang="0">
                <a:pos x="246" y="472"/>
              </a:cxn>
              <a:cxn ang="0">
                <a:pos x="263" y="415"/>
              </a:cxn>
              <a:cxn ang="0">
                <a:pos x="282" y="386"/>
              </a:cxn>
              <a:cxn ang="0">
                <a:pos x="377" y="367"/>
              </a:cxn>
              <a:cxn ang="0">
                <a:pos x="407" y="375"/>
              </a:cxn>
              <a:cxn ang="0">
                <a:pos x="510" y="342"/>
              </a:cxn>
              <a:cxn ang="0">
                <a:pos x="545" y="374"/>
              </a:cxn>
              <a:cxn ang="0">
                <a:pos x="577" y="298"/>
              </a:cxn>
              <a:cxn ang="0">
                <a:pos x="608" y="279"/>
              </a:cxn>
              <a:cxn ang="0">
                <a:pos x="682" y="320"/>
              </a:cxn>
              <a:cxn ang="0">
                <a:pos x="692" y="274"/>
              </a:cxn>
              <a:cxn ang="0">
                <a:pos x="772" y="174"/>
              </a:cxn>
              <a:cxn ang="0">
                <a:pos x="789" y="115"/>
              </a:cxn>
              <a:cxn ang="0">
                <a:pos x="818" y="123"/>
              </a:cxn>
              <a:cxn ang="0">
                <a:pos x="891" y="71"/>
              </a:cxn>
              <a:cxn ang="0">
                <a:pos x="872" y="28"/>
              </a:cxn>
              <a:cxn ang="0">
                <a:pos x="881" y="2"/>
              </a:cxn>
              <a:cxn ang="0">
                <a:pos x="947" y="0"/>
              </a:cxn>
              <a:cxn ang="0">
                <a:pos x="990" y="15"/>
              </a:cxn>
              <a:cxn ang="0">
                <a:pos x="1012" y="63"/>
              </a:cxn>
              <a:cxn ang="0">
                <a:pos x="1080" y="74"/>
              </a:cxn>
              <a:cxn ang="0">
                <a:pos x="1121" y="96"/>
              </a:cxn>
              <a:cxn ang="0">
                <a:pos x="1216" y="91"/>
              </a:cxn>
              <a:cxn ang="0">
                <a:pos x="1260" y="63"/>
              </a:cxn>
              <a:cxn ang="0">
                <a:pos x="1361" y="128"/>
              </a:cxn>
              <a:cxn ang="0">
                <a:pos x="1398" y="256"/>
              </a:cxn>
              <a:cxn ang="0">
                <a:pos x="1439" y="301"/>
              </a:cxn>
              <a:cxn ang="0">
                <a:pos x="1516" y="346"/>
              </a:cxn>
              <a:cxn ang="0">
                <a:pos x="1460" y="415"/>
              </a:cxn>
              <a:cxn ang="0">
                <a:pos x="1408" y="452"/>
              </a:cxn>
              <a:cxn ang="0">
                <a:pos x="1356" y="517"/>
              </a:cxn>
              <a:cxn ang="0">
                <a:pos x="1354" y="539"/>
              </a:cxn>
              <a:cxn ang="0">
                <a:pos x="1204" y="638"/>
              </a:cxn>
              <a:cxn ang="0">
                <a:pos x="364" y="716"/>
              </a:cxn>
              <a:cxn ang="0">
                <a:pos x="279" y="713"/>
              </a:cxn>
              <a:cxn ang="0">
                <a:pos x="281" y="759"/>
              </a:cxn>
              <a:cxn ang="0">
                <a:pos x="0" y="778"/>
              </a:cxn>
            </a:cxnLst>
            <a:rect l="0" t="0" r="r" b="b"/>
            <a:pathLst>
              <a:path w="1516" h="778">
                <a:moveTo>
                  <a:pt x="0" y="778"/>
                </a:moveTo>
                <a:lnTo>
                  <a:pt x="15" y="741"/>
                </a:lnTo>
                <a:lnTo>
                  <a:pt x="46" y="735"/>
                </a:lnTo>
                <a:lnTo>
                  <a:pt x="57" y="652"/>
                </a:lnTo>
                <a:lnTo>
                  <a:pt x="38" y="644"/>
                </a:lnTo>
                <a:lnTo>
                  <a:pt x="35" y="624"/>
                </a:lnTo>
                <a:lnTo>
                  <a:pt x="85" y="578"/>
                </a:lnTo>
                <a:lnTo>
                  <a:pt x="178" y="611"/>
                </a:lnTo>
                <a:lnTo>
                  <a:pt x="192" y="519"/>
                </a:lnTo>
                <a:lnTo>
                  <a:pt x="257" y="493"/>
                </a:lnTo>
                <a:lnTo>
                  <a:pt x="246" y="472"/>
                </a:lnTo>
                <a:lnTo>
                  <a:pt x="263" y="415"/>
                </a:lnTo>
                <a:lnTo>
                  <a:pt x="282" y="386"/>
                </a:lnTo>
                <a:lnTo>
                  <a:pt x="377" y="367"/>
                </a:lnTo>
                <a:lnTo>
                  <a:pt x="407" y="375"/>
                </a:lnTo>
                <a:lnTo>
                  <a:pt x="510" y="342"/>
                </a:lnTo>
                <a:lnTo>
                  <a:pt x="545" y="374"/>
                </a:lnTo>
                <a:lnTo>
                  <a:pt x="577" y="298"/>
                </a:lnTo>
                <a:lnTo>
                  <a:pt x="608" y="279"/>
                </a:lnTo>
                <a:lnTo>
                  <a:pt x="682" y="320"/>
                </a:lnTo>
                <a:lnTo>
                  <a:pt x="692" y="274"/>
                </a:lnTo>
                <a:lnTo>
                  <a:pt x="772" y="174"/>
                </a:lnTo>
                <a:lnTo>
                  <a:pt x="789" y="115"/>
                </a:lnTo>
                <a:lnTo>
                  <a:pt x="818" y="123"/>
                </a:lnTo>
                <a:lnTo>
                  <a:pt x="891" y="71"/>
                </a:lnTo>
                <a:lnTo>
                  <a:pt x="872" y="28"/>
                </a:lnTo>
                <a:lnTo>
                  <a:pt x="881" y="2"/>
                </a:lnTo>
                <a:lnTo>
                  <a:pt x="947" y="0"/>
                </a:lnTo>
                <a:lnTo>
                  <a:pt x="990" y="15"/>
                </a:lnTo>
                <a:lnTo>
                  <a:pt x="1012" y="63"/>
                </a:lnTo>
                <a:lnTo>
                  <a:pt x="1080" y="74"/>
                </a:lnTo>
                <a:lnTo>
                  <a:pt x="1121" y="96"/>
                </a:lnTo>
                <a:lnTo>
                  <a:pt x="1216" y="91"/>
                </a:lnTo>
                <a:lnTo>
                  <a:pt x="1260" y="63"/>
                </a:lnTo>
                <a:lnTo>
                  <a:pt x="1361" y="128"/>
                </a:lnTo>
                <a:lnTo>
                  <a:pt x="1398" y="256"/>
                </a:lnTo>
                <a:lnTo>
                  <a:pt x="1439" y="301"/>
                </a:lnTo>
                <a:lnTo>
                  <a:pt x="1516" y="346"/>
                </a:lnTo>
                <a:lnTo>
                  <a:pt x="1460" y="415"/>
                </a:lnTo>
                <a:lnTo>
                  <a:pt x="1408" y="452"/>
                </a:lnTo>
                <a:lnTo>
                  <a:pt x="1356" y="517"/>
                </a:lnTo>
                <a:lnTo>
                  <a:pt x="1354" y="539"/>
                </a:lnTo>
                <a:lnTo>
                  <a:pt x="1204" y="638"/>
                </a:lnTo>
                <a:lnTo>
                  <a:pt x="364" y="716"/>
                </a:lnTo>
                <a:lnTo>
                  <a:pt x="279" y="713"/>
                </a:lnTo>
                <a:lnTo>
                  <a:pt x="281" y="759"/>
                </a:lnTo>
                <a:lnTo>
                  <a:pt x="0" y="778"/>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40" name="Freeform 24"/>
          <p:cNvSpPr>
            <a:spLocks noChangeAspect="1"/>
          </p:cNvSpPr>
          <p:nvPr/>
        </p:nvSpPr>
        <p:spPr bwMode="auto">
          <a:xfrm>
            <a:off x="2228964" y="1526128"/>
            <a:ext cx="1328737" cy="846137"/>
          </a:xfrm>
          <a:custGeom>
            <a:avLst/>
            <a:gdLst/>
            <a:ahLst/>
            <a:cxnLst>
              <a:cxn ang="0">
                <a:pos x="0" y="254"/>
              </a:cxn>
              <a:cxn ang="0">
                <a:pos x="37" y="343"/>
              </a:cxn>
              <a:cxn ang="0">
                <a:pos x="40" y="402"/>
              </a:cxn>
              <a:cxn ang="0">
                <a:pos x="19" y="410"/>
              </a:cxn>
              <a:cxn ang="0">
                <a:pos x="84" y="472"/>
              </a:cxn>
              <a:cxn ang="0">
                <a:pos x="151" y="634"/>
              </a:cxn>
              <a:cxn ang="0">
                <a:pos x="174" y="627"/>
              </a:cxn>
              <a:cxn ang="0">
                <a:pos x="176" y="652"/>
              </a:cxn>
              <a:cxn ang="0">
                <a:pos x="207" y="660"/>
              </a:cxn>
              <a:cxn ang="0">
                <a:pos x="231" y="664"/>
              </a:cxn>
              <a:cxn ang="0">
                <a:pos x="173" y="780"/>
              </a:cxn>
              <a:cxn ang="0">
                <a:pos x="181" y="860"/>
              </a:cxn>
              <a:cxn ang="0">
                <a:pos x="136" y="935"/>
              </a:cxn>
              <a:cxn ang="0">
                <a:pos x="166" y="969"/>
              </a:cxn>
              <a:cxn ang="0">
                <a:pos x="251" y="920"/>
              </a:cxn>
              <a:cxn ang="0">
                <a:pos x="314" y="1178"/>
              </a:cxn>
              <a:cxn ang="0">
                <a:pos x="351" y="1189"/>
              </a:cxn>
              <a:cxn ang="0">
                <a:pos x="360" y="1268"/>
              </a:cxn>
              <a:cxn ang="0">
                <a:pos x="391" y="1301"/>
              </a:cxn>
              <a:cxn ang="0">
                <a:pos x="419" y="1271"/>
              </a:cxn>
              <a:cxn ang="0">
                <a:pos x="473" y="1297"/>
              </a:cxn>
              <a:cxn ang="0">
                <a:pos x="508" y="1268"/>
              </a:cxn>
              <a:cxn ang="0">
                <a:pos x="624" y="1294"/>
              </a:cxn>
              <a:cxn ang="0">
                <a:pos x="650" y="1298"/>
              </a:cxn>
              <a:cxn ang="0">
                <a:pos x="676" y="1247"/>
              </a:cxn>
              <a:cxn ang="0">
                <a:pos x="723" y="1330"/>
              </a:cxn>
              <a:cxn ang="0">
                <a:pos x="748" y="1200"/>
              </a:cxn>
              <a:cxn ang="0">
                <a:pos x="1326" y="1286"/>
              </a:cxn>
              <a:cxn ang="0">
                <a:pos x="2045" y="1360"/>
              </a:cxn>
              <a:cxn ang="0">
                <a:pos x="2065" y="1115"/>
              </a:cxn>
              <a:cxn ang="0">
                <a:pos x="2138" y="317"/>
              </a:cxn>
              <a:cxn ang="0">
                <a:pos x="1192" y="206"/>
              </a:cxn>
              <a:cxn ang="0">
                <a:pos x="719" y="128"/>
              </a:cxn>
              <a:cxn ang="0">
                <a:pos x="56" y="0"/>
              </a:cxn>
              <a:cxn ang="0">
                <a:pos x="0" y="254"/>
              </a:cxn>
            </a:cxnLst>
            <a:rect l="0" t="0" r="r" b="b"/>
            <a:pathLst>
              <a:path w="2138" h="1360">
                <a:moveTo>
                  <a:pt x="0" y="254"/>
                </a:moveTo>
                <a:lnTo>
                  <a:pt x="37" y="343"/>
                </a:lnTo>
                <a:lnTo>
                  <a:pt x="40" y="402"/>
                </a:lnTo>
                <a:lnTo>
                  <a:pt x="19" y="410"/>
                </a:lnTo>
                <a:lnTo>
                  <a:pt x="84" y="472"/>
                </a:lnTo>
                <a:lnTo>
                  <a:pt x="151" y="634"/>
                </a:lnTo>
                <a:lnTo>
                  <a:pt x="174" y="627"/>
                </a:lnTo>
                <a:lnTo>
                  <a:pt x="176" y="652"/>
                </a:lnTo>
                <a:lnTo>
                  <a:pt x="207" y="660"/>
                </a:lnTo>
                <a:lnTo>
                  <a:pt x="231" y="664"/>
                </a:lnTo>
                <a:lnTo>
                  <a:pt x="173" y="780"/>
                </a:lnTo>
                <a:lnTo>
                  <a:pt x="181" y="860"/>
                </a:lnTo>
                <a:lnTo>
                  <a:pt x="136" y="935"/>
                </a:lnTo>
                <a:lnTo>
                  <a:pt x="166" y="969"/>
                </a:lnTo>
                <a:lnTo>
                  <a:pt x="251" y="920"/>
                </a:lnTo>
                <a:lnTo>
                  <a:pt x="314" y="1178"/>
                </a:lnTo>
                <a:lnTo>
                  <a:pt x="351" y="1189"/>
                </a:lnTo>
                <a:lnTo>
                  <a:pt x="360" y="1268"/>
                </a:lnTo>
                <a:lnTo>
                  <a:pt x="391" y="1301"/>
                </a:lnTo>
                <a:lnTo>
                  <a:pt x="419" y="1271"/>
                </a:lnTo>
                <a:lnTo>
                  <a:pt x="473" y="1297"/>
                </a:lnTo>
                <a:lnTo>
                  <a:pt x="508" y="1268"/>
                </a:lnTo>
                <a:lnTo>
                  <a:pt x="624" y="1294"/>
                </a:lnTo>
                <a:lnTo>
                  <a:pt x="650" y="1298"/>
                </a:lnTo>
                <a:lnTo>
                  <a:pt x="676" y="1247"/>
                </a:lnTo>
                <a:lnTo>
                  <a:pt x="723" y="1330"/>
                </a:lnTo>
                <a:lnTo>
                  <a:pt x="748" y="1200"/>
                </a:lnTo>
                <a:lnTo>
                  <a:pt x="1326" y="1286"/>
                </a:lnTo>
                <a:lnTo>
                  <a:pt x="2045" y="1360"/>
                </a:lnTo>
                <a:lnTo>
                  <a:pt x="2065" y="1115"/>
                </a:lnTo>
                <a:lnTo>
                  <a:pt x="2138" y="317"/>
                </a:lnTo>
                <a:lnTo>
                  <a:pt x="1192" y="206"/>
                </a:lnTo>
                <a:lnTo>
                  <a:pt x="719" y="128"/>
                </a:lnTo>
                <a:lnTo>
                  <a:pt x="56" y="0"/>
                </a:lnTo>
                <a:lnTo>
                  <a:pt x="0" y="254"/>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41" name="Freeform 25"/>
          <p:cNvSpPr>
            <a:spLocks noChangeAspect="1"/>
          </p:cNvSpPr>
          <p:nvPr/>
        </p:nvSpPr>
        <p:spPr bwMode="auto">
          <a:xfrm>
            <a:off x="7207361" y="2005553"/>
            <a:ext cx="207962" cy="452437"/>
          </a:xfrm>
          <a:custGeom>
            <a:avLst/>
            <a:gdLst/>
            <a:ahLst/>
            <a:cxnLst>
              <a:cxn ang="0">
                <a:pos x="0" y="498"/>
              </a:cxn>
              <a:cxn ang="0">
                <a:pos x="18" y="339"/>
              </a:cxn>
              <a:cxn ang="0">
                <a:pos x="56" y="266"/>
              </a:cxn>
              <a:cxn ang="0">
                <a:pos x="62" y="96"/>
              </a:cxn>
              <a:cxn ang="0">
                <a:pos x="59" y="35"/>
              </a:cxn>
              <a:cxn ang="0">
                <a:pos x="118" y="0"/>
              </a:cxn>
              <a:cxn ang="0">
                <a:pos x="262" y="455"/>
              </a:cxn>
              <a:cxn ang="0">
                <a:pos x="332" y="552"/>
              </a:cxn>
              <a:cxn ang="0">
                <a:pos x="337" y="574"/>
              </a:cxn>
              <a:cxn ang="0">
                <a:pos x="328" y="618"/>
              </a:cxn>
              <a:cxn ang="0">
                <a:pos x="263" y="667"/>
              </a:cxn>
              <a:cxn ang="0">
                <a:pos x="29" y="727"/>
              </a:cxn>
              <a:cxn ang="0">
                <a:pos x="0" y="498"/>
              </a:cxn>
            </a:cxnLst>
            <a:rect l="0" t="0" r="r" b="b"/>
            <a:pathLst>
              <a:path w="337" h="727">
                <a:moveTo>
                  <a:pt x="0" y="498"/>
                </a:moveTo>
                <a:lnTo>
                  <a:pt x="18" y="339"/>
                </a:lnTo>
                <a:lnTo>
                  <a:pt x="56" y="266"/>
                </a:lnTo>
                <a:lnTo>
                  <a:pt x="62" y="96"/>
                </a:lnTo>
                <a:lnTo>
                  <a:pt x="59" y="35"/>
                </a:lnTo>
                <a:lnTo>
                  <a:pt x="118" y="0"/>
                </a:lnTo>
                <a:lnTo>
                  <a:pt x="262" y="455"/>
                </a:lnTo>
                <a:lnTo>
                  <a:pt x="332" y="552"/>
                </a:lnTo>
                <a:lnTo>
                  <a:pt x="337" y="574"/>
                </a:lnTo>
                <a:lnTo>
                  <a:pt x="328" y="618"/>
                </a:lnTo>
                <a:lnTo>
                  <a:pt x="263" y="667"/>
                </a:lnTo>
                <a:lnTo>
                  <a:pt x="29" y="727"/>
                </a:lnTo>
                <a:lnTo>
                  <a:pt x="0" y="498"/>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42" name="Freeform 26"/>
          <p:cNvSpPr>
            <a:spLocks noChangeAspect="1"/>
          </p:cNvSpPr>
          <p:nvPr/>
        </p:nvSpPr>
        <p:spPr bwMode="auto">
          <a:xfrm>
            <a:off x="2937278" y="3774733"/>
            <a:ext cx="1839915" cy="1760537"/>
          </a:xfrm>
          <a:custGeom>
            <a:avLst/>
            <a:gdLst/>
            <a:ahLst/>
            <a:cxnLst>
              <a:cxn ang="0">
                <a:pos x="58" y="1111"/>
              </a:cxn>
              <a:cxn ang="0">
                <a:pos x="1533" y="37"/>
              </a:cxn>
              <a:cxn ang="0">
                <a:pos x="1636" y="601"/>
              </a:cxn>
              <a:cxn ang="0">
                <a:pos x="1680" y="645"/>
              </a:cxn>
              <a:cxn ang="0">
                <a:pos x="1809" y="662"/>
              </a:cxn>
              <a:cxn ang="0">
                <a:pos x="1913" y="670"/>
              </a:cxn>
              <a:cxn ang="0">
                <a:pos x="2004" y="718"/>
              </a:cxn>
              <a:cxn ang="0">
                <a:pos x="2124" y="792"/>
              </a:cxn>
              <a:cxn ang="0">
                <a:pos x="2185" y="759"/>
              </a:cxn>
              <a:cxn ang="0">
                <a:pos x="2404" y="752"/>
              </a:cxn>
              <a:cxn ang="0">
                <a:pos x="2646" y="786"/>
              </a:cxn>
              <a:cxn ang="0">
                <a:pos x="2799" y="830"/>
              </a:cxn>
              <a:cxn ang="0">
                <a:pos x="2847" y="1284"/>
              </a:cxn>
              <a:cxn ang="0">
                <a:pos x="2920" y="1537"/>
              </a:cxn>
              <a:cxn ang="0">
                <a:pos x="2896" y="1707"/>
              </a:cxn>
              <a:cxn ang="0">
                <a:pos x="2842" y="1818"/>
              </a:cxn>
              <a:cxn ang="0">
                <a:pos x="2650" y="1932"/>
              </a:cxn>
              <a:cxn ang="0">
                <a:pos x="2663" y="1815"/>
              </a:cxn>
              <a:cxn ang="0">
                <a:pos x="2592" y="1891"/>
              </a:cxn>
              <a:cxn ang="0">
                <a:pos x="2581" y="1978"/>
              </a:cxn>
              <a:cxn ang="0">
                <a:pos x="2279" y="2192"/>
              </a:cxn>
              <a:cxn ang="0">
                <a:pos x="2312" y="2144"/>
              </a:cxn>
              <a:cxn ang="0">
                <a:pos x="2266" y="2108"/>
              </a:cxn>
              <a:cxn ang="0">
                <a:pos x="2214" y="2143"/>
              </a:cxn>
              <a:cxn ang="0">
                <a:pos x="2181" y="2166"/>
              </a:cxn>
              <a:cxn ang="0">
                <a:pos x="2082" y="2248"/>
              </a:cxn>
              <a:cxn ang="0">
                <a:pos x="2001" y="2330"/>
              </a:cxn>
              <a:cxn ang="0">
                <a:pos x="2059" y="2377"/>
              </a:cxn>
              <a:cxn ang="0">
                <a:pos x="2008" y="2447"/>
              </a:cxn>
              <a:cxn ang="0">
                <a:pos x="1949" y="2484"/>
              </a:cxn>
              <a:cxn ang="0">
                <a:pos x="2016" y="2707"/>
              </a:cxn>
              <a:cxn ang="0">
                <a:pos x="1916" y="2797"/>
              </a:cxn>
              <a:cxn ang="0">
                <a:pos x="1625" y="2697"/>
              </a:cxn>
              <a:cxn ang="0">
                <a:pos x="1546" y="2533"/>
              </a:cxn>
              <a:cxn ang="0">
                <a:pos x="1531" y="2388"/>
              </a:cxn>
              <a:cxn ang="0">
                <a:pos x="1259" y="1938"/>
              </a:cxn>
              <a:cxn ang="0">
                <a:pos x="1051" y="1791"/>
              </a:cxn>
              <a:cxn ang="0">
                <a:pos x="903" y="1781"/>
              </a:cxn>
              <a:cxn ang="0">
                <a:pos x="719" y="1973"/>
              </a:cxn>
              <a:cxn ang="0">
                <a:pos x="523" y="1873"/>
              </a:cxn>
              <a:cxn ang="0">
                <a:pos x="387" y="1618"/>
              </a:cxn>
              <a:cxn ang="0">
                <a:pos x="125" y="1281"/>
              </a:cxn>
              <a:cxn ang="0">
                <a:pos x="17" y="1163"/>
              </a:cxn>
            </a:cxnLst>
            <a:rect l="0" t="0" r="r" b="b"/>
            <a:pathLst>
              <a:path w="2923" h="2832">
                <a:moveTo>
                  <a:pt x="17" y="1163"/>
                </a:moveTo>
                <a:lnTo>
                  <a:pt x="0" y="1108"/>
                </a:lnTo>
                <a:lnTo>
                  <a:pt x="58" y="1111"/>
                </a:lnTo>
                <a:lnTo>
                  <a:pt x="794" y="1184"/>
                </a:lnTo>
                <a:lnTo>
                  <a:pt x="904" y="0"/>
                </a:lnTo>
                <a:lnTo>
                  <a:pt x="1533" y="37"/>
                </a:lnTo>
                <a:lnTo>
                  <a:pt x="1514" y="547"/>
                </a:lnTo>
                <a:lnTo>
                  <a:pt x="1575" y="599"/>
                </a:lnTo>
                <a:lnTo>
                  <a:pt x="1636" y="601"/>
                </a:lnTo>
                <a:lnTo>
                  <a:pt x="1650" y="581"/>
                </a:lnTo>
                <a:lnTo>
                  <a:pt x="1682" y="612"/>
                </a:lnTo>
                <a:lnTo>
                  <a:pt x="1680" y="645"/>
                </a:lnTo>
                <a:lnTo>
                  <a:pt x="1735" y="652"/>
                </a:lnTo>
                <a:lnTo>
                  <a:pt x="1777" y="671"/>
                </a:lnTo>
                <a:lnTo>
                  <a:pt x="1809" y="662"/>
                </a:lnTo>
                <a:lnTo>
                  <a:pt x="1846" y="685"/>
                </a:lnTo>
                <a:lnTo>
                  <a:pt x="1856" y="666"/>
                </a:lnTo>
                <a:lnTo>
                  <a:pt x="1913" y="670"/>
                </a:lnTo>
                <a:lnTo>
                  <a:pt x="1945" y="736"/>
                </a:lnTo>
                <a:lnTo>
                  <a:pt x="1968" y="756"/>
                </a:lnTo>
                <a:lnTo>
                  <a:pt x="2004" y="718"/>
                </a:lnTo>
                <a:lnTo>
                  <a:pt x="2070" y="770"/>
                </a:lnTo>
                <a:lnTo>
                  <a:pt x="2111" y="743"/>
                </a:lnTo>
                <a:lnTo>
                  <a:pt x="2124" y="792"/>
                </a:lnTo>
                <a:lnTo>
                  <a:pt x="2130" y="756"/>
                </a:lnTo>
                <a:lnTo>
                  <a:pt x="2174" y="726"/>
                </a:lnTo>
                <a:lnTo>
                  <a:pt x="2185" y="759"/>
                </a:lnTo>
                <a:lnTo>
                  <a:pt x="2244" y="748"/>
                </a:lnTo>
                <a:lnTo>
                  <a:pt x="2288" y="790"/>
                </a:lnTo>
                <a:lnTo>
                  <a:pt x="2404" y="752"/>
                </a:lnTo>
                <a:lnTo>
                  <a:pt x="2521" y="743"/>
                </a:lnTo>
                <a:lnTo>
                  <a:pt x="2556" y="725"/>
                </a:lnTo>
                <a:lnTo>
                  <a:pt x="2646" y="786"/>
                </a:lnTo>
                <a:lnTo>
                  <a:pt x="2702" y="806"/>
                </a:lnTo>
                <a:lnTo>
                  <a:pt x="2724" y="832"/>
                </a:lnTo>
                <a:lnTo>
                  <a:pt x="2799" y="830"/>
                </a:lnTo>
                <a:lnTo>
                  <a:pt x="2802" y="973"/>
                </a:lnTo>
                <a:lnTo>
                  <a:pt x="2814" y="1249"/>
                </a:lnTo>
                <a:lnTo>
                  <a:pt x="2847" y="1284"/>
                </a:lnTo>
                <a:lnTo>
                  <a:pt x="2858" y="1355"/>
                </a:lnTo>
                <a:lnTo>
                  <a:pt x="2923" y="1454"/>
                </a:lnTo>
                <a:lnTo>
                  <a:pt x="2920" y="1537"/>
                </a:lnTo>
                <a:lnTo>
                  <a:pt x="2883" y="1617"/>
                </a:lnTo>
                <a:lnTo>
                  <a:pt x="2884" y="1662"/>
                </a:lnTo>
                <a:lnTo>
                  <a:pt x="2896" y="1707"/>
                </a:lnTo>
                <a:lnTo>
                  <a:pt x="2891" y="1752"/>
                </a:lnTo>
                <a:lnTo>
                  <a:pt x="2870" y="1781"/>
                </a:lnTo>
                <a:lnTo>
                  <a:pt x="2842" y="1818"/>
                </a:lnTo>
                <a:lnTo>
                  <a:pt x="2861" y="1840"/>
                </a:lnTo>
                <a:lnTo>
                  <a:pt x="2744" y="1878"/>
                </a:lnTo>
                <a:lnTo>
                  <a:pt x="2650" y="1932"/>
                </a:lnTo>
                <a:lnTo>
                  <a:pt x="2706" y="1886"/>
                </a:lnTo>
                <a:lnTo>
                  <a:pt x="2646" y="1886"/>
                </a:lnTo>
                <a:lnTo>
                  <a:pt x="2663" y="1815"/>
                </a:lnTo>
                <a:lnTo>
                  <a:pt x="2613" y="1856"/>
                </a:lnTo>
                <a:lnTo>
                  <a:pt x="2589" y="1843"/>
                </a:lnTo>
                <a:lnTo>
                  <a:pt x="2592" y="1891"/>
                </a:lnTo>
                <a:lnTo>
                  <a:pt x="2611" y="1900"/>
                </a:lnTo>
                <a:lnTo>
                  <a:pt x="2615" y="1944"/>
                </a:lnTo>
                <a:lnTo>
                  <a:pt x="2581" y="1978"/>
                </a:lnTo>
                <a:lnTo>
                  <a:pt x="2556" y="1975"/>
                </a:lnTo>
                <a:lnTo>
                  <a:pt x="2551" y="2026"/>
                </a:lnTo>
                <a:lnTo>
                  <a:pt x="2279" y="2192"/>
                </a:lnTo>
                <a:lnTo>
                  <a:pt x="2284" y="2175"/>
                </a:lnTo>
                <a:lnTo>
                  <a:pt x="2408" y="2095"/>
                </a:lnTo>
                <a:lnTo>
                  <a:pt x="2312" y="2144"/>
                </a:lnTo>
                <a:lnTo>
                  <a:pt x="2319" y="2097"/>
                </a:lnTo>
                <a:lnTo>
                  <a:pt x="2292" y="2123"/>
                </a:lnTo>
                <a:lnTo>
                  <a:pt x="2266" y="2108"/>
                </a:lnTo>
                <a:lnTo>
                  <a:pt x="2252" y="2144"/>
                </a:lnTo>
                <a:lnTo>
                  <a:pt x="2209" y="2108"/>
                </a:lnTo>
                <a:lnTo>
                  <a:pt x="2214" y="2143"/>
                </a:lnTo>
                <a:lnTo>
                  <a:pt x="2266" y="2177"/>
                </a:lnTo>
                <a:lnTo>
                  <a:pt x="2205" y="2207"/>
                </a:lnTo>
                <a:lnTo>
                  <a:pt x="2181" y="2166"/>
                </a:lnTo>
                <a:lnTo>
                  <a:pt x="2160" y="2275"/>
                </a:lnTo>
                <a:lnTo>
                  <a:pt x="2135" y="2232"/>
                </a:lnTo>
                <a:lnTo>
                  <a:pt x="2082" y="2248"/>
                </a:lnTo>
                <a:lnTo>
                  <a:pt x="2072" y="2277"/>
                </a:lnTo>
                <a:lnTo>
                  <a:pt x="2097" y="2325"/>
                </a:lnTo>
                <a:lnTo>
                  <a:pt x="2001" y="2330"/>
                </a:lnTo>
                <a:lnTo>
                  <a:pt x="2035" y="2340"/>
                </a:lnTo>
                <a:lnTo>
                  <a:pt x="2038" y="2388"/>
                </a:lnTo>
                <a:lnTo>
                  <a:pt x="2059" y="2377"/>
                </a:lnTo>
                <a:lnTo>
                  <a:pt x="2048" y="2410"/>
                </a:lnTo>
                <a:lnTo>
                  <a:pt x="2005" y="2481"/>
                </a:lnTo>
                <a:lnTo>
                  <a:pt x="2008" y="2447"/>
                </a:lnTo>
                <a:lnTo>
                  <a:pt x="1979" y="2475"/>
                </a:lnTo>
                <a:lnTo>
                  <a:pt x="1941" y="2433"/>
                </a:lnTo>
                <a:lnTo>
                  <a:pt x="1949" y="2484"/>
                </a:lnTo>
                <a:lnTo>
                  <a:pt x="2022" y="2491"/>
                </a:lnTo>
                <a:lnTo>
                  <a:pt x="1991" y="2563"/>
                </a:lnTo>
                <a:lnTo>
                  <a:pt x="2016" y="2707"/>
                </a:lnTo>
                <a:lnTo>
                  <a:pt x="2081" y="2828"/>
                </a:lnTo>
                <a:lnTo>
                  <a:pt x="1998" y="2832"/>
                </a:lnTo>
                <a:lnTo>
                  <a:pt x="1916" y="2797"/>
                </a:lnTo>
                <a:lnTo>
                  <a:pt x="1845" y="2799"/>
                </a:lnTo>
                <a:lnTo>
                  <a:pt x="1745" y="2741"/>
                </a:lnTo>
                <a:lnTo>
                  <a:pt x="1625" y="2697"/>
                </a:lnTo>
                <a:lnTo>
                  <a:pt x="1612" y="2652"/>
                </a:lnTo>
                <a:lnTo>
                  <a:pt x="1586" y="2582"/>
                </a:lnTo>
                <a:lnTo>
                  <a:pt x="1546" y="2533"/>
                </a:lnTo>
                <a:lnTo>
                  <a:pt x="1551" y="2481"/>
                </a:lnTo>
                <a:lnTo>
                  <a:pt x="1529" y="2460"/>
                </a:lnTo>
                <a:lnTo>
                  <a:pt x="1531" y="2388"/>
                </a:lnTo>
                <a:lnTo>
                  <a:pt x="1459" y="2332"/>
                </a:lnTo>
                <a:lnTo>
                  <a:pt x="1385" y="2221"/>
                </a:lnTo>
                <a:lnTo>
                  <a:pt x="1259" y="1938"/>
                </a:lnTo>
                <a:lnTo>
                  <a:pt x="1163" y="1866"/>
                </a:lnTo>
                <a:lnTo>
                  <a:pt x="1133" y="1800"/>
                </a:lnTo>
                <a:lnTo>
                  <a:pt x="1051" y="1791"/>
                </a:lnTo>
                <a:lnTo>
                  <a:pt x="982" y="1781"/>
                </a:lnTo>
                <a:lnTo>
                  <a:pt x="920" y="1754"/>
                </a:lnTo>
                <a:lnTo>
                  <a:pt x="903" y="1781"/>
                </a:lnTo>
                <a:lnTo>
                  <a:pt x="838" y="1781"/>
                </a:lnTo>
                <a:lnTo>
                  <a:pt x="781" y="1917"/>
                </a:lnTo>
                <a:lnTo>
                  <a:pt x="719" y="1973"/>
                </a:lnTo>
                <a:lnTo>
                  <a:pt x="680" y="1971"/>
                </a:lnTo>
                <a:lnTo>
                  <a:pt x="571" y="1885"/>
                </a:lnTo>
                <a:lnTo>
                  <a:pt x="523" y="1873"/>
                </a:lnTo>
                <a:lnTo>
                  <a:pt x="414" y="1775"/>
                </a:lnTo>
                <a:lnTo>
                  <a:pt x="387" y="1697"/>
                </a:lnTo>
                <a:lnTo>
                  <a:pt x="387" y="1618"/>
                </a:lnTo>
                <a:lnTo>
                  <a:pt x="336" y="1507"/>
                </a:lnTo>
                <a:lnTo>
                  <a:pt x="247" y="1434"/>
                </a:lnTo>
                <a:lnTo>
                  <a:pt x="125" y="1281"/>
                </a:lnTo>
                <a:lnTo>
                  <a:pt x="81" y="1256"/>
                </a:lnTo>
                <a:lnTo>
                  <a:pt x="51" y="1175"/>
                </a:lnTo>
                <a:lnTo>
                  <a:pt x="17" y="1163"/>
                </a:lnTo>
                <a:close/>
              </a:path>
            </a:pathLst>
          </a:custGeom>
          <a:solidFill>
            <a:srgbClr val="006F96"/>
          </a:solidFill>
          <a:ln w="1651">
            <a:solidFill>
              <a:srgbClr val="000000"/>
            </a:solidFill>
            <a:prstDash val="solid"/>
            <a:round/>
            <a:headEnd/>
            <a:tailEnd/>
          </a:ln>
        </p:spPr>
        <p:txBody>
          <a:bodyPr lIns="91407" tIns="45704" rIns="91407" bIns="45704"/>
          <a:lstStyle/>
          <a:p>
            <a:endParaRPr lang="en-US" dirty="0"/>
          </a:p>
        </p:txBody>
      </p:sp>
      <p:sp>
        <p:nvSpPr>
          <p:cNvPr id="43" name="Freeform 27"/>
          <p:cNvSpPr>
            <a:spLocks noChangeAspect="1"/>
          </p:cNvSpPr>
          <p:nvPr/>
        </p:nvSpPr>
        <p:spPr bwMode="auto">
          <a:xfrm>
            <a:off x="1849551" y="3502562"/>
            <a:ext cx="887413" cy="1028700"/>
          </a:xfrm>
          <a:custGeom>
            <a:avLst/>
            <a:gdLst/>
            <a:ahLst/>
            <a:cxnLst>
              <a:cxn ang="0">
                <a:pos x="0" y="1132"/>
              </a:cxn>
              <a:cxn ang="0">
                <a:pos x="90" y="1053"/>
              </a:cxn>
              <a:cxn ang="0">
                <a:pos x="55" y="988"/>
              </a:cxn>
              <a:cxn ang="0">
                <a:pos x="72" y="899"/>
              </a:cxn>
              <a:cxn ang="0">
                <a:pos x="167" y="742"/>
              </a:cxn>
              <a:cxn ang="0">
                <a:pos x="236" y="699"/>
              </a:cxn>
              <a:cxn ang="0">
                <a:pos x="194" y="644"/>
              </a:cxn>
              <a:cxn ang="0">
                <a:pos x="170" y="489"/>
              </a:cxn>
              <a:cxn ang="0">
                <a:pos x="198" y="214"/>
              </a:cxn>
              <a:cxn ang="0">
                <a:pos x="246" y="199"/>
              </a:cxn>
              <a:cxn ang="0">
                <a:pos x="327" y="244"/>
              </a:cxn>
              <a:cxn ang="0">
                <a:pos x="396" y="0"/>
              </a:cxn>
              <a:cxn ang="0">
                <a:pos x="1427" y="175"/>
              </a:cxn>
              <a:cxn ang="0">
                <a:pos x="1211" y="1655"/>
              </a:cxn>
              <a:cxn ang="0">
                <a:pos x="895" y="1606"/>
              </a:cxn>
              <a:cxn ang="0">
                <a:pos x="696" y="1551"/>
              </a:cxn>
              <a:cxn ang="0">
                <a:pos x="293" y="1311"/>
              </a:cxn>
              <a:cxn ang="0">
                <a:pos x="0" y="1132"/>
              </a:cxn>
            </a:cxnLst>
            <a:rect l="0" t="0" r="r" b="b"/>
            <a:pathLst>
              <a:path w="1427" h="1655">
                <a:moveTo>
                  <a:pt x="0" y="1132"/>
                </a:moveTo>
                <a:lnTo>
                  <a:pt x="90" y="1053"/>
                </a:lnTo>
                <a:lnTo>
                  <a:pt x="55" y="988"/>
                </a:lnTo>
                <a:lnTo>
                  <a:pt x="72" y="899"/>
                </a:lnTo>
                <a:lnTo>
                  <a:pt x="167" y="742"/>
                </a:lnTo>
                <a:lnTo>
                  <a:pt x="236" y="699"/>
                </a:lnTo>
                <a:lnTo>
                  <a:pt x="194" y="644"/>
                </a:lnTo>
                <a:lnTo>
                  <a:pt x="170" y="489"/>
                </a:lnTo>
                <a:lnTo>
                  <a:pt x="198" y="214"/>
                </a:lnTo>
                <a:lnTo>
                  <a:pt x="246" y="199"/>
                </a:lnTo>
                <a:lnTo>
                  <a:pt x="327" y="244"/>
                </a:lnTo>
                <a:lnTo>
                  <a:pt x="396" y="0"/>
                </a:lnTo>
                <a:lnTo>
                  <a:pt x="1427" y="175"/>
                </a:lnTo>
                <a:lnTo>
                  <a:pt x="1211" y="1655"/>
                </a:lnTo>
                <a:lnTo>
                  <a:pt x="895" y="1606"/>
                </a:lnTo>
                <a:lnTo>
                  <a:pt x="696" y="1551"/>
                </a:lnTo>
                <a:lnTo>
                  <a:pt x="293" y="1311"/>
                </a:lnTo>
                <a:lnTo>
                  <a:pt x="0" y="1132"/>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solidFill>
                <a:srgbClr val="00B050"/>
              </a:solidFill>
            </a:endParaRPr>
          </a:p>
        </p:txBody>
      </p:sp>
      <p:sp>
        <p:nvSpPr>
          <p:cNvPr id="44" name="Freeform 28"/>
          <p:cNvSpPr>
            <a:spLocks noChangeAspect="1"/>
          </p:cNvSpPr>
          <p:nvPr/>
        </p:nvSpPr>
        <p:spPr bwMode="auto">
          <a:xfrm>
            <a:off x="7131164" y="2389728"/>
            <a:ext cx="433387" cy="219075"/>
          </a:xfrm>
          <a:custGeom>
            <a:avLst/>
            <a:gdLst/>
            <a:ahLst/>
            <a:cxnLst>
              <a:cxn ang="0">
                <a:pos x="0" y="142"/>
              </a:cxn>
              <a:cxn ang="0">
                <a:pos x="1" y="331"/>
              </a:cxn>
              <a:cxn ang="0">
                <a:pos x="326" y="263"/>
              </a:cxn>
              <a:cxn ang="0">
                <a:pos x="384" y="243"/>
              </a:cxn>
              <a:cxn ang="0">
                <a:pos x="406" y="246"/>
              </a:cxn>
              <a:cxn ang="0">
                <a:pos x="432" y="301"/>
              </a:cxn>
              <a:cxn ang="0">
                <a:pos x="469" y="306"/>
              </a:cxn>
              <a:cxn ang="0">
                <a:pos x="488" y="352"/>
              </a:cxn>
              <a:cxn ang="0">
                <a:pos x="513" y="354"/>
              </a:cxn>
              <a:cxn ang="0">
                <a:pos x="520" y="323"/>
              </a:cxn>
              <a:cxn ang="0">
                <a:pos x="539" y="312"/>
              </a:cxn>
              <a:cxn ang="0">
                <a:pos x="547" y="279"/>
              </a:cxn>
              <a:cxn ang="0">
                <a:pos x="558" y="276"/>
              </a:cxn>
              <a:cxn ang="0">
                <a:pos x="572" y="326"/>
              </a:cxn>
              <a:cxn ang="0">
                <a:pos x="605" y="313"/>
              </a:cxn>
              <a:cxn ang="0">
                <a:pos x="612" y="291"/>
              </a:cxn>
              <a:cxn ang="0">
                <a:pos x="654" y="271"/>
              </a:cxn>
              <a:cxn ang="0">
                <a:pos x="680" y="264"/>
              </a:cxn>
              <a:cxn ang="0">
                <a:pos x="699" y="282"/>
              </a:cxn>
              <a:cxn ang="0">
                <a:pos x="693" y="232"/>
              </a:cxn>
              <a:cxn ang="0">
                <a:pos x="660" y="174"/>
              </a:cxn>
              <a:cxn ang="0">
                <a:pos x="638" y="164"/>
              </a:cxn>
              <a:cxn ang="0">
                <a:pos x="617" y="165"/>
              </a:cxn>
              <a:cxn ang="0">
                <a:pos x="621" y="179"/>
              </a:cxn>
              <a:cxn ang="0">
                <a:pos x="635" y="179"/>
              </a:cxn>
              <a:cxn ang="0">
                <a:pos x="650" y="180"/>
              </a:cxn>
              <a:cxn ang="0">
                <a:pos x="667" y="198"/>
              </a:cxn>
              <a:cxn ang="0">
                <a:pos x="675" y="222"/>
              </a:cxn>
              <a:cxn ang="0">
                <a:pos x="664" y="242"/>
              </a:cxn>
              <a:cxn ang="0">
                <a:pos x="609" y="265"/>
              </a:cxn>
              <a:cxn ang="0">
                <a:pos x="580" y="253"/>
              </a:cxn>
              <a:cxn ang="0">
                <a:pos x="565" y="222"/>
              </a:cxn>
              <a:cxn ang="0">
                <a:pos x="539" y="216"/>
              </a:cxn>
              <a:cxn ang="0">
                <a:pos x="543" y="197"/>
              </a:cxn>
              <a:cxn ang="0">
                <a:pos x="516" y="163"/>
              </a:cxn>
              <a:cxn ang="0">
                <a:pos x="477" y="146"/>
              </a:cxn>
              <a:cxn ang="0">
                <a:pos x="476" y="164"/>
              </a:cxn>
              <a:cxn ang="0">
                <a:pos x="454" y="156"/>
              </a:cxn>
              <a:cxn ang="0">
                <a:pos x="444" y="135"/>
              </a:cxn>
              <a:cxn ang="0">
                <a:pos x="450" y="115"/>
              </a:cxn>
              <a:cxn ang="0">
                <a:pos x="472" y="97"/>
              </a:cxn>
              <a:cxn ang="0">
                <a:pos x="464" y="82"/>
              </a:cxn>
              <a:cxn ang="0">
                <a:pos x="495" y="58"/>
              </a:cxn>
              <a:cxn ang="0">
                <a:pos x="464" y="34"/>
              </a:cxn>
              <a:cxn ang="0">
                <a:pos x="450" y="0"/>
              </a:cxn>
              <a:cxn ang="0">
                <a:pos x="385" y="49"/>
              </a:cxn>
              <a:cxn ang="0">
                <a:pos x="151" y="109"/>
              </a:cxn>
              <a:cxn ang="0">
                <a:pos x="0" y="142"/>
              </a:cxn>
            </a:cxnLst>
            <a:rect l="0" t="0" r="r" b="b"/>
            <a:pathLst>
              <a:path w="699" h="354">
                <a:moveTo>
                  <a:pt x="0" y="142"/>
                </a:moveTo>
                <a:lnTo>
                  <a:pt x="1" y="331"/>
                </a:lnTo>
                <a:lnTo>
                  <a:pt x="326" y="263"/>
                </a:lnTo>
                <a:lnTo>
                  <a:pt x="384" y="243"/>
                </a:lnTo>
                <a:lnTo>
                  <a:pt x="406" y="246"/>
                </a:lnTo>
                <a:lnTo>
                  <a:pt x="432" y="301"/>
                </a:lnTo>
                <a:lnTo>
                  <a:pt x="469" y="306"/>
                </a:lnTo>
                <a:lnTo>
                  <a:pt x="488" y="352"/>
                </a:lnTo>
                <a:lnTo>
                  <a:pt x="513" y="354"/>
                </a:lnTo>
                <a:lnTo>
                  <a:pt x="520" y="323"/>
                </a:lnTo>
                <a:lnTo>
                  <a:pt x="539" y="312"/>
                </a:lnTo>
                <a:lnTo>
                  <a:pt x="547" y="279"/>
                </a:lnTo>
                <a:lnTo>
                  <a:pt x="558" y="276"/>
                </a:lnTo>
                <a:lnTo>
                  <a:pt x="572" y="326"/>
                </a:lnTo>
                <a:lnTo>
                  <a:pt x="605" y="313"/>
                </a:lnTo>
                <a:lnTo>
                  <a:pt x="612" y="291"/>
                </a:lnTo>
                <a:lnTo>
                  <a:pt x="654" y="271"/>
                </a:lnTo>
                <a:lnTo>
                  <a:pt x="680" y="264"/>
                </a:lnTo>
                <a:lnTo>
                  <a:pt x="699" y="282"/>
                </a:lnTo>
                <a:lnTo>
                  <a:pt x="693" y="232"/>
                </a:lnTo>
                <a:lnTo>
                  <a:pt x="660" y="174"/>
                </a:lnTo>
                <a:lnTo>
                  <a:pt x="638" y="164"/>
                </a:lnTo>
                <a:lnTo>
                  <a:pt x="617" y="165"/>
                </a:lnTo>
                <a:lnTo>
                  <a:pt x="621" y="179"/>
                </a:lnTo>
                <a:lnTo>
                  <a:pt x="635" y="179"/>
                </a:lnTo>
                <a:lnTo>
                  <a:pt x="650" y="180"/>
                </a:lnTo>
                <a:lnTo>
                  <a:pt x="667" y="198"/>
                </a:lnTo>
                <a:lnTo>
                  <a:pt x="675" y="222"/>
                </a:lnTo>
                <a:lnTo>
                  <a:pt x="664" y="242"/>
                </a:lnTo>
                <a:lnTo>
                  <a:pt x="609" y="265"/>
                </a:lnTo>
                <a:lnTo>
                  <a:pt x="580" y="253"/>
                </a:lnTo>
                <a:lnTo>
                  <a:pt x="565" y="222"/>
                </a:lnTo>
                <a:lnTo>
                  <a:pt x="539" y="216"/>
                </a:lnTo>
                <a:lnTo>
                  <a:pt x="543" y="197"/>
                </a:lnTo>
                <a:lnTo>
                  <a:pt x="516" y="163"/>
                </a:lnTo>
                <a:lnTo>
                  <a:pt x="477" y="146"/>
                </a:lnTo>
                <a:lnTo>
                  <a:pt x="476" y="164"/>
                </a:lnTo>
                <a:lnTo>
                  <a:pt x="454" y="156"/>
                </a:lnTo>
                <a:lnTo>
                  <a:pt x="444" y="135"/>
                </a:lnTo>
                <a:lnTo>
                  <a:pt x="450" y="115"/>
                </a:lnTo>
                <a:lnTo>
                  <a:pt x="472" y="97"/>
                </a:lnTo>
                <a:lnTo>
                  <a:pt x="464" y="82"/>
                </a:lnTo>
                <a:lnTo>
                  <a:pt x="495" y="58"/>
                </a:lnTo>
                <a:lnTo>
                  <a:pt x="464" y="34"/>
                </a:lnTo>
                <a:lnTo>
                  <a:pt x="450" y="0"/>
                </a:lnTo>
                <a:lnTo>
                  <a:pt x="385" y="49"/>
                </a:lnTo>
                <a:lnTo>
                  <a:pt x="151" y="109"/>
                </a:lnTo>
                <a:lnTo>
                  <a:pt x="0" y="142"/>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45" name="Freeform 32"/>
          <p:cNvSpPr>
            <a:spLocks noChangeAspect="1"/>
          </p:cNvSpPr>
          <p:nvPr/>
        </p:nvSpPr>
        <p:spPr bwMode="auto">
          <a:xfrm>
            <a:off x="6485051" y="3031078"/>
            <a:ext cx="588963" cy="293687"/>
          </a:xfrm>
          <a:custGeom>
            <a:avLst/>
            <a:gdLst/>
            <a:ahLst/>
            <a:cxnLst>
              <a:cxn ang="0">
                <a:pos x="23" y="275"/>
              </a:cxn>
              <a:cxn ang="0">
                <a:pos x="208" y="159"/>
              </a:cxn>
              <a:cxn ang="0">
                <a:pos x="292" y="117"/>
              </a:cxn>
              <a:cxn ang="0">
                <a:pos x="373" y="181"/>
              </a:cxn>
              <a:cxn ang="0">
                <a:pos x="458" y="237"/>
              </a:cxn>
              <a:cxn ang="0">
                <a:pos x="529" y="245"/>
              </a:cxn>
              <a:cxn ang="0">
                <a:pos x="530" y="292"/>
              </a:cxn>
              <a:cxn ang="0">
                <a:pos x="493" y="380"/>
              </a:cxn>
              <a:cxn ang="0">
                <a:pos x="548" y="403"/>
              </a:cxn>
              <a:cxn ang="0">
                <a:pos x="582" y="422"/>
              </a:cxn>
              <a:cxn ang="0">
                <a:pos x="613" y="433"/>
              </a:cxn>
              <a:cxn ang="0">
                <a:pos x="661" y="434"/>
              </a:cxn>
              <a:cxn ang="0">
                <a:pos x="714" y="459"/>
              </a:cxn>
              <a:cxn ang="0">
                <a:pos x="621" y="360"/>
              </a:cxn>
              <a:cxn ang="0">
                <a:pos x="645" y="340"/>
              </a:cxn>
              <a:cxn ang="0">
                <a:pos x="641" y="191"/>
              </a:cxn>
              <a:cxn ang="0">
                <a:pos x="681" y="99"/>
              </a:cxn>
              <a:cxn ang="0">
                <a:pos x="726" y="59"/>
              </a:cxn>
              <a:cxn ang="0">
                <a:pos x="687" y="111"/>
              </a:cxn>
              <a:cxn ang="0">
                <a:pos x="681" y="189"/>
              </a:cxn>
              <a:cxn ang="0">
                <a:pos x="689" y="218"/>
              </a:cxn>
              <a:cxn ang="0">
                <a:pos x="703" y="262"/>
              </a:cxn>
              <a:cxn ang="0">
                <a:pos x="676" y="281"/>
              </a:cxn>
              <a:cxn ang="0">
                <a:pos x="717" y="295"/>
              </a:cxn>
              <a:cxn ang="0">
                <a:pos x="698" y="310"/>
              </a:cxn>
              <a:cxn ang="0">
                <a:pos x="759" y="400"/>
              </a:cxn>
              <a:cxn ang="0">
                <a:pos x="788" y="421"/>
              </a:cxn>
              <a:cxn ang="0">
                <a:pos x="805" y="434"/>
              </a:cxn>
              <a:cxn ang="0">
                <a:pos x="809" y="462"/>
              </a:cxn>
              <a:cxn ang="0">
                <a:pos x="859" y="451"/>
              </a:cxn>
              <a:cxn ang="0">
                <a:pos x="929" y="362"/>
              </a:cxn>
              <a:cxn ang="0">
                <a:pos x="929" y="418"/>
              </a:cxn>
              <a:cxn ang="0">
                <a:pos x="920" y="469"/>
              </a:cxn>
              <a:cxn ang="0">
                <a:pos x="949" y="300"/>
              </a:cxn>
              <a:cxn ang="0">
                <a:pos x="817" y="325"/>
              </a:cxn>
              <a:cxn ang="0">
                <a:pos x="729" y="0"/>
              </a:cxn>
            </a:cxnLst>
            <a:rect l="0" t="0" r="r" b="b"/>
            <a:pathLst>
              <a:path w="949" h="473">
                <a:moveTo>
                  <a:pt x="0" y="140"/>
                </a:moveTo>
                <a:lnTo>
                  <a:pt x="23" y="275"/>
                </a:lnTo>
                <a:lnTo>
                  <a:pt x="94" y="191"/>
                </a:lnTo>
                <a:lnTo>
                  <a:pt x="208" y="159"/>
                </a:lnTo>
                <a:lnTo>
                  <a:pt x="229" y="123"/>
                </a:lnTo>
                <a:lnTo>
                  <a:pt x="292" y="117"/>
                </a:lnTo>
                <a:lnTo>
                  <a:pt x="342" y="140"/>
                </a:lnTo>
                <a:lnTo>
                  <a:pt x="373" y="181"/>
                </a:lnTo>
                <a:lnTo>
                  <a:pt x="426" y="193"/>
                </a:lnTo>
                <a:lnTo>
                  <a:pt x="458" y="237"/>
                </a:lnTo>
                <a:lnTo>
                  <a:pt x="507" y="259"/>
                </a:lnTo>
                <a:lnTo>
                  <a:pt x="529" y="245"/>
                </a:lnTo>
                <a:lnTo>
                  <a:pt x="540" y="271"/>
                </a:lnTo>
                <a:lnTo>
                  <a:pt x="530" y="292"/>
                </a:lnTo>
                <a:lnTo>
                  <a:pt x="526" y="321"/>
                </a:lnTo>
                <a:lnTo>
                  <a:pt x="493" y="380"/>
                </a:lnTo>
                <a:lnTo>
                  <a:pt x="507" y="419"/>
                </a:lnTo>
                <a:lnTo>
                  <a:pt x="548" y="403"/>
                </a:lnTo>
                <a:lnTo>
                  <a:pt x="549" y="384"/>
                </a:lnTo>
                <a:lnTo>
                  <a:pt x="582" y="422"/>
                </a:lnTo>
                <a:lnTo>
                  <a:pt x="591" y="403"/>
                </a:lnTo>
                <a:lnTo>
                  <a:pt x="613" y="433"/>
                </a:lnTo>
                <a:lnTo>
                  <a:pt x="622" y="418"/>
                </a:lnTo>
                <a:lnTo>
                  <a:pt x="661" y="434"/>
                </a:lnTo>
                <a:lnTo>
                  <a:pt x="681" y="428"/>
                </a:lnTo>
                <a:lnTo>
                  <a:pt x="714" y="459"/>
                </a:lnTo>
                <a:lnTo>
                  <a:pt x="688" y="407"/>
                </a:lnTo>
                <a:lnTo>
                  <a:pt x="621" y="360"/>
                </a:lnTo>
                <a:lnTo>
                  <a:pt x="684" y="391"/>
                </a:lnTo>
                <a:lnTo>
                  <a:pt x="645" y="340"/>
                </a:lnTo>
                <a:lnTo>
                  <a:pt x="635" y="295"/>
                </a:lnTo>
                <a:lnTo>
                  <a:pt x="641" y="191"/>
                </a:lnTo>
                <a:lnTo>
                  <a:pt x="602" y="167"/>
                </a:lnTo>
                <a:lnTo>
                  <a:pt x="681" y="99"/>
                </a:lnTo>
                <a:lnTo>
                  <a:pt x="684" y="56"/>
                </a:lnTo>
                <a:lnTo>
                  <a:pt x="726" y="59"/>
                </a:lnTo>
                <a:lnTo>
                  <a:pt x="715" y="99"/>
                </a:lnTo>
                <a:lnTo>
                  <a:pt x="687" y="111"/>
                </a:lnTo>
                <a:lnTo>
                  <a:pt x="672" y="152"/>
                </a:lnTo>
                <a:lnTo>
                  <a:pt x="681" y="189"/>
                </a:lnTo>
                <a:lnTo>
                  <a:pt x="700" y="174"/>
                </a:lnTo>
                <a:lnTo>
                  <a:pt x="689" y="218"/>
                </a:lnTo>
                <a:lnTo>
                  <a:pt x="699" y="238"/>
                </a:lnTo>
                <a:lnTo>
                  <a:pt x="703" y="262"/>
                </a:lnTo>
                <a:lnTo>
                  <a:pt x="684" y="249"/>
                </a:lnTo>
                <a:lnTo>
                  <a:pt x="676" y="281"/>
                </a:lnTo>
                <a:lnTo>
                  <a:pt x="722" y="273"/>
                </a:lnTo>
                <a:lnTo>
                  <a:pt x="717" y="295"/>
                </a:lnTo>
                <a:lnTo>
                  <a:pt x="741" y="311"/>
                </a:lnTo>
                <a:lnTo>
                  <a:pt x="698" y="310"/>
                </a:lnTo>
                <a:lnTo>
                  <a:pt x="711" y="375"/>
                </a:lnTo>
                <a:lnTo>
                  <a:pt x="759" y="400"/>
                </a:lnTo>
                <a:lnTo>
                  <a:pt x="784" y="367"/>
                </a:lnTo>
                <a:lnTo>
                  <a:pt x="788" y="421"/>
                </a:lnTo>
                <a:lnTo>
                  <a:pt x="821" y="410"/>
                </a:lnTo>
                <a:lnTo>
                  <a:pt x="805" y="434"/>
                </a:lnTo>
                <a:lnTo>
                  <a:pt x="825" y="434"/>
                </a:lnTo>
                <a:lnTo>
                  <a:pt x="809" y="462"/>
                </a:lnTo>
                <a:lnTo>
                  <a:pt x="817" y="473"/>
                </a:lnTo>
                <a:lnTo>
                  <a:pt x="859" y="451"/>
                </a:lnTo>
                <a:lnTo>
                  <a:pt x="910" y="423"/>
                </a:lnTo>
                <a:lnTo>
                  <a:pt x="929" y="362"/>
                </a:lnTo>
                <a:lnTo>
                  <a:pt x="935" y="399"/>
                </a:lnTo>
                <a:lnTo>
                  <a:pt x="929" y="418"/>
                </a:lnTo>
                <a:lnTo>
                  <a:pt x="916" y="448"/>
                </a:lnTo>
                <a:lnTo>
                  <a:pt x="920" y="469"/>
                </a:lnTo>
                <a:lnTo>
                  <a:pt x="940" y="417"/>
                </a:lnTo>
                <a:lnTo>
                  <a:pt x="949" y="300"/>
                </a:lnTo>
                <a:lnTo>
                  <a:pt x="891" y="312"/>
                </a:lnTo>
                <a:lnTo>
                  <a:pt x="817" y="325"/>
                </a:lnTo>
                <a:lnTo>
                  <a:pt x="811" y="301"/>
                </a:lnTo>
                <a:lnTo>
                  <a:pt x="729" y="0"/>
                </a:lnTo>
                <a:lnTo>
                  <a:pt x="0" y="140"/>
                </a:lnTo>
                <a:close/>
              </a:path>
            </a:pathLst>
          </a:custGeom>
          <a:solidFill>
            <a:srgbClr val="006F96"/>
          </a:solidFill>
          <a:ln w="1651">
            <a:solidFill>
              <a:srgbClr val="000000"/>
            </a:solidFill>
            <a:prstDash val="solid"/>
            <a:round/>
            <a:headEnd/>
            <a:tailEnd/>
          </a:ln>
        </p:spPr>
        <p:txBody>
          <a:bodyPr lIns="91407" tIns="45704" rIns="91407" bIns="45704"/>
          <a:lstStyle/>
          <a:p>
            <a:endParaRPr lang="en-US" dirty="0"/>
          </a:p>
        </p:txBody>
      </p:sp>
      <p:sp>
        <p:nvSpPr>
          <p:cNvPr id="46" name="Line 33"/>
          <p:cNvSpPr>
            <a:spLocks noChangeAspect="1" noChangeShapeType="1"/>
          </p:cNvSpPr>
          <p:nvPr/>
        </p:nvSpPr>
        <p:spPr bwMode="auto">
          <a:xfrm flipH="1" flipV="1">
            <a:off x="6805726" y="3092761"/>
            <a:ext cx="536575" cy="358775"/>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grpSp>
        <p:nvGrpSpPr>
          <p:cNvPr id="47" name="Group 46"/>
          <p:cNvGrpSpPr/>
          <p:nvPr/>
        </p:nvGrpSpPr>
        <p:grpSpPr>
          <a:xfrm>
            <a:off x="6035786" y="3135850"/>
            <a:ext cx="1014415" cy="569912"/>
            <a:chOff x="6958807" y="3479057"/>
            <a:chExt cx="1115856" cy="645900"/>
          </a:xfrm>
          <a:solidFill>
            <a:srgbClr val="006F96"/>
          </a:solidFill>
        </p:grpSpPr>
        <p:sp>
          <p:nvSpPr>
            <p:cNvPr id="48" name="Freeform 34"/>
            <p:cNvSpPr>
              <a:spLocks noChangeAspect="1"/>
            </p:cNvSpPr>
            <p:nvPr/>
          </p:nvSpPr>
          <p:spPr bwMode="auto">
            <a:xfrm>
              <a:off x="6958807" y="3479057"/>
              <a:ext cx="1103630" cy="645900"/>
            </a:xfrm>
            <a:custGeom>
              <a:avLst/>
              <a:gdLst/>
              <a:ahLst/>
              <a:cxnLst>
                <a:cxn ang="0">
                  <a:pos x="150" y="816"/>
                </a:cxn>
                <a:cxn ang="0">
                  <a:pos x="204" y="729"/>
                </a:cxn>
                <a:cxn ang="0">
                  <a:pos x="312" y="623"/>
                </a:cxn>
                <a:cxn ang="0">
                  <a:pos x="447" y="656"/>
                </a:cxn>
                <a:cxn ang="0">
                  <a:pos x="522" y="656"/>
                </a:cxn>
                <a:cxn ang="0">
                  <a:pos x="630" y="604"/>
                </a:cxn>
                <a:cxn ang="0">
                  <a:pos x="651" y="533"/>
                </a:cxn>
                <a:cxn ang="0">
                  <a:pos x="744" y="271"/>
                </a:cxn>
                <a:cxn ang="0">
                  <a:pos x="855" y="205"/>
                </a:cxn>
                <a:cxn ang="0">
                  <a:pos x="947" y="103"/>
                </a:cxn>
                <a:cxn ang="0">
                  <a:pos x="1077" y="64"/>
                </a:cxn>
                <a:cxn ang="0">
                  <a:pos x="1150" y="23"/>
                </a:cxn>
                <a:cxn ang="0">
                  <a:pos x="1231" y="89"/>
                </a:cxn>
                <a:cxn ang="0">
                  <a:pos x="1250" y="151"/>
                </a:cxn>
                <a:cxn ang="0">
                  <a:pos x="1231" y="249"/>
                </a:cxn>
                <a:cxn ang="0">
                  <a:pos x="1289" y="260"/>
                </a:cxn>
                <a:cxn ang="0">
                  <a:pos x="1375" y="279"/>
                </a:cxn>
                <a:cxn ang="0">
                  <a:pos x="1464" y="322"/>
                </a:cxn>
                <a:cxn ang="0">
                  <a:pos x="1453" y="382"/>
                </a:cxn>
                <a:cxn ang="0">
                  <a:pos x="1433" y="393"/>
                </a:cxn>
                <a:cxn ang="0">
                  <a:pos x="1316" y="319"/>
                </a:cxn>
                <a:cxn ang="0">
                  <a:pos x="1468" y="415"/>
                </a:cxn>
                <a:cxn ang="0">
                  <a:pos x="1492" y="456"/>
                </a:cxn>
                <a:cxn ang="0">
                  <a:pos x="1471" y="460"/>
                </a:cxn>
                <a:cxn ang="0">
                  <a:pos x="1456" y="479"/>
                </a:cxn>
                <a:cxn ang="0">
                  <a:pos x="1450" y="504"/>
                </a:cxn>
                <a:cxn ang="0">
                  <a:pos x="1372" y="444"/>
                </a:cxn>
                <a:cxn ang="0">
                  <a:pos x="1439" y="511"/>
                </a:cxn>
                <a:cxn ang="0">
                  <a:pos x="1489" y="522"/>
                </a:cxn>
                <a:cxn ang="0">
                  <a:pos x="1501" y="537"/>
                </a:cxn>
                <a:cxn ang="0">
                  <a:pos x="1482" y="567"/>
                </a:cxn>
                <a:cxn ang="0">
                  <a:pos x="1427" y="529"/>
                </a:cxn>
                <a:cxn ang="0">
                  <a:pos x="1365" y="505"/>
                </a:cxn>
                <a:cxn ang="0">
                  <a:pos x="1419" y="545"/>
                </a:cxn>
                <a:cxn ang="0">
                  <a:pos x="1482" y="592"/>
                </a:cxn>
                <a:cxn ang="0">
                  <a:pos x="1507" y="570"/>
                </a:cxn>
                <a:cxn ang="0">
                  <a:pos x="1570" y="573"/>
                </a:cxn>
                <a:cxn ang="0">
                  <a:pos x="1586" y="642"/>
                </a:cxn>
                <a:cxn ang="0">
                  <a:pos x="940" y="790"/>
                </a:cxn>
                <a:cxn ang="0">
                  <a:pos x="0" y="915"/>
                </a:cxn>
              </a:cxnLst>
              <a:rect l="0" t="0" r="r" b="b"/>
              <a:pathLst>
                <a:path w="1616" h="915">
                  <a:moveTo>
                    <a:pt x="0" y="915"/>
                  </a:moveTo>
                  <a:lnTo>
                    <a:pt x="150" y="816"/>
                  </a:lnTo>
                  <a:lnTo>
                    <a:pt x="152" y="794"/>
                  </a:lnTo>
                  <a:lnTo>
                    <a:pt x="204" y="729"/>
                  </a:lnTo>
                  <a:lnTo>
                    <a:pt x="256" y="692"/>
                  </a:lnTo>
                  <a:lnTo>
                    <a:pt x="312" y="623"/>
                  </a:lnTo>
                  <a:lnTo>
                    <a:pt x="371" y="692"/>
                  </a:lnTo>
                  <a:lnTo>
                    <a:pt x="447" y="656"/>
                  </a:lnTo>
                  <a:lnTo>
                    <a:pt x="477" y="678"/>
                  </a:lnTo>
                  <a:lnTo>
                    <a:pt x="522" y="656"/>
                  </a:lnTo>
                  <a:lnTo>
                    <a:pt x="549" y="619"/>
                  </a:lnTo>
                  <a:lnTo>
                    <a:pt x="630" y="604"/>
                  </a:lnTo>
                  <a:lnTo>
                    <a:pt x="674" y="548"/>
                  </a:lnTo>
                  <a:lnTo>
                    <a:pt x="651" y="533"/>
                  </a:lnTo>
                  <a:lnTo>
                    <a:pt x="726" y="359"/>
                  </a:lnTo>
                  <a:lnTo>
                    <a:pt x="744" y="271"/>
                  </a:lnTo>
                  <a:lnTo>
                    <a:pt x="817" y="307"/>
                  </a:lnTo>
                  <a:lnTo>
                    <a:pt x="855" y="205"/>
                  </a:lnTo>
                  <a:lnTo>
                    <a:pt x="892" y="199"/>
                  </a:lnTo>
                  <a:lnTo>
                    <a:pt x="947" y="103"/>
                  </a:lnTo>
                  <a:lnTo>
                    <a:pt x="964" y="0"/>
                  </a:lnTo>
                  <a:lnTo>
                    <a:pt x="1077" y="64"/>
                  </a:lnTo>
                  <a:lnTo>
                    <a:pt x="1097" y="11"/>
                  </a:lnTo>
                  <a:lnTo>
                    <a:pt x="1150" y="23"/>
                  </a:lnTo>
                  <a:lnTo>
                    <a:pt x="1182" y="67"/>
                  </a:lnTo>
                  <a:lnTo>
                    <a:pt x="1231" y="89"/>
                  </a:lnTo>
                  <a:lnTo>
                    <a:pt x="1254" y="122"/>
                  </a:lnTo>
                  <a:lnTo>
                    <a:pt x="1250" y="151"/>
                  </a:lnTo>
                  <a:lnTo>
                    <a:pt x="1217" y="210"/>
                  </a:lnTo>
                  <a:lnTo>
                    <a:pt x="1231" y="249"/>
                  </a:lnTo>
                  <a:lnTo>
                    <a:pt x="1272" y="233"/>
                  </a:lnTo>
                  <a:lnTo>
                    <a:pt x="1289" y="260"/>
                  </a:lnTo>
                  <a:lnTo>
                    <a:pt x="1304" y="275"/>
                  </a:lnTo>
                  <a:lnTo>
                    <a:pt x="1375" y="279"/>
                  </a:lnTo>
                  <a:lnTo>
                    <a:pt x="1397" y="305"/>
                  </a:lnTo>
                  <a:lnTo>
                    <a:pt x="1464" y="322"/>
                  </a:lnTo>
                  <a:lnTo>
                    <a:pt x="1448" y="342"/>
                  </a:lnTo>
                  <a:lnTo>
                    <a:pt x="1453" y="382"/>
                  </a:lnTo>
                  <a:lnTo>
                    <a:pt x="1457" y="400"/>
                  </a:lnTo>
                  <a:lnTo>
                    <a:pt x="1433" y="393"/>
                  </a:lnTo>
                  <a:lnTo>
                    <a:pt x="1387" y="368"/>
                  </a:lnTo>
                  <a:lnTo>
                    <a:pt x="1316" y="319"/>
                  </a:lnTo>
                  <a:lnTo>
                    <a:pt x="1416" y="414"/>
                  </a:lnTo>
                  <a:lnTo>
                    <a:pt x="1468" y="415"/>
                  </a:lnTo>
                  <a:lnTo>
                    <a:pt x="1439" y="430"/>
                  </a:lnTo>
                  <a:lnTo>
                    <a:pt x="1492" y="456"/>
                  </a:lnTo>
                  <a:lnTo>
                    <a:pt x="1490" y="477"/>
                  </a:lnTo>
                  <a:lnTo>
                    <a:pt x="1471" y="460"/>
                  </a:lnTo>
                  <a:lnTo>
                    <a:pt x="1450" y="462"/>
                  </a:lnTo>
                  <a:lnTo>
                    <a:pt x="1456" y="479"/>
                  </a:lnTo>
                  <a:lnTo>
                    <a:pt x="1471" y="493"/>
                  </a:lnTo>
                  <a:lnTo>
                    <a:pt x="1450" y="504"/>
                  </a:lnTo>
                  <a:lnTo>
                    <a:pt x="1396" y="463"/>
                  </a:lnTo>
                  <a:lnTo>
                    <a:pt x="1372" y="444"/>
                  </a:lnTo>
                  <a:lnTo>
                    <a:pt x="1386" y="470"/>
                  </a:lnTo>
                  <a:lnTo>
                    <a:pt x="1439" y="511"/>
                  </a:lnTo>
                  <a:lnTo>
                    <a:pt x="1464" y="512"/>
                  </a:lnTo>
                  <a:lnTo>
                    <a:pt x="1489" y="522"/>
                  </a:lnTo>
                  <a:lnTo>
                    <a:pt x="1486" y="537"/>
                  </a:lnTo>
                  <a:lnTo>
                    <a:pt x="1501" y="537"/>
                  </a:lnTo>
                  <a:lnTo>
                    <a:pt x="1504" y="549"/>
                  </a:lnTo>
                  <a:lnTo>
                    <a:pt x="1482" y="567"/>
                  </a:lnTo>
                  <a:lnTo>
                    <a:pt x="1439" y="549"/>
                  </a:lnTo>
                  <a:lnTo>
                    <a:pt x="1427" y="529"/>
                  </a:lnTo>
                  <a:lnTo>
                    <a:pt x="1375" y="522"/>
                  </a:lnTo>
                  <a:lnTo>
                    <a:pt x="1365" y="505"/>
                  </a:lnTo>
                  <a:lnTo>
                    <a:pt x="1346" y="527"/>
                  </a:lnTo>
                  <a:lnTo>
                    <a:pt x="1419" y="545"/>
                  </a:lnTo>
                  <a:lnTo>
                    <a:pt x="1423" y="563"/>
                  </a:lnTo>
                  <a:lnTo>
                    <a:pt x="1482" y="592"/>
                  </a:lnTo>
                  <a:lnTo>
                    <a:pt x="1503" y="592"/>
                  </a:lnTo>
                  <a:lnTo>
                    <a:pt x="1507" y="570"/>
                  </a:lnTo>
                  <a:lnTo>
                    <a:pt x="1530" y="577"/>
                  </a:lnTo>
                  <a:lnTo>
                    <a:pt x="1570" y="573"/>
                  </a:lnTo>
                  <a:lnTo>
                    <a:pt x="1616" y="656"/>
                  </a:lnTo>
                  <a:lnTo>
                    <a:pt x="1586" y="642"/>
                  </a:lnTo>
                  <a:lnTo>
                    <a:pt x="1578" y="668"/>
                  </a:lnTo>
                  <a:lnTo>
                    <a:pt x="940" y="790"/>
                  </a:lnTo>
                  <a:lnTo>
                    <a:pt x="416" y="859"/>
                  </a:lnTo>
                  <a:lnTo>
                    <a:pt x="0" y="915"/>
                  </a:lnTo>
                  <a:close/>
                </a:path>
              </a:pathLst>
            </a:custGeom>
            <a:grpFill/>
            <a:ln w="1651">
              <a:solidFill>
                <a:srgbClr val="000000"/>
              </a:solidFill>
              <a:prstDash val="solid"/>
              <a:round/>
              <a:headEnd/>
              <a:tailEnd/>
            </a:ln>
          </p:spPr>
          <p:txBody>
            <a:bodyPr lIns="101882" tIns="50941" rIns="101882" bIns="50941"/>
            <a:lstStyle/>
            <a:p>
              <a:endParaRPr lang="en-US" dirty="0"/>
            </a:p>
          </p:txBody>
        </p:sp>
        <p:sp>
          <p:nvSpPr>
            <p:cNvPr id="49" name="Freeform 35"/>
            <p:cNvSpPr>
              <a:spLocks noChangeAspect="1"/>
            </p:cNvSpPr>
            <p:nvPr/>
          </p:nvSpPr>
          <p:spPr bwMode="auto">
            <a:xfrm>
              <a:off x="8015290" y="3658976"/>
              <a:ext cx="59373" cy="181715"/>
            </a:xfrm>
            <a:custGeom>
              <a:avLst/>
              <a:gdLst/>
              <a:ahLst/>
              <a:cxnLst>
                <a:cxn ang="0">
                  <a:pos x="0" y="147"/>
                </a:cxn>
                <a:cxn ang="0">
                  <a:pos x="0" y="229"/>
                </a:cxn>
                <a:cxn ang="0">
                  <a:pos x="20" y="261"/>
                </a:cxn>
                <a:cxn ang="0">
                  <a:pos x="32" y="166"/>
                </a:cxn>
                <a:cxn ang="0">
                  <a:pos x="65" y="125"/>
                </a:cxn>
                <a:cxn ang="0">
                  <a:pos x="88" y="0"/>
                </a:cxn>
                <a:cxn ang="0">
                  <a:pos x="37" y="28"/>
                </a:cxn>
                <a:cxn ang="0">
                  <a:pos x="0" y="147"/>
                </a:cxn>
              </a:cxnLst>
              <a:rect l="0" t="0" r="r" b="b"/>
              <a:pathLst>
                <a:path w="88" h="261">
                  <a:moveTo>
                    <a:pt x="0" y="147"/>
                  </a:moveTo>
                  <a:lnTo>
                    <a:pt x="0" y="229"/>
                  </a:lnTo>
                  <a:lnTo>
                    <a:pt x="20" y="261"/>
                  </a:lnTo>
                  <a:lnTo>
                    <a:pt x="32" y="166"/>
                  </a:lnTo>
                  <a:lnTo>
                    <a:pt x="65" y="125"/>
                  </a:lnTo>
                  <a:lnTo>
                    <a:pt x="88" y="0"/>
                  </a:lnTo>
                  <a:lnTo>
                    <a:pt x="37" y="28"/>
                  </a:lnTo>
                  <a:lnTo>
                    <a:pt x="0" y="147"/>
                  </a:lnTo>
                  <a:close/>
                </a:path>
              </a:pathLst>
            </a:custGeom>
            <a:grpFill/>
            <a:ln w="1588">
              <a:solidFill>
                <a:srgbClr val="000000"/>
              </a:solidFill>
              <a:prstDash val="solid"/>
              <a:round/>
              <a:headEnd/>
              <a:tailEnd/>
            </a:ln>
          </p:spPr>
          <p:txBody>
            <a:bodyPr lIns="101858" tIns="50929" rIns="101858" bIns="50929"/>
            <a:lstStyle/>
            <a:p>
              <a:endParaRPr lang="en-US" dirty="0"/>
            </a:p>
          </p:txBody>
        </p:sp>
      </p:grpSp>
      <p:sp>
        <p:nvSpPr>
          <p:cNvPr id="50" name="Freeform 36"/>
          <p:cNvSpPr>
            <a:spLocks noChangeAspect="1"/>
          </p:cNvSpPr>
          <p:nvPr/>
        </p:nvSpPr>
        <p:spPr bwMode="auto">
          <a:xfrm>
            <a:off x="5594461" y="4616987"/>
            <a:ext cx="1181100" cy="892175"/>
          </a:xfrm>
          <a:custGeom>
            <a:avLst/>
            <a:gdLst/>
            <a:ahLst/>
            <a:cxnLst>
              <a:cxn ang="0">
                <a:pos x="0" y="134"/>
              </a:cxn>
              <a:cxn ang="0">
                <a:pos x="45" y="218"/>
              </a:cxn>
              <a:cxn ang="0">
                <a:pos x="41" y="275"/>
              </a:cxn>
              <a:cxn ang="0">
                <a:pos x="105" y="231"/>
              </a:cxn>
              <a:cxn ang="0">
                <a:pos x="124" y="220"/>
              </a:cxn>
              <a:cxn ang="0">
                <a:pos x="157" y="218"/>
              </a:cxn>
              <a:cxn ang="0">
                <a:pos x="237" y="223"/>
              </a:cxn>
              <a:cxn ang="0">
                <a:pos x="278" y="208"/>
              </a:cxn>
              <a:cxn ang="0">
                <a:pos x="347" y="212"/>
              </a:cxn>
              <a:cxn ang="0">
                <a:pos x="289" y="229"/>
              </a:cxn>
              <a:cxn ang="0">
                <a:pos x="441" y="282"/>
              </a:cxn>
              <a:cxn ang="0">
                <a:pos x="453" y="271"/>
              </a:cxn>
              <a:cxn ang="0">
                <a:pos x="459" y="289"/>
              </a:cxn>
              <a:cxn ang="0">
                <a:pos x="548" y="352"/>
              </a:cxn>
              <a:cxn ang="0">
                <a:pos x="521" y="344"/>
              </a:cxn>
              <a:cxn ang="0">
                <a:pos x="587" y="374"/>
              </a:cxn>
              <a:cxn ang="0">
                <a:pos x="641" y="349"/>
              </a:cxn>
              <a:cxn ang="0">
                <a:pos x="720" y="312"/>
              </a:cxn>
              <a:cxn ang="0">
                <a:pos x="748" y="293"/>
              </a:cxn>
              <a:cxn ang="0">
                <a:pos x="844" y="251"/>
              </a:cxn>
              <a:cxn ang="0">
                <a:pos x="955" y="335"/>
              </a:cxn>
              <a:cxn ang="0">
                <a:pos x="998" y="382"/>
              </a:cxn>
              <a:cxn ang="0">
                <a:pos x="1061" y="433"/>
              </a:cxn>
              <a:cxn ang="0">
                <a:pos x="1145" y="457"/>
              </a:cxn>
              <a:cxn ang="0">
                <a:pos x="1199" y="575"/>
              </a:cxn>
              <a:cxn ang="0">
                <a:pos x="1187" y="803"/>
              </a:cxn>
              <a:cxn ang="0">
                <a:pos x="1231" y="789"/>
              </a:cxn>
              <a:cxn ang="0">
                <a:pos x="1210" y="746"/>
              </a:cxn>
              <a:cxn ang="0">
                <a:pos x="1247" y="763"/>
              </a:cxn>
              <a:cxn ang="0">
                <a:pos x="1272" y="760"/>
              </a:cxn>
              <a:cxn ang="0">
                <a:pos x="1237" y="879"/>
              </a:cxn>
              <a:cxn ang="0">
                <a:pos x="1265" y="911"/>
              </a:cxn>
              <a:cxn ang="0">
                <a:pos x="1330" y="1020"/>
              </a:cxn>
              <a:cxn ang="0">
                <a:pos x="1378" y="1048"/>
              </a:cxn>
              <a:cxn ang="0">
                <a:pos x="1371" y="1012"/>
              </a:cxn>
              <a:cxn ang="0">
                <a:pos x="1387" y="1020"/>
              </a:cxn>
              <a:cxn ang="0">
                <a:pos x="1412" y="1109"/>
              </a:cxn>
              <a:cxn ang="0">
                <a:pos x="1468" y="1163"/>
              </a:cxn>
              <a:cxn ang="0">
                <a:pos x="1559" y="1260"/>
              </a:cxn>
              <a:cxn ang="0">
                <a:pos x="1671" y="1378"/>
              </a:cxn>
              <a:cxn ang="0">
                <a:pos x="1730" y="1407"/>
              </a:cxn>
              <a:cxn ang="0">
                <a:pos x="1671" y="1397"/>
              </a:cxn>
              <a:cxn ang="0">
                <a:pos x="1741" y="1423"/>
              </a:cxn>
              <a:cxn ang="0">
                <a:pos x="1808" y="1397"/>
              </a:cxn>
              <a:cxn ang="0">
                <a:pos x="1870" y="1353"/>
              </a:cxn>
              <a:cxn ang="0">
                <a:pos x="1881" y="1230"/>
              </a:cxn>
              <a:cxn ang="0">
                <a:pos x="1882" y="1005"/>
              </a:cxn>
              <a:cxn ang="0">
                <a:pos x="1656" y="603"/>
              </a:cxn>
              <a:cxn ang="0">
                <a:pos x="1629" y="494"/>
              </a:cxn>
              <a:cxn ang="0">
                <a:pos x="1401" y="59"/>
              </a:cxn>
              <a:cxn ang="0">
                <a:pos x="1371" y="15"/>
              </a:cxn>
              <a:cxn ang="0">
                <a:pos x="1258" y="27"/>
              </a:cxn>
              <a:cxn ang="0">
                <a:pos x="1237" y="122"/>
              </a:cxn>
              <a:cxn ang="0">
                <a:pos x="628" y="112"/>
              </a:cxn>
              <a:cxn ang="0">
                <a:pos x="4" y="94"/>
              </a:cxn>
            </a:cxnLst>
            <a:rect l="0" t="0" r="r" b="b"/>
            <a:pathLst>
              <a:path w="1899" h="1437">
                <a:moveTo>
                  <a:pt x="4" y="94"/>
                </a:moveTo>
                <a:lnTo>
                  <a:pt x="0" y="134"/>
                </a:lnTo>
                <a:lnTo>
                  <a:pt x="56" y="186"/>
                </a:lnTo>
                <a:lnTo>
                  <a:pt x="45" y="218"/>
                </a:lnTo>
                <a:lnTo>
                  <a:pt x="61" y="238"/>
                </a:lnTo>
                <a:lnTo>
                  <a:pt x="41" y="275"/>
                </a:lnTo>
                <a:lnTo>
                  <a:pt x="82" y="257"/>
                </a:lnTo>
                <a:lnTo>
                  <a:pt x="105" y="231"/>
                </a:lnTo>
                <a:lnTo>
                  <a:pt x="104" y="204"/>
                </a:lnTo>
                <a:lnTo>
                  <a:pt x="124" y="220"/>
                </a:lnTo>
                <a:lnTo>
                  <a:pt x="141" y="196"/>
                </a:lnTo>
                <a:lnTo>
                  <a:pt x="157" y="218"/>
                </a:lnTo>
                <a:lnTo>
                  <a:pt x="113" y="252"/>
                </a:lnTo>
                <a:lnTo>
                  <a:pt x="237" y="223"/>
                </a:lnTo>
                <a:lnTo>
                  <a:pt x="261" y="197"/>
                </a:lnTo>
                <a:lnTo>
                  <a:pt x="278" y="208"/>
                </a:lnTo>
                <a:lnTo>
                  <a:pt x="326" y="196"/>
                </a:lnTo>
                <a:lnTo>
                  <a:pt x="347" y="212"/>
                </a:lnTo>
                <a:lnTo>
                  <a:pt x="263" y="220"/>
                </a:lnTo>
                <a:lnTo>
                  <a:pt x="289" y="229"/>
                </a:lnTo>
                <a:lnTo>
                  <a:pt x="384" y="251"/>
                </a:lnTo>
                <a:lnTo>
                  <a:pt x="441" y="282"/>
                </a:lnTo>
                <a:lnTo>
                  <a:pt x="425" y="237"/>
                </a:lnTo>
                <a:lnTo>
                  <a:pt x="453" y="271"/>
                </a:lnTo>
                <a:lnTo>
                  <a:pt x="495" y="277"/>
                </a:lnTo>
                <a:lnTo>
                  <a:pt x="459" y="289"/>
                </a:lnTo>
                <a:lnTo>
                  <a:pt x="523" y="323"/>
                </a:lnTo>
                <a:lnTo>
                  <a:pt x="548" y="352"/>
                </a:lnTo>
                <a:lnTo>
                  <a:pt x="547" y="382"/>
                </a:lnTo>
                <a:lnTo>
                  <a:pt x="521" y="344"/>
                </a:lnTo>
                <a:lnTo>
                  <a:pt x="536" y="394"/>
                </a:lnTo>
                <a:lnTo>
                  <a:pt x="587" y="374"/>
                </a:lnTo>
                <a:lnTo>
                  <a:pt x="619" y="371"/>
                </a:lnTo>
                <a:lnTo>
                  <a:pt x="641" y="349"/>
                </a:lnTo>
                <a:lnTo>
                  <a:pt x="651" y="364"/>
                </a:lnTo>
                <a:lnTo>
                  <a:pt x="720" y="312"/>
                </a:lnTo>
                <a:lnTo>
                  <a:pt x="765" y="311"/>
                </a:lnTo>
                <a:lnTo>
                  <a:pt x="748" y="293"/>
                </a:lnTo>
                <a:lnTo>
                  <a:pt x="778" y="253"/>
                </a:lnTo>
                <a:lnTo>
                  <a:pt x="844" y="251"/>
                </a:lnTo>
                <a:lnTo>
                  <a:pt x="914" y="283"/>
                </a:lnTo>
                <a:lnTo>
                  <a:pt x="955" y="335"/>
                </a:lnTo>
                <a:lnTo>
                  <a:pt x="991" y="345"/>
                </a:lnTo>
                <a:lnTo>
                  <a:pt x="998" y="382"/>
                </a:lnTo>
                <a:lnTo>
                  <a:pt x="1043" y="405"/>
                </a:lnTo>
                <a:lnTo>
                  <a:pt x="1061" y="433"/>
                </a:lnTo>
                <a:lnTo>
                  <a:pt x="1084" y="455"/>
                </a:lnTo>
                <a:lnTo>
                  <a:pt x="1145" y="457"/>
                </a:lnTo>
                <a:lnTo>
                  <a:pt x="1168" y="497"/>
                </a:lnTo>
                <a:lnTo>
                  <a:pt x="1199" y="575"/>
                </a:lnTo>
                <a:lnTo>
                  <a:pt x="1182" y="716"/>
                </a:lnTo>
                <a:lnTo>
                  <a:pt x="1187" y="803"/>
                </a:lnTo>
                <a:lnTo>
                  <a:pt x="1224" y="830"/>
                </a:lnTo>
                <a:lnTo>
                  <a:pt x="1231" y="789"/>
                </a:lnTo>
                <a:lnTo>
                  <a:pt x="1206" y="775"/>
                </a:lnTo>
                <a:lnTo>
                  <a:pt x="1210" y="746"/>
                </a:lnTo>
                <a:lnTo>
                  <a:pt x="1221" y="755"/>
                </a:lnTo>
                <a:lnTo>
                  <a:pt x="1247" y="763"/>
                </a:lnTo>
                <a:lnTo>
                  <a:pt x="1256" y="792"/>
                </a:lnTo>
                <a:lnTo>
                  <a:pt x="1272" y="760"/>
                </a:lnTo>
                <a:lnTo>
                  <a:pt x="1287" y="787"/>
                </a:lnTo>
                <a:lnTo>
                  <a:pt x="1237" y="879"/>
                </a:lnTo>
                <a:lnTo>
                  <a:pt x="1234" y="896"/>
                </a:lnTo>
                <a:lnTo>
                  <a:pt x="1265" y="911"/>
                </a:lnTo>
                <a:lnTo>
                  <a:pt x="1294" y="985"/>
                </a:lnTo>
                <a:lnTo>
                  <a:pt x="1330" y="1020"/>
                </a:lnTo>
                <a:lnTo>
                  <a:pt x="1350" y="1048"/>
                </a:lnTo>
                <a:lnTo>
                  <a:pt x="1378" y="1048"/>
                </a:lnTo>
                <a:lnTo>
                  <a:pt x="1349" y="1005"/>
                </a:lnTo>
                <a:lnTo>
                  <a:pt x="1371" y="1012"/>
                </a:lnTo>
                <a:lnTo>
                  <a:pt x="1401" y="1004"/>
                </a:lnTo>
                <a:lnTo>
                  <a:pt x="1387" y="1020"/>
                </a:lnTo>
                <a:lnTo>
                  <a:pt x="1400" y="1059"/>
                </a:lnTo>
                <a:lnTo>
                  <a:pt x="1412" y="1109"/>
                </a:lnTo>
                <a:lnTo>
                  <a:pt x="1457" y="1130"/>
                </a:lnTo>
                <a:lnTo>
                  <a:pt x="1468" y="1163"/>
                </a:lnTo>
                <a:lnTo>
                  <a:pt x="1509" y="1260"/>
                </a:lnTo>
                <a:lnTo>
                  <a:pt x="1559" y="1260"/>
                </a:lnTo>
                <a:lnTo>
                  <a:pt x="1601" y="1283"/>
                </a:lnTo>
                <a:lnTo>
                  <a:pt x="1671" y="1378"/>
                </a:lnTo>
                <a:lnTo>
                  <a:pt x="1729" y="1388"/>
                </a:lnTo>
                <a:lnTo>
                  <a:pt x="1730" y="1407"/>
                </a:lnTo>
                <a:lnTo>
                  <a:pt x="1716" y="1418"/>
                </a:lnTo>
                <a:lnTo>
                  <a:pt x="1671" y="1397"/>
                </a:lnTo>
                <a:lnTo>
                  <a:pt x="1686" y="1437"/>
                </a:lnTo>
                <a:lnTo>
                  <a:pt x="1741" y="1423"/>
                </a:lnTo>
                <a:lnTo>
                  <a:pt x="1786" y="1423"/>
                </a:lnTo>
                <a:lnTo>
                  <a:pt x="1808" y="1397"/>
                </a:lnTo>
                <a:lnTo>
                  <a:pt x="1848" y="1394"/>
                </a:lnTo>
                <a:lnTo>
                  <a:pt x="1870" y="1353"/>
                </a:lnTo>
                <a:lnTo>
                  <a:pt x="1860" y="1296"/>
                </a:lnTo>
                <a:lnTo>
                  <a:pt x="1881" y="1230"/>
                </a:lnTo>
                <a:lnTo>
                  <a:pt x="1899" y="1237"/>
                </a:lnTo>
                <a:lnTo>
                  <a:pt x="1882" y="1005"/>
                </a:lnTo>
                <a:lnTo>
                  <a:pt x="1860" y="937"/>
                </a:lnTo>
                <a:lnTo>
                  <a:pt x="1656" y="603"/>
                </a:lnTo>
                <a:lnTo>
                  <a:pt x="1607" y="494"/>
                </a:lnTo>
                <a:lnTo>
                  <a:pt x="1629" y="494"/>
                </a:lnTo>
                <a:lnTo>
                  <a:pt x="1494" y="282"/>
                </a:lnTo>
                <a:lnTo>
                  <a:pt x="1401" y="59"/>
                </a:lnTo>
                <a:lnTo>
                  <a:pt x="1397" y="20"/>
                </a:lnTo>
                <a:lnTo>
                  <a:pt x="1371" y="15"/>
                </a:lnTo>
                <a:lnTo>
                  <a:pt x="1283" y="0"/>
                </a:lnTo>
                <a:lnTo>
                  <a:pt x="1258" y="27"/>
                </a:lnTo>
                <a:lnTo>
                  <a:pt x="1275" y="124"/>
                </a:lnTo>
                <a:lnTo>
                  <a:pt x="1237" y="122"/>
                </a:lnTo>
                <a:lnTo>
                  <a:pt x="1230" y="77"/>
                </a:lnTo>
                <a:lnTo>
                  <a:pt x="628" y="112"/>
                </a:lnTo>
                <a:lnTo>
                  <a:pt x="587" y="42"/>
                </a:lnTo>
                <a:lnTo>
                  <a:pt x="4" y="94"/>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51" name="Freeform 37"/>
          <p:cNvSpPr>
            <a:spLocks noChangeAspect="1"/>
          </p:cNvSpPr>
          <p:nvPr/>
        </p:nvSpPr>
        <p:spPr bwMode="auto">
          <a:xfrm>
            <a:off x="6570773" y="5577428"/>
            <a:ext cx="58738" cy="39687"/>
          </a:xfrm>
          <a:custGeom>
            <a:avLst/>
            <a:gdLst/>
            <a:ahLst/>
            <a:cxnLst>
              <a:cxn ang="0">
                <a:pos x="0" y="65"/>
              </a:cxn>
              <a:cxn ang="0">
                <a:pos x="7" y="29"/>
              </a:cxn>
              <a:cxn ang="0">
                <a:pos x="39" y="24"/>
              </a:cxn>
              <a:cxn ang="0">
                <a:pos x="44" y="0"/>
              </a:cxn>
              <a:cxn ang="0">
                <a:pos x="96" y="26"/>
              </a:cxn>
              <a:cxn ang="0">
                <a:pos x="46" y="44"/>
              </a:cxn>
              <a:cxn ang="0">
                <a:pos x="20" y="36"/>
              </a:cxn>
              <a:cxn ang="0">
                <a:pos x="26" y="54"/>
              </a:cxn>
              <a:cxn ang="0">
                <a:pos x="0" y="65"/>
              </a:cxn>
            </a:cxnLst>
            <a:rect l="0" t="0" r="r" b="b"/>
            <a:pathLst>
              <a:path w="96" h="65">
                <a:moveTo>
                  <a:pt x="0" y="65"/>
                </a:moveTo>
                <a:lnTo>
                  <a:pt x="7" y="29"/>
                </a:lnTo>
                <a:lnTo>
                  <a:pt x="39" y="24"/>
                </a:lnTo>
                <a:lnTo>
                  <a:pt x="44" y="0"/>
                </a:lnTo>
                <a:lnTo>
                  <a:pt x="96" y="26"/>
                </a:lnTo>
                <a:lnTo>
                  <a:pt x="46" y="44"/>
                </a:lnTo>
                <a:lnTo>
                  <a:pt x="20" y="36"/>
                </a:lnTo>
                <a:lnTo>
                  <a:pt x="26" y="54"/>
                </a:lnTo>
                <a:lnTo>
                  <a:pt x="0" y="65"/>
                </a:lnTo>
                <a:close/>
              </a:path>
            </a:pathLst>
          </a:custGeom>
          <a:pattFill prst="pct50">
            <a:fgClr>
              <a:schemeClr val="accent3">
                <a:lumMod val="75000"/>
              </a:schemeClr>
            </a:fgClr>
            <a:bgClr>
              <a:schemeClr val="bg1"/>
            </a:bgClr>
          </a:pattFill>
          <a:ln w="1588">
            <a:solidFill>
              <a:srgbClr val="000000"/>
            </a:solidFill>
            <a:prstDash val="solid"/>
            <a:round/>
            <a:headEnd/>
            <a:tailEnd/>
          </a:ln>
        </p:spPr>
        <p:txBody>
          <a:bodyPr lIns="91407" tIns="45704" rIns="91407" bIns="45704"/>
          <a:lstStyle/>
          <a:p>
            <a:endParaRPr lang="en-US" dirty="0"/>
          </a:p>
        </p:txBody>
      </p:sp>
      <p:sp>
        <p:nvSpPr>
          <p:cNvPr id="52" name="Freeform 38"/>
          <p:cNvSpPr>
            <a:spLocks noChangeAspect="1"/>
          </p:cNvSpPr>
          <p:nvPr/>
        </p:nvSpPr>
        <p:spPr bwMode="auto">
          <a:xfrm>
            <a:off x="6653323" y="5552026"/>
            <a:ext cx="49213" cy="33337"/>
          </a:xfrm>
          <a:custGeom>
            <a:avLst/>
            <a:gdLst/>
            <a:ahLst/>
            <a:cxnLst>
              <a:cxn ang="0">
                <a:pos x="0" y="48"/>
              </a:cxn>
              <a:cxn ang="0">
                <a:pos x="13" y="50"/>
              </a:cxn>
              <a:cxn ang="0">
                <a:pos x="78" y="0"/>
              </a:cxn>
              <a:cxn ang="0">
                <a:pos x="20" y="35"/>
              </a:cxn>
              <a:cxn ang="0">
                <a:pos x="0" y="48"/>
              </a:cxn>
            </a:cxnLst>
            <a:rect l="0" t="0" r="r" b="b"/>
            <a:pathLst>
              <a:path w="78" h="50">
                <a:moveTo>
                  <a:pt x="0" y="48"/>
                </a:moveTo>
                <a:lnTo>
                  <a:pt x="13" y="50"/>
                </a:lnTo>
                <a:lnTo>
                  <a:pt x="78" y="0"/>
                </a:lnTo>
                <a:lnTo>
                  <a:pt x="20" y="35"/>
                </a:lnTo>
                <a:lnTo>
                  <a:pt x="0" y="48"/>
                </a:lnTo>
                <a:close/>
              </a:path>
            </a:pathLst>
          </a:custGeom>
          <a:pattFill prst="pct50">
            <a:fgClr>
              <a:schemeClr val="accent3">
                <a:lumMod val="75000"/>
              </a:schemeClr>
            </a:fgClr>
            <a:bgClr>
              <a:schemeClr val="bg1"/>
            </a:bgClr>
          </a:pattFill>
          <a:ln w="1588">
            <a:solidFill>
              <a:srgbClr val="000000"/>
            </a:solidFill>
            <a:prstDash val="solid"/>
            <a:round/>
            <a:headEnd/>
            <a:tailEnd/>
          </a:ln>
        </p:spPr>
        <p:txBody>
          <a:bodyPr lIns="91407" tIns="45704" rIns="91407" bIns="45704"/>
          <a:lstStyle/>
          <a:p>
            <a:endParaRPr lang="en-US" dirty="0"/>
          </a:p>
        </p:txBody>
      </p:sp>
      <p:sp>
        <p:nvSpPr>
          <p:cNvPr id="53" name="Freeform 39"/>
          <p:cNvSpPr>
            <a:spLocks noChangeAspect="1"/>
          </p:cNvSpPr>
          <p:nvPr/>
        </p:nvSpPr>
        <p:spPr bwMode="auto">
          <a:xfrm>
            <a:off x="6735876" y="5459953"/>
            <a:ext cx="31750" cy="63500"/>
          </a:xfrm>
          <a:custGeom>
            <a:avLst/>
            <a:gdLst/>
            <a:ahLst/>
            <a:cxnLst>
              <a:cxn ang="0">
                <a:pos x="0" y="101"/>
              </a:cxn>
              <a:cxn ang="0">
                <a:pos x="24" y="68"/>
              </a:cxn>
              <a:cxn ang="0">
                <a:pos x="52" y="0"/>
              </a:cxn>
              <a:cxn ang="0">
                <a:pos x="37" y="32"/>
              </a:cxn>
              <a:cxn ang="0">
                <a:pos x="0" y="101"/>
              </a:cxn>
            </a:cxnLst>
            <a:rect l="0" t="0" r="r" b="b"/>
            <a:pathLst>
              <a:path w="52" h="101">
                <a:moveTo>
                  <a:pt x="0" y="101"/>
                </a:moveTo>
                <a:lnTo>
                  <a:pt x="24" y="68"/>
                </a:lnTo>
                <a:lnTo>
                  <a:pt x="52" y="0"/>
                </a:lnTo>
                <a:lnTo>
                  <a:pt x="37" y="32"/>
                </a:lnTo>
                <a:lnTo>
                  <a:pt x="0" y="101"/>
                </a:lnTo>
                <a:close/>
              </a:path>
            </a:pathLst>
          </a:custGeom>
          <a:pattFill prst="pct50">
            <a:fgClr>
              <a:schemeClr val="accent3">
                <a:lumMod val="75000"/>
              </a:schemeClr>
            </a:fgClr>
            <a:bgClr>
              <a:schemeClr val="bg1"/>
            </a:bgClr>
          </a:pattFill>
          <a:ln w="1588">
            <a:solidFill>
              <a:srgbClr val="000000"/>
            </a:solidFill>
            <a:prstDash val="solid"/>
            <a:round/>
            <a:headEnd/>
            <a:tailEnd/>
          </a:ln>
        </p:spPr>
        <p:txBody>
          <a:bodyPr lIns="91407" tIns="45704" rIns="91407" bIns="45704"/>
          <a:lstStyle/>
          <a:p>
            <a:endParaRPr lang="en-US" dirty="0"/>
          </a:p>
        </p:txBody>
      </p:sp>
      <p:sp>
        <p:nvSpPr>
          <p:cNvPr id="54" name="Freeform 42"/>
          <p:cNvSpPr>
            <a:spLocks noChangeAspect="1"/>
          </p:cNvSpPr>
          <p:nvPr/>
        </p:nvSpPr>
        <p:spPr bwMode="auto">
          <a:xfrm>
            <a:off x="4605448" y="3797837"/>
            <a:ext cx="655638" cy="590550"/>
          </a:xfrm>
          <a:custGeom>
            <a:avLst/>
            <a:gdLst/>
            <a:ahLst/>
            <a:cxnLst>
              <a:cxn ang="0">
                <a:pos x="0" y="30"/>
              </a:cxn>
              <a:cxn ang="0">
                <a:pos x="43" y="324"/>
              </a:cxn>
              <a:cxn ang="0">
                <a:pos x="35" y="783"/>
              </a:cxn>
              <a:cxn ang="0">
                <a:pos x="57" y="809"/>
              </a:cxn>
              <a:cxn ang="0">
                <a:pos x="132" y="807"/>
              </a:cxn>
              <a:cxn ang="0">
                <a:pos x="135" y="950"/>
              </a:cxn>
              <a:cxn ang="0">
                <a:pos x="762" y="940"/>
              </a:cxn>
              <a:cxn ang="0">
                <a:pos x="749" y="795"/>
              </a:cxn>
              <a:cxn ang="0">
                <a:pos x="803" y="640"/>
              </a:cxn>
              <a:cxn ang="0">
                <a:pos x="879" y="528"/>
              </a:cxn>
              <a:cxn ang="0">
                <a:pos x="877" y="499"/>
              </a:cxn>
              <a:cxn ang="0">
                <a:pos x="936" y="402"/>
              </a:cxn>
              <a:cxn ang="0">
                <a:pos x="965" y="294"/>
              </a:cxn>
              <a:cxn ang="0">
                <a:pos x="954" y="284"/>
              </a:cxn>
              <a:cxn ang="0">
                <a:pos x="1006" y="243"/>
              </a:cxn>
              <a:cxn ang="0">
                <a:pos x="1055" y="147"/>
              </a:cxn>
              <a:cxn ang="0">
                <a:pos x="1040" y="128"/>
              </a:cxn>
              <a:cxn ang="0">
                <a:pos x="899" y="135"/>
              </a:cxn>
              <a:cxn ang="0">
                <a:pos x="937" y="81"/>
              </a:cxn>
              <a:cxn ang="0">
                <a:pos x="923" y="0"/>
              </a:cxn>
              <a:cxn ang="0">
                <a:pos x="0" y="30"/>
              </a:cxn>
            </a:cxnLst>
            <a:rect l="0" t="0" r="r" b="b"/>
            <a:pathLst>
              <a:path w="1055" h="950">
                <a:moveTo>
                  <a:pt x="0" y="30"/>
                </a:moveTo>
                <a:lnTo>
                  <a:pt x="43" y="324"/>
                </a:lnTo>
                <a:lnTo>
                  <a:pt x="35" y="783"/>
                </a:lnTo>
                <a:lnTo>
                  <a:pt x="57" y="809"/>
                </a:lnTo>
                <a:lnTo>
                  <a:pt x="132" y="807"/>
                </a:lnTo>
                <a:lnTo>
                  <a:pt x="135" y="950"/>
                </a:lnTo>
                <a:lnTo>
                  <a:pt x="762" y="940"/>
                </a:lnTo>
                <a:lnTo>
                  <a:pt x="749" y="795"/>
                </a:lnTo>
                <a:lnTo>
                  <a:pt x="803" y="640"/>
                </a:lnTo>
                <a:lnTo>
                  <a:pt x="879" y="528"/>
                </a:lnTo>
                <a:lnTo>
                  <a:pt x="877" y="499"/>
                </a:lnTo>
                <a:lnTo>
                  <a:pt x="936" y="402"/>
                </a:lnTo>
                <a:lnTo>
                  <a:pt x="965" y="294"/>
                </a:lnTo>
                <a:lnTo>
                  <a:pt x="954" y="284"/>
                </a:lnTo>
                <a:lnTo>
                  <a:pt x="1006" y="243"/>
                </a:lnTo>
                <a:lnTo>
                  <a:pt x="1055" y="147"/>
                </a:lnTo>
                <a:lnTo>
                  <a:pt x="1040" y="128"/>
                </a:lnTo>
                <a:lnTo>
                  <a:pt x="899" y="135"/>
                </a:lnTo>
                <a:lnTo>
                  <a:pt x="937" y="81"/>
                </a:lnTo>
                <a:lnTo>
                  <a:pt x="923" y="0"/>
                </a:lnTo>
                <a:lnTo>
                  <a:pt x="0" y="30"/>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55" name="Freeform 43"/>
          <p:cNvSpPr>
            <a:spLocks noChangeAspect="1"/>
          </p:cNvSpPr>
          <p:nvPr/>
        </p:nvSpPr>
        <p:spPr bwMode="auto">
          <a:xfrm>
            <a:off x="5807189" y="3959765"/>
            <a:ext cx="706437" cy="733425"/>
          </a:xfrm>
          <a:custGeom>
            <a:avLst/>
            <a:gdLst/>
            <a:ahLst/>
            <a:cxnLst>
              <a:cxn ang="0">
                <a:pos x="0" y="64"/>
              </a:cxn>
              <a:cxn ang="0">
                <a:pos x="150" y="612"/>
              </a:cxn>
              <a:cxn ang="0">
                <a:pos x="206" y="702"/>
              </a:cxn>
              <a:cxn ang="0">
                <a:pos x="225" y="772"/>
              </a:cxn>
              <a:cxn ang="0">
                <a:pos x="203" y="819"/>
              </a:cxn>
              <a:cxn ang="0">
                <a:pos x="194" y="893"/>
              </a:cxn>
              <a:cxn ang="0">
                <a:pos x="245" y="1098"/>
              </a:cxn>
              <a:cxn ang="0">
                <a:pos x="286" y="1168"/>
              </a:cxn>
              <a:cxn ang="0">
                <a:pos x="888" y="1133"/>
              </a:cxn>
              <a:cxn ang="0">
                <a:pos x="895" y="1178"/>
              </a:cxn>
              <a:cxn ang="0">
                <a:pos x="933" y="1180"/>
              </a:cxn>
              <a:cxn ang="0">
                <a:pos x="916" y="1083"/>
              </a:cxn>
              <a:cxn ang="0">
                <a:pos x="941" y="1056"/>
              </a:cxn>
              <a:cxn ang="0">
                <a:pos x="1029" y="1071"/>
              </a:cxn>
              <a:cxn ang="0">
                <a:pos x="1044" y="1004"/>
              </a:cxn>
              <a:cxn ang="0">
                <a:pos x="1029" y="997"/>
              </a:cxn>
              <a:cxn ang="0">
                <a:pos x="1051" y="980"/>
              </a:cxn>
              <a:cxn ang="0">
                <a:pos x="1018" y="964"/>
              </a:cxn>
              <a:cxn ang="0">
                <a:pos x="1034" y="941"/>
              </a:cxn>
              <a:cxn ang="0">
                <a:pos x="1030" y="909"/>
              </a:cxn>
              <a:cxn ang="0">
                <a:pos x="1070" y="882"/>
              </a:cxn>
              <a:cxn ang="0">
                <a:pos x="1058" y="848"/>
              </a:cxn>
              <a:cxn ang="0">
                <a:pos x="1076" y="837"/>
              </a:cxn>
              <a:cxn ang="0">
                <a:pos x="1086" y="805"/>
              </a:cxn>
              <a:cxn ang="0">
                <a:pos x="1070" y="794"/>
              </a:cxn>
              <a:cxn ang="0">
                <a:pos x="1100" y="772"/>
              </a:cxn>
              <a:cxn ang="0">
                <a:pos x="1084" y="749"/>
              </a:cxn>
              <a:cxn ang="0">
                <a:pos x="1110" y="749"/>
              </a:cxn>
              <a:cxn ang="0">
                <a:pos x="1137" y="715"/>
              </a:cxn>
              <a:cxn ang="0">
                <a:pos x="1125" y="702"/>
              </a:cxn>
              <a:cxn ang="0">
                <a:pos x="1088" y="697"/>
              </a:cxn>
              <a:cxn ang="0">
                <a:pos x="1060" y="663"/>
              </a:cxn>
              <a:cxn ang="0">
                <a:pos x="1017" y="582"/>
              </a:cxn>
              <a:cxn ang="0">
                <a:pos x="990" y="572"/>
              </a:cxn>
              <a:cxn ang="0">
                <a:pos x="938" y="465"/>
              </a:cxn>
              <a:cxn ang="0">
                <a:pos x="867" y="420"/>
              </a:cxn>
              <a:cxn ang="0">
                <a:pos x="815" y="346"/>
              </a:cxn>
              <a:cxn ang="0">
                <a:pos x="689" y="253"/>
              </a:cxn>
              <a:cxn ang="0">
                <a:pos x="624" y="170"/>
              </a:cxn>
              <a:cxn ang="0">
                <a:pos x="489" y="83"/>
              </a:cxn>
              <a:cxn ang="0">
                <a:pos x="531" y="0"/>
              </a:cxn>
              <a:cxn ang="0">
                <a:pos x="275" y="30"/>
              </a:cxn>
              <a:cxn ang="0">
                <a:pos x="0" y="64"/>
              </a:cxn>
            </a:cxnLst>
            <a:rect l="0" t="0" r="r" b="b"/>
            <a:pathLst>
              <a:path w="1137" h="1180">
                <a:moveTo>
                  <a:pt x="0" y="64"/>
                </a:moveTo>
                <a:lnTo>
                  <a:pt x="150" y="612"/>
                </a:lnTo>
                <a:lnTo>
                  <a:pt x="206" y="702"/>
                </a:lnTo>
                <a:lnTo>
                  <a:pt x="225" y="772"/>
                </a:lnTo>
                <a:lnTo>
                  <a:pt x="203" y="819"/>
                </a:lnTo>
                <a:lnTo>
                  <a:pt x="194" y="893"/>
                </a:lnTo>
                <a:lnTo>
                  <a:pt x="245" y="1098"/>
                </a:lnTo>
                <a:lnTo>
                  <a:pt x="286" y="1168"/>
                </a:lnTo>
                <a:lnTo>
                  <a:pt x="888" y="1133"/>
                </a:lnTo>
                <a:lnTo>
                  <a:pt x="895" y="1178"/>
                </a:lnTo>
                <a:lnTo>
                  <a:pt x="933" y="1180"/>
                </a:lnTo>
                <a:lnTo>
                  <a:pt x="916" y="1083"/>
                </a:lnTo>
                <a:lnTo>
                  <a:pt x="941" y="1056"/>
                </a:lnTo>
                <a:lnTo>
                  <a:pt x="1029" y="1071"/>
                </a:lnTo>
                <a:lnTo>
                  <a:pt x="1044" y="1004"/>
                </a:lnTo>
                <a:lnTo>
                  <a:pt x="1029" y="997"/>
                </a:lnTo>
                <a:lnTo>
                  <a:pt x="1051" y="980"/>
                </a:lnTo>
                <a:lnTo>
                  <a:pt x="1018" y="964"/>
                </a:lnTo>
                <a:lnTo>
                  <a:pt x="1034" y="941"/>
                </a:lnTo>
                <a:lnTo>
                  <a:pt x="1030" y="909"/>
                </a:lnTo>
                <a:lnTo>
                  <a:pt x="1070" y="882"/>
                </a:lnTo>
                <a:lnTo>
                  <a:pt x="1058" y="848"/>
                </a:lnTo>
                <a:lnTo>
                  <a:pt x="1076" y="837"/>
                </a:lnTo>
                <a:lnTo>
                  <a:pt x="1086" y="805"/>
                </a:lnTo>
                <a:lnTo>
                  <a:pt x="1070" y="794"/>
                </a:lnTo>
                <a:lnTo>
                  <a:pt x="1100" y="772"/>
                </a:lnTo>
                <a:lnTo>
                  <a:pt x="1084" y="749"/>
                </a:lnTo>
                <a:lnTo>
                  <a:pt x="1110" y="749"/>
                </a:lnTo>
                <a:lnTo>
                  <a:pt x="1137" y="715"/>
                </a:lnTo>
                <a:lnTo>
                  <a:pt x="1125" y="702"/>
                </a:lnTo>
                <a:lnTo>
                  <a:pt x="1088" y="697"/>
                </a:lnTo>
                <a:lnTo>
                  <a:pt x="1060" y="663"/>
                </a:lnTo>
                <a:lnTo>
                  <a:pt x="1017" y="582"/>
                </a:lnTo>
                <a:lnTo>
                  <a:pt x="990" y="572"/>
                </a:lnTo>
                <a:lnTo>
                  <a:pt x="938" y="465"/>
                </a:lnTo>
                <a:lnTo>
                  <a:pt x="867" y="420"/>
                </a:lnTo>
                <a:lnTo>
                  <a:pt x="815" y="346"/>
                </a:lnTo>
                <a:lnTo>
                  <a:pt x="689" y="253"/>
                </a:lnTo>
                <a:lnTo>
                  <a:pt x="624" y="170"/>
                </a:lnTo>
                <a:lnTo>
                  <a:pt x="489" y="83"/>
                </a:lnTo>
                <a:lnTo>
                  <a:pt x="531" y="0"/>
                </a:lnTo>
                <a:lnTo>
                  <a:pt x="275" y="30"/>
                </a:lnTo>
                <a:lnTo>
                  <a:pt x="0" y="64"/>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56" name="Freeform 44"/>
          <p:cNvSpPr>
            <a:spLocks noChangeAspect="1"/>
          </p:cNvSpPr>
          <p:nvPr/>
        </p:nvSpPr>
        <p:spPr bwMode="auto">
          <a:xfrm>
            <a:off x="5186476" y="3670837"/>
            <a:ext cx="1108075" cy="376238"/>
          </a:xfrm>
          <a:custGeom>
            <a:avLst/>
            <a:gdLst/>
            <a:ahLst/>
            <a:cxnLst>
              <a:cxn ang="0">
                <a:pos x="0" y="607"/>
              </a:cxn>
              <a:cxn ang="0">
                <a:pos x="29" y="499"/>
              </a:cxn>
              <a:cxn ang="0">
                <a:pos x="18" y="489"/>
              </a:cxn>
              <a:cxn ang="0">
                <a:pos x="70" y="448"/>
              </a:cxn>
              <a:cxn ang="0">
                <a:pos x="119" y="352"/>
              </a:cxn>
              <a:cxn ang="0">
                <a:pos x="104" y="333"/>
              </a:cxn>
              <a:cxn ang="0">
                <a:pos x="125" y="286"/>
              </a:cxn>
              <a:cxn ang="0">
                <a:pos x="131" y="235"/>
              </a:cxn>
              <a:cxn ang="0">
                <a:pos x="162" y="196"/>
              </a:cxn>
              <a:cxn ang="0">
                <a:pos x="443" y="177"/>
              </a:cxn>
              <a:cxn ang="0">
                <a:pos x="441" y="131"/>
              </a:cxn>
              <a:cxn ang="0">
                <a:pos x="526" y="134"/>
              </a:cxn>
              <a:cxn ang="0">
                <a:pos x="1366" y="56"/>
              </a:cxn>
              <a:cxn ang="0">
                <a:pos x="1782" y="0"/>
              </a:cxn>
              <a:cxn ang="0">
                <a:pos x="1773" y="60"/>
              </a:cxn>
              <a:cxn ang="0">
                <a:pos x="1745" y="79"/>
              </a:cxn>
              <a:cxn ang="0">
                <a:pos x="1708" y="144"/>
              </a:cxn>
              <a:cxn ang="0">
                <a:pos x="1678" y="138"/>
              </a:cxn>
              <a:cxn ang="0">
                <a:pos x="1648" y="157"/>
              </a:cxn>
              <a:cxn ang="0">
                <a:pos x="1623" y="189"/>
              </a:cxn>
              <a:cxn ang="0">
                <a:pos x="1593" y="170"/>
              </a:cxn>
              <a:cxn ang="0">
                <a:pos x="1545" y="211"/>
              </a:cxn>
              <a:cxn ang="0">
                <a:pos x="1540" y="244"/>
              </a:cxn>
              <a:cxn ang="0">
                <a:pos x="1338" y="364"/>
              </a:cxn>
              <a:cxn ang="0">
                <a:pos x="1326" y="411"/>
              </a:cxn>
              <a:cxn ang="0">
                <a:pos x="1272" y="436"/>
              </a:cxn>
              <a:cxn ang="0">
                <a:pos x="1274" y="496"/>
              </a:cxn>
              <a:cxn ang="0">
                <a:pos x="999" y="530"/>
              </a:cxn>
              <a:cxn ang="0">
                <a:pos x="447" y="578"/>
              </a:cxn>
              <a:cxn ang="0">
                <a:pos x="0" y="607"/>
              </a:cxn>
            </a:cxnLst>
            <a:rect l="0" t="0" r="r" b="b"/>
            <a:pathLst>
              <a:path w="1782" h="607">
                <a:moveTo>
                  <a:pt x="0" y="607"/>
                </a:moveTo>
                <a:lnTo>
                  <a:pt x="29" y="499"/>
                </a:lnTo>
                <a:lnTo>
                  <a:pt x="18" y="489"/>
                </a:lnTo>
                <a:lnTo>
                  <a:pt x="70" y="448"/>
                </a:lnTo>
                <a:lnTo>
                  <a:pt x="119" y="352"/>
                </a:lnTo>
                <a:lnTo>
                  <a:pt x="104" y="333"/>
                </a:lnTo>
                <a:lnTo>
                  <a:pt x="125" y="286"/>
                </a:lnTo>
                <a:lnTo>
                  <a:pt x="131" y="235"/>
                </a:lnTo>
                <a:lnTo>
                  <a:pt x="162" y="196"/>
                </a:lnTo>
                <a:lnTo>
                  <a:pt x="443" y="177"/>
                </a:lnTo>
                <a:lnTo>
                  <a:pt x="441" y="131"/>
                </a:lnTo>
                <a:lnTo>
                  <a:pt x="526" y="134"/>
                </a:lnTo>
                <a:lnTo>
                  <a:pt x="1366" y="56"/>
                </a:lnTo>
                <a:lnTo>
                  <a:pt x="1782" y="0"/>
                </a:lnTo>
                <a:lnTo>
                  <a:pt x="1773" y="60"/>
                </a:lnTo>
                <a:lnTo>
                  <a:pt x="1745" y="79"/>
                </a:lnTo>
                <a:lnTo>
                  <a:pt x="1708" y="144"/>
                </a:lnTo>
                <a:lnTo>
                  <a:pt x="1678" y="138"/>
                </a:lnTo>
                <a:lnTo>
                  <a:pt x="1648" y="157"/>
                </a:lnTo>
                <a:lnTo>
                  <a:pt x="1623" y="189"/>
                </a:lnTo>
                <a:lnTo>
                  <a:pt x="1593" y="170"/>
                </a:lnTo>
                <a:lnTo>
                  <a:pt x="1545" y="211"/>
                </a:lnTo>
                <a:lnTo>
                  <a:pt x="1540" y="244"/>
                </a:lnTo>
                <a:lnTo>
                  <a:pt x="1338" y="364"/>
                </a:lnTo>
                <a:lnTo>
                  <a:pt x="1326" y="411"/>
                </a:lnTo>
                <a:lnTo>
                  <a:pt x="1272" y="436"/>
                </a:lnTo>
                <a:lnTo>
                  <a:pt x="1274" y="496"/>
                </a:lnTo>
                <a:lnTo>
                  <a:pt x="999" y="530"/>
                </a:lnTo>
                <a:lnTo>
                  <a:pt x="447" y="578"/>
                </a:lnTo>
                <a:lnTo>
                  <a:pt x="0" y="607"/>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57" name="Freeform 45"/>
          <p:cNvSpPr>
            <a:spLocks noChangeAspect="1"/>
          </p:cNvSpPr>
          <p:nvPr/>
        </p:nvSpPr>
        <p:spPr bwMode="auto">
          <a:xfrm>
            <a:off x="4362561" y="2651662"/>
            <a:ext cx="774700" cy="515938"/>
          </a:xfrm>
          <a:custGeom>
            <a:avLst/>
            <a:gdLst/>
            <a:ahLst/>
            <a:cxnLst>
              <a:cxn ang="0">
                <a:pos x="0" y="17"/>
              </a:cxn>
              <a:cxn ang="0">
                <a:pos x="1" y="80"/>
              </a:cxn>
              <a:cxn ang="0">
                <a:pos x="24" y="130"/>
              </a:cxn>
              <a:cxn ang="0">
                <a:pos x="9" y="176"/>
              </a:cxn>
              <a:cxn ang="0">
                <a:pos x="23" y="290"/>
              </a:cxn>
              <a:cxn ang="0">
                <a:pos x="83" y="452"/>
              </a:cxn>
              <a:cxn ang="0">
                <a:pos x="85" y="505"/>
              </a:cxn>
              <a:cxn ang="0">
                <a:pos x="123" y="580"/>
              </a:cxn>
              <a:cxn ang="0">
                <a:pos x="141" y="706"/>
              </a:cxn>
              <a:cxn ang="0">
                <a:pos x="131" y="743"/>
              </a:cxn>
              <a:cxn ang="0">
                <a:pos x="155" y="784"/>
              </a:cxn>
              <a:cxn ang="0">
                <a:pos x="960" y="768"/>
              </a:cxn>
              <a:cxn ang="0">
                <a:pos x="1023" y="830"/>
              </a:cxn>
              <a:cxn ang="0">
                <a:pos x="1076" y="739"/>
              </a:cxn>
              <a:cxn ang="0">
                <a:pos x="1106" y="641"/>
              </a:cxn>
              <a:cxn ang="0">
                <a:pos x="1078" y="569"/>
              </a:cxn>
              <a:cxn ang="0">
                <a:pos x="1219" y="461"/>
              </a:cxn>
              <a:cxn ang="0">
                <a:pos x="1248" y="404"/>
              </a:cxn>
              <a:cxn ang="0">
                <a:pos x="1248" y="378"/>
              </a:cxn>
              <a:cxn ang="0">
                <a:pos x="1146" y="258"/>
              </a:cxn>
              <a:cxn ang="0">
                <a:pos x="1042" y="134"/>
              </a:cxn>
              <a:cxn ang="0">
                <a:pos x="1023" y="0"/>
              </a:cxn>
              <a:cxn ang="0">
                <a:pos x="27" y="20"/>
              </a:cxn>
              <a:cxn ang="0">
                <a:pos x="0" y="17"/>
              </a:cxn>
            </a:cxnLst>
            <a:rect l="0" t="0" r="r" b="b"/>
            <a:pathLst>
              <a:path w="1248" h="830">
                <a:moveTo>
                  <a:pt x="0" y="17"/>
                </a:moveTo>
                <a:lnTo>
                  <a:pt x="1" y="80"/>
                </a:lnTo>
                <a:lnTo>
                  <a:pt x="24" y="130"/>
                </a:lnTo>
                <a:lnTo>
                  <a:pt x="9" y="176"/>
                </a:lnTo>
                <a:lnTo>
                  <a:pt x="23" y="290"/>
                </a:lnTo>
                <a:lnTo>
                  <a:pt x="83" y="452"/>
                </a:lnTo>
                <a:lnTo>
                  <a:pt x="85" y="505"/>
                </a:lnTo>
                <a:lnTo>
                  <a:pt x="123" y="580"/>
                </a:lnTo>
                <a:lnTo>
                  <a:pt x="141" y="706"/>
                </a:lnTo>
                <a:lnTo>
                  <a:pt x="131" y="743"/>
                </a:lnTo>
                <a:lnTo>
                  <a:pt x="155" y="784"/>
                </a:lnTo>
                <a:lnTo>
                  <a:pt x="960" y="768"/>
                </a:lnTo>
                <a:lnTo>
                  <a:pt x="1023" y="830"/>
                </a:lnTo>
                <a:lnTo>
                  <a:pt x="1076" y="739"/>
                </a:lnTo>
                <a:lnTo>
                  <a:pt x="1106" y="641"/>
                </a:lnTo>
                <a:lnTo>
                  <a:pt x="1078" y="569"/>
                </a:lnTo>
                <a:lnTo>
                  <a:pt x="1219" y="461"/>
                </a:lnTo>
                <a:lnTo>
                  <a:pt x="1248" y="404"/>
                </a:lnTo>
                <a:lnTo>
                  <a:pt x="1248" y="378"/>
                </a:lnTo>
                <a:lnTo>
                  <a:pt x="1146" y="258"/>
                </a:lnTo>
                <a:lnTo>
                  <a:pt x="1042" y="134"/>
                </a:lnTo>
                <a:lnTo>
                  <a:pt x="1023" y="0"/>
                </a:lnTo>
                <a:lnTo>
                  <a:pt x="27" y="20"/>
                </a:lnTo>
                <a:lnTo>
                  <a:pt x="0" y="17"/>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58" name="Freeform 46"/>
          <p:cNvSpPr>
            <a:spLocks noChangeAspect="1"/>
          </p:cNvSpPr>
          <p:nvPr/>
        </p:nvSpPr>
        <p:spPr bwMode="auto">
          <a:xfrm>
            <a:off x="2736961" y="2958050"/>
            <a:ext cx="946150" cy="747712"/>
          </a:xfrm>
          <a:custGeom>
            <a:avLst/>
            <a:gdLst/>
            <a:ahLst/>
            <a:cxnLst>
              <a:cxn ang="0">
                <a:pos x="0" y="1052"/>
              </a:cxn>
              <a:cxn ang="0">
                <a:pos x="148" y="0"/>
              </a:cxn>
              <a:cxn ang="0">
                <a:pos x="1129" y="113"/>
              </a:cxn>
              <a:cxn ang="0">
                <a:pos x="1522" y="147"/>
              </a:cxn>
              <a:cxn ang="0">
                <a:pos x="1507" y="410"/>
              </a:cxn>
              <a:cxn ang="0">
                <a:pos x="1454" y="1204"/>
              </a:cxn>
              <a:cxn ang="0">
                <a:pos x="1255" y="1189"/>
              </a:cxn>
              <a:cxn ang="0">
                <a:pos x="628" y="1135"/>
              </a:cxn>
              <a:cxn ang="0">
                <a:pos x="0" y="1052"/>
              </a:cxn>
            </a:cxnLst>
            <a:rect l="0" t="0" r="r" b="b"/>
            <a:pathLst>
              <a:path w="1522" h="1204">
                <a:moveTo>
                  <a:pt x="0" y="1052"/>
                </a:moveTo>
                <a:lnTo>
                  <a:pt x="148" y="0"/>
                </a:lnTo>
                <a:lnTo>
                  <a:pt x="1129" y="113"/>
                </a:lnTo>
                <a:lnTo>
                  <a:pt x="1522" y="147"/>
                </a:lnTo>
                <a:lnTo>
                  <a:pt x="1507" y="410"/>
                </a:lnTo>
                <a:lnTo>
                  <a:pt x="1454" y="1204"/>
                </a:lnTo>
                <a:lnTo>
                  <a:pt x="1255" y="1189"/>
                </a:lnTo>
                <a:lnTo>
                  <a:pt x="628" y="1135"/>
                </a:lnTo>
                <a:lnTo>
                  <a:pt x="0" y="1052"/>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59" name="Freeform 47"/>
          <p:cNvSpPr>
            <a:spLocks noChangeAspect="1"/>
          </p:cNvSpPr>
          <p:nvPr/>
        </p:nvSpPr>
        <p:spPr bwMode="auto">
          <a:xfrm>
            <a:off x="2095614" y="2692937"/>
            <a:ext cx="733425" cy="919163"/>
          </a:xfrm>
          <a:custGeom>
            <a:avLst/>
            <a:gdLst/>
            <a:ahLst/>
            <a:cxnLst>
              <a:cxn ang="0">
                <a:pos x="0" y="1303"/>
              </a:cxn>
              <a:cxn ang="0">
                <a:pos x="256" y="0"/>
              </a:cxn>
              <a:cxn ang="0">
                <a:pos x="831" y="103"/>
              </a:cxn>
              <a:cxn ang="0">
                <a:pos x="787" y="367"/>
              </a:cxn>
              <a:cxn ang="0">
                <a:pos x="1179" y="426"/>
              </a:cxn>
              <a:cxn ang="0">
                <a:pos x="1031" y="1478"/>
              </a:cxn>
              <a:cxn ang="0">
                <a:pos x="0" y="1303"/>
              </a:cxn>
            </a:cxnLst>
            <a:rect l="0" t="0" r="r" b="b"/>
            <a:pathLst>
              <a:path w="1179" h="1478">
                <a:moveTo>
                  <a:pt x="0" y="1303"/>
                </a:moveTo>
                <a:lnTo>
                  <a:pt x="256" y="0"/>
                </a:lnTo>
                <a:lnTo>
                  <a:pt x="831" y="103"/>
                </a:lnTo>
                <a:lnTo>
                  <a:pt x="787" y="367"/>
                </a:lnTo>
                <a:lnTo>
                  <a:pt x="1179" y="426"/>
                </a:lnTo>
                <a:lnTo>
                  <a:pt x="1031" y="1478"/>
                </a:lnTo>
                <a:lnTo>
                  <a:pt x="0" y="1303"/>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60" name="Text Box 51"/>
          <p:cNvSpPr txBox="1">
            <a:spLocks noChangeAspect="1" noChangeArrowheads="1"/>
          </p:cNvSpPr>
          <p:nvPr/>
        </p:nvSpPr>
        <p:spPr bwMode="auto">
          <a:xfrm>
            <a:off x="1317737" y="2061114"/>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-7.6</a:t>
            </a:r>
            <a:endParaRPr lang="en-US" sz="1000" b="1" dirty="0">
              <a:latin typeface="Arial" charset="0"/>
            </a:endParaRPr>
          </a:p>
        </p:txBody>
      </p:sp>
      <p:sp>
        <p:nvSpPr>
          <p:cNvPr id="61" name="Text Box 52"/>
          <p:cNvSpPr txBox="1">
            <a:spLocks noChangeAspect="1" noChangeArrowheads="1"/>
          </p:cNvSpPr>
          <p:nvPr/>
        </p:nvSpPr>
        <p:spPr bwMode="auto">
          <a:xfrm>
            <a:off x="2748073" y="1856327"/>
            <a:ext cx="419100"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-3.6</a:t>
            </a:r>
            <a:endParaRPr lang="en-US" sz="1000" b="1" dirty="0">
              <a:latin typeface="Arial" charset="0"/>
            </a:endParaRPr>
          </a:p>
        </p:txBody>
      </p:sp>
      <p:sp>
        <p:nvSpPr>
          <p:cNvPr id="62" name="Text Box 53"/>
          <p:cNvSpPr txBox="1">
            <a:spLocks noChangeAspect="1" noChangeArrowheads="1"/>
          </p:cNvSpPr>
          <p:nvPr/>
        </p:nvSpPr>
        <p:spPr bwMode="auto">
          <a:xfrm>
            <a:off x="3941873" y="3346989"/>
            <a:ext cx="43815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+0.9</a:t>
            </a:r>
            <a:endParaRPr lang="en-US" sz="1000" b="1" dirty="0">
              <a:solidFill>
                <a:schemeClr val="bg1"/>
              </a:solidFill>
              <a:latin typeface="Arial" charset="0"/>
            </a:endParaRPr>
          </a:p>
        </p:txBody>
      </p:sp>
      <p:sp>
        <p:nvSpPr>
          <p:cNvPr id="63" name="Text Box 54"/>
          <p:cNvSpPr txBox="1">
            <a:spLocks noChangeAspect="1" noChangeArrowheads="1"/>
          </p:cNvSpPr>
          <p:nvPr/>
        </p:nvSpPr>
        <p:spPr bwMode="auto">
          <a:xfrm>
            <a:off x="3762487" y="2889789"/>
            <a:ext cx="417512" cy="244475"/>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-4.8</a:t>
            </a:r>
            <a:endParaRPr lang="en-US" sz="1000" b="1" dirty="0">
              <a:latin typeface="Arial" charset="0"/>
            </a:endParaRPr>
          </a:p>
        </p:txBody>
      </p:sp>
      <p:sp>
        <p:nvSpPr>
          <p:cNvPr id="64" name="Text Box 55"/>
          <p:cNvSpPr txBox="1">
            <a:spLocks noChangeAspect="1" noChangeArrowheads="1"/>
          </p:cNvSpPr>
          <p:nvPr/>
        </p:nvSpPr>
        <p:spPr bwMode="auto">
          <a:xfrm>
            <a:off x="4016547" y="3883562"/>
            <a:ext cx="491414"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-14.6</a:t>
            </a:r>
            <a:endParaRPr lang="en-US" sz="1000" b="1" dirty="0">
              <a:latin typeface="Arial" charset="0"/>
            </a:endParaRPr>
          </a:p>
        </p:txBody>
      </p:sp>
      <p:sp>
        <p:nvSpPr>
          <p:cNvPr id="65" name="Text Box 56"/>
          <p:cNvSpPr txBox="1">
            <a:spLocks noChangeAspect="1" noChangeArrowheads="1"/>
          </p:cNvSpPr>
          <p:nvPr/>
        </p:nvSpPr>
        <p:spPr bwMode="auto">
          <a:xfrm>
            <a:off x="4776901" y="4685252"/>
            <a:ext cx="417513" cy="244475"/>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-5.1</a:t>
            </a:r>
            <a:endParaRPr lang="en-US" sz="1000" b="1" dirty="0">
              <a:latin typeface="Arial" charset="0"/>
            </a:endParaRPr>
          </a:p>
        </p:txBody>
      </p:sp>
      <p:sp>
        <p:nvSpPr>
          <p:cNvPr id="66" name="Text Box 57"/>
          <p:cNvSpPr txBox="1">
            <a:spLocks noChangeAspect="1" noChangeArrowheads="1"/>
          </p:cNvSpPr>
          <p:nvPr/>
        </p:nvSpPr>
        <p:spPr bwMode="auto">
          <a:xfrm>
            <a:off x="5048717" y="4242339"/>
            <a:ext cx="46990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+3.8</a:t>
            </a:r>
            <a:endParaRPr lang="en-US" sz="1000" b="1" dirty="0">
              <a:solidFill>
                <a:schemeClr val="bg1"/>
              </a:solidFill>
              <a:latin typeface="Arial" charset="0"/>
            </a:endParaRPr>
          </a:p>
        </p:txBody>
      </p:sp>
      <p:sp>
        <p:nvSpPr>
          <p:cNvPr id="67" name="Text Box 58"/>
          <p:cNvSpPr txBox="1">
            <a:spLocks noChangeAspect="1" noChangeArrowheads="1"/>
          </p:cNvSpPr>
          <p:nvPr/>
        </p:nvSpPr>
        <p:spPr bwMode="auto">
          <a:xfrm>
            <a:off x="5672251" y="3466052"/>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-7.9</a:t>
            </a:r>
            <a:endParaRPr lang="en-US" sz="1000" b="1" dirty="0">
              <a:latin typeface="Arial" charset="0"/>
            </a:endParaRPr>
          </a:p>
        </p:txBody>
      </p:sp>
      <p:sp>
        <p:nvSpPr>
          <p:cNvPr id="68" name="Text Box 59"/>
          <p:cNvSpPr txBox="1">
            <a:spLocks noChangeAspect="1" noChangeArrowheads="1"/>
          </p:cNvSpPr>
          <p:nvPr/>
        </p:nvSpPr>
        <p:spPr bwMode="auto">
          <a:xfrm>
            <a:off x="5492861" y="3764500"/>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-7.0</a:t>
            </a:r>
            <a:endParaRPr lang="en-US" sz="1000" b="1" dirty="0">
              <a:latin typeface="Arial" charset="0"/>
            </a:endParaRPr>
          </a:p>
        </p:txBody>
      </p:sp>
      <p:sp>
        <p:nvSpPr>
          <p:cNvPr id="69" name="Text Box 60"/>
          <p:cNvSpPr txBox="1">
            <a:spLocks noChangeAspect="1" noChangeArrowheads="1"/>
          </p:cNvSpPr>
          <p:nvPr/>
        </p:nvSpPr>
        <p:spPr bwMode="auto">
          <a:xfrm>
            <a:off x="6265740" y="4896390"/>
            <a:ext cx="45164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+0.7</a:t>
            </a:r>
            <a:endParaRPr lang="en-US" sz="1000" b="1" dirty="0">
              <a:solidFill>
                <a:schemeClr val="bg1"/>
              </a:solidFill>
              <a:latin typeface="Arial" charset="0"/>
            </a:endParaRPr>
          </a:p>
        </p:txBody>
      </p:sp>
      <p:sp>
        <p:nvSpPr>
          <p:cNvPr id="70" name="Text Box 62"/>
          <p:cNvSpPr txBox="1">
            <a:spLocks noChangeAspect="1" noChangeArrowheads="1"/>
          </p:cNvSpPr>
          <p:nvPr/>
        </p:nvSpPr>
        <p:spPr bwMode="auto">
          <a:xfrm>
            <a:off x="5457349" y="3075527"/>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-7.7</a:t>
            </a:r>
            <a:endParaRPr lang="en-US" sz="1000" b="1" dirty="0">
              <a:latin typeface="Arial" charset="0"/>
            </a:endParaRPr>
          </a:p>
        </p:txBody>
      </p:sp>
      <p:sp>
        <p:nvSpPr>
          <p:cNvPr id="71" name="Text Box 63"/>
          <p:cNvSpPr txBox="1">
            <a:spLocks noChangeAspect="1" noChangeArrowheads="1"/>
          </p:cNvSpPr>
          <p:nvPr/>
        </p:nvSpPr>
        <p:spPr bwMode="auto">
          <a:xfrm>
            <a:off x="5958412" y="4242339"/>
            <a:ext cx="46212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+2.3</a:t>
            </a:r>
            <a:endParaRPr lang="en-US" sz="1000" b="1" dirty="0">
              <a:solidFill>
                <a:schemeClr val="bg1"/>
              </a:solidFill>
              <a:latin typeface="Arial" charset="0"/>
            </a:endParaRPr>
          </a:p>
        </p:txBody>
      </p:sp>
      <p:sp>
        <p:nvSpPr>
          <p:cNvPr id="72" name="Text Box 65"/>
          <p:cNvSpPr txBox="1">
            <a:spLocks noChangeAspect="1" noChangeArrowheads="1"/>
          </p:cNvSpPr>
          <p:nvPr/>
        </p:nvSpPr>
        <p:spPr bwMode="auto">
          <a:xfrm>
            <a:off x="3762486" y="4480464"/>
            <a:ext cx="499767"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+0.1</a:t>
            </a:r>
            <a:endParaRPr lang="en-US" sz="1000" b="1" dirty="0">
              <a:solidFill>
                <a:schemeClr val="bg1"/>
              </a:solidFill>
              <a:latin typeface="Arial" charset="0"/>
            </a:endParaRPr>
          </a:p>
        </p:txBody>
      </p:sp>
      <p:sp>
        <p:nvSpPr>
          <p:cNvPr id="73" name="Text Box 66"/>
          <p:cNvSpPr txBox="1">
            <a:spLocks noChangeAspect="1" noChangeArrowheads="1"/>
          </p:cNvSpPr>
          <p:nvPr/>
        </p:nvSpPr>
        <p:spPr bwMode="auto">
          <a:xfrm>
            <a:off x="3046523" y="3253325"/>
            <a:ext cx="452438"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+3.0</a:t>
            </a:r>
            <a:endParaRPr lang="en-US" sz="1000" b="1" dirty="0">
              <a:solidFill>
                <a:schemeClr val="bg1"/>
              </a:solidFill>
              <a:latin typeface="Arial" charset="0"/>
            </a:endParaRPr>
          </a:p>
        </p:txBody>
      </p:sp>
      <p:sp>
        <p:nvSpPr>
          <p:cNvPr id="74" name="Text Box 67"/>
          <p:cNvSpPr txBox="1">
            <a:spLocks noChangeAspect="1" noChangeArrowheads="1"/>
          </p:cNvSpPr>
          <p:nvPr/>
        </p:nvSpPr>
        <p:spPr bwMode="auto">
          <a:xfrm>
            <a:off x="2092437" y="2238912"/>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-0.9</a:t>
            </a:r>
            <a:endParaRPr lang="en-US" sz="1000" b="1" dirty="0">
              <a:latin typeface="Arial" charset="0"/>
            </a:endParaRPr>
          </a:p>
        </p:txBody>
      </p:sp>
      <p:sp>
        <p:nvSpPr>
          <p:cNvPr id="75" name="Text Box 68"/>
          <p:cNvSpPr txBox="1">
            <a:spLocks noChangeAspect="1" noChangeArrowheads="1"/>
          </p:cNvSpPr>
          <p:nvPr/>
        </p:nvSpPr>
        <p:spPr bwMode="auto">
          <a:xfrm>
            <a:off x="2263885" y="3075527"/>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-1.1</a:t>
            </a:r>
            <a:endParaRPr lang="en-US" sz="1000" b="1" dirty="0">
              <a:latin typeface="Arial" charset="0"/>
            </a:endParaRPr>
          </a:p>
        </p:txBody>
      </p:sp>
      <p:sp>
        <p:nvSpPr>
          <p:cNvPr id="76" name="Text Box 69"/>
          <p:cNvSpPr txBox="1">
            <a:spLocks noChangeAspect="1" noChangeArrowheads="1"/>
          </p:cNvSpPr>
          <p:nvPr/>
        </p:nvSpPr>
        <p:spPr bwMode="auto">
          <a:xfrm>
            <a:off x="4718161" y="3969287"/>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-1.4</a:t>
            </a:r>
            <a:endParaRPr lang="en-US" sz="1000" b="1" dirty="0">
              <a:latin typeface="Arial" charset="0"/>
            </a:endParaRPr>
          </a:p>
        </p:txBody>
      </p:sp>
      <p:sp>
        <p:nvSpPr>
          <p:cNvPr id="77" name="Text Box 70"/>
          <p:cNvSpPr txBox="1">
            <a:spLocks noChangeAspect="1" noChangeArrowheads="1"/>
          </p:cNvSpPr>
          <p:nvPr/>
        </p:nvSpPr>
        <p:spPr bwMode="auto">
          <a:xfrm>
            <a:off x="5482163" y="4266152"/>
            <a:ext cx="47625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+3.3</a:t>
            </a:r>
            <a:endParaRPr lang="en-US" sz="1000" b="1" dirty="0">
              <a:solidFill>
                <a:schemeClr val="bg1"/>
              </a:solidFill>
              <a:latin typeface="Arial" charset="0"/>
            </a:endParaRPr>
          </a:p>
        </p:txBody>
      </p:sp>
      <p:sp>
        <p:nvSpPr>
          <p:cNvPr id="78" name="Text Box 71"/>
          <p:cNvSpPr txBox="1">
            <a:spLocks noChangeAspect="1" noChangeArrowheads="1"/>
          </p:cNvSpPr>
          <p:nvPr/>
        </p:nvSpPr>
        <p:spPr bwMode="auto">
          <a:xfrm>
            <a:off x="6327886" y="3969287"/>
            <a:ext cx="468307"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-7.4</a:t>
            </a:r>
            <a:endParaRPr lang="en-US" sz="1000" b="1" dirty="0">
              <a:latin typeface="Arial" charset="0"/>
            </a:endParaRPr>
          </a:p>
        </p:txBody>
      </p:sp>
      <p:sp>
        <p:nvSpPr>
          <p:cNvPr id="79" name="Text Box 72"/>
          <p:cNvSpPr txBox="1">
            <a:spLocks noChangeAspect="1" noChangeArrowheads="1"/>
          </p:cNvSpPr>
          <p:nvPr/>
        </p:nvSpPr>
        <p:spPr bwMode="auto">
          <a:xfrm>
            <a:off x="6462883" y="3288250"/>
            <a:ext cx="46672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+4.1</a:t>
            </a:r>
            <a:endParaRPr lang="en-US" sz="1000" b="1" dirty="0">
              <a:solidFill>
                <a:schemeClr val="bg1"/>
              </a:solidFill>
              <a:latin typeface="Arial" charset="0"/>
            </a:endParaRPr>
          </a:p>
        </p:txBody>
      </p:sp>
      <p:sp>
        <p:nvSpPr>
          <p:cNvPr id="80" name="Text Box 73"/>
          <p:cNvSpPr txBox="1">
            <a:spLocks noChangeAspect="1" noChangeArrowheads="1"/>
          </p:cNvSpPr>
          <p:nvPr/>
        </p:nvSpPr>
        <p:spPr bwMode="auto">
          <a:xfrm>
            <a:off x="6507273" y="3670839"/>
            <a:ext cx="477263"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+0.3</a:t>
            </a:r>
            <a:endParaRPr lang="en-US" sz="1000" b="1" dirty="0">
              <a:solidFill>
                <a:schemeClr val="bg1"/>
              </a:solidFill>
              <a:latin typeface="Arial" charset="0"/>
            </a:endParaRPr>
          </a:p>
        </p:txBody>
      </p:sp>
      <p:sp>
        <p:nvSpPr>
          <p:cNvPr id="81" name="Text Box 74"/>
          <p:cNvSpPr txBox="1">
            <a:spLocks noChangeAspect="1" noChangeArrowheads="1"/>
          </p:cNvSpPr>
          <p:nvPr/>
        </p:nvSpPr>
        <p:spPr bwMode="auto">
          <a:xfrm>
            <a:off x="2152760" y="3907375"/>
            <a:ext cx="44767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+3.2</a:t>
            </a:r>
            <a:endParaRPr lang="en-US" sz="1000" b="1" dirty="0">
              <a:solidFill>
                <a:schemeClr val="bg1"/>
              </a:solidFill>
              <a:latin typeface="Arial" charset="0"/>
            </a:endParaRPr>
          </a:p>
        </p:txBody>
      </p:sp>
      <p:sp>
        <p:nvSpPr>
          <p:cNvPr id="82" name="Text Box 75"/>
          <p:cNvSpPr txBox="1">
            <a:spLocks noChangeAspect="1" noChangeArrowheads="1"/>
          </p:cNvSpPr>
          <p:nvPr/>
        </p:nvSpPr>
        <p:spPr bwMode="auto">
          <a:xfrm>
            <a:off x="5075351" y="3075527"/>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-4.5</a:t>
            </a:r>
            <a:endParaRPr lang="en-US" sz="1000" b="1" dirty="0">
              <a:latin typeface="Arial" charset="0"/>
            </a:endParaRPr>
          </a:p>
        </p:txBody>
      </p:sp>
      <p:sp>
        <p:nvSpPr>
          <p:cNvPr id="83" name="Text Box 77"/>
          <p:cNvSpPr txBox="1">
            <a:spLocks noChangeAspect="1" noChangeArrowheads="1"/>
          </p:cNvSpPr>
          <p:nvPr/>
        </p:nvSpPr>
        <p:spPr bwMode="auto">
          <a:xfrm>
            <a:off x="4599098" y="2775489"/>
            <a:ext cx="415925"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-2.0</a:t>
            </a:r>
            <a:endParaRPr lang="en-US" sz="1000" b="1" dirty="0">
              <a:latin typeface="Arial" charset="0"/>
            </a:endParaRPr>
          </a:p>
        </p:txBody>
      </p:sp>
      <p:sp>
        <p:nvSpPr>
          <p:cNvPr id="84" name="Text Box 78"/>
          <p:cNvSpPr txBox="1">
            <a:spLocks noChangeAspect="1" noChangeArrowheads="1"/>
          </p:cNvSpPr>
          <p:nvPr/>
        </p:nvSpPr>
        <p:spPr bwMode="auto">
          <a:xfrm>
            <a:off x="4647136" y="3372387"/>
            <a:ext cx="523877"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+11.6</a:t>
            </a:r>
            <a:endParaRPr lang="en-US" sz="1000" b="1" dirty="0">
              <a:solidFill>
                <a:schemeClr val="bg1"/>
              </a:solidFill>
              <a:latin typeface="Arial" charset="0"/>
            </a:endParaRPr>
          </a:p>
        </p:txBody>
      </p:sp>
      <p:sp>
        <p:nvSpPr>
          <p:cNvPr id="85" name="Freeform 79"/>
          <p:cNvSpPr>
            <a:spLocks noChangeAspect="1"/>
          </p:cNvSpPr>
          <p:nvPr/>
        </p:nvSpPr>
        <p:spPr bwMode="auto">
          <a:xfrm>
            <a:off x="6939073" y="3007262"/>
            <a:ext cx="134938" cy="225425"/>
          </a:xfrm>
          <a:custGeom>
            <a:avLst/>
            <a:gdLst/>
            <a:ahLst/>
            <a:cxnLst>
              <a:cxn ang="0">
                <a:pos x="0" y="37"/>
              </a:cxn>
              <a:cxn ang="0">
                <a:pos x="29" y="0"/>
              </a:cxn>
              <a:cxn ang="0">
                <a:pos x="71" y="0"/>
              </a:cxn>
              <a:cxn ang="0">
                <a:pos x="56" y="38"/>
              </a:cxn>
              <a:cxn ang="0">
                <a:pos x="47" y="51"/>
              </a:cxn>
              <a:cxn ang="0">
                <a:pos x="54" y="93"/>
              </a:cxn>
              <a:cxn ang="0">
                <a:pos x="77" y="119"/>
              </a:cxn>
              <a:cxn ang="0">
                <a:pos x="107" y="148"/>
              </a:cxn>
              <a:cxn ang="0">
                <a:pos x="118" y="189"/>
              </a:cxn>
              <a:cxn ang="0">
                <a:pos x="139" y="222"/>
              </a:cxn>
              <a:cxn ang="0">
                <a:pos x="161" y="243"/>
              </a:cxn>
              <a:cxn ang="0">
                <a:pos x="195" y="254"/>
              </a:cxn>
              <a:cxn ang="0">
                <a:pos x="211" y="286"/>
              </a:cxn>
              <a:cxn ang="0">
                <a:pos x="181" y="315"/>
              </a:cxn>
              <a:cxn ang="0">
                <a:pos x="211" y="308"/>
              </a:cxn>
              <a:cxn ang="0">
                <a:pos x="220" y="337"/>
              </a:cxn>
              <a:cxn ang="0">
                <a:pos x="162" y="349"/>
              </a:cxn>
              <a:cxn ang="0">
                <a:pos x="88" y="362"/>
              </a:cxn>
              <a:cxn ang="0">
                <a:pos x="82" y="338"/>
              </a:cxn>
              <a:cxn ang="0">
                <a:pos x="0" y="37"/>
              </a:cxn>
            </a:cxnLst>
            <a:rect l="0" t="0" r="r" b="b"/>
            <a:pathLst>
              <a:path w="220" h="362">
                <a:moveTo>
                  <a:pt x="0" y="37"/>
                </a:moveTo>
                <a:lnTo>
                  <a:pt x="29" y="0"/>
                </a:lnTo>
                <a:lnTo>
                  <a:pt x="71" y="0"/>
                </a:lnTo>
                <a:lnTo>
                  <a:pt x="56" y="38"/>
                </a:lnTo>
                <a:lnTo>
                  <a:pt x="47" y="51"/>
                </a:lnTo>
                <a:lnTo>
                  <a:pt x="54" y="93"/>
                </a:lnTo>
                <a:lnTo>
                  <a:pt x="77" y="119"/>
                </a:lnTo>
                <a:lnTo>
                  <a:pt x="107" y="148"/>
                </a:lnTo>
                <a:lnTo>
                  <a:pt x="118" y="189"/>
                </a:lnTo>
                <a:lnTo>
                  <a:pt x="139" y="222"/>
                </a:lnTo>
                <a:lnTo>
                  <a:pt x="161" y="243"/>
                </a:lnTo>
                <a:lnTo>
                  <a:pt x="195" y="254"/>
                </a:lnTo>
                <a:lnTo>
                  <a:pt x="211" y="286"/>
                </a:lnTo>
                <a:lnTo>
                  <a:pt x="181" y="315"/>
                </a:lnTo>
                <a:lnTo>
                  <a:pt x="211" y="308"/>
                </a:lnTo>
                <a:lnTo>
                  <a:pt x="220" y="337"/>
                </a:lnTo>
                <a:lnTo>
                  <a:pt x="162" y="349"/>
                </a:lnTo>
                <a:lnTo>
                  <a:pt x="88" y="362"/>
                </a:lnTo>
                <a:lnTo>
                  <a:pt x="82" y="338"/>
                </a:lnTo>
                <a:lnTo>
                  <a:pt x="0" y="37"/>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86" name="Freeform 80"/>
          <p:cNvSpPr>
            <a:spLocks noChangeAspect="1"/>
          </p:cNvSpPr>
          <p:nvPr/>
        </p:nvSpPr>
        <p:spPr bwMode="auto">
          <a:xfrm>
            <a:off x="1290751" y="1343565"/>
            <a:ext cx="868363" cy="633413"/>
          </a:xfrm>
          <a:custGeom>
            <a:avLst/>
            <a:gdLst/>
            <a:ahLst/>
            <a:cxnLst>
              <a:cxn ang="0">
                <a:pos x="48" y="281"/>
              </a:cxn>
              <a:cxn ang="0">
                <a:pos x="38" y="434"/>
              </a:cxn>
              <a:cxn ang="0">
                <a:pos x="60" y="454"/>
              </a:cxn>
              <a:cxn ang="0">
                <a:pos x="31" y="503"/>
              </a:cxn>
              <a:cxn ang="0">
                <a:pos x="44" y="528"/>
              </a:cxn>
              <a:cxn ang="0">
                <a:pos x="18" y="591"/>
              </a:cxn>
              <a:cxn ang="0">
                <a:pos x="0" y="601"/>
              </a:cxn>
              <a:cxn ang="0">
                <a:pos x="103" y="682"/>
              </a:cxn>
              <a:cxn ang="0">
                <a:pos x="171" y="822"/>
              </a:cxn>
              <a:cxn ang="0">
                <a:pos x="502" y="932"/>
              </a:cxn>
              <a:cxn ang="0">
                <a:pos x="1237" y="1018"/>
              </a:cxn>
              <a:cxn ang="0">
                <a:pos x="428" y="0"/>
              </a:cxn>
              <a:cxn ang="0">
                <a:pos x="415" y="25"/>
              </a:cxn>
              <a:cxn ang="0">
                <a:pos x="425" y="71"/>
              </a:cxn>
              <a:cxn ang="0">
                <a:pos x="450" y="100"/>
              </a:cxn>
              <a:cxn ang="0">
                <a:pos x="411" y="129"/>
              </a:cxn>
              <a:cxn ang="0">
                <a:pos x="419" y="152"/>
              </a:cxn>
              <a:cxn ang="0">
                <a:pos x="437" y="263"/>
              </a:cxn>
              <a:cxn ang="0">
                <a:pos x="429" y="281"/>
              </a:cxn>
              <a:cxn ang="0">
                <a:pos x="396" y="347"/>
              </a:cxn>
              <a:cxn ang="0">
                <a:pos x="385" y="371"/>
              </a:cxn>
              <a:cxn ang="0">
                <a:pos x="360" y="454"/>
              </a:cxn>
              <a:cxn ang="0">
                <a:pos x="302" y="480"/>
              </a:cxn>
              <a:cxn ang="0">
                <a:pos x="277" y="469"/>
              </a:cxn>
              <a:cxn ang="0">
                <a:pos x="256" y="482"/>
              </a:cxn>
              <a:cxn ang="0">
                <a:pos x="260" y="451"/>
              </a:cxn>
              <a:cxn ang="0">
                <a:pos x="237" y="436"/>
              </a:cxn>
              <a:cxn ang="0">
                <a:pos x="273" y="418"/>
              </a:cxn>
              <a:cxn ang="0">
                <a:pos x="293" y="456"/>
              </a:cxn>
              <a:cxn ang="0">
                <a:pos x="318" y="430"/>
              </a:cxn>
              <a:cxn ang="0">
                <a:pos x="345" y="410"/>
              </a:cxn>
              <a:cxn ang="0">
                <a:pos x="332" y="370"/>
              </a:cxn>
              <a:cxn ang="0">
                <a:pos x="352" y="322"/>
              </a:cxn>
              <a:cxn ang="0">
                <a:pos x="374" y="267"/>
              </a:cxn>
              <a:cxn ang="0">
                <a:pos x="343" y="310"/>
              </a:cxn>
              <a:cxn ang="0">
                <a:pos x="277" y="355"/>
              </a:cxn>
              <a:cxn ang="0">
                <a:pos x="256" y="396"/>
              </a:cxn>
              <a:cxn ang="0">
                <a:pos x="304" y="322"/>
              </a:cxn>
              <a:cxn ang="0">
                <a:pos x="356" y="289"/>
              </a:cxn>
              <a:cxn ang="0">
                <a:pos x="363" y="244"/>
              </a:cxn>
              <a:cxn ang="0">
                <a:pos x="348" y="212"/>
              </a:cxn>
              <a:cxn ang="0">
                <a:pos x="333" y="219"/>
              </a:cxn>
              <a:cxn ang="0">
                <a:pos x="300" y="192"/>
              </a:cxn>
              <a:cxn ang="0">
                <a:pos x="59" y="49"/>
              </a:cxn>
            </a:cxnLst>
            <a:rect l="0" t="0" r="r" b="b"/>
            <a:pathLst>
              <a:path w="1397" h="1018">
                <a:moveTo>
                  <a:pt x="31" y="174"/>
                </a:moveTo>
                <a:lnTo>
                  <a:pt x="52" y="222"/>
                </a:lnTo>
                <a:lnTo>
                  <a:pt x="48" y="281"/>
                </a:lnTo>
                <a:lnTo>
                  <a:pt x="44" y="334"/>
                </a:lnTo>
                <a:lnTo>
                  <a:pt x="51" y="358"/>
                </a:lnTo>
                <a:lnTo>
                  <a:pt x="38" y="434"/>
                </a:lnTo>
                <a:lnTo>
                  <a:pt x="63" y="418"/>
                </a:lnTo>
                <a:lnTo>
                  <a:pt x="99" y="449"/>
                </a:lnTo>
                <a:lnTo>
                  <a:pt x="60" y="454"/>
                </a:lnTo>
                <a:lnTo>
                  <a:pt x="35" y="449"/>
                </a:lnTo>
                <a:lnTo>
                  <a:pt x="33" y="481"/>
                </a:lnTo>
                <a:lnTo>
                  <a:pt x="31" y="503"/>
                </a:lnTo>
                <a:lnTo>
                  <a:pt x="64" y="503"/>
                </a:lnTo>
                <a:lnTo>
                  <a:pt x="70" y="517"/>
                </a:lnTo>
                <a:lnTo>
                  <a:pt x="44" y="528"/>
                </a:lnTo>
                <a:lnTo>
                  <a:pt x="48" y="559"/>
                </a:lnTo>
                <a:lnTo>
                  <a:pt x="29" y="592"/>
                </a:lnTo>
                <a:lnTo>
                  <a:pt x="18" y="591"/>
                </a:lnTo>
                <a:lnTo>
                  <a:pt x="30" y="538"/>
                </a:lnTo>
                <a:lnTo>
                  <a:pt x="22" y="525"/>
                </a:lnTo>
                <a:lnTo>
                  <a:pt x="0" y="601"/>
                </a:lnTo>
                <a:lnTo>
                  <a:pt x="35" y="628"/>
                </a:lnTo>
                <a:lnTo>
                  <a:pt x="99" y="656"/>
                </a:lnTo>
                <a:lnTo>
                  <a:pt x="103" y="682"/>
                </a:lnTo>
                <a:lnTo>
                  <a:pt x="130" y="684"/>
                </a:lnTo>
                <a:lnTo>
                  <a:pt x="184" y="786"/>
                </a:lnTo>
                <a:lnTo>
                  <a:pt x="171" y="822"/>
                </a:lnTo>
                <a:lnTo>
                  <a:pt x="255" y="889"/>
                </a:lnTo>
                <a:lnTo>
                  <a:pt x="396" y="885"/>
                </a:lnTo>
                <a:lnTo>
                  <a:pt x="502" y="932"/>
                </a:lnTo>
                <a:lnTo>
                  <a:pt x="552" y="922"/>
                </a:lnTo>
                <a:lnTo>
                  <a:pt x="873" y="932"/>
                </a:lnTo>
                <a:lnTo>
                  <a:pt x="1237" y="1018"/>
                </a:lnTo>
                <a:lnTo>
                  <a:pt x="1244" y="906"/>
                </a:lnTo>
                <a:lnTo>
                  <a:pt x="1397" y="254"/>
                </a:lnTo>
                <a:lnTo>
                  <a:pt x="428" y="0"/>
                </a:lnTo>
                <a:lnTo>
                  <a:pt x="418" y="4"/>
                </a:lnTo>
                <a:lnTo>
                  <a:pt x="425" y="19"/>
                </a:lnTo>
                <a:lnTo>
                  <a:pt x="415" y="25"/>
                </a:lnTo>
                <a:lnTo>
                  <a:pt x="425" y="38"/>
                </a:lnTo>
                <a:lnTo>
                  <a:pt x="422" y="54"/>
                </a:lnTo>
                <a:lnTo>
                  <a:pt x="425" y="71"/>
                </a:lnTo>
                <a:lnTo>
                  <a:pt x="437" y="64"/>
                </a:lnTo>
                <a:lnTo>
                  <a:pt x="455" y="73"/>
                </a:lnTo>
                <a:lnTo>
                  <a:pt x="450" y="100"/>
                </a:lnTo>
                <a:lnTo>
                  <a:pt x="452" y="114"/>
                </a:lnTo>
                <a:lnTo>
                  <a:pt x="435" y="152"/>
                </a:lnTo>
                <a:lnTo>
                  <a:pt x="411" y="129"/>
                </a:lnTo>
                <a:lnTo>
                  <a:pt x="403" y="130"/>
                </a:lnTo>
                <a:lnTo>
                  <a:pt x="403" y="148"/>
                </a:lnTo>
                <a:lnTo>
                  <a:pt x="419" y="152"/>
                </a:lnTo>
                <a:lnTo>
                  <a:pt x="439" y="195"/>
                </a:lnTo>
                <a:lnTo>
                  <a:pt x="429" y="247"/>
                </a:lnTo>
                <a:lnTo>
                  <a:pt x="437" y="263"/>
                </a:lnTo>
                <a:lnTo>
                  <a:pt x="451" y="266"/>
                </a:lnTo>
                <a:lnTo>
                  <a:pt x="444" y="278"/>
                </a:lnTo>
                <a:lnTo>
                  <a:pt x="429" y="281"/>
                </a:lnTo>
                <a:lnTo>
                  <a:pt x="403" y="315"/>
                </a:lnTo>
                <a:lnTo>
                  <a:pt x="403" y="328"/>
                </a:lnTo>
                <a:lnTo>
                  <a:pt x="396" y="347"/>
                </a:lnTo>
                <a:lnTo>
                  <a:pt x="387" y="349"/>
                </a:lnTo>
                <a:lnTo>
                  <a:pt x="396" y="364"/>
                </a:lnTo>
                <a:lnTo>
                  <a:pt x="385" y="371"/>
                </a:lnTo>
                <a:lnTo>
                  <a:pt x="384" y="429"/>
                </a:lnTo>
                <a:lnTo>
                  <a:pt x="360" y="437"/>
                </a:lnTo>
                <a:lnTo>
                  <a:pt x="360" y="454"/>
                </a:lnTo>
                <a:lnTo>
                  <a:pt x="343" y="434"/>
                </a:lnTo>
                <a:lnTo>
                  <a:pt x="341" y="444"/>
                </a:lnTo>
                <a:lnTo>
                  <a:pt x="302" y="480"/>
                </a:lnTo>
                <a:lnTo>
                  <a:pt x="289" y="475"/>
                </a:lnTo>
                <a:lnTo>
                  <a:pt x="281" y="458"/>
                </a:lnTo>
                <a:lnTo>
                  <a:pt x="277" y="469"/>
                </a:lnTo>
                <a:lnTo>
                  <a:pt x="267" y="459"/>
                </a:lnTo>
                <a:lnTo>
                  <a:pt x="260" y="485"/>
                </a:lnTo>
                <a:lnTo>
                  <a:pt x="256" y="482"/>
                </a:lnTo>
                <a:lnTo>
                  <a:pt x="256" y="464"/>
                </a:lnTo>
                <a:lnTo>
                  <a:pt x="245" y="467"/>
                </a:lnTo>
                <a:lnTo>
                  <a:pt x="260" y="451"/>
                </a:lnTo>
                <a:lnTo>
                  <a:pt x="240" y="449"/>
                </a:lnTo>
                <a:lnTo>
                  <a:pt x="256" y="440"/>
                </a:lnTo>
                <a:lnTo>
                  <a:pt x="237" y="436"/>
                </a:lnTo>
                <a:lnTo>
                  <a:pt x="247" y="423"/>
                </a:lnTo>
                <a:lnTo>
                  <a:pt x="264" y="436"/>
                </a:lnTo>
                <a:lnTo>
                  <a:pt x="273" y="418"/>
                </a:lnTo>
                <a:lnTo>
                  <a:pt x="302" y="403"/>
                </a:lnTo>
                <a:lnTo>
                  <a:pt x="288" y="438"/>
                </a:lnTo>
                <a:lnTo>
                  <a:pt x="293" y="456"/>
                </a:lnTo>
                <a:lnTo>
                  <a:pt x="304" y="422"/>
                </a:lnTo>
                <a:lnTo>
                  <a:pt x="332" y="408"/>
                </a:lnTo>
                <a:lnTo>
                  <a:pt x="318" y="430"/>
                </a:lnTo>
                <a:lnTo>
                  <a:pt x="332" y="443"/>
                </a:lnTo>
                <a:lnTo>
                  <a:pt x="332" y="425"/>
                </a:lnTo>
                <a:lnTo>
                  <a:pt x="345" y="410"/>
                </a:lnTo>
                <a:lnTo>
                  <a:pt x="362" y="385"/>
                </a:lnTo>
                <a:lnTo>
                  <a:pt x="358" y="369"/>
                </a:lnTo>
                <a:lnTo>
                  <a:pt x="332" y="370"/>
                </a:lnTo>
                <a:lnTo>
                  <a:pt x="337" y="345"/>
                </a:lnTo>
                <a:lnTo>
                  <a:pt x="349" y="359"/>
                </a:lnTo>
                <a:lnTo>
                  <a:pt x="352" y="322"/>
                </a:lnTo>
                <a:lnTo>
                  <a:pt x="385" y="323"/>
                </a:lnTo>
                <a:lnTo>
                  <a:pt x="387" y="289"/>
                </a:lnTo>
                <a:lnTo>
                  <a:pt x="374" y="267"/>
                </a:lnTo>
                <a:lnTo>
                  <a:pt x="374" y="301"/>
                </a:lnTo>
                <a:lnTo>
                  <a:pt x="365" y="295"/>
                </a:lnTo>
                <a:lnTo>
                  <a:pt x="343" y="310"/>
                </a:lnTo>
                <a:lnTo>
                  <a:pt x="329" y="333"/>
                </a:lnTo>
                <a:lnTo>
                  <a:pt x="310" y="334"/>
                </a:lnTo>
                <a:lnTo>
                  <a:pt x="277" y="355"/>
                </a:lnTo>
                <a:lnTo>
                  <a:pt x="251" y="385"/>
                </a:lnTo>
                <a:lnTo>
                  <a:pt x="297" y="386"/>
                </a:lnTo>
                <a:lnTo>
                  <a:pt x="256" y="396"/>
                </a:lnTo>
                <a:lnTo>
                  <a:pt x="237" y="389"/>
                </a:lnTo>
                <a:lnTo>
                  <a:pt x="277" y="334"/>
                </a:lnTo>
                <a:lnTo>
                  <a:pt x="304" y="322"/>
                </a:lnTo>
                <a:lnTo>
                  <a:pt x="333" y="285"/>
                </a:lnTo>
                <a:lnTo>
                  <a:pt x="339" y="304"/>
                </a:lnTo>
                <a:lnTo>
                  <a:pt x="356" y="289"/>
                </a:lnTo>
                <a:lnTo>
                  <a:pt x="374" y="251"/>
                </a:lnTo>
                <a:lnTo>
                  <a:pt x="369" y="225"/>
                </a:lnTo>
                <a:lnTo>
                  <a:pt x="363" y="244"/>
                </a:lnTo>
                <a:lnTo>
                  <a:pt x="352" y="241"/>
                </a:lnTo>
                <a:lnTo>
                  <a:pt x="362" y="212"/>
                </a:lnTo>
                <a:lnTo>
                  <a:pt x="348" y="212"/>
                </a:lnTo>
                <a:lnTo>
                  <a:pt x="345" y="238"/>
                </a:lnTo>
                <a:lnTo>
                  <a:pt x="334" y="247"/>
                </a:lnTo>
                <a:lnTo>
                  <a:pt x="333" y="219"/>
                </a:lnTo>
                <a:lnTo>
                  <a:pt x="323" y="212"/>
                </a:lnTo>
                <a:lnTo>
                  <a:pt x="315" y="225"/>
                </a:lnTo>
                <a:lnTo>
                  <a:pt x="300" y="192"/>
                </a:lnTo>
                <a:lnTo>
                  <a:pt x="267" y="189"/>
                </a:lnTo>
                <a:lnTo>
                  <a:pt x="144" y="129"/>
                </a:lnTo>
                <a:lnTo>
                  <a:pt x="59" y="49"/>
                </a:lnTo>
                <a:lnTo>
                  <a:pt x="33" y="106"/>
                </a:lnTo>
                <a:lnTo>
                  <a:pt x="31" y="174"/>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87" name="Freeform 81"/>
          <p:cNvSpPr>
            <a:spLocks noChangeAspect="1"/>
          </p:cNvSpPr>
          <p:nvPr/>
        </p:nvSpPr>
        <p:spPr bwMode="auto">
          <a:xfrm>
            <a:off x="1493949" y="1381662"/>
            <a:ext cx="39688" cy="46038"/>
          </a:xfrm>
          <a:custGeom>
            <a:avLst/>
            <a:gdLst/>
            <a:ahLst/>
            <a:cxnLst>
              <a:cxn ang="0">
                <a:pos x="0" y="33"/>
              </a:cxn>
              <a:cxn ang="0">
                <a:pos x="53" y="0"/>
              </a:cxn>
              <a:cxn ang="0">
                <a:pos x="63" y="32"/>
              </a:cxn>
              <a:cxn ang="0">
                <a:pos x="54" y="75"/>
              </a:cxn>
              <a:cxn ang="0">
                <a:pos x="0" y="33"/>
              </a:cxn>
            </a:cxnLst>
            <a:rect l="0" t="0" r="r" b="b"/>
            <a:pathLst>
              <a:path w="63" h="75">
                <a:moveTo>
                  <a:pt x="0" y="33"/>
                </a:moveTo>
                <a:lnTo>
                  <a:pt x="53" y="0"/>
                </a:lnTo>
                <a:lnTo>
                  <a:pt x="63" y="32"/>
                </a:lnTo>
                <a:lnTo>
                  <a:pt x="54" y="75"/>
                </a:lnTo>
                <a:lnTo>
                  <a:pt x="0" y="33"/>
                </a:lnTo>
                <a:close/>
              </a:path>
            </a:pathLst>
          </a:custGeom>
          <a:solidFill>
            <a:srgbClr val="FFFFFF"/>
          </a:solidFill>
          <a:ln w="1588">
            <a:solidFill>
              <a:srgbClr val="000000"/>
            </a:solidFill>
            <a:prstDash val="solid"/>
            <a:round/>
            <a:headEnd/>
            <a:tailEnd/>
          </a:ln>
        </p:spPr>
        <p:txBody>
          <a:bodyPr lIns="91407" tIns="45704" rIns="91407" bIns="45704"/>
          <a:lstStyle/>
          <a:p>
            <a:endParaRPr lang="en-US" dirty="0"/>
          </a:p>
        </p:txBody>
      </p:sp>
      <p:sp>
        <p:nvSpPr>
          <p:cNvPr id="88" name="Freeform 82"/>
          <p:cNvSpPr>
            <a:spLocks noChangeAspect="1"/>
          </p:cNvSpPr>
          <p:nvPr/>
        </p:nvSpPr>
        <p:spPr bwMode="auto">
          <a:xfrm>
            <a:off x="1522526" y="1441990"/>
            <a:ext cx="28575" cy="66675"/>
          </a:xfrm>
          <a:custGeom>
            <a:avLst/>
            <a:gdLst/>
            <a:ahLst/>
            <a:cxnLst>
              <a:cxn ang="0">
                <a:pos x="0" y="30"/>
              </a:cxn>
              <a:cxn ang="0">
                <a:pos x="28" y="0"/>
              </a:cxn>
              <a:cxn ang="0">
                <a:pos x="46" y="16"/>
              </a:cxn>
              <a:cxn ang="0">
                <a:pos x="35" y="108"/>
              </a:cxn>
              <a:cxn ang="0">
                <a:pos x="0" y="30"/>
              </a:cxn>
            </a:cxnLst>
            <a:rect l="0" t="0" r="r" b="b"/>
            <a:pathLst>
              <a:path w="46" h="108">
                <a:moveTo>
                  <a:pt x="0" y="30"/>
                </a:moveTo>
                <a:lnTo>
                  <a:pt x="28" y="0"/>
                </a:lnTo>
                <a:lnTo>
                  <a:pt x="46" y="16"/>
                </a:lnTo>
                <a:lnTo>
                  <a:pt x="35" y="108"/>
                </a:lnTo>
                <a:lnTo>
                  <a:pt x="0" y="30"/>
                </a:lnTo>
                <a:close/>
              </a:path>
            </a:pathLst>
          </a:custGeom>
          <a:solidFill>
            <a:srgbClr val="FFFFFF"/>
          </a:solidFill>
          <a:ln w="1588">
            <a:solidFill>
              <a:srgbClr val="000000"/>
            </a:solidFill>
            <a:prstDash val="solid"/>
            <a:round/>
            <a:headEnd/>
            <a:tailEnd/>
          </a:ln>
        </p:spPr>
        <p:txBody>
          <a:bodyPr lIns="91407" tIns="45704" rIns="91407" bIns="45704"/>
          <a:lstStyle/>
          <a:p>
            <a:endParaRPr lang="en-US" dirty="0"/>
          </a:p>
        </p:txBody>
      </p:sp>
      <p:sp>
        <p:nvSpPr>
          <p:cNvPr id="89" name="Freeform 83"/>
          <p:cNvSpPr>
            <a:spLocks noChangeAspect="1"/>
          </p:cNvSpPr>
          <p:nvPr/>
        </p:nvSpPr>
        <p:spPr bwMode="auto">
          <a:xfrm>
            <a:off x="6132623" y="2985037"/>
            <a:ext cx="584200" cy="579438"/>
          </a:xfrm>
          <a:custGeom>
            <a:avLst/>
            <a:gdLst/>
            <a:ahLst/>
            <a:cxnLst>
              <a:cxn ang="0">
                <a:pos x="0" y="645"/>
              </a:cxn>
              <a:cxn ang="0">
                <a:pos x="37" y="773"/>
              </a:cxn>
              <a:cxn ang="0">
                <a:pos x="78" y="818"/>
              </a:cxn>
              <a:cxn ang="0">
                <a:pos x="155" y="863"/>
              </a:cxn>
              <a:cxn ang="0">
                <a:pos x="214" y="932"/>
              </a:cxn>
              <a:cxn ang="0">
                <a:pos x="290" y="896"/>
              </a:cxn>
              <a:cxn ang="0">
                <a:pos x="320" y="918"/>
              </a:cxn>
              <a:cxn ang="0">
                <a:pos x="365" y="896"/>
              </a:cxn>
              <a:cxn ang="0">
                <a:pos x="392" y="859"/>
              </a:cxn>
              <a:cxn ang="0">
                <a:pos x="473" y="844"/>
              </a:cxn>
              <a:cxn ang="0">
                <a:pos x="517" y="788"/>
              </a:cxn>
              <a:cxn ang="0">
                <a:pos x="494" y="773"/>
              </a:cxn>
              <a:cxn ang="0">
                <a:pos x="569" y="599"/>
              </a:cxn>
              <a:cxn ang="0">
                <a:pos x="587" y="511"/>
              </a:cxn>
              <a:cxn ang="0">
                <a:pos x="660" y="547"/>
              </a:cxn>
              <a:cxn ang="0">
                <a:pos x="698" y="445"/>
              </a:cxn>
              <a:cxn ang="0">
                <a:pos x="735" y="439"/>
              </a:cxn>
              <a:cxn ang="0">
                <a:pos x="790" y="343"/>
              </a:cxn>
              <a:cxn ang="0">
                <a:pos x="807" y="240"/>
              </a:cxn>
              <a:cxn ang="0">
                <a:pos x="920" y="304"/>
              </a:cxn>
              <a:cxn ang="0">
                <a:pos x="940" y="251"/>
              </a:cxn>
              <a:cxn ang="0">
                <a:pos x="909" y="210"/>
              </a:cxn>
              <a:cxn ang="0">
                <a:pos x="859" y="187"/>
              </a:cxn>
              <a:cxn ang="0">
                <a:pos x="796" y="193"/>
              </a:cxn>
              <a:cxn ang="0">
                <a:pos x="775" y="229"/>
              </a:cxn>
              <a:cxn ang="0">
                <a:pos x="661" y="261"/>
              </a:cxn>
              <a:cxn ang="0">
                <a:pos x="590" y="345"/>
              </a:cxn>
              <a:cxn ang="0">
                <a:pos x="567" y="210"/>
              </a:cxn>
              <a:cxn ang="0">
                <a:pos x="364" y="244"/>
              </a:cxn>
              <a:cxn ang="0">
                <a:pos x="324" y="0"/>
              </a:cxn>
              <a:cxn ang="0">
                <a:pos x="295" y="21"/>
              </a:cxn>
              <a:cxn ang="0">
                <a:pos x="313" y="67"/>
              </a:cxn>
              <a:cxn ang="0">
                <a:pos x="287" y="284"/>
              </a:cxn>
              <a:cxn ang="0">
                <a:pos x="250" y="330"/>
              </a:cxn>
              <a:cxn ang="0">
                <a:pos x="140" y="413"/>
              </a:cxn>
              <a:cxn ang="0">
                <a:pos x="120" y="504"/>
              </a:cxn>
              <a:cxn ang="0">
                <a:pos x="78" y="480"/>
              </a:cxn>
              <a:cxn ang="0">
                <a:pos x="65" y="589"/>
              </a:cxn>
              <a:cxn ang="0">
                <a:pos x="0" y="645"/>
              </a:cxn>
            </a:cxnLst>
            <a:rect l="0" t="0" r="r" b="b"/>
            <a:pathLst>
              <a:path w="940" h="932">
                <a:moveTo>
                  <a:pt x="0" y="645"/>
                </a:moveTo>
                <a:lnTo>
                  <a:pt x="37" y="773"/>
                </a:lnTo>
                <a:lnTo>
                  <a:pt x="78" y="818"/>
                </a:lnTo>
                <a:lnTo>
                  <a:pt x="155" y="863"/>
                </a:lnTo>
                <a:lnTo>
                  <a:pt x="214" y="932"/>
                </a:lnTo>
                <a:lnTo>
                  <a:pt x="290" y="896"/>
                </a:lnTo>
                <a:lnTo>
                  <a:pt x="320" y="918"/>
                </a:lnTo>
                <a:lnTo>
                  <a:pt x="365" y="896"/>
                </a:lnTo>
                <a:lnTo>
                  <a:pt x="392" y="859"/>
                </a:lnTo>
                <a:lnTo>
                  <a:pt x="473" y="844"/>
                </a:lnTo>
                <a:lnTo>
                  <a:pt x="517" y="788"/>
                </a:lnTo>
                <a:lnTo>
                  <a:pt x="494" y="773"/>
                </a:lnTo>
                <a:lnTo>
                  <a:pt x="569" y="599"/>
                </a:lnTo>
                <a:lnTo>
                  <a:pt x="587" y="511"/>
                </a:lnTo>
                <a:lnTo>
                  <a:pt x="660" y="547"/>
                </a:lnTo>
                <a:lnTo>
                  <a:pt x="698" y="445"/>
                </a:lnTo>
                <a:lnTo>
                  <a:pt x="735" y="439"/>
                </a:lnTo>
                <a:lnTo>
                  <a:pt x="790" y="343"/>
                </a:lnTo>
                <a:lnTo>
                  <a:pt x="807" y="240"/>
                </a:lnTo>
                <a:lnTo>
                  <a:pt x="920" y="304"/>
                </a:lnTo>
                <a:lnTo>
                  <a:pt x="940" y="251"/>
                </a:lnTo>
                <a:lnTo>
                  <a:pt x="909" y="210"/>
                </a:lnTo>
                <a:lnTo>
                  <a:pt x="859" y="187"/>
                </a:lnTo>
                <a:lnTo>
                  <a:pt x="796" y="193"/>
                </a:lnTo>
                <a:lnTo>
                  <a:pt x="775" y="229"/>
                </a:lnTo>
                <a:lnTo>
                  <a:pt x="661" y="261"/>
                </a:lnTo>
                <a:lnTo>
                  <a:pt x="590" y="345"/>
                </a:lnTo>
                <a:lnTo>
                  <a:pt x="567" y="210"/>
                </a:lnTo>
                <a:lnTo>
                  <a:pt x="364" y="244"/>
                </a:lnTo>
                <a:lnTo>
                  <a:pt x="324" y="0"/>
                </a:lnTo>
                <a:lnTo>
                  <a:pt x="295" y="21"/>
                </a:lnTo>
                <a:lnTo>
                  <a:pt x="313" y="67"/>
                </a:lnTo>
                <a:lnTo>
                  <a:pt x="287" y="284"/>
                </a:lnTo>
                <a:lnTo>
                  <a:pt x="250" y="330"/>
                </a:lnTo>
                <a:lnTo>
                  <a:pt x="140" y="413"/>
                </a:lnTo>
                <a:lnTo>
                  <a:pt x="120" y="504"/>
                </a:lnTo>
                <a:lnTo>
                  <a:pt x="78" y="480"/>
                </a:lnTo>
                <a:lnTo>
                  <a:pt x="65" y="589"/>
                </a:lnTo>
                <a:lnTo>
                  <a:pt x="0" y="645"/>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sp>
        <p:nvSpPr>
          <p:cNvPr id="90" name="Freeform 84"/>
          <p:cNvSpPr>
            <a:spLocks noChangeAspect="1"/>
          </p:cNvSpPr>
          <p:nvPr/>
        </p:nvSpPr>
        <p:spPr bwMode="auto">
          <a:xfrm>
            <a:off x="2584561" y="2269076"/>
            <a:ext cx="914400" cy="755650"/>
          </a:xfrm>
          <a:custGeom>
            <a:avLst/>
            <a:gdLst/>
            <a:ahLst/>
            <a:cxnLst>
              <a:cxn ang="0">
                <a:pos x="0" y="1043"/>
              </a:cxn>
              <a:cxn ang="0">
                <a:pos x="44" y="779"/>
              </a:cxn>
              <a:cxn ang="0">
                <a:pos x="151" y="130"/>
              </a:cxn>
              <a:cxn ang="0">
                <a:pos x="176" y="0"/>
              </a:cxn>
              <a:cxn ang="0">
                <a:pos x="754" y="86"/>
              </a:cxn>
              <a:cxn ang="0">
                <a:pos x="1473" y="160"/>
              </a:cxn>
              <a:cxn ang="0">
                <a:pos x="1422" y="687"/>
              </a:cxn>
              <a:cxn ang="0">
                <a:pos x="1373" y="1215"/>
              </a:cxn>
              <a:cxn ang="0">
                <a:pos x="392" y="1102"/>
              </a:cxn>
              <a:cxn ang="0">
                <a:pos x="0" y="1043"/>
              </a:cxn>
            </a:cxnLst>
            <a:rect l="0" t="0" r="r" b="b"/>
            <a:pathLst>
              <a:path w="1473" h="1215">
                <a:moveTo>
                  <a:pt x="0" y="1043"/>
                </a:moveTo>
                <a:lnTo>
                  <a:pt x="44" y="779"/>
                </a:lnTo>
                <a:lnTo>
                  <a:pt x="151" y="130"/>
                </a:lnTo>
                <a:lnTo>
                  <a:pt x="176" y="0"/>
                </a:lnTo>
                <a:lnTo>
                  <a:pt x="754" y="86"/>
                </a:lnTo>
                <a:lnTo>
                  <a:pt x="1473" y="160"/>
                </a:lnTo>
                <a:lnTo>
                  <a:pt x="1422" y="687"/>
                </a:lnTo>
                <a:lnTo>
                  <a:pt x="1373" y="1215"/>
                </a:lnTo>
                <a:lnTo>
                  <a:pt x="392" y="1102"/>
                </a:lnTo>
                <a:lnTo>
                  <a:pt x="0" y="1043"/>
                </a:lnTo>
                <a:close/>
              </a:path>
            </a:pathLst>
          </a:custGeom>
          <a:noFill/>
          <a:ln w="1651">
            <a:solidFill>
              <a:srgbClr val="000000"/>
            </a:solidFill>
            <a:prstDash val="solid"/>
            <a:round/>
            <a:headEnd/>
            <a:tailEnd/>
          </a:ln>
        </p:spPr>
        <p:txBody>
          <a:bodyPr lIns="91407" tIns="45704" rIns="91407" bIns="45704"/>
          <a:lstStyle/>
          <a:p>
            <a:endParaRPr lang="en-US" dirty="0"/>
          </a:p>
        </p:txBody>
      </p:sp>
      <p:sp>
        <p:nvSpPr>
          <p:cNvPr id="91" name="Freeform 85"/>
          <p:cNvSpPr>
            <a:spLocks noChangeAspect="1"/>
          </p:cNvSpPr>
          <p:nvPr/>
        </p:nvSpPr>
        <p:spPr bwMode="auto">
          <a:xfrm>
            <a:off x="3511661" y="1721390"/>
            <a:ext cx="857250" cy="539750"/>
          </a:xfrm>
          <a:custGeom>
            <a:avLst/>
            <a:gdLst/>
            <a:ahLst/>
            <a:cxnLst>
              <a:cxn ang="0">
                <a:pos x="0" y="798"/>
              </a:cxn>
              <a:cxn ang="0">
                <a:pos x="73" y="0"/>
              </a:cxn>
              <a:cxn ang="0">
                <a:pos x="752" y="48"/>
              </a:cxn>
              <a:cxn ang="0">
                <a:pos x="1272" y="63"/>
              </a:cxn>
              <a:cxn ang="0">
                <a:pos x="1281" y="283"/>
              </a:cxn>
              <a:cxn ang="0">
                <a:pos x="1333" y="458"/>
              </a:cxn>
              <a:cxn ang="0">
                <a:pos x="1340" y="685"/>
              </a:cxn>
              <a:cxn ang="0">
                <a:pos x="1379" y="869"/>
              </a:cxn>
              <a:cxn ang="0">
                <a:pos x="653" y="846"/>
              </a:cxn>
              <a:cxn ang="0">
                <a:pos x="0" y="798"/>
              </a:cxn>
            </a:cxnLst>
            <a:rect l="0" t="0" r="r" b="b"/>
            <a:pathLst>
              <a:path w="1379" h="869">
                <a:moveTo>
                  <a:pt x="0" y="798"/>
                </a:moveTo>
                <a:lnTo>
                  <a:pt x="73" y="0"/>
                </a:lnTo>
                <a:lnTo>
                  <a:pt x="752" y="48"/>
                </a:lnTo>
                <a:lnTo>
                  <a:pt x="1272" y="63"/>
                </a:lnTo>
                <a:lnTo>
                  <a:pt x="1281" y="283"/>
                </a:lnTo>
                <a:lnTo>
                  <a:pt x="1333" y="458"/>
                </a:lnTo>
                <a:lnTo>
                  <a:pt x="1340" y="685"/>
                </a:lnTo>
                <a:lnTo>
                  <a:pt x="1379" y="869"/>
                </a:lnTo>
                <a:lnTo>
                  <a:pt x="653" y="846"/>
                </a:lnTo>
                <a:lnTo>
                  <a:pt x="0" y="798"/>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92" name="Freeform 86"/>
          <p:cNvSpPr>
            <a:spLocks noChangeAspect="1"/>
          </p:cNvSpPr>
          <p:nvPr/>
        </p:nvSpPr>
        <p:spPr bwMode="auto">
          <a:xfrm>
            <a:off x="7280386" y="1594390"/>
            <a:ext cx="474662" cy="752475"/>
          </a:xfrm>
          <a:custGeom>
            <a:avLst/>
            <a:gdLst/>
            <a:ahLst/>
            <a:cxnLst>
              <a:cxn ang="0">
                <a:pos x="0" y="658"/>
              </a:cxn>
              <a:cxn ang="0">
                <a:pos x="45" y="661"/>
              </a:cxn>
              <a:cxn ang="0">
                <a:pos x="49" y="582"/>
              </a:cxn>
              <a:cxn ang="0">
                <a:pos x="104" y="473"/>
              </a:cxn>
              <a:cxn ang="0">
                <a:pos x="78" y="396"/>
              </a:cxn>
              <a:cxn ang="0">
                <a:pos x="102" y="292"/>
              </a:cxn>
              <a:cxn ang="0">
                <a:pos x="99" y="252"/>
              </a:cxn>
              <a:cxn ang="0">
                <a:pos x="187" y="21"/>
              </a:cxn>
              <a:cxn ang="0">
                <a:pos x="210" y="21"/>
              </a:cxn>
              <a:cxn ang="0">
                <a:pos x="222" y="66"/>
              </a:cxn>
              <a:cxn ang="0">
                <a:pos x="331" y="25"/>
              </a:cxn>
              <a:cxn ang="0">
                <a:pos x="332" y="10"/>
              </a:cxn>
              <a:cxn ang="0">
                <a:pos x="363" y="0"/>
              </a:cxn>
              <a:cxn ang="0">
                <a:pos x="421" y="28"/>
              </a:cxn>
              <a:cxn ang="0">
                <a:pos x="464" y="66"/>
              </a:cxn>
              <a:cxn ang="0">
                <a:pos x="562" y="400"/>
              </a:cxn>
              <a:cxn ang="0">
                <a:pos x="629" y="402"/>
              </a:cxn>
              <a:cxn ang="0">
                <a:pos x="640" y="421"/>
              </a:cxn>
              <a:cxn ang="0">
                <a:pos x="631" y="433"/>
              </a:cxn>
              <a:cxn ang="0">
                <a:pos x="682" y="511"/>
              </a:cxn>
              <a:cxn ang="0">
                <a:pos x="693" y="493"/>
              </a:cxn>
              <a:cxn ang="0">
                <a:pos x="746" y="545"/>
              </a:cxn>
              <a:cxn ang="0">
                <a:pos x="725" y="558"/>
              </a:cxn>
              <a:cxn ang="0">
                <a:pos x="730" y="571"/>
              </a:cxn>
              <a:cxn ang="0">
                <a:pos x="765" y="571"/>
              </a:cxn>
              <a:cxn ang="0">
                <a:pos x="739" y="634"/>
              </a:cxn>
              <a:cxn ang="0">
                <a:pos x="708" y="626"/>
              </a:cxn>
              <a:cxn ang="0">
                <a:pos x="682" y="651"/>
              </a:cxn>
              <a:cxn ang="0">
                <a:pos x="683" y="677"/>
              </a:cxn>
              <a:cxn ang="0">
                <a:pos x="661" y="693"/>
              </a:cxn>
              <a:cxn ang="0">
                <a:pos x="635" y="684"/>
              </a:cxn>
              <a:cxn ang="0">
                <a:pos x="636" y="725"/>
              </a:cxn>
              <a:cxn ang="0">
                <a:pos x="616" y="711"/>
              </a:cxn>
              <a:cxn ang="0">
                <a:pos x="608" y="756"/>
              </a:cxn>
              <a:cxn ang="0">
                <a:pos x="573" y="717"/>
              </a:cxn>
              <a:cxn ang="0">
                <a:pos x="546" y="754"/>
              </a:cxn>
              <a:cxn ang="0">
                <a:pos x="514" y="769"/>
              </a:cxn>
              <a:cxn ang="0">
                <a:pos x="507" y="807"/>
              </a:cxn>
              <a:cxn ang="0">
                <a:pos x="475" y="797"/>
              </a:cxn>
              <a:cxn ang="0">
                <a:pos x="487" y="767"/>
              </a:cxn>
              <a:cxn ang="0">
                <a:pos x="464" y="737"/>
              </a:cxn>
              <a:cxn ang="0">
                <a:pos x="437" y="784"/>
              </a:cxn>
              <a:cxn ang="0">
                <a:pos x="448" y="880"/>
              </a:cxn>
              <a:cxn ang="0">
                <a:pos x="432" y="906"/>
              </a:cxn>
              <a:cxn ang="0">
                <a:pos x="410" y="907"/>
              </a:cxn>
              <a:cxn ang="0">
                <a:pos x="392" y="904"/>
              </a:cxn>
              <a:cxn ang="0">
                <a:pos x="366" y="961"/>
              </a:cxn>
              <a:cxn ang="0">
                <a:pos x="332" y="959"/>
              </a:cxn>
              <a:cxn ang="0">
                <a:pos x="337" y="1008"/>
              </a:cxn>
              <a:cxn ang="0">
                <a:pos x="314" y="971"/>
              </a:cxn>
              <a:cxn ang="0">
                <a:pos x="265" y="1013"/>
              </a:cxn>
              <a:cxn ang="0">
                <a:pos x="256" y="1044"/>
              </a:cxn>
              <a:cxn ang="0">
                <a:pos x="274" y="1063"/>
              </a:cxn>
              <a:cxn ang="0">
                <a:pos x="251" y="1074"/>
              </a:cxn>
              <a:cxn ang="0">
                <a:pos x="256" y="1110"/>
              </a:cxn>
              <a:cxn ang="0">
                <a:pos x="235" y="1137"/>
              </a:cxn>
              <a:cxn ang="0">
                <a:pos x="229" y="1210"/>
              </a:cxn>
              <a:cxn ang="0">
                <a:pos x="214" y="1210"/>
              </a:cxn>
              <a:cxn ang="0">
                <a:pos x="144" y="1113"/>
              </a:cxn>
              <a:cxn ang="0">
                <a:pos x="0" y="658"/>
              </a:cxn>
            </a:cxnLst>
            <a:rect l="0" t="0" r="r" b="b"/>
            <a:pathLst>
              <a:path w="765" h="1210">
                <a:moveTo>
                  <a:pt x="0" y="658"/>
                </a:moveTo>
                <a:lnTo>
                  <a:pt x="45" y="661"/>
                </a:lnTo>
                <a:lnTo>
                  <a:pt x="49" y="582"/>
                </a:lnTo>
                <a:lnTo>
                  <a:pt x="104" y="473"/>
                </a:lnTo>
                <a:lnTo>
                  <a:pt x="78" y="396"/>
                </a:lnTo>
                <a:lnTo>
                  <a:pt x="102" y="292"/>
                </a:lnTo>
                <a:lnTo>
                  <a:pt x="99" y="252"/>
                </a:lnTo>
                <a:lnTo>
                  <a:pt x="187" y="21"/>
                </a:lnTo>
                <a:lnTo>
                  <a:pt x="210" y="21"/>
                </a:lnTo>
                <a:lnTo>
                  <a:pt x="222" y="66"/>
                </a:lnTo>
                <a:lnTo>
                  <a:pt x="331" y="25"/>
                </a:lnTo>
                <a:lnTo>
                  <a:pt x="332" y="10"/>
                </a:lnTo>
                <a:lnTo>
                  <a:pt x="363" y="0"/>
                </a:lnTo>
                <a:lnTo>
                  <a:pt x="421" y="28"/>
                </a:lnTo>
                <a:lnTo>
                  <a:pt x="464" y="66"/>
                </a:lnTo>
                <a:lnTo>
                  <a:pt x="562" y="400"/>
                </a:lnTo>
                <a:lnTo>
                  <a:pt x="629" y="402"/>
                </a:lnTo>
                <a:lnTo>
                  <a:pt x="640" y="421"/>
                </a:lnTo>
                <a:lnTo>
                  <a:pt x="631" y="433"/>
                </a:lnTo>
                <a:lnTo>
                  <a:pt x="682" y="511"/>
                </a:lnTo>
                <a:lnTo>
                  <a:pt x="693" y="493"/>
                </a:lnTo>
                <a:lnTo>
                  <a:pt x="746" y="545"/>
                </a:lnTo>
                <a:lnTo>
                  <a:pt x="725" y="558"/>
                </a:lnTo>
                <a:lnTo>
                  <a:pt x="730" y="571"/>
                </a:lnTo>
                <a:lnTo>
                  <a:pt x="765" y="571"/>
                </a:lnTo>
                <a:lnTo>
                  <a:pt x="739" y="634"/>
                </a:lnTo>
                <a:lnTo>
                  <a:pt x="708" y="626"/>
                </a:lnTo>
                <a:lnTo>
                  <a:pt x="682" y="651"/>
                </a:lnTo>
                <a:lnTo>
                  <a:pt x="683" y="677"/>
                </a:lnTo>
                <a:lnTo>
                  <a:pt x="661" y="693"/>
                </a:lnTo>
                <a:lnTo>
                  <a:pt x="635" y="684"/>
                </a:lnTo>
                <a:lnTo>
                  <a:pt x="636" y="725"/>
                </a:lnTo>
                <a:lnTo>
                  <a:pt x="616" y="711"/>
                </a:lnTo>
                <a:lnTo>
                  <a:pt x="608" y="756"/>
                </a:lnTo>
                <a:lnTo>
                  <a:pt x="573" y="717"/>
                </a:lnTo>
                <a:lnTo>
                  <a:pt x="546" y="754"/>
                </a:lnTo>
                <a:lnTo>
                  <a:pt x="514" y="769"/>
                </a:lnTo>
                <a:lnTo>
                  <a:pt x="507" y="807"/>
                </a:lnTo>
                <a:lnTo>
                  <a:pt x="475" y="797"/>
                </a:lnTo>
                <a:lnTo>
                  <a:pt x="487" y="767"/>
                </a:lnTo>
                <a:lnTo>
                  <a:pt x="464" y="737"/>
                </a:lnTo>
                <a:lnTo>
                  <a:pt x="437" y="784"/>
                </a:lnTo>
                <a:lnTo>
                  <a:pt x="448" y="880"/>
                </a:lnTo>
                <a:lnTo>
                  <a:pt x="432" y="906"/>
                </a:lnTo>
                <a:lnTo>
                  <a:pt x="410" y="907"/>
                </a:lnTo>
                <a:lnTo>
                  <a:pt x="392" y="904"/>
                </a:lnTo>
                <a:lnTo>
                  <a:pt x="366" y="961"/>
                </a:lnTo>
                <a:lnTo>
                  <a:pt x="332" y="959"/>
                </a:lnTo>
                <a:lnTo>
                  <a:pt x="337" y="1008"/>
                </a:lnTo>
                <a:lnTo>
                  <a:pt x="314" y="971"/>
                </a:lnTo>
                <a:lnTo>
                  <a:pt x="265" y="1013"/>
                </a:lnTo>
                <a:lnTo>
                  <a:pt x="256" y="1044"/>
                </a:lnTo>
                <a:lnTo>
                  <a:pt x="274" y="1063"/>
                </a:lnTo>
                <a:lnTo>
                  <a:pt x="251" y="1074"/>
                </a:lnTo>
                <a:lnTo>
                  <a:pt x="256" y="1110"/>
                </a:lnTo>
                <a:lnTo>
                  <a:pt x="235" y="1137"/>
                </a:lnTo>
                <a:lnTo>
                  <a:pt x="229" y="1210"/>
                </a:lnTo>
                <a:lnTo>
                  <a:pt x="214" y="1210"/>
                </a:lnTo>
                <a:lnTo>
                  <a:pt x="144" y="1113"/>
                </a:lnTo>
                <a:lnTo>
                  <a:pt x="0" y="658"/>
                </a:lnTo>
                <a:close/>
              </a:path>
            </a:pathLst>
          </a:custGeom>
          <a:solidFill>
            <a:srgbClr val="6397CB"/>
          </a:solidFill>
          <a:ln w="1651">
            <a:solidFill>
              <a:srgbClr val="000000"/>
            </a:solidFill>
            <a:prstDash val="solid"/>
            <a:round/>
            <a:headEnd/>
            <a:tailEnd/>
          </a:ln>
        </p:spPr>
        <p:txBody>
          <a:bodyPr lIns="91407" tIns="45704" rIns="91407" bIns="45704"/>
          <a:lstStyle/>
          <a:p>
            <a:endParaRPr lang="en-US" dirty="0"/>
          </a:p>
        </p:txBody>
      </p:sp>
      <p:grpSp>
        <p:nvGrpSpPr>
          <p:cNvPr id="93" name="Group 92"/>
          <p:cNvGrpSpPr/>
          <p:nvPr/>
        </p:nvGrpSpPr>
        <p:grpSpPr>
          <a:xfrm>
            <a:off x="2648064" y="4950366"/>
            <a:ext cx="758823" cy="533397"/>
            <a:chOff x="3232312" y="5535507"/>
            <a:chExt cx="834705" cy="604517"/>
          </a:xfrm>
          <a:solidFill>
            <a:srgbClr val="006F96"/>
          </a:solidFill>
        </p:grpSpPr>
        <p:grpSp>
          <p:nvGrpSpPr>
            <p:cNvPr id="94" name="Group 87"/>
            <p:cNvGrpSpPr>
              <a:grpSpLocks noChangeAspect="1"/>
            </p:cNvGrpSpPr>
            <p:nvPr/>
          </p:nvGrpSpPr>
          <p:grpSpPr bwMode="auto">
            <a:xfrm>
              <a:off x="3232312" y="5535507"/>
              <a:ext cx="511651" cy="278871"/>
              <a:chOff x="1599" y="3240"/>
              <a:chExt cx="374" cy="197"/>
            </a:xfrm>
            <a:grpFill/>
          </p:grpSpPr>
          <p:sp>
            <p:nvSpPr>
              <p:cNvPr id="97" name="Freeform 88"/>
              <p:cNvSpPr>
                <a:spLocks noChangeAspect="1"/>
              </p:cNvSpPr>
              <p:nvPr/>
            </p:nvSpPr>
            <p:spPr bwMode="auto">
              <a:xfrm>
                <a:off x="1599" y="3240"/>
                <a:ext cx="60" cy="50"/>
              </a:xfrm>
              <a:custGeom>
                <a:avLst/>
                <a:gdLst/>
                <a:ahLst/>
                <a:cxnLst>
                  <a:cxn ang="0">
                    <a:pos x="0" y="59"/>
                  </a:cxn>
                  <a:cxn ang="0">
                    <a:pos x="44" y="100"/>
                  </a:cxn>
                  <a:cxn ang="0">
                    <a:pos x="70" y="99"/>
                  </a:cxn>
                  <a:cxn ang="0">
                    <a:pos x="110" y="76"/>
                  </a:cxn>
                  <a:cxn ang="0">
                    <a:pos x="121" y="21"/>
                  </a:cxn>
                  <a:cxn ang="0">
                    <a:pos x="95" y="0"/>
                  </a:cxn>
                  <a:cxn ang="0">
                    <a:pos x="59" y="4"/>
                  </a:cxn>
                  <a:cxn ang="0">
                    <a:pos x="0" y="59"/>
                  </a:cxn>
                </a:cxnLst>
                <a:rect l="0" t="0" r="r" b="b"/>
                <a:pathLst>
                  <a:path w="121" h="100">
                    <a:moveTo>
                      <a:pt x="0" y="59"/>
                    </a:moveTo>
                    <a:lnTo>
                      <a:pt x="44" y="100"/>
                    </a:lnTo>
                    <a:lnTo>
                      <a:pt x="70" y="99"/>
                    </a:lnTo>
                    <a:lnTo>
                      <a:pt x="110" y="76"/>
                    </a:lnTo>
                    <a:lnTo>
                      <a:pt x="121" y="21"/>
                    </a:lnTo>
                    <a:lnTo>
                      <a:pt x="95" y="0"/>
                    </a:lnTo>
                    <a:lnTo>
                      <a:pt x="59" y="4"/>
                    </a:lnTo>
                    <a:lnTo>
                      <a:pt x="0" y="59"/>
                    </a:lnTo>
                    <a:close/>
                  </a:path>
                </a:pathLst>
              </a:custGeom>
              <a:grpFill/>
              <a:ln w="1651">
                <a:solidFill>
                  <a:srgbClr val="000000"/>
                </a:solidFill>
                <a:prstDash val="solid"/>
                <a:round/>
                <a:headEnd/>
                <a:tailEnd/>
              </a:ln>
            </p:spPr>
            <p:txBody>
              <a:bodyPr/>
              <a:lstStyle/>
              <a:p>
                <a:endParaRPr lang="en-US" dirty="0"/>
              </a:p>
            </p:txBody>
          </p:sp>
          <p:sp>
            <p:nvSpPr>
              <p:cNvPr id="98" name="Freeform 89"/>
              <p:cNvSpPr>
                <a:spLocks noChangeAspect="1"/>
              </p:cNvSpPr>
              <p:nvPr/>
            </p:nvSpPr>
            <p:spPr bwMode="auto">
              <a:xfrm>
                <a:off x="1785" y="3312"/>
                <a:ext cx="72" cy="61"/>
              </a:xfrm>
              <a:custGeom>
                <a:avLst/>
                <a:gdLst/>
                <a:ahLst/>
                <a:cxnLst>
                  <a:cxn ang="0">
                    <a:pos x="0" y="32"/>
                  </a:cxn>
                  <a:cxn ang="0">
                    <a:pos x="33" y="101"/>
                  </a:cxn>
                  <a:cxn ang="0">
                    <a:pos x="66" y="100"/>
                  </a:cxn>
                  <a:cxn ang="0">
                    <a:pos x="69" y="81"/>
                  </a:cxn>
                  <a:cxn ang="0">
                    <a:pos x="110" y="122"/>
                  </a:cxn>
                  <a:cxn ang="0">
                    <a:pos x="144" y="115"/>
                  </a:cxn>
                  <a:cxn ang="0">
                    <a:pos x="136" y="74"/>
                  </a:cxn>
                  <a:cxn ang="0">
                    <a:pos x="104" y="65"/>
                  </a:cxn>
                  <a:cxn ang="0">
                    <a:pos x="77" y="0"/>
                  </a:cxn>
                  <a:cxn ang="0">
                    <a:pos x="0" y="32"/>
                  </a:cxn>
                </a:cxnLst>
                <a:rect l="0" t="0" r="r" b="b"/>
                <a:pathLst>
                  <a:path w="144" h="122">
                    <a:moveTo>
                      <a:pt x="0" y="32"/>
                    </a:moveTo>
                    <a:lnTo>
                      <a:pt x="33" y="101"/>
                    </a:lnTo>
                    <a:lnTo>
                      <a:pt x="66" y="100"/>
                    </a:lnTo>
                    <a:lnTo>
                      <a:pt x="69" y="81"/>
                    </a:lnTo>
                    <a:lnTo>
                      <a:pt x="110" y="122"/>
                    </a:lnTo>
                    <a:lnTo>
                      <a:pt x="144" y="115"/>
                    </a:lnTo>
                    <a:lnTo>
                      <a:pt x="136" y="74"/>
                    </a:lnTo>
                    <a:lnTo>
                      <a:pt x="104" y="65"/>
                    </a:lnTo>
                    <a:lnTo>
                      <a:pt x="77" y="0"/>
                    </a:lnTo>
                    <a:lnTo>
                      <a:pt x="0" y="32"/>
                    </a:lnTo>
                    <a:close/>
                  </a:path>
                </a:pathLst>
              </a:custGeom>
              <a:grpFill/>
              <a:ln w="1651">
                <a:solidFill>
                  <a:srgbClr val="000000"/>
                </a:solidFill>
                <a:prstDash val="solid"/>
                <a:round/>
                <a:headEnd/>
                <a:tailEnd/>
              </a:ln>
            </p:spPr>
            <p:txBody>
              <a:bodyPr/>
              <a:lstStyle/>
              <a:p>
                <a:endParaRPr lang="en-US" dirty="0"/>
              </a:p>
            </p:txBody>
          </p:sp>
          <p:sp>
            <p:nvSpPr>
              <p:cNvPr id="99" name="Freeform 90"/>
              <p:cNvSpPr>
                <a:spLocks noChangeAspect="1"/>
              </p:cNvSpPr>
              <p:nvPr/>
            </p:nvSpPr>
            <p:spPr bwMode="auto">
              <a:xfrm>
                <a:off x="1901" y="3376"/>
                <a:ext cx="72" cy="20"/>
              </a:xfrm>
              <a:custGeom>
                <a:avLst/>
                <a:gdLst/>
                <a:ahLst/>
                <a:cxnLst>
                  <a:cxn ang="0">
                    <a:pos x="0" y="31"/>
                  </a:cxn>
                  <a:cxn ang="0">
                    <a:pos x="15" y="0"/>
                  </a:cxn>
                  <a:cxn ang="0">
                    <a:pos x="146" y="13"/>
                  </a:cxn>
                  <a:cxn ang="0">
                    <a:pos x="118" y="39"/>
                  </a:cxn>
                  <a:cxn ang="0">
                    <a:pos x="0" y="31"/>
                  </a:cxn>
                </a:cxnLst>
                <a:rect l="0" t="0" r="r" b="b"/>
                <a:pathLst>
                  <a:path w="146" h="39">
                    <a:moveTo>
                      <a:pt x="0" y="31"/>
                    </a:moveTo>
                    <a:lnTo>
                      <a:pt x="15" y="0"/>
                    </a:lnTo>
                    <a:lnTo>
                      <a:pt x="146" y="13"/>
                    </a:lnTo>
                    <a:lnTo>
                      <a:pt x="118" y="39"/>
                    </a:lnTo>
                    <a:lnTo>
                      <a:pt x="0" y="31"/>
                    </a:lnTo>
                    <a:close/>
                  </a:path>
                </a:pathLst>
              </a:custGeom>
              <a:grpFill/>
              <a:ln w="1651">
                <a:solidFill>
                  <a:srgbClr val="000000"/>
                </a:solidFill>
                <a:prstDash val="solid"/>
                <a:round/>
                <a:headEnd/>
                <a:tailEnd/>
              </a:ln>
            </p:spPr>
            <p:txBody>
              <a:bodyPr/>
              <a:lstStyle/>
              <a:p>
                <a:endParaRPr lang="en-US" dirty="0"/>
              </a:p>
            </p:txBody>
          </p:sp>
          <p:sp>
            <p:nvSpPr>
              <p:cNvPr id="100" name="Freeform 91"/>
              <p:cNvSpPr>
                <a:spLocks noChangeAspect="1"/>
              </p:cNvSpPr>
              <p:nvPr/>
            </p:nvSpPr>
            <p:spPr bwMode="auto">
              <a:xfrm>
                <a:off x="1933" y="3416"/>
                <a:ext cx="29" cy="21"/>
              </a:xfrm>
              <a:custGeom>
                <a:avLst/>
                <a:gdLst/>
                <a:ahLst/>
                <a:cxnLst>
                  <a:cxn ang="0">
                    <a:pos x="0" y="0"/>
                  </a:cxn>
                  <a:cxn ang="0">
                    <a:pos x="19" y="43"/>
                  </a:cxn>
                  <a:cxn ang="0">
                    <a:pos x="57" y="26"/>
                  </a:cxn>
                  <a:cxn ang="0">
                    <a:pos x="40" y="0"/>
                  </a:cxn>
                  <a:cxn ang="0">
                    <a:pos x="0" y="0"/>
                  </a:cxn>
                </a:cxnLst>
                <a:rect l="0" t="0" r="r" b="b"/>
                <a:pathLst>
                  <a:path w="57" h="43">
                    <a:moveTo>
                      <a:pt x="0" y="0"/>
                    </a:moveTo>
                    <a:lnTo>
                      <a:pt x="19" y="43"/>
                    </a:lnTo>
                    <a:lnTo>
                      <a:pt x="57" y="26"/>
                    </a:lnTo>
                    <a:lnTo>
                      <a:pt x="40" y="0"/>
                    </a:lnTo>
                    <a:lnTo>
                      <a:pt x="0" y="0"/>
                    </a:lnTo>
                    <a:close/>
                  </a:path>
                </a:pathLst>
              </a:custGeom>
              <a:grpFill/>
              <a:ln w="1651">
                <a:solidFill>
                  <a:srgbClr val="000000"/>
                </a:solidFill>
                <a:prstDash val="solid"/>
                <a:round/>
                <a:headEnd/>
                <a:tailEnd/>
              </a:ln>
            </p:spPr>
            <p:txBody>
              <a:bodyPr/>
              <a:lstStyle/>
              <a:p>
                <a:endParaRPr lang="en-US" dirty="0"/>
              </a:p>
            </p:txBody>
          </p:sp>
        </p:grpSp>
        <p:sp>
          <p:nvSpPr>
            <p:cNvPr id="95" name="Freeform 92"/>
            <p:cNvSpPr>
              <a:spLocks noChangeAspect="1"/>
            </p:cNvSpPr>
            <p:nvPr/>
          </p:nvSpPr>
          <p:spPr bwMode="auto">
            <a:xfrm>
              <a:off x="3747453" y="5756802"/>
              <a:ext cx="123984" cy="77364"/>
            </a:xfrm>
            <a:custGeom>
              <a:avLst/>
              <a:gdLst/>
              <a:ahLst/>
              <a:cxnLst>
                <a:cxn ang="0">
                  <a:pos x="0" y="30"/>
                </a:cxn>
                <a:cxn ang="0">
                  <a:pos x="23" y="0"/>
                </a:cxn>
                <a:cxn ang="0">
                  <a:pos x="50" y="30"/>
                </a:cxn>
                <a:cxn ang="0">
                  <a:pos x="110" y="25"/>
                </a:cxn>
                <a:cxn ang="0">
                  <a:pos x="183" y="74"/>
                </a:cxn>
                <a:cxn ang="0">
                  <a:pos x="155" y="95"/>
                </a:cxn>
                <a:cxn ang="0">
                  <a:pos x="73" y="111"/>
                </a:cxn>
                <a:cxn ang="0">
                  <a:pos x="55" y="63"/>
                </a:cxn>
                <a:cxn ang="0">
                  <a:pos x="23" y="63"/>
                </a:cxn>
                <a:cxn ang="0">
                  <a:pos x="0" y="30"/>
                </a:cxn>
              </a:cxnLst>
              <a:rect l="0" t="0" r="r" b="b"/>
              <a:pathLst>
                <a:path w="183" h="111">
                  <a:moveTo>
                    <a:pt x="0" y="30"/>
                  </a:moveTo>
                  <a:lnTo>
                    <a:pt x="23" y="0"/>
                  </a:lnTo>
                  <a:lnTo>
                    <a:pt x="50" y="30"/>
                  </a:lnTo>
                  <a:lnTo>
                    <a:pt x="110" y="25"/>
                  </a:lnTo>
                  <a:lnTo>
                    <a:pt x="183" y="74"/>
                  </a:lnTo>
                  <a:lnTo>
                    <a:pt x="155" y="95"/>
                  </a:lnTo>
                  <a:lnTo>
                    <a:pt x="73" y="111"/>
                  </a:lnTo>
                  <a:lnTo>
                    <a:pt x="55" y="63"/>
                  </a:lnTo>
                  <a:lnTo>
                    <a:pt x="23" y="63"/>
                  </a:lnTo>
                  <a:lnTo>
                    <a:pt x="0" y="30"/>
                  </a:lnTo>
                  <a:close/>
                </a:path>
              </a:pathLst>
            </a:custGeom>
            <a:grpFill/>
            <a:ln w="1651">
              <a:solidFill>
                <a:srgbClr val="000000"/>
              </a:solidFill>
              <a:prstDash val="solid"/>
              <a:round/>
              <a:headEnd/>
              <a:tailEnd/>
            </a:ln>
          </p:spPr>
          <p:txBody>
            <a:bodyPr lIns="101858" tIns="50929" rIns="101858" bIns="50929"/>
            <a:lstStyle/>
            <a:p>
              <a:endParaRPr lang="en-US" dirty="0"/>
            </a:p>
          </p:txBody>
        </p:sp>
        <p:sp>
          <p:nvSpPr>
            <p:cNvPr id="96" name="Freeform 93"/>
            <p:cNvSpPr>
              <a:spLocks noChangeAspect="1"/>
            </p:cNvSpPr>
            <p:nvPr/>
          </p:nvSpPr>
          <p:spPr bwMode="auto">
            <a:xfrm>
              <a:off x="3857467" y="5898936"/>
              <a:ext cx="209550" cy="241088"/>
            </a:xfrm>
            <a:custGeom>
              <a:avLst/>
              <a:gdLst/>
              <a:ahLst/>
              <a:cxnLst>
                <a:cxn ang="0">
                  <a:pos x="0" y="134"/>
                </a:cxn>
                <a:cxn ang="0">
                  <a:pos x="41" y="230"/>
                </a:cxn>
                <a:cxn ang="0">
                  <a:pos x="36" y="308"/>
                </a:cxn>
                <a:cxn ang="0">
                  <a:pos x="97" y="342"/>
                </a:cxn>
                <a:cxn ang="0">
                  <a:pos x="134" y="286"/>
                </a:cxn>
                <a:cxn ang="0">
                  <a:pos x="265" y="233"/>
                </a:cxn>
                <a:cxn ang="0">
                  <a:pos x="306" y="190"/>
                </a:cxn>
                <a:cxn ang="0">
                  <a:pos x="200" y="68"/>
                </a:cxn>
                <a:cxn ang="0">
                  <a:pos x="49" y="0"/>
                </a:cxn>
                <a:cxn ang="0">
                  <a:pos x="36" y="19"/>
                </a:cxn>
                <a:cxn ang="0">
                  <a:pos x="55" y="71"/>
                </a:cxn>
                <a:cxn ang="0">
                  <a:pos x="0" y="134"/>
                </a:cxn>
              </a:cxnLst>
              <a:rect l="0" t="0" r="r" b="b"/>
              <a:pathLst>
                <a:path w="306" h="342">
                  <a:moveTo>
                    <a:pt x="0" y="134"/>
                  </a:moveTo>
                  <a:lnTo>
                    <a:pt x="41" y="230"/>
                  </a:lnTo>
                  <a:lnTo>
                    <a:pt x="36" y="308"/>
                  </a:lnTo>
                  <a:lnTo>
                    <a:pt x="97" y="342"/>
                  </a:lnTo>
                  <a:lnTo>
                    <a:pt x="134" y="286"/>
                  </a:lnTo>
                  <a:lnTo>
                    <a:pt x="265" y="233"/>
                  </a:lnTo>
                  <a:lnTo>
                    <a:pt x="306" y="190"/>
                  </a:lnTo>
                  <a:lnTo>
                    <a:pt x="200" y="68"/>
                  </a:lnTo>
                  <a:lnTo>
                    <a:pt x="49" y="0"/>
                  </a:lnTo>
                  <a:lnTo>
                    <a:pt x="36" y="19"/>
                  </a:lnTo>
                  <a:lnTo>
                    <a:pt x="55" y="71"/>
                  </a:lnTo>
                  <a:lnTo>
                    <a:pt x="0" y="134"/>
                  </a:lnTo>
                  <a:close/>
                </a:path>
              </a:pathLst>
            </a:custGeom>
            <a:grpFill/>
            <a:ln w="1651">
              <a:solidFill>
                <a:srgbClr val="000000"/>
              </a:solidFill>
              <a:prstDash val="solid"/>
              <a:round/>
              <a:headEnd/>
              <a:tailEnd/>
            </a:ln>
          </p:spPr>
          <p:txBody>
            <a:bodyPr lIns="101858" tIns="50929" rIns="101858" bIns="50929"/>
            <a:lstStyle/>
            <a:p>
              <a:endParaRPr lang="en-US" dirty="0"/>
            </a:p>
          </p:txBody>
        </p:sp>
      </p:grpSp>
      <p:grpSp>
        <p:nvGrpSpPr>
          <p:cNvPr id="101" name="Group 100"/>
          <p:cNvGrpSpPr/>
          <p:nvPr/>
        </p:nvGrpSpPr>
        <p:grpSpPr>
          <a:xfrm>
            <a:off x="1132001" y="4429662"/>
            <a:ext cx="1584323" cy="1108076"/>
            <a:chOff x="1564643" y="4945377"/>
            <a:chExt cx="1742755" cy="1255820"/>
          </a:xfrm>
          <a:solidFill>
            <a:srgbClr val="6397CB"/>
          </a:solidFill>
        </p:grpSpPr>
        <p:sp>
          <p:nvSpPr>
            <p:cNvPr id="102" name="Freeform 94"/>
            <p:cNvSpPr>
              <a:spLocks noChangeAspect="1"/>
            </p:cNvSpPr>
            <p:nvPr/>
          </p:nvSpPr>
          <p:spPr bwMode="auto">
            <a:xfrm>
              <a:off x="1927860" y="4945377"/>
              <a:ext cx="1379538" cy="1200045"/>
            </a:xfrm>
            <a:custGeom>
              <a:avLst/>
              <a:gdLst/>
              <a:ahLst/>
              <a:cxnLst>
                <a:cxn ang="0">
                  <a:pos x="166" y="1554"/>
                </a:cxn>
                <a:cxn ang="0">
                  <a:pos x="384" y="1430"/>
                </a:cxn>
                <a:cxn ang="0">
                  <a:pos x="392" y="1278"/>
                </a:cxn>
                <a:cxn ang="0">
                  <a:pos x="311" y="1269"/>
                </a:cxn>
                <a:cxn ang="0">
                  <a:pos x="158" y="1261"/>
                </a:cxn>
                <a:cxn ang="0">
                  <a:pos x="226" y="1059"/>
                </a:cxn>
                <a:cxn ang="0">
                  <a:pos x="88" y="1057"/>
                </a:cxn>
                <a:cxn ang="0">
                  <a:pos x="101" y="989"/>
                </a:cxn>
                <a:cxn ang="0">
                  <a:pos x="47" y="913"/>
                </a:cxn>
                <a:cxn ang="0">
                  <a:pos x="243" y="791"/>
                </a:cxn>
                <a:cxn ang="0">
                  <a:pos x="354" y="679"/>
                </a:cxn>
                <a:cxn ang="0">
                  <a:pos x="192" y="635"/>
                </a:cxn>
                <a:cxn ang="0">
                  <a:pos x="288" y="427"/>
                </a:cxn>
                <a:cxn ang="0">
                  <a:pos x="424" y="486"/>
                </a:cxn>
                <a:cxn ang="0">
                  <a:pos x="447" y="493"/>
                </a:cxn>
                <a:cxn ang="0">
                  <a:pos x="340" y="382"/>
                </a:cxn>
                <a:cxn ang="0">
                  <a:pos x="304" y="165"/>
                </a:cxn>
                <a:cxn ang="0">
                  <a:pos x="575" y="53"/>
                </a:cxn>
                <a:cxn ang="0">
                  <a:pos x="712" y="0"/>
                </a:cxn>
                <a:cxn ang="0">
                  <a:pos x="801" y="82"/>
                </a:cxn>
                <a:cxn ang="0">
                  <a:pos x="997" y="142"/>
                </a:cxn>
                <a:cxn ang="0">
                  <a:pos x="1181" y="178"/>
                </a:cxn>
                <a:cxn ang="0">
                  <a:pos x="1444" y="1224"/>
                </a:cxn>
                <a:cxn ang="0">
                  <a:pos x="1609" y="1253"/>
                </a:cxn>
                <a:cxn ang="0">
                  <a:pos x="1695" y="1282"/>
                </a:cxn>
                <a:cxn ang="0">
                  <a:pos x="1939" y="1542"/>
                </a:cxn>
                <a:cxn ang="0">
                  <a:pos x="1994" y="1702"/>
                </a:cxn>
                <a:cxn ang="0">
                  <a:pos x="1960" y="1641"/>
                </a:cxn>
                <a:cxn ang="0">
                  <a:pos x="1897" y="1623"/>
                </a:cxn>
                <a:cxn ang="0">
                  <a:pos x="1879" y="1580"/>
                </a:cxn>
                <a:cxn ang="0">
                  <a:pos x="1853" y="1537"/>
                </a:cxn>
                <a:cxn ang="0">
                  <a:pos x="1783" y="1486"/>
                </a:cxn>
                <a:cxn ang="0">
                  <a:pos x="1744" y="1398"/>
                </a:cxn>
                <a:cxn ang="0">
                  <a:pos x="1716" y="1378"/>
                </a:cxn>
                <a:cxn ang="0">
                  <a:pos x="1657" y="1282"/>
                </a:cxn>
                <a:cxn ang="0">
                  <a:pos x="1757" y="1424"/>
                </a:cxn>
                <a:cxn ang="0">
                  <a:pos x="1758" y="1482"/>
                </a:cxn>
                <a:cxn ang="0">
                  <a:pos x="1733" y="1513"/>
                </a:cxn>
                <a:cxn ang="0">
                  <a:pos x="1669" y="1383"/>
                </a:cxn>
                <a:cxn ang="0">
                  <a:pos x="1617" y="1334"/>
                </a:cxn>
                <a:cxn ang="0">
                  <a:pos x="1598" y="1389"/>
                </a:cxn>
                <a:cxn ang="0">
                  <a:pos x="1423" y="1242"/>
                </a:cxn>
                <a:cxn ang="0">
                  <a:pos x="1351" y="1261"/>
                </a:cxn>
                <a:cxn ang="0">
                  <a:pos x="1105" y="1209"/>
                </a:cxn>
                <a:cxn ang="0">
                  <a:pos x="1052" y="1164"/>
                </a:cxn>
                <a:cxn ang="0">
                  <a:pos x="970" y="1138"/>
                </a:cxn>
                <a:cxn ang="0">
                  <a:pos x="964" y="1153"/>
                </a:cxn>
                <a:cxn ang="0">
                  <a:pos x="1026" y="1257"/>
                </a:cxn>
                <a:cxn ang="0">
                  <a:pos x="912" y="1230"/>
                </a:cxn>
                <a:cxn ang="0">
                  <a:pos x="882" y="1265"/>
                </a:cxn>
                <a:cxn ang="0">
                  <a:pos x="782" y="1302"/>
                </a:cxn>
                <a:cxn ang="0">
                  <a:pos x="795" y="1261"/>
                </a:cxn>
                <a:cxn ang="0">
                  <a:pos x="911" y="1074"/>
                </a:cxn>
                <a:cxn ang="0">
                  <a:pos x="724" y="1190"/>
                </a:cxn>
                <a:cxn ang="0">
                  <a:pos x="647" y="1346"/>
                </a:cxn>
                <a:cxn ang="0">
                  <a:pos x="233" y="1585"/>
                </a:cxn>
                <a:cxn ang="0">
                  <a:pos x="52" y="1633"/>
                </a:cxn>
              </a:cxnLst>
              <a:rect l="0" t="0" r="r" b="b"/>
              <a:pathLst>
                <a:path w="2020" h="1702">
                  <a:moveTo>
                    <a:pt x="0" y="1626"/>
                  </a:moveTo>
                  <a:lnTo>
                    <a:pt x="18" y="1598"/>
                  </a:lnTo>
                  <a:lnTo>
                    <a:pt x="33" y="1601"/>
                  </a:lnTo>
                  <a:lnTo>
                    <a:pt x="115" y="1543"/>
                  </a:lnTo>
                  <a:lnTo>
                    <a:pt x="166" y="1554"/>
                  </a:lnTo>
                  <a:lnTo>
                    <a:pt x="178" y="1576"/>
                  </a:lnTo>
                  <a:lnTo>
                    <a:pt x="184" y="1553"/>
                  </a:lnTo>
                  <a:lnTo>
                    <a:pt x="233" y="1517"/>
                  </a:lnTo>
                  <a:lnTo>
                    <a:pt x="313" y="1487"/>
                  </a:lnTo>
                  <a:lnTo>
                    <a:pt x="384" y="1430"/>
                  </a:lnTo>
                  <a:lnTo>
                    <a:pt x="400" y="1435"/>
                  </a:lnTo>
                  <a:lnTo>
                    <a:pt x="413" y="1360"/>
                  </a:lnTo>
                  <a:lnTo>
                    <a:pt x="455" y="1302"/>
                  </a:lnTo>
                  <a:lnTo>
                    <a:pt x="383" y="1306"/>
                  </a:lnTo>
                  <a:lnTo>
                    <a:pt x="392" y="1278"/>
                  </a:lnTo>
                  <a:lnTo>
                    <a:pt x="415" y="1279"/>
                  </a:lnTo>
                  <a:lnTo>
                    <a:pt x="392" y="1265"/>
                  </a:lnTo>
                  <a:lnTo>
                    <a:pt x="357" y="1301"/>
                  </a:lnTo>
                  <a:lnTo>
                    <a:pt x="354" y="1324"/>
                  </a:lnTo>
                  <a:lnTo>
                    <a:pt x="311" y="1269"/>
                  </a:lnTo>
                  <a:lnTo>
                    <a:pt x="298" y="1278"/>
                  </a:lnTo>
                  <a:lnTo>
                    <a:pt x="276" y="1250"/>
                  </a:lnTo>
                  <a:lnTo>
                    <a:pt x="219" y="1272"/>
                  </a:lnTo>
                  <a:lnTo>
                    <a:pt x="207" y="1275"/>
                  </a:lnTo>
                  <a:lnTo>
                    <a:pt x="158" y="1261"/>
                  </a:lnTo>
                  <a:lnTo>
                    <a:pt x="207" y="1222"/>
                  </a:lnTo>
                  <a:lnTo>
                    <a:pt x="193" y="1211"/>
                  </a:lnTo>
                  <a:lnTo>
                    <a:pt x="208" y="1183"/>
                  </a:lnTo>
                  <a:lnTo>
                    <a:pt x="200" y="1100"/>
                  </a:lnTo>
                  <a:lnTo>
                    <a:pt x="226" y="1059"/>
                  </a:lnTo>
                  <a:lnTo>
                    <a:pt x="185" y="1090"/>
                  </a:lnTo>
                  <a:lnTo>
                    <a:pt x="188" y="1115"/>
                  </a:lnTo>
                  <a:lnTo>
                    <a:pt x="151" y="1138"/>
                  </a:lnTo>
                  <a:lnTo>
                    <a:pt x="104" y="1123"/>
                  </a:lnTo>
                  <a:lnTo>
                    <a:pt x="88" y="1057"/>
                  </a:lnTo>
                  <a:lnTo>
                    <a:pt x="56" y="1028"/>
                  </a:lnTo>
                  <a:lnTo>
                    <a:pt x="58" y="1009"/>
                  </a:lnTo>
                  <a:lnTo>
                    <a:pt x="77" y="1009"/>
                  </a:lnTo>
                  <a:lnTo>
                    <a:pt x="86" y="994"/>
                  </a:lnTo>
                  <a:lnTo>
                    <a:pt x="101" y="989"/>
                  </a:lnTo>
                  <a:lnTo>
                    <a:pt x="86" y="987"/>
                  </a:lnTo>
                  <a:lnTo>
                    <a:pt x="99" y="975"/>
                  </a:lnTo>
                  <a:lnTo>
                    <a:pt x="80" y="953"/>
                  </a:lnTo>
                  <a:lnTo>
                    <a:pt x="73" y="964"/>
                  </a:lnTo>
                  <a:lnTo>
                    <a:pt x="47" y="913"/>
                  </a:lnTo>
                  <a:lnTo>
                    <a:pt x="62" y="878"/>
                  </a:lnTo>
                  <a:lnTo>
                    <a:pt x="155" y="816"/>
                  </a:lnTo>
                  <a:lnTo>
                    <a:pt x="178" y="772"/>
                  </a:lnTo>
                  <a:lnTo>
                    <a:pt x="199" y="765"/>
                  </a:lnTo>
                  <a:lnTo>
                    <a:pt x="243" y="791"/>
                  </a:lnTo>
                  <a:lnTo>
                    <a:pt x="276" y="783"/>
                  </a:lnTo>
                  <a:lnTo>
                    <a:pt x="291" y="763"/>
                  </a:lnTo>
                  <a:lnTo>
                    <a:pt x="358" y="772"/>
                  </a:lnTo>
                  <a:lnTo>
                    <a:pt x="372" y="704"/>
                  </a:lnTo>
                  <a:lnTo>
                    <a:pt x="354" y="679"/>
                  </a:lnTo>
                  <a:lnTo>
                    <a:pt x="398" y="654"/>
                  </a:lnTo>
                  <a:lnTo>
                    <a:pt x="357" y="639"/>
                  </a:lnTo>
                  <a:lnTo>
                    <a:pt x="299" y="676"/>
                  </a:lnTo>
                  <a:lnTo>
                    <a:pt x="293" y="641"/>
                  </a:lnTo>
                  <a:lnTo>
                    <a:pt x="192" y="635"/>
                  </a:lnTo>
                  <a:lnTo>
                    <a:pt x="147" y="596"/>
                  </a:lnTo>
                  <a:lnTo>
                    <a:pt x="140" y="527"/>
                  </a:lnTo>
                  <a:lnTo>
                    <a:pt x="173" y="539"/>
                  </a:lnTo>
                  <a:lnTo>
                    <a:pt x="103" y="467"/>
                  </a:lnTo>
                  <a:lnTo>
                    <a:pt x="288" y="427"/>
                  </a:lnTo>
                  <a:lnTo>
                    <a:pt x="315" y="437"/>
                  </a:lnTo>
                  <a:lnTo>
                    <a:pt x="291" y="468"/>
                  </a:lnTo>
                  <a:lnTo>
                    <a:pt x="385" y="515"/>
                  </a:lnTo>
                  <a:lnTo>
                    <a:pt x="428" y="501"/>
                  </a:lnTo>
                  <a:lnTo>
                    <a:pt x="424" y="486"/>
                  </a:lnTo>
                  <a:lnTo>
                    <a:pt x="389" y="475"/>
                  </a:lnTo>
                  <a:lnTo>
                    <a:pt x="372" y="412"/>
                  </a:lnTo>
                  <a:lnTo>
                    <a:pt x="396" y="432"/>
                  </a:lnTo>
                  <a:lnTo>
                    <a:pt x="405" y="468"/>
                  </a:lnTo>
                  <a:lnTo>
                    <a:pt x="447" y="493"/>
                  </a:lnTo>
                  <a:lnTo>
                    <a:pt x="488" y="490"/>
                  </a:lnTo>
                  <a:lnTo>
                    <a:pt x="479" y="465"/>
                  </a:lnTo>
                  <a:lnTo>
                    <a:pt x="410" y="450"/>
                  </a:lnTo>
                  <a:lnTo>
                    <a:pt x="422" y="412"/>
                  </a:lnTo>
                  <a:lnTo>
                    <a:pt x="340" y="382"/>
                  </a:lnTo>
                  <a:lnTo>
                    <a:pt x="339" y="328"/>
                  </a:lnTo>
                  <a:lnTo>
                    <a:pt x="315" y="291"/>
                  </a:lnTo>
                  <a:lnTo>
                    <a:pt x="254" y="220"/>
                  </a:lnTo>
                  <a:lnTo>
                    <a:pt x="277" y="217"/>
                  </a:lnTo>
                  <a:lnTo>
                    <a:pt x="304" y="165"/>
                  </a:lnTo>
                  <a:lnTo>
                    <a:pt x="373" y="189"/>
                  </a:lnTo>
                  <a:lnTo>
                    <a:pt x="425" y="164"/>
                  </a:lnTo>
                  <a:lnTo>
                    <a:pt x="503" y="69"/>
                  </a:lnTo>
                  <a:lnTo>
                    <a:pt x="525" y="85"/>
                  </a:lnTo>
                  <a:lnTo>
                    <a:pt x="575" y="53"/>
                  </a:lnTo>
                  <a:lnTo>
                    <a:pt x="576" y="80"/>
                  </a:lnTo>
                  <a:lnTo>
                    <a:pt x="602" y="72"/>
                  </a:lnTo>
                  <a:lnTo>
                    <a:pt x="588" y="57"/>
                  </a:lnTo>
                  <a:lnTo>
                    <a:pt x="660" y="48"/>
                  </a:lnTo>
                  <a:lnTo>
                    <a:pt x="712" y="0"/>
                  </a:lnTo>
                  <a:lnTo>
                    <a:pt x="746" y="31"/>
                  </a:lnTo>
                  <a:lnTo>
                    <a:pt x="735" y="69"/>
                  </a:lnTo>
                  <a:lnTo>
                    <a:pt x="760" y="72"/>
                  </a:lnTo>
                  <a:lnTo>
                    <a:pt x="768" y="37"/>
                  </a:lnTo>
                  <a:lnTo>
                    <a:pt x="801" y="82"/>
                  </a:lnTo>
                  <a:lnTo>
                    <a:pt x="860" y="82"/>
                  </a:lnTo>
                  <a:lnTo>
                    <a:pt x="867" y="123"/>
                  </a:lnTo>
                  <a:lnTo>
                    <a:pt x="971" y="134"/>
                  </a:lnTo>
                  <a:lnTo>
                    <a:pt x="970" y="154"/>
                  </a:lnTo>
                  <a:lnTo>
                    <a:pt x="997" y="142"/>
                  </a:lnTo>
                  <a:lnTo>
                    <a:pt x="1023" y="174"/>
                  </a:lnTo>
                  <a:lnTo>
                    <a:pt x="1078" y="165"/>
                  </a:lnTo>
                  <a:lnTo>
                    <a:pt x="1129" y="189"/>
                  </a:lnTo>
                  <a:lnTo>
                    <a:pt x="1181" y="165"/>
                  </a:lnTo>
                  <a:lnTo>
                    <a:pt x="1181" y="178"/>
                  </a:lnTo>
                  <a:lnTo>
                    <a:pt x="1197" y="171"/>
                  </a:lnTo>
                  <a:lnTo>
                    <a:pt x="1282" y="215"/>
                  </a:lnTo>
                  <a:lnTo>
                    <a:pt x="1349" y="1201"/>
                  </a:lnTo>
                  <a:lnTo>
                    <a:pt x="1445" y="1197"/>
                  </a:lnTo>
                  <a:lnTo>
                    <a:pt x="1444" y="1224"/>
                  </a:lnTo>
                  <a:lnTo>
                    <a:pt x="1474" y="1250"/>
                  </a:lnTo>
                  <a:lnTo>
                    <a:pt x="1536" y="1297"/>
                  </a:lnTo>
                  <a:lnTo>
                    <a:pt x="1545" y="1324"/>
                  </a:lnTo>
                  <a:lnTo>
                    <a:pt x="1593" y="1293"/>
                  </a:lnTo>
                  <a:lnTo>
                    <a:pt x="1609" y="1253"/>
                  </a:lnTo>
                  <a:lnTo>
                    <a:pt x="1636" y="1237"/>
                  </a:lnTo>
                  <a:lnTo>
                    <a:pt x="1641" y="1231"/>
                  </a:lnTo>
                  <a:lnTo>
                    <a:pt x="1674" y="1253"/>
                  </a:lnTo>
                  <a:lnTo>
                    <a:pt x="1672" y="1279"/>
                  </a:lnTo>
                  <a:lnTo>
                    <a:pt x="1695" y="1282"/>
                  </a:lnTo>
                  <a:lnTo>
                    <a:pt x="1707" y="1293"/>
                  </a:lnTo>
                  <a:lnTo>
                    <a:pt x="1716" y="1312"/>
                  </a:lnTo>
                  <a:lnTo>
                    <a:pt x="1750" y="1327"/>
                  </a:lnTo>
                  <a:lnTo>
                    <a:pt x="1892" y="1530"/>
                  </a:lnTo>
                  <a:lnTo>
                    <a:pt x="1939" y="1542"/>
                  </a:lnTo>
                  <a:lnTo>
                    <a:pt x="2012" y="1569"/>
                  </a:lnTo>
                  <a:lnTo>
                    <a:pt x="2020" y="1585"/>
                  </a:lnTo>
                  <a:lnTo>
                    <a:pt x="2001" y="1598"/>
                  </a:lnTo>
                  <a:lnTo>
                    <a:pt x="2008" y="1633"/>
                  </a:lnTo>
                  <a:lnTo>
                    <a:pt x="1994" y="1702"/>
                  </a:lnTo>
                  <a:lnTo>
                    <a:pt x="1986" y="1687"/>
                  </a:lnTo>
                  <a:lnTo>
                    <a:pt x="1972" y="1700"/>
                  </a:lnTo>
                  <a:lnTo>
                    <a:pt x="1955" y="1685"/>
                  </a:lnTo>
                  <a:lnTo>
                    <a:pt x="1979" y="1667"/>
                  </a:lnTo>
                  <a:lnTo>
                    <a:pt x="1960" y="1641"/>
                  </a:lnTo>
                  <a:lnTo>
                    <a:pt x="1960" y="1627"/>
                  </a:lnTo>
                  <a:lnTo>
                    <a:pt x="1939" y="1582"/>
                  </a:lnTo>
                  <a:lnTo>
                    <a:pt x="1925" y="1582"/>
                  </a:lnTo>
                  <a:lnTo>
                    <a:pt x="1901" y="1598"/>
                  </a:lnTo>
                  <a:lnTo>
                    <a:pt x="1897" y="1623"/>
                  </a:lnTo>
                  <a:lnTo>
                    <a:pt x="1875" y="1628"/>
                  </a:lnTo>
                  <a:lnTo>
                    <a:pt x="1873" y="1623"/>
                  </a:lnTo>
                  <a:lnTo>
                    <a:pt x="1888" y="1596"/>
                  </a:lnTo>
                  <a:lnTo>
                    <a:pt x="1892" y="1569"/>
                  </a:lnTo>
                  <a:lnTo>
                    <a:pt x="1879" y="1580"/>
                  </a:lnTo>
                  <a:lnTo>
                    <a:pt x="1873" y="1598"/>
                  </a:lnTo>
                  <a:lnTo>
                    <a:pt x="1820" y="1568"/>
                  </a:lnTo>
                  <a:lnTo>
                    <a:pt x="1822" y="1557"/>
                  </a:lnTo>
                  <a:lnTo>
                    <a:pt x="1850" y="1557"/>
                  </a:lnTo>
                  <a:lnTo>
                    <a:pt x="1853" y="1537"/>
                  </a:lnTo>
                  <a:lnTo>
                    <a:pt x="1873" y="1528"/>
                  </a:lnTo>
                  <a:lnTo>
                    <a:pt x="1869" y="1519"/>
                  </a:lnTo>
                  <a:lnTo>
                    <a:pt x="1843" y="1523"/>
                  </a:lnTo>
                  <a:lnTo>
                    <a:pt x="1835" y="1487"/>
                  </a:lnTo>
                  <a:lnTo>
                    <a:pt x="1783" y="1486"/>
                  </a:lnTo>
                  <a:lnTo>
                    <a:pt x="1766" y="1445"/>
                  </a:lnTo>
                  <a:lnTo>
                    <a:pt x="1783" y="1409"/>
                  </a:lnTo>
                  <a:lnTo>
                    <a:pt x="1764" y="1415"/>
                  </a:lnTo>
                  <a:lnTo>
                    <a:pt x="1755" y="1391"/>
                  </a:lnTo>
                  <a:lnTo>
                    <a:pt x="1744" y="1398"/>
                  </a:lnTo>
                  <a:lnTo>
                    <a:pt x="1735" y="1389"/>
                  </a:lnTo>
                  <a:lnTo>
                    <a:pt x="1750" y="1357"/>
                  </a:lnTo>
                  <a:lnTo>
                    <a:pt x="1737" y="1354"/>
                  </a:lnTo>
                  <a:lnTo>
                    <a:pt x="1733" y="1371"/>
                  </a:lnTo>
                  <a:lnTo>
                    <a:pt x="1716" y="1378"/>
                  </a:lnTo>
                  <a:lnTo>
                    <a:pt x="1695" y="1367"/>
                  </a:lnTo>
                  <a:lnTo>
                    <a:pt x="1691" y="1341"/>
                  </a:lnTo>
                  <a:lnTo>
                    <a:pt x="1668" y="1306"/>
                  </a:lnTo>
                  <a:lnTo>
                    <a:pt x="1668" y="1285"/>
                  </a:lnTo>
                  <a:lnTo>
                    <a:pt x="1657" y="1282"/>
                  </a:lnTo>
                  <a:lnTo>
                    <a:pt x="1654" y="1257"/>
                  </a:lnTo>
                  <a:lnTo>
                    <a:pt x="1650" y="1265"/>
                  </a:lnTo>
                  <a:lnTo>
                    <a:pt x="1661" y="1324"/>
                  </a:lnTo>
                  <a:lnTo>
                    <a:pt x="1683" y="1367"/>
                  </a:lnTo>
                  <a:lnTo>
                    <a:pt x="1757" y="1424"/>
                  </a:lnTo>
                  <a:lnTo>
                    <a:pt x="1757" y="1435"/>
                  </a:lnTo>
                  <a:lnTo>
                    <a:pt x="1740" y="1433"/>
                  </a:lnTo>
                  <a:lnTo>
                    <a:pt x="1739" y="1445"/>
                  </a:lnTo>
                  <a:lnTo>
                    <a:pt x="1750" y="1441"/>
                  </a:lnTo>
                  <a:lnTo>
                    <a:pt x="1758" y="1482"/>
                  </a:lnTo>
                  <a:lnTo>
                    <a:pt x="1805" y="1504"/>
                  </a:lnTo>
                  <a:lnTo>
                    <a:pt x="1831" y="1543"/>
                  </a:lnTo>
                  <a:lnTo>
                    <a:pt x="1774" y="1556"/>
                  </a:lnTo>
                  <a:lnTo>
                    <a:pt x="1750" y="1627"/>
                  </a:lnTo>
                  <a:lnTo>
                    <a:pt x="1733" y="1513"/>
                  </a:lnTo>
                  <a:lnTo>
                    <a:pt x="1722" y="1502"/>
                  </a:lnTo>
                  <a:lnTo>
                    <a:pt x="1721" y="1479"/>
                  </a:lnTo>
                  <a:lnTo>
                    <a:pt x="1729" y="1474"/>
                  </a:lnTo>
                  <a:lnTo>
                    <a:pt x="1684" y="1386"/>
                  </a:lnTo>
                  <a:lnTo>
                    <a:pt x="1669" y="1383"/>
                  </a:lnTo>
                  <a:lnTo>
                    <a:pt x="1659" y="1367"/>
                  </a:lnTo>
                  <a:lnTo>
                    <a:pt x="1643" y="1369"/>
                  </a:lnTo>
                  <a:lnTo>
                    <a:pt x="1635" y="1361"/>
                  </a:lnTo>
                  <a:lnTo>
                    <a:pt x="1624" y="1313"/>
                  </a:lnTo>
                  <a:lnTo>
                    <a:pt x="1617" y="1334"/>
                  </a:lnTo>
                  <a:lnTo>
                    <a:pt x="1578" y="1320"/>
                  </a:lnTo>
                  <a:lnTo>
                    <a:pt x="1572" y="1330"/>
                  </a:lnTo>
                  <a:lnTo>
                    <a:pt x="1618" y="1357"/>
                  </a:lnTo>
                  <a:lnTo>
                    <a:pt x="1593" y="1365"/>
                  </a:lnTo>
                  <a:lnTo>
                    <a:pt x="1598" y="1389"/>
                  </a:lnTo>
                  <a:lnTo>
                    <a:pt x="1561" y="1372"/>
                  </a:lnTo>
                  <a:lnTo>
                    <a:pt x="1511" y="1324"/>
                  </a:lnTo>
                  <a:lnTo>
                    <a:pt x="1440" y="1293"/>
                  </a:lnTo>
                  <a:lnTo>
                    <a:pt x="1389" y="1290"/>
                  </a:lnTo>
                  <a:lnTo>
                    <a:pt x="1423" y="1242"/>
                  </a:lnTo>
                  <a:lnTo>
                    <a:pt x="1441" y="1265"/>
                  </a:lnTo>
                  <a:lnTo>
                    <a:pt x="1444" y="1242"/>
                  </a:lnTo>
                  <a:lnTo>
                    <a:pt x="1414" y="1222"/>
                  </a:lnTo>
                  <a:lnTo>
                    <a:pt x="1393" y="1260"/>
                  </a:lnTo>
                  <a:lnTo>
                    <a:pt x="1351" y="1261"/>
                  </a:lnTo>
                  <a:lnTo>
                    <a:pt x="1168" y="1243"/>
                  </a:lnTo>
                  <a:lnTo>
                    <a:pt x="1174" y="1213"/>
                  </a:lnTo>
                  <a:lnTo>
                    <a:pt x="1156" y="1223"/>
                  </a:lnTo>
                  <a:lnTo>
                    <a:pt x="1133" y="1194"/>
                  </a:lnTo>
                  <a:lnTo>
                    <a:pt x="1105" y="1209"/>
                  </a:lnTo>
                  <a:lnTo>
                    <a:pt x="1094" y="1191"/>
                  </a:lnTo>
                  <a:lnTo>
                    <a:pt x="1046" y="1211"/>
                  </a:lnTo>
                  <a:lnTo>
                    <a:pt x="1044" y="1196"/>
                  </a:lnTo>
                  <a:lnTo>
                    <a:pt x="1066" y="1165"/>
                  </a:lnTo>
                  <a:lnTo>
                    <a:pt x="1052" y="1164"/>
                  </a:lnTo>
                  <a:lnTo>
                    <a:pt x="1067" y="1152"/>
                  </a:lnTo>
                  <a:lnTo>
                    <a:pt x="1013" y="1159"/>
                  </a:lnTo>
                  <a:lnTo>
                    <a:pt x="994" y="1141"/>
                  </a:lnTo>
                  <a:lnTo>
                    <a:pt x="976" y="1152"/>
                  </a:lnTo>
                  <a:lnTo>
                    <a:pt x="970" y="1138"/>
                  </a:lnTo>
                  <a:lnTo>
                    <a:pt x="983" y="1123"/>
                  </a:lnTo>
                  <a:lnTo>
                    <a:pt x="954" y="1131"/>
                  </a:lnTo>
                  <a:lnTo>
                    <a:pt x="957" y="1141"/>
                  </a:lnTo>
                  <a:lnTo>
                    <a:pt x="942" y="1153"/>
                  </a:lnTo>
                  <a:lnTo>
                    <a:pt x="964" y="1153"/>
                  </a:lnTo>
                  <a:lnTo>
                    <a:pt x="954" y="1182"/>
                  </a:lnTo>
                  <a:lnTo>
                    <a:pt x="976" y="1193"/>
                  </a:lnTo>
                  <a:lnTo>
                    <a:pt x="1000" y="1208"/>
                  </a:lnTo>
                  <a:lnTo>
                    <a:pt x="1031" y="1193"/>
                  </a:lnTo>
                  <a:lnTo>
                    <a:pt x="1026" y="1257"/>
                  </a:lnTo>
                  <a:lnTo>
                    <a:pt x="972" y="1260"/>
                  </a:lnTo>
                  <a:lnTo>
                    <a:pt x="972" y="1239"/>
                  </a:lnTo>
                  <a:lnTo>
                    <a:pt x="954" y="1230"/>
                  </a:lnTo>
                  <a:lnTo>
                    <a:pt x="913" y="1246"/>
                  </a:lnTo>
                  <a:lnTo>
                    <a:pt x="912" y="1230"/>
                  </a:lnTo>
                  <a:lnTo>
                    <a:pt x="897" y="1243"/>
                  </a:lnTo>
                  <a:lnTo>
                    <a:pt x="891" y="1224"/>
                  </a:lnTo>
                  <a:lnTo>
                    <a:pt x="860" y="1222"/>
                  </a:lnTo>
                  <a:lnTo>
                    <a:pt x="884" y="1257"/>
                  </a:lnTo>
                  <a:lnTo>
                    <a:pt x="882" y="1265"/>
                  </a:lnTo>
                  <a:lnTo>
                    <a:pt x="868" y="1260"/>
                  </a:lnTo>
                  <a:lnTo>
                    <a:pt x="831" y="1279"/>
                  </a:lnTo>
                  <a:lnTo>
                    <a:pt x="823" y="1272"/>
                  </a:lnTo>
                  <a:lnTo>
                    <a:pt x="795" y="1320"/>
                  </a:lnTo>
                  <a:lnTo>
                    <a:pt x="782" y="1302"/>
                  </a:lnTo>
                  <a:lnTo>
                    <a:pt x="773" y="1313"/>
                  </a:lnTo>
                  <a:lnTo>
                    <a:pt x="746" y="1308"/>
                  </a:lnTo>
                  <a:lnTo>
                    <a:pt x="742" y="1283"/>
                  </a:lnTo>
                  <a:lnTo>
                    <a:pt x="776" y="1283"/>
                  </a:lnTo>
                  <a:lnTo>
                    <a:pt x="795" y="1261"/>
                  </a:lnTo>
                  <a:lnTo>
                    <a:pt x="741" y="1260"/>
                  </a:lnTo>
                  <a:lnTo>
                    <a:pt x="788" y="1148"/>
                  </a:lnTo>
                  <a:lnTo>
                    <a:pt x="869" y="1128"/>
                  </a:lnTo>
                  <a:lnTo>
                    <a:pt x="860" y="1102"/>
                  </a:lnTo>
                  <a:lnTo>
                    <a:pt x="911" y="1074"/>
                  </a:lnTo>
                  <a:lnTo>
                    <a:pt x="842" y="1091"/>
                  </a:lnTo>
                  <a:lnTo>
                    <a:pt x="854" y="1035"/>
                  </a:lnTo>
                  <a:lnTo>
                    <a:pt x="820" y="1101"/>
                  </a:lnTo>
                  <a:lnTo>
                    <a:pt x="776" y="1123"/>
                  </a:lnTo>
                  <a:lnTo>
                    <a:pt x="724" y="1190"/>
                  </a:lnTo>
                  <a:lnTo>
                    <a:pt x="688" y="1190"/>
                  </a:lnTo>
                  <a:lnTo>
                    <a:pt x="706" y="1224"/>
                  </a:lnTo>
                  <a:lnTo>
                    <a:pt x="616" y="1298"/>
                  </a:lnTo>
                  <a:lnTo>
                    <a:pt x="657" y="1313"/>
                  </a:lnTo>
                  <a:lnTo>
                    <a:pt x="647" y="1346"/>
                  </a:lnTo>
                  <a:lnTo>
                    <a:pt x="442" y="1501"/>
                  </a:lnTo>
                  <a:lnTo>
                    <a:pt x="295" y="1542"/>
                  </a:lnTo>
                  <a:lnTo>
                    <a:pt x="339" y="1559"/>
                  </a:lnTo>
                  <a:lnTo>
                    <a:pt x="250" y="1608"/>
                  </a:lnTo>
                  <a:lnTo>
                    <a:pt x="233" y="1585"/>
                  </a:lnTo>
                  <a:lnTo>
                    <a:pt x="170" y="1608"/>
                  </a:lnTo>
                  <a:lnTo>
                    <a:pt x="126" y="1609"/>
                  </a:lnTo>
                  <a:lnTo>
                    <a:pt x="126" y="1580"/>
                  </a:lnTo>
                  <a:lnTo>
                    <a:pt x="69" y="1637"/>
                  </a:lnTo>
                  <a:lnTo>
                    <a:pt x="52" y="1633"/>
                  </a:lnTo>
                  <a:lnTo>
                    <a:pt x="52" y="1605"/>
                  </a:lnTo>
                  <a:lnTo>
                    <a:pt x="41" y="1633"/>
                  </a:lnTo>
                  <a:lnTo>
                    <a:pt x="0" y="1626"/>
                  </a:lnTo>
                  <a:close/>
                </a:path>
              </a:pathLst>
            </a:custGeom>
            <a:grpFill/>
            <a:ln w="1588">
              <a:solidFill>
                <a:srgbClr val="000000"/>
              </a:solidFill>
              <a:prstDash val="solid"/>
              <a:round/>
              <a:headEnd/>
              <a:tailEnd/>
            </a:ln>
          </p:spPr>
          <p:txBody>
            <a:bodyPr lIns="101882" tIns="50941" rIns="101882" bIns="50941"/>
            <a:lstStyle/>
            <a:p>
              <a:endParaRPr lang="en-US" dirty="0"/>
            </a:p>
          </p:txBody>
        </p:sp>
        <p:grpSp>
          <p:nvGrpSpPr>
            <p:cNvPr id="103" name="Group 95"/>
            <p:cNvGrpSpPr>
              <a:grpSpLocks noChangeAspect="1"/>
            </p:cNvGrpSpPr>
            <p:nvPr/>
          </p:nvGrpSpPr>
          <p:grpSpPr bwMode="auto">
            <a:xfrm>
              <a:off x="1564643" y="5947515"/>
              <a:ext cx="1596073" cy="253682"/>
              <a:chOff x="442" y="3532"/>
              <a:chExt cx="1168" cy="180"/>
            </a:xfrm>
            <a:grpFill/>
          </p:grpSpPr>
          <p:grpSp>
            <p:nvGrpSpPr>
              <p:cNvPr id="104" name="Group 96"/>
              <p:cNvGrpSpPr>
                <a:grpSpLocks noChangeAspect="1"/>
              </p:cNvGrpSpPr>
              <p:nvPr/>
            </p:nvGrpSpPr>
            <p:grpSpPr bwMode="auto">
              <a:xfrm>
                <a:off x="442" y="3537"/>
                <a:ext cx="564" cy="175"/>
                <a:chOff x="442" y="3537"/>
                <a:chExt cx="564" cy="175"/>
              </a:xfrm>
              <a:grpFill/>
            </p:grpSpPr>
            <p:sp>
              <p:nvSpPr>
                <p:cNvPr id="109" name="Freeform 97"/>
                <p:cNvSpPr>
                  <a:spLocks noChangeAspect="1"/>
                </p:cNvSpPr>
                <p:nvPr/>
              </p:nvSpPr>
              <p:spPr bwMode="auto">
                <a:xfrm>
                  <a:off x="442" y="3687"/>
                  <a:ext cx="52" cy="25"/>
                </a:xfrm>
                <a:custGeom>
                  <a:avLst/>
                  <a:gdLst/>
                  <a:ahLst/>
                  <a:cxnLst>
                    <a:cxn ang="0">
                      <a:pos x="0" y="51"/>
                    </a:cxn>
                    <a:cxn ang="0">
                      <a:pos x="26" y="26"/>
                    </a:cxn>
                    <a:cxn ang="0">
                      <a:pos x="97" y="0"/>
                    </a:cxn>
                    <a:cxn ang="0">
                      <a:pos x="102" y="10"/>
                    </a:cxn>
                    <a:cxn ang="0">
                      <a:pos x="0" y="51"/>
                    </a:cxn>
                  </a:cxnLst>
                  <a:rect l="0" t="0" r="r" b="b"/>
                  <a:pathLst>
                    <a:path w="102" h="51">
                      <a:moveTo>
                        <a:pt x="0" y="51"/>
                      </a:moveTo>
                      <a:lnTo>
                        <a:pt x="26" y="26"/>
                      </a:lnTo>
                      <a:lnTo>
                        <a:pt x="97" y="0"/>
                      </a:lnTo>
                      <a:lnTo>
                        <a:pt x="102" y="10"/>
                      </a:lnTo>
                      <a:lnTo>
                        <a:pt x="0" y="51"/>
                      </a:lnTo>
                      <a:close/>
                    </a:path>
                  </a:pathLst>
                </a:custGeom>
                <a:grpFill/>
                <a:ln w="1588">
                  <a:solidFill>
                    <a:srgbClr val="000000"/>
                  </a:solidFill>
                  <a:prstDash val="solid"/>
                  <a:round/>
                  <a:headEnd/>
                  <a:tailEnd/>
                </a:ln>
              </p:spPr>
              <p:txBody>
                <a:bodyPr/>
                <a:lstStyle/>
                <a:p>
                  <a:endParaRPr lang="en-US" dirty="0"/>
                </a:p>
              </p:txBody>
            </p:sp>
            <p:sp>
              <p:nvSpPr>
                <p:cNvPr id="110" name="Freeform 98"/>
                <p:cNvSpPr>
                  <a:spLocks noChangeAspect="1"/>
                </p:cNvSpPr>
                <p:nvPr/>
              </p:nvSpPr>
              <p:spPr bwMode="auto">
                <a:xfrm>
                  <a:off x="518" y="3676"/>
                  <a:ext cx="29" cy="20"/>
                </a:xfrm>
                <a:custGeom>
                  <a:avLst/>
                  <a:gdLst/>
                  <a:ahLst/>
                  <a:cxnLst>
                    <a:cxn ang="0">
                      <a:pos x="0" y="41"/>
                    </a:cxn>
                    <a:cxn ang="0">
                      <a:pos x="13" y="0"/>
                    </a:cxn>
                    <a:cxn ang="0">
                      <a:pos x="59" y="8"/>
                    </a:cxn>
                    <a:cxn ang="0">
                      <a:pos x="54" y="31"/>
                    </a:cxn>
                    <a:cxn ang="0">
                      <a:pos x="0" y="41"/>
                    </a:cxn>
                  </a:cxnLst>
                  <a:rect l="0" t="0" r="r" b="b"/>
                  <a:pathLst>
                    <a:path w="59" h="41">
                      <a:moveTo>
                        <a:pt x="0" y="41"/>
                      </a:moveTo>
                      <a:lnTo>
                        <a:pt x="13" y="0"/>
                      </a:lnTo>
                      <a:lnTo>
                        <a:pt x="59" y="8"/>
                      </a:lnTo>
                      <a:lnTo>
                        <a:pt x="54" y="31"/>
                      </a:lnTo>
                      <a:lnTo>
                        <a:pt x="0" y="41"/>
                      </a:lnTo>
                      <a:close/>
                    </a:path>
                  </a:pathLst>
                </a:custGeom>
                <a:grpFill/>
                <a:ln w="1588">
                  <a:solidFill>
                    <a:srgbClr val="000000"/>
                  </a:solidFill>
                  <a:prstDash val="solid"/>
                  <a:round/>
                  <a:headEnd/>
                  <a:tailEnd/>
                </a:ln>
              </p:spPr>
              <p:txBody>
                <a:bodyPr/>
                <a:lstStyle/>
                <a:p>
                  <a:endParaRPr lang="en-US" dirty="0"/>
                </a:p>
              </p:txBody>
            </p:sp>
            <p:sp>
              <p:nvSpPr>
                <p:cNvPr id="111" name="Freeform 99"/>
                <p:cNvSpPr>
                  <a:spLocks noChangeAspect="1"/>
                </p:cNvSpPr>
                <p:nvPr/>
              </p:nvSpPr>
              <p:spPr bwMode="auto">
                <a:xfrm>
                  <a:off x="585" y="3652"/>
                  <a:ext cx="56" cy="22"/>
                </a:xfrm>
                <a:custGeom>
                  <a:avLst/>
                  <a:gdLst/>
                  <a:ahLst/>
                  <a:cxnLst>
                    <a:cxn ang="0">
                      <a:pos x="0" y="44"/>
                    </a:cxn>
                    <a:cxn ang="0">
                      <a:pos x="27" y="0"/>
                    </a:cxn>
                    <a:cxn ang="0">
                      <a:pos x="94" y="0"/>
                    </a:cxn>
                    <a:cxn ang="0">
                      <a:pos x="112" y="42"/>
                    </a:cxn>
                    <a:cxn ang="0">
                      <a:pos x="38" y="29"/>
                    </a:cxn>
                    <a:cxn ang="0">
                      <a:pos x="0" y="44"/>
                    </a:cxn>
                  </a:cxnLst>
                  <a:rect l="0" t="0" r="r" b="b"/>
                  <a:pathLst>
                    <a:path w="112" h="44">
                      <a:moveTo>
                        <a:pt x="0" y="44"/>
                      </a:moveTo>
                      <a:lnTo>
                        <a:pt x="27" y="0"/>
                      </a:lnTo>
                      <a:lnTo>
                        <a:pt x="94" y="0"/>
                      </a:lnTo>
                      <a:lnTo>
                        <a:pt x="112" y="42"/>
                      </a:lnTo>
                      <a:lnTo>
                        <a:pt x="38" y="29"/>
                      </a:lnTo>
                      <a:lnTo>
                        <a:pt x="0" y="44"/>
                      </a:lnTo>
                      <a:close/>
                    </a:path>
                  </a:pathLst>
                </a:custGeom>
                <a:grpFill/>
                <a:ln w="1588">
                  <a:solidFill>
                    <a:srgbClr val="000000"/>
                  </a:solidFill>
                  <a:prstDash val="solid"/>
                  <a:round/>
                  <a:headEnd/>
                  <a:tailEnd/>
                </a:ln>
              </p:spPr>
              <p:txBody>
                <a:bodyPr/>
                <a:lstStyle/>
                <a:p>
                  <a:endParaRPr lang="en-US" dirty="0"/>
                </a:p>
              </p:txBody>
            </p:sp>
            <p:sp>
              <p:nvSpPr>
                <p:cNvPr id="112" name="Freeform 100"/>
                <p:cNvSpPr>
                  <a:spLocks noChangeAspect="1"/>
                </p:cNvSpPr>
                <p:nvPr/>
              </p:nvSpPr>
              <p:spPr bwMode="auto">
                <a:xfrm>
                  <a:off x="906" y="3537"/>
                  <a:ext cx="100" cy="100"/>
                </a:xfrm>
                <a:custGeom>
                  <a:avLst/>
                  <a:gdLst/>
                  <a:ahLst/>
                  <a:cxnLst>
                    <a:cxn ang="0">
                      <a:pos x="0" y="202"/>
                    </a:cxn>
                    <a:cxn ang="0">
                      <a:pos x="55" y="148"/>
                    </a:cxn>
                    <a:cxn ang="0">
                      <a:pos x="19" y="80"/>
                    </a:cxn>
                    <a:cxn ang="0">
                      <a:pos x="73" y="102"/>
                    </a:cxn>
                    <a:cxn ang="0">
                      <a:pos x="154" y="0"/>
                    </a:cxn>
                    <a:cxn ang="0">
                      <a:pos x="199" y="13"/>
                    </a:cxn>
                    <a:cxn ang="0">
                      <a:pos x="158" y="110"/>
                    </a:cxn>
                    <a:cxn ang="0">
                      <a:pos x="0" y="202"/>
                    </a:cxn>
                  </a:cxnLst>
                  <a:rect l="0" t="0" r="r" b="b"/>
                  <a:pathLst>
                    <a:path w="199" h="202">
                      <a:moveTo>
                        <a:pt x="0" y="202"/>
                      </a:moveTo>
                      <a:lnTo>
                        <a:pt x="55" y="148"/>
                      </a:lnTo>
                      <a:lnTo>
                        <a:pt x="19" y="80"/>
                      </a:lnTo>
                      <a:lnTo>
                        <a:pt x="73" y="102"/>
                      </a:lnTo>
                      <a:lnTo>
                        <a:pt x="154" y="0"/>
                      </a:lnTo>
                      <a:lnTo>
                        <a:pt x="199" y="13"/>
                      </a:lnTo>
                      <a:lnTo>
                        <a:pt x="158" y="110"/>
                      </a:lnTo>
                      <a:lnTo>
                        <a:pt x="0" y="202"/>
                      </a:lnTo>
                      <a:close/>
                    </a:path>
                  </a:pathLst>
                </a:custGeom>
                <a:grpFill/>
                <a:ln w="1588">
                  <a:solidFill>
                    <a:srgbClr val="000000"/>
                  </a:solidFill>
                  <a:prstDash val="solid"/>
                  <a:round/>
                  <a:headEnd/>
                  <a:tailEnd/>
                </a:ln>
              </p:spPr>
              <p:txBody>
                <a:bodyPr/>
                <a:lstStyle/>
                <a:p>
                  <a:endParaRPr lang="en-US" dirty="0"/>
                </a:p>
              </p:txBody>
            </p:sp>
          </p:grpSp>
          <p:grpSp>
            <p:nvGrpSpPr>
              <p:cNvPr id="105" name="Group 101"/>
              <p:cNvGrpSpPr>
                <a:grpSpLocks noChangeAspect="1"/>
              </p:cNvGrpSpPr>
              <p:nvPr/>
            </p:nvGrpSpPr>
            <p:grpSpPr bwMode="auto">
              <a:xfrm>
                <a:off x="1438" y="3532"/>
                <a:ext cx="172" cy="176"/>
                <a:chOff x="1438" y="3532"/>
                <a:chExt cx="172" cy="176"/>
              </a:xfrm>
              <a:grpFill/>
            </p:grpSpPr>
            <p:sp>
              <p:nvSpPr>
                <p:cNvPr id="106" name="Freeform 102"/>
                <p:cNvSpPr>
                  <a:spLocks noChangeAspect="1"/>
                </p:cNvSpPr>
                <p:nvPr/>
              </p:nvSpPr>
              <p:spPr bwMode="auto">
                <a:xfrm>
                  <a:off x="1438" y="3532"/>
                  <a:ext cx="60" cy="114"/>
                </a:xfrm>
                <a:custGeom>
                  <a:avLst/>
                  <a:gdLst/>
                  <a:ahLst/>
                  <a:cxnLst>
                    <a:cxn ang="0">
                      <a:pos x="0" y="62"/>
                    </a:cxn>
                    <a:cxn ang="0">
                      <a:pos x="26" y="0"/>
                    </a:cxn>
                    <a:cxn ang="0">
                      <a:pos x="86" y="62"/>
                    </a:cxn>
                    <a:cxn ang="0">
                      <a:pos x="120" y="227"/>
                    </a:cxn>
                    <a:cxn ang="0">
                      <a:pos x="0" y="62"/>
                    </a:cxn>
                  </a:cxnLst>
                  <a:rect l="0" t="0" r="r" b="b"/>
                  <a:pathLst>
                    <a:path w="120" h="227">
                      <a:moveTo>
                        <a:pt x="0" y="62"/>
                      </a:moveTo>
                      <a:lnTo>
                        <a:pt x="26" y="0"/>
                      </a:lnTo>
                      <a:lnTo>
                        <a:pt x="86" y="62"/>
                      </a:lnTo>
                      <a:lnTo>
                        <a:pt x="120" y="227"/>
                      </a:lnTo>
                      <a:lnTo>
                        <a:pt x="0" y="62"/>
                      </a:lnTo>
                      <a:close/>
                    </a:path>
                  </a:pathLst>
                </a:custGeom>
                <a:grpFill/>
                <a:ln w="1588">
                  <a:solidFill>
                    <a:srgbClr val="000000"/>
                  </a:solidFill>
                  <a:prstDash val="solid"/>
                  <a:round/>
                  <a:headEnd/>
                  <a:tailEnd/>
                </a:ln>
              </p:spPr>
              <p:txBody>
                <a:bodyPr/>
                <a:lstStyle/>
                <a:p>
                  <a:endParaRPr lang="en-US" dirty="0"/>
                </a:p>
              </p:txBody>
            </p:sp>
            <p:sp>
              <p:nvSpPr>
                <p:cNvPr id="107" name="Freeform 103"/>
                <p:cNvSpPr>
                  <a:spLocks noChangeAspect="1"/>
                </p:cNvSpPr>
                <p:nvPr/>
              </p:nvSpPr>
              <p:spPr bwMode="auto">
                <a:xfrm>
                  <a:off x="1529" y="3646"/>
                  <a:ext cx="56" cy="62"/>
                </a:xfrm>
                <a:custGeom>
                  <a:avLst/>
                  <a:gdLst/>
                  <a:ahLst/>
                  <a:cxnLst>
                    <a:cxn ang="0">
                      <a:pos x="0" y="0"/>
                    </a:cxn>
                    <a:cxn ang="0">
                      <a:pos x="12" y="84"/>
                    </a:cxn>
                    <a:cxn ang="0">
                      <a:pos x="113" y="125"/>
                    </a:cxn>
                    <a:cxn ang="0">
                      <a:pos x="55" y="2"/>
                    </a:cxn>
                    <a:cxn ang="0">
                      <a:pos x="0" y="0"/>
                    </a:cxn>
                  </a:cxnLst>
                  <a:rect l="0" t="0" r="r" b="b"/>
                  <a:pathLst>
                    <a:path w="113" h="125">
                      <a:moveTo>
                        <a:pt x="0" y="0"/>
                      </a:moveTo>
                      <a:lnTo>
                        <a:pt x="12" y="84"/>
                      </a:lnTo>
                      <a:lnTo>
                        <a:pt x="113" y="125"/>
                      </a:lnTo>
                      <a:lnTo>
                        <a:pt x="55" y="2"/>
                      </a:lnTo>
                      <a:lnTo>
                        <a:pt x="0" y="0"/>
                      </a:lnTo>
                      <a:close/>
                    </a:path>
                  </a:pathLst>
                </a:custGeom>
                <a:grpFill/>
                <a:ln w="1588">
                  <a:solidFill>
                    <a:srgbClr val="000000"/>
                  </a:solidFill>
                  <a:prstDash val="solid"/>
                  <a:round/>
                  <a:headEnd/>
                  <a:tailEnd/>
                </a:ln>
              </p:spPr>
              <p:txBody>
                <a:bodyPr/>
                <a:lstStyle/>
                <a:p>
                  <a:endParaRPr lang="en-US" dirty="0"/>
                </a:p>
              </p:txBody>
            </p:sp>
            <p:sp>
              <p:nvSpPr>
                <p:cNvPr id="108" name="Freeform 104"/>
                <p:cNvSpPr>
                  <a:spLocks noChangeAspect="1"/>
                </p:cNvSpPr>
                <p:nvPr/>
              </p:nvSpPr>
              <p:spPr bwMode="auto">
                <a:xfrm>
                  <a:off x="1593" y="3646"/>
                  <a:ext cx="17" cy="34"/>
                </a:xfrm>
                <a:custGeom>
                  <a:avLst/>
                  <a:gdLst/>
                  <a:ahLst/>
                  <a:cxnLst>
                    <a:cxn ang="0">
                      <a:pos x="0" y="69"/>
                    </a:cxn>
                    <a:cxn ang="0">
                      <a:pos x="6" y="0"/>
                    </a:cxn>
                    <a:cxn ang="0">
                      <a:pos x="34" y="58"/>
                    </a:cxn>
                    <a:cxn ang="0">
                      <a:pos x="0" y="69"/>
                    </a:cxn>
                  </a:cxnLst>
                  <a:rect l="0" t="0" r="r" b="b"/>
                  <a:pathLst>
                    <a:path w="34" h="69">
                      <a:moveTo>
                        <a:pt x="0" y="69"/>
                      </a:moveTo>
                      <a:lnTo>
                        <a:pt x="6" y="0"/>
                      </a:lnTo>
                      <a:lnTo>
                        <a:pt x="34" y="58"/>
                      </a:lnTo>
                      <a:lnTo>
                        <a:pt x="0" y="69"/>
                      </a:lnTo>
                      <a:close/>
                    </a:path>
                  </a:pathLst>
                </a:custGeom>
                <a:grpFill/>
                <a:ln w="1588">
                  <a:solidFill>
                    <a:srgbClr val="000000"/>
                  </a:solidFill>
                  <a:prstDash val="solid"/>
                  <a:round/>
                  <a:headEnd/>
                  <a:tailEnd/>
                </a:ln>
              </p:spPr>
              <p:txBody>
                <a:bodyPr/>
                <a:lstStyle/>
                <a:p>
                  <a:endParaRPr lang="en-US" dirty="0"/>
                </a:p>
              </p:txBody>
            </p:sp>
          </p:grpSp>
        </p:grpSp>
      </p:grpSp>
      <p:sp>
        <p:nvSpPr>
          <p:cNvPr id="113" name="Freeform 106"/>
          <p:cNvSpPr>
            <a:spLocks noChangeAspect="1"/>
          </p:cNvSpPr>
          <p:nvPr/>
        </p:nvSpPr>
        <p:spPr bwMode="auto">
          <a:xfrm>
            <a:off x="3468798" y="2216687"/>
            <a:ext cx="911225" cy="614363"/>
          </a:xfrm>
          <a:custGeom>
            <a:avLst/>
            <a:gdLst/>
            <a:ahLst/>
            <a:cxnLst>
              <a:cxn ang="0">
                <a:pos x="0" y="772"/>
              </a:cxn>
              <a:cxn ang="0">
                <a:pos x="51" y="245"/>
              </a:cxn>
              <a:cxn ang="0">
                <a:pos x="71" y="0"/>
              </a:cxn>
              <a:cxn ang="0">
                <a:pos x="724" y="48"/>
              </a:cxn>
              <a:cxn ang="0">
                <a:pos x="1450" y="71"/>
              </a:cxn>
              <a:cxn ang="0">
                <a:pos x="1400" y="163"/>
              </a:cxn>
              <a:cxn ang="0">
                <a:pos x="1469" y="234"/>
              </a:cxn>
              <a:cxn ang="0">
                <a:pos x="1466" y="716"/>
              </a:cxn>
              <a:cxn ang="0">
                <a:pos x="1439" y="713"/>
              </a:cxn>
              <a:cxn ang="0">
                <a:pos x="1440" y="776"/>
              </a:cxn>
              <a:cxn ang="0">
                <a:pos x="1463" y="826"/>
              </a:cxn>
              <a:cxn ang="0">
                <a:pos x="1448" y="872"/>
              </a:cxn>
              <a:cxn ang="0">
                <a:pos x="1462" y="986"/>
              </a:cxn>
              <a:cxn ang="0">
                <a:pos x="1429" y="976"/>
              </a:cxn>
              <a:cxn ang="0">
                <a:pos x="1395" y="930"/>
              </a:cxn>
              <a:cxn ang="0">
                <a:pos x="1322" y="901"/>
              </a:cxn>
              <a:cxn ang="0">
                <a:pos x="1263" y="887"/>
              </a:cxn>
              <a:cxn ang="0">
                <a:pos x="1136" y="891"/>
              </a:cxn>
              <a:cxn ang="0">
                <a:pos x="1066" y="838"/>
              </a:cxn>
              <a:cxn ang="0">
                <a:pos x="0" y="772"/>
              </a:cxn>
            </a:cxnLst>
            <a:rect l="0" t="0" r="r" b="b"/>
            <a:pathLst>
              <a:path w="1469" h="986">
                <a:moveTo>
                  <a:pt x="0" y="772"/>
                </a:moveTo>
                <a:lnTo>
                  <a:pt x="51" y="245"/>
                </a:lnTo>
                <a:lnTo>
                  <a:pt x="71" y="0"/>
                </a:lnTo>
                <a:lnTo>
                  <a:pt x="724" y="48"/>
                </a:lnTo>
                <a:lnTo>
                  <a:pt x="1450" y="71"/>
                </a:lnTo>
                <a:lnTo>
                  <a:pt x="1400" y="163"/>
                </a:lnTo>
                <a:lnTo>
                  <a:pt x="1469" y="234"/>
                </a:lnTo>
                <a:lnTo>
                  <a:pt x="1466" y="716"/>
                </a:lnTo>
                <a:lnTo>
                  <a:pt x="1439" y="713"/>
                </a:lnTo>
                <a:lnTo>
                  <a:pt x="1440" y="776"/>
                </a:lnTo>
                <a:lnTo>
                  <a:pt x="1463" y="826"/>
                </a:lnTo>
                <a:lnTo>
                  <a:pt x="1448" y="872"/>
                </a:lnTo>
                <a:lnTo>
                  <a:pt x="1462" y="986"/>
                </a:lnTo>
                <a:lnTo>
                  <a:pt x="1429" y="976"/>
                </a:lnTo>
                <a:lnTo>
                  <a:pt x="1395" y="930"/>
                </a:lnTo>
                <a:lnTo>
                  <a:pt x="1322" y="901"/>
                </a:lnTo>
                <a:lnTo>
                  <a:pt x="1263" y="887"/>
                </a:lnTo>
                <a:lnTo>
                  <a:pt x="1136" y="891"/>
                </a:lnTo>
                <a:lnTo>
                  <a:pt x="1066" y="838"/>
                </a:lnTo>
                <a:lnTo>
                  <a:pt x="0" y="772"/>
                </a:lnTo>
                <a:close/>
              </a:path>
            </a:pathLst>
          </a:custGeom>
          <a:solidFill>
            <a:srgbClr val="6397CB"/>
          </a:solidFill>
          <a:ln w="1588">
            <a:solidFill>
              <a:srgbClr val="000000"/>
            </a:solidFill>
            <a:prstDash val="solid"/>
            <a:round/>
            <a:headEnd/>
            <a:tailEnd/>
          </a:ln>
        </p:spPr>
        <p:txBody>
          <a:bodyPr lIns="91407" tIns="45704" rIns="91407" bIns="45704"/>
          <a:lstStyle/>
          <a:p>
            <a:endParaRPr lang="en-US" dirty="0"/>
          </a:p>
        </p:txBody>
      </p:sp>
      <p:sp>
        <p:nvSpPr>
          <p:cNvPr id="114" name="Freeform 108"/>
          <p:cNvSpPr>
            <a:spLocks noChangeAspect="1"/>
          </p:cNvSpPr>
          <p:nvPr/>
        </p:nvSpPr>
        <p:spPr bwMode="auto">
          <a:xfrm>
            <a:off x="7334361" y="2538950"/>
            <a:ext cx="100012" cy="125412"/>
          </a:xfrm>
          <a:custGeom>
            <a:avLst/>
            <a:gdLst/>
            <a:ahLst/>
            <a:cxnLst>
              <a:cxn ang="0">
                <a:pos x="0" y="20"/>
              </a:cxn>
              <a:cxn ang="0">
                <a:pos x="35" y="194"/>
              </a:cxn>
              <a:cxn ang="0">
                <a:pos x="42" y="203"/>
              </a:cxn>
              <a:cxn ang="0">
                <a:pos x="105" y="166"/>
              </a:cxn>
              <a:cxn ang="0">
                <a:pos x="96" y="114"/>
              </a:cxn>
              <a:cxn ang="0">
                <a:pos x="107" y="88"/>
              </a:cxn>
              <a:cxn ang="0">
                <a:pos x="121" y="109"/>
              </a:cxn>
              <a:cxn ang="0">
                <a:pos x="128" y="144"/>
              </a:cxn>
              <a:cxn ang="0">
                <a:pos x="143" y="143"/>
              </a:cxn>
              <a:cxn ang="0">
                <a:pos x="162" y="109"/>
              </a:cxn>
              <a:cxn ang="0">
                <a:pos x="143" y="63"/>
              </a:cxn>
              <a:cxn ang="0">
                <a:pos x="106" y="58"/>
              </a:cxn>
              <a:cxn ang="0">
                <a:pos x="80" y="3"/>
              </a:cxn>
              <a:cxn ang="0">
                <a:pos x="58" y="0"/>
              </a:cxn>
              <a:cxn ang="0">
                <a:pos x="0" y="20"/>
              </a:cxn>
            </a:cxnLst>
            <a:rect l="0" t="0" r="r" b="b"/>
            <a:pathLst>
              <a:path w="162" h="203">
                <a:moveTo>
                  <a:pt x="0" y="20"/>
                </a:moveTo>
                <a:lnTo>
                  <a:pt x="35" y="194"/>
                </a:lnTo>
                <a:lnTo>
                  <a:pt x="42" y="203"/>
                </a:lnTo>
                <a:lnTo>
                  <a:pt x="105" y="166"/>
                </a:lnTo>
                <a:lnTo>
                  <a:pt x="96" y="114"/>
                </a:lnTo>
                <a:lnTo>
                  <a:pt x="107" y="88"/>
                </a:lnTo>
                <a:lnTo>
                  <a:pt x="121" y="109"/>
                </a:lnTo>
                <a:lnTo>
                  <a:pt x="128" y="144"/>
                </a:lnTo>
                <a:lnTo>
                  <a:pt x="143" y="143"/>
                </a:lnTo>
                <a:lnTo>
                  <a:pt x="162" y="109"/>
                </a:lnTo>
                <a:lnTo>
                  <a:pt x="143" y="63"/>
                </a:lnTo>
                <a:lnTo>
                  <a:pt x="106" y="58"/>
                </a:lnTo>
                <a:lnTo>
                  <a:pt x="80" y="3"/>
                </a:lnTo>
                <a:lnTo>
                  <a:pt x="58" y="0"/>
                </a:lnTo>
                <a:lnTo>
                  <a:pt x="0" y="20"/>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115" name="Freeform 112"/>
          <p:cNvSpPr>
            <a:spLocks noChangeAspect="1"/>
          </p:cNvSpPr>
          <p:nvPr/>
        </p:nvSpPr>
        <p:spPr bwMode="auto">
          <a:xfrm>
            <a:off x="5788137" y="2773902"/>
            <a:ext cx="544512" cy="614362"/>
          </a:xfrm>
          <a:custGeom>
            <a:avLst/>
            <a:gdLst/>
            <a:ahLst/>
            <a:cxnLst>
              <a:cxn ang="0">
                <a:pos x="0" y="181"/>
              </a:cxn>
              <a:cxn ang="0">
                <a:pos x="72" y="864"/>
              </a:cxn>
              <a:cxn ang="0">
                <a:pos x="138" y="862"/>
              </a:cxn>
              <a:cxn ang="0">
                <a:pos x="181" y="877"/>
              </a:cxn>
              <a:cxn ang="0">
                <a:pos x="203" y="925"/>
              </a:cxn>
              <a:cxn ang="0">
                <a:pos x="271" y="936"/>
              </a:cxn>
              <a:cxn ang="0">
                <a:pos x="312" y="958"/>
              </a:cxn>
              <a:cxn ang="0">
                <a:pos x="407" y="953"/>
              </a:cxn>
              <a:cxn ang="0">
                <a:pos x="451" y="925"/>
              </a:cxn>
              <a:cxn ang="0">
                <a:pos x="552" y="990"/>
              </a:cxn>
              <a:cxn ang="0">
                <a:pos x="617" y="934"/>
              </a:cxn>
              <a:cxn ang="0">
                <a:pos x="630" y="825"/>
              </a:cxn>
              <a:cxn ang="0">
                <a:pos x="672" y="849"/>
              </a:cxn>
              <a:cxn ang="0">
                <a:pos x="692" y="758"/>
              </a:cxn>
              <a:cxn ang="0">
                <a:pos x="802" y="675"/>
              </a:cxn>
              <a:cxn ang="0">
                <a:pos x="839" y="629"/>
              </a:cxn>
              <a:cxn ang="0">
                <a:pos x="865" y="412"/>
              </a:cxn>
              <a:cxn ang="0">
                <a:pos x="847" y="366"/>
              </a:cxn>
              <a:cxn ang="0">
                <a:pos x="876" y="345"/>
              </a:cxn>
              <a:cxn ang="0">
                <a:pos x="818" y="0"/>
              </a:cxn>
              <a:cxn ang="0">
                <a:pos x="732" y="44"/>
              </a:cxn>
              <a:cxn ang="0">
                <a:pos x="672" y="78"/>
              </a:cxn>
              <a:cxn ang="0">
                <a:pos x="645" y="115"/>
              </a:cxn>
              <a:cxn ang="0">
                <a:pos x="598" y="160"/>
              </a:cxn>
              <a:cxn ang="0">
                <a:pos x="543" y="164"/>
              </a:cxn>
              <a:cxn ang="0">
                <a:pos x="485" y="195"/>
              </a:cxn>
              <a:cxn ang="0">
                <a:pos x="459" y="207"/>
              </a:cxn>
              <a:cxn ang="0">
                <a:pos x="422" y="188"/>
              </a:cxn>
              <a:cxn ang="0">
                <a:pos x="373" y="210"/>
              </a:cxn>
              <a:cxn ang="0">
                <a:pos x="364" y="200"/>
              </a:cxn>
              <a:cxn ang="0">
                <a:pos x="411" y="174"/>
              </a:cxn>
              <a:cxn ang="0">
                <a:pos x="408" y="173"/>
              </a:cxn>
              <a:cxn ang="0">
                <a:pos x="385" y="164"/>
              </a:cxn>
              <a:cxn ang="0">
                <a:pos x="367" y="182"/>
              </a:cxn>
              <a:cxn ang="0">
                <a:pos x="288" y="145"/>
              </a:cxn>
              <a:cxn ang="0">
                <a:pos x="256" y="160"/>
              </a:cxn>
              <a:cxn ang="0">
                <a:pos x="262" y="140"/>
              </a:cxn>
              <a:cxn ang="0">
                <a:pos x="0" y="181"/>
              </a:cxn>
            </a:cxnLst>
            <a:rect l="0" t="0" r="r" b="b"/>
            <a:pathLst>
              <a:path w="876" h="990">
                <a:moveTo>
                  <a:pt x="0" y="181"/>
                </a:moveTo>
                <a:lnTo>
                  <a:pt x="72" y="864"/>
                </a:lnTo>
                <a:lnTo>
                  <a:pt x="138" y="862"/>
                </a:lnTo>
                <a:lnTo>
                  <a:pt x="181" y="877"/>
                </a:lnTo>
                <a:lnTo>
                  <a:pt x="203" y="925"/>
                </a:lnTo>
                <a:lnTo>
                  <a:pt x="271" y="936"/>
                </a:lnTo>
                <a:lnTo>
                  <a:pt x="312" y="958"/>
                </a:lnTo>
                <a:lnTo>
                  <a:pt x="407" y="953"/>
                </a:lnTo>
                <a:lnTo>
                  <a:pt x="451" y="925"/>
                </a:lnTo>
                <a:lnTo>
                  <a:pt x="552" y="990"/>
                </a:lnTo>
                <a:lnTo>
                  <a:pt x="617" y="934"/>
                </a:lnTo>
                <a:lnTo>
                  <a:pt x="630" y="825"/>
                </a:lnTo>
                <a:lnTo>
                  <a:pt x="672" y="849"/>
                </a:lnTo>
                <a:lnTo>
                  <a:pt x="692" y="758"/>
                </a:lnTo>
                <a:lnTo>
                  <a:pt x="802" y="675"/>
                </a:lnTo>
                <a:lnTo>
                  <a:pt x="839" y="629"/>
                </a:lnTo>
                <a:lnTo>
                  <a:pt x="865" y="412"/>
                </a:lnTo>
                <a:lnTo>
                  <a:pt x="847" y="366"/>
                </a:lnTo>
                <a:lnTo>
                  <a:pt x="876" y="345"/>
                </a:lnTo>
                <a:lnTo>
                  <a:pt x="818" y="0"/>
                </a:lnTo>
                <a:lnTo>
                  <a:pt x="732" y="44"/>
                </a:lnTo>
                <a:lnTo>
                  <a:pt x="672" y="78"/>
                </a:lnTo>
                <a:lnTo>
                  <a:pt x="645" y="115"/>
                </a:lnTo>
                <a:lnTo>
                  <a:pt x="598" y="160"/>
                </a:lnTo>
                <a:lnTo>
                  <a:pt x="543" y="164"/>
                </a:lnTo>
                <a:lnTo>
                  <a:pt x="485" y="195"/>
                </a:lnTo>
                <a:lnTo>
                  <a:pt x="459" y="207"/>
                </a:lnTo>
                <a:lnTo>
                  <a:pt x="422" y="188"/>
                </a:lnTo>
                <a:lnTo>
                  <a:pt x="373" y="210"/>
                </a:lnTo>
                <a:lnTo>
                  <a:pt x="364" y="200"/>
                </a:lnTo>
                <a:lnTo>
                  <a:pt x="411" y="174"/>
                </a:lnTo>
                <a:lnTo>
                  <a:pt x="408" y="173"/>
                </a:lnTo>
                <a:lnTo>
                  <a:pt x="385" y="164"/>
                </a:lnTo>
                <a:lnTo>
                  <a:pt x="367" y="182"/>
                </a:lnTo>
                <a:lnTo>
                  <a:pt x="288" y="145"/>
                </a:lnTo>
                <a:lnTo>
                  <a:pt x="256" y="160"/>
                </a:lnTo>
                <a:lnTo>
                  <a:pt x="262" y="140"/>
                </a:lnTo>
                <a:lnTo>
                  <a:pt x="0" y="181"/>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116" name="Freeform 110"/>
          <p:cNvSpPr>
            <a:spLocks noChangeAspect="1"/>
          </p:cNvSpPr>
          <p:nvPr/>
        </p:nvSpPr>
        <p:spPr bwMode="auto">
          <a:xfrm rot="20759620">
            <a:off x="6764156" y="3132723"/>
            <a:ext cx="61915" cy="85725"/>
          </a:xfrm>
          <a:custGeom>
            <a:avLst/>
            <a:gdLst/>
            <a:ahLst/>
            <a:cxnLst>
              <a:cxn ang="0">
                <a:pos x="0" y="14"/>
              </a:cxn>
              <a:cxn ang="0">
                <a:pos x="22" y="0"/>
              </a:cxn>
              <a:cxn ang="0">
                <a:pos x="33" y="26"/>
              </a:cxn>
              <a:cxn ang="0">
                <a:pos x="23" y="47"/>
              </a:cxn>
              <a:cxn ang="0">
                <a:pos x="0" y="14"/>
              </a:cxn>
            </a:cxnLst>
            <a:rect l="0" t="0" r="r" b="b"/>
            <a:pathLst>
              <a:path w="33" h="47">
                <a:moveTo>
                  <a:pt x="0" y="14"/>
                </a:moveTo>
                <a:lnTo>
                  <a:pt x="22" y="0"/>
                </a:lnTo>
                <a:lnTo>
                  <a:pt x="33" y="26"/>
                </a:lnTo>
                <a:lnTo>
                  <a:pt x="23" y="47"/>
                </a:lnTo>
                <a:lnTo>
                  <a:pt x="0" y="14"/>
                </a:lnTo>
                <a:close/>
              </a:path>
            </a:pathLst>
          </a:custGeom>
          <a:solidFill>
            <a:srgbClr val="006F96"/>
          </a:solidFill>
          <a:ln w="1588">
            <a:solidFill>
              <a:srgbClr val="000000"/>
            </a:solidFill>
            <a:prstDash val="solid"/>
            <a:round/>
            <a:headEnd/>
            <a:tailEnd/>
          </a:ln>
        </p:spPr>
        <p:txBody>
          <a:bodyPr lIns="91407" tIns="45704" rIns="91407" bIns="45704"/>
          <a:lstStyle/>
          <a:p>
            <a:endParaRPr lang="en-US" dirty="0"/>
          </a:p>
        </p:txBody>
      </p:sp>
      <p:sp>
        <p:nvSpPr>
          <p:cNvPr id="117" name="Freeform 114"/>
          <p:cNvSpPr>
            <a:spLocks noChangeAspect="1"/>
          </p:cNvSpPr>
          <p:nvPr/>
        </p:nvSpPr>
        <p:spPr bwMode="auto">
          <a:xfrm>
            <a:off x="6973998" y="2738978"/>
            <a:ext cx="174625" cy="395287"/>
          </a:xfrm>
          <a:custGeom>
            <a:avLst/>
            <a:gdLst/>
            <a:ahLst/>
            <a:cxnLst>
              <a:cxn ang="0">
                <a:pos x="0" y="472"/>
              </a:cxn>
              <a:cxn ang="0">
                <a:pos x="15" y="434"/>
              </a:cxn>
              <a:cxn ang="0">
                <a:pos x="65" y="403"/>
              </a:cxn>
              <a:cxn ang="0">
                <a:pos x="90" y="351"/>
              </a:cxn>
              <a:cxn ang="0">
                <a:pos x="129" y="312"/>
              </a:cxn>
              <a:cxn ang="0">
                <a:pos x="13" y="216"/>
              </a:cxn>
              <a:cxn ang="0">
                <a:pos x="7" y="123"/>
              </a:cxn>
              <a:cxn ang="0">
                <a:pos x="63" y="0"/>
              </a:cxn>
              <a:cxn ang="0">
                <a:pos x="242" y="62"/>
              </a:cxn>
              <a:cxn ang="0">
                <a:pos x="244" y="85"/>
              </a:cxn>
              <a:cxn ang="0">
                <a:pos x="224" y="156"/>
              </a:cxn>
              <a:cxn ang="0">
                <a:pos x="203" y="175"/>
              </a:cxn>
              <a:cxn ang="0">
                <a:pos x="201" y="209"/>
              </a:cxn>
              <a:cxn ang="0">
                <a:pos x="218" y="218"/>
              </a:cxn>
              <a:cxn ang="0">
                <a:pos x="240" y="216"/>
              </a:cxn>
              <a:cxn ang="0">
                <a:pos x="257" y="218"/>
              </a:cxn>
              <a:cxn ang="0">
                <a:pos x="253" y="203"/>
              </a:cxn>
              <a:cxn ang="0">
                <a:pos x="262" y="209"/>
              </a:cxn>
              <a:cxn ang="0">
                <a:pos x="277" y="252"/>
              </a:cxn>
              <a:cxn ang="0">
                <a:pos x="280" y="385"/>
              </a:cxn>
              <a:cxn ang="0">
                <a:pos x="275" y="349"/>
              </a:cxn>
              <a:cxn ang="0">
                <a:pos x="264" y="319"/>
              </a:cxn>
              <a:cxn ang="0">
                <a:pos x="261" y="337"/>
              </a:cxn>
              <a:cxn ang="0">
                <a:pos x="266" y="368"/>
              </a:cxn>
              <a:cxn ang="0">
                <a:pos x="261" y="385"/>
              </a:cxn>
              <a:cxn ang="0">
                <a:pos x="264" y="420"/>
              </a:cxn>
              <a:cxn ang="0">
                <a:pos x="250" y="459"/>
              </a:cxn>
              <a:cxn ang="0">
                <a:pos x="233" y="460"/>
              </a:cxn>
              <a:cxn ang="0">
                <a:pos x="240" y="489"/>
              </a:cxn>
              <a:cxn ang="0">
                <a:pos x="210" y="535"/>
              </a:cxn>
              <a:cxn ang="0">
                <a:pos x="173" y="638"/>
              </a:cxn>
              <a:cxn ang="0">
                <a:pos x="155" y="638"/>
              </a:cxn>
              <a:cxn ang="0">
                <a:pos x="161" y="598"/>
              </a:cxn>
              <a:cxn ang="0">
                <a:pos x="151" y="581"/>
              </a:cxn>
              <a:cxn ang="0">
                <a:pos x="105" y="582"/>
              </a:cxn>
              <a:cxn ang="0">
                <a:pos x="37" y="542"/>
              </a:cxn>
              <a:cxn ang="0">
                <a:pos x="14" y="525"/>
              </a:cxn>
              <a:cxn ang="0">
                <a:pos x="0" y="472"/>
              </a:cxn>
            </a:cxnLst>
            <a:rect l="0" t="0" r="r" b="b"/>
            <a:pathLst>
              <a:path w="280" h="638">
                <a:moveTo>
                  <a:pt x="0" y="472"/>
                </a:moveTo>
                <a:lnTo>
                  <a:pt x="15" y="434"/>
                </a:lnTo>
                <a:lnTo>
                  <a:pt x="65" y="403"/>
                </a:lnTo>
                <a:lnTo>
                  <a:pt x="90" y="351"/>
                </a:lnTo>
                <a:lnTo>
                  <a:pt x="129" y="312"/>
                </a:lnTo>
                <a:lnTo>
                  <a:pt x="13" y="216"/>
                </a:lnTo>
                <a:lnTo>
                  <a:pt x="7" y="123"/>
                </a:lnTo>
                <a:lnTo>
                  <a:pt x="63" y="0"/>
                </a:lnTo>
                <a:lnTo>
                  <a:pt x="242" y="62"/>
                </a:lnTo>
                <a:lnTo>
                  <a:pt x="244" y="85"/>
                </a:lnTo>
                <a:lnTo>
                  <a:pt x="224" y="156"/>
                </a:lnTo>
                <a:lnTo>
                  <a:pt x="203" y="175"/>
                </a:lnTo>
                <a:lnTo>
                  <a:pt x="201" y="209"/>
                </a:lnTo>
                <a:lnTo>
                  <a:pt x="218" y="218"/>
                </a:lnTo>
                <a:lnTo>
                  <a:pt x="240" y="216"/>
                </a:lnTo>
                <a:lnTo>
                  <a:pt x="257" y="218"/>
                </a:lnTo>
                <a:lnTo>
                  <a:pt x="253" y="203"/>
                </a:lnTo>
                <a:lnTo>
                  <a:pt x="262" y="209"/>
                </a:lnTo>
                <a:lnTo>
                  <a:pt x="277" y="252"/>
                </a:lnTo>
                <a:lnTo>
                  <a:pt x="280" y="385"/>
                </a:lnTo>
                <a:lnTo>
                  <a:pt x="275" y="349"/>
                </a:lnTo>
                <a:lnTo>
                  <a:pt x="264" y="319"/>
                </a:lnTo>
                <a:lnTo>
                  <a:pt x="261" y="337"/>
                </a:lnTo>
                <a:lnTo>
                  <a:pt x="266" y="368"/>
                </a:lnTo>
                <a:lnTo>
                  <a:pt x="261" y="385"/>
                </a:lnTo>
                <a:lnTo>
                  <a:pt x="264" y="420"/>
                </a:lnTo>
                <a:lnTo>
                  <a:pt x="250" y="459"/>
                </a:lnTo>
                <a:lnTo>
                  <a:pt x="233" y="460"/>
                </a:lnTo>
                <a:lnTo>
                  <a:pt x="240" y="489"/>
                </a:lnTo>
                <a:lnTo>
                  <a:pt x="210" y="535"/>
                </a:lnTo>
                <a:lnTo>
                  <a:pt x="173" y="638"/>
                </a:lnTo>
                <a:lnTo>
                  <a:pt x="155" y="638"/>
                </a:lnTo>
                <a:lnTo>
                  <a:pt x="161" y="598"/>
                </a:lnTo>
                <a:lnTo>
                  <a:pt x="151" y="581"/>
                </a:lnTo>
                <a:lnTo>
                  <a:pt x="105" y="582"/>
                </a:lnTo>
                <a:lnTo>
                  <a:pt x="37" y="542"/>
                </a:lnTo>
                <a:lnTo>
                  <a:pt x="14" y="525"/>
                </a:lnTo>
                <a:lnTo>
                  <a:pt x="0" y="472"/>
                </a:lnTo>
                <a:close/>
              </a:path>
            </a:pathLst>
          </a:custGeom>
          <a:noFill/>
          <a:ln w="1588">
            <a:solidFill>
              <a:srgbClr val="000000"/>
            </a:solidFill>
            <a:prstDash val="solid"/>
            <a:round/>
            <a:headEnd/>
            <a:tailEnd/>
          </a:ln>
        </p:spPr>
        <p:txBody>
          <a:bodyPr lIns="91407" tIns="45704" rIns="91407" bIns="45704"/>
          <a:lstStyle/>
          <a:p>
            <a:endParaRPr lang="en-US" dirty="0"/>
          </a:p>
        </p:txBody>
      </p:sp>
      <p:sp>
        <p:nvSpPr>
          <p:cNvPr id="118" name="Freeform 115"/>
          <p:cNvSpPr>
            <a:spLocks noChangeAspect="1"/>
          </p:cNvSpPr>
          <p:nvPr/>
        </p:nvSpPr>
        <p:spPr bwMode="auto">
          <a:xfrm>
            <a:off x="7097826" y="2835814"/>
            <a:ext cx="22225" cy="33338"/>
          </a:xfrm>
          <a:custGeom>
            <a:avLst/>
            <a:gdLst/>
            <a:ahLst/>
            <a:cxnLst>
              <a:cxn ang="0">
                <a:pos x="0" y="53"/>
              </a:cxn>
              <a:cxn ang="0">
                <a:pos x="2" y="19"/>
              </a:cxn>
              <a:cxn ang="0">
                <a:pos x="23" y="0"/>
              </a:cxn>
              <a:cxn ang="0">
                <a:pos x="37" y="10"/>
              </a:cxn>
              <a:cxn ang="0">
                <a:pos x="15" y="42"/>
              </a:cxn>
              <a:cxn ang="0">
                <a:pos x="0" y="53"/>
              </a:cxn>
            </a:cxnLst>
            <a:rect l="0" t="0" r="r" b="b"/>
            <a:pathLst>
              <a:path w="37" h="53">
                <a:moveTo>
                  <a:pt x="0" y="53"/>
                </a:moveTo>
                <a:lnTo>
                  <a:pt x="2" y="19"/>
                </a:lnTo>
                <a:lnTo>
                  <a:pt x="23" y="0"/>
                </a:lnTo>
                <a:lnTo>
                  <a:pt x="37" y="10"/>
                </a:lnTo>
                <a:lnTo>
                  <a:pt x="15" y="42"/>
                </a:lnTo>
                <a:lnTo>
                  <a:pt x="0" y="53"/>
                </a:lnTo>
                <a:close/>
              </a:path>
            </a:pathLst>
          </a:custGeom>
          <a:noFill/>
          <a:ln w="1588">
            <a:solidFill>
              <a:srgbClr val="000000"/>
            </a:solidFill>
            <a:prstDash val="solid"/>
            <a:round/>
            <a:headEnd/>
            <a:tailEnd/>
          </a:ln>
        </p:spPr>
        <p:txBody>
          <a:bodyPr lIns="91407" tIns="45704" rIns="91407" bIns="45704"/>
          <a:lstStyle/>
          <a:p>
            <a:endParaRPr lang="en-US" dirty="0"/>
          </a:p>
        </p:txBody>
      </p:sp>
      <p:grpSp>
        <p:nvGrpSpPr>
          <p:cNvPr id="119" name="Group 118"/>
          <p:cNvGrpSpPr/>
          <p:nvPr/>
        </p:nvGrpSpPr>
        <p:grpSpPr>
          <a:xfrm>
            <a:off x="6381861" y="2118263"/>
            <a:ext cx="981075" cy="730249"/>
            <a:chOff x="7339489" y="2325791"/>
            <a:chExt cx="1079183" cy="827616"/>
          </a:xfrm>
          <a:noFill/>
        </p:grpSpPr>
        <p:sp>
          <p:nvSpPr>
            <p:cNvPr id="120" name="Freeform 116"/>
            <p:cNvSpPr>
              <a:spLocks noChangeAspect="1"/>
            </p:cNvSpPr>
            <p:nvPr/>
          </p:nvSpPr>
          <p:spPr bwMode="auto">
            <a:xfrm>
              <a:off x="7339489" y="2325791"/>
              <a:ext cx="845185" cy="780838"/>
            </a:xfrm>
            <a:custGeom>
              <a:avLst/>
              <a:gdLst/>
              <a:ahLst/>
              <a:cxnLst>
                <a:cxn ang="0">
                  <a:pos x="0" y="955"/>
                </a:cxn>
                <a:cxn ang="0">
                  <a:pos x="41" y="1018"/>
                </a:cxn>
                <a:cxn ang="0">
                  <a:pos x="849" y="863"/>
                </a:cxn>
                <a:cxn ang="0">
                  <a:pos x="903" y="892"/>
                </a:cxn>
                <a:cxn ang="0">
                  <a:pos x="935" y="955"/>
                </a:cxn>
                <a:cxn ang="0">
                  <a:pos x="1014" y="999"/>
                </a:cxn>
                <a:cxn ang="0">
                  <a:pos x="1193" y="1061"/>
                </a:cxn>
                <a:cxn ang="0">
                  <a:pos x="1195" y="1084"/>
                </a:cxn>
                <a:cxn ang="0">
                  <a:pos x="1206" y="1110"/>
                </a:cxn>
                <a:cxn ang="0">
                  <a:pos x="1219" y="1095"/>
                </a:cxn>
                <a:cxn ang="0">
                  <a:pos x="1235" y="1041"/>
                </a:cxn>
                <a:cxn ang="0">
                  <a:pos x="1237" y="948"/>
                </a:cxn>
                <a:cxn ang="0">
                  <a:pos x="1206" y="770"/>
                </a:cxn>
                <a:cxn ang="0">
                  <a:pos x="1205" y="581"/>
                </a:cxn>
                <a:cxn ang="0">
                  <a:pos x="1174" y="433"/>
                </a:cxn>
                <a:cxn ang="0">
                  <a:pos x="1119" y="311"/>
                </a:cxn>
                <a:cxn ang="0">
                  <a:pos x="1106" y="189"/>
                </a:cxn>
                <a:cxn ang="0">
                  <a:pos x="1053" y="0"/>
                </a:cxn>
                <a:cxn ang="0">
                  <a:pos x="806" y="65"/>
                </a:cxn>
                <a:cxn ang="0">
                  <a:pos x="787" y="60"/>
                </a:cxn>
                <a:cxn ang="0">
                  <a:pos x="711" y="122"/>
                </a:cxn>
                <a:cxn ang="0">
                  <a:pos x="643" y="221"/>
                </a:cxn>
                <a:cxn ang="0">
                  <a:pos x="636" y="262"/>
                </a:cxn>
                <a:cxn ang="0">
                  <a:pos x="606" y="306"/>
                </a:cxn>
                <a:cxn ang="0">
                  <a:pos x="551" y="358"/>
                </a:cxn>
                <a:cxn ang="0">
                  <a:pos x="574" y="391"/>
                </a:cxn>
                <a:cxn ang="0">
                  <a:pos x="581" y="365"/>
                </a:cxn>
                <a:cxn ang="0">
                  <a:pos x="596" y="373"/>
                </a:cxn>
                <a:cxn ang="0">
                  <a:pos x="587" y="387"/>
                </a:cxn>
                <a:cxn ang="0">
                  <a:pos x="599" y="391"/>
                </a:cxn>
                <a:cxn ang="0">
                  <a:pos x="589" y="414"/>
                </a:cxn>
                <a:cxn ang="0">
                  <a:pos x="581" y="413"/>
                </a:cxn>
                <a:cxn ang="0">
                  <a:pos x="578" y="425"/>
                </a:cxn>
                <a:cxn ang="0">
                  <a:pos x="606" y="460"/>
                </a:cxn>
                <a:cxn ang="0">
                  <a:pos x="606" y="493"/>
                </a:cxn>
                <a:cxn ang="0">
                  <a:pos x="567" y="513"/>
                </a:cxn>
                <a:cxn ang="0">
                  <a:pos x="528" y="570"/>
                </a:cxn>
                <a:cxn ang="0">
                  <a:pos x="484" y="603"/>
                </a:cxn>
                <a:cxn ang="0">
                  <a:pos x="407" y="607"/>
                </a:cxn>
                <a:cxn ang="0">
                  <a:pos x="378" y="629"/>
                </a:cxn>
                <a:cxn ang="0">
                  <a:pos x="333" y="608"/>
                </a:cxn>
                <a:cxn ang="0">
                  <a:pos x="199" y="624"/>
                </a:cxn>
                <a:cxn ang="0">
                  <a:pos x="97" y="665"/>
                </a:cxn>
                <a:cxn ang="0">
                  <a:pos x="104" y="699"/>
                </a:cxn>
                <a:cxn ang="0">
                  <a:pos x="97" y="717"/>
                </a:cxn>
                <a:cxn ang="0">
                  <a:pos x="104" y="718"/>
                </a:cxn>
                <a:cxn ang="0">
                  <a:pos x="120" y="751"/>
                </a:cxn>
                <a:cxn ang="0">
                  <a:pos x="134" y="750"/>
                </a:cxn>
                <a:cxn ang="0">
                  <a:pos x="148" y="782"/>
                </a:cxn>
                <a:cxn ang="0">
                  <a:pos x="146" y="795"/>
                </a:cxn>
                <a:cxn ang="0">
                  <a:pos x="122" y="813"/>
                </a:cxn>
                <a:cxn ang="0">
                  <a:pos x="108" y="851"/>
                </a:cxn>
                <a:cxn ang="0">
                  <a:pos x="0" y="955"/>
                </a:cxn>
              </a:cxnLst>
              <a:rect l="0" t="0" r="r" b="b"/>
              <a:pathLst>
                <a:path w="1237" h="1110">
                  <a:moveTo>
                    <a:pt x="0" y="955"/>
                  </a:moveTo>
                  <a:lnTo>
                    <a:pt x="41" y="1018"/>
                  </a:lnTo>
                  <a:lnTo>
                    <a:pt x="849" y="863"/>
                  </a:lnTo>
                  <a:lnTo>
                    <a:pt x="903" y="892"/>
                  </a:lnTo>
                  <a:lnTo>
                    <a:pt x="935" y="955"/>
                  </a:lnTo>
                  <a:lnTo>
                    <a:pt x="1014" y="999"/>
                  </a:lnTo>
                  <a:lnTo>
                    <a:pt x="1193" y="1061"/>
                  </a:lnTo>
                  <a:lnTo>
                    <a:pt x="1195" y="1084"/>
                  </a:lnTo>
                  <a:lnTo>
                    <a:pt x="1206" y="1110"/>
                  </a:lnTo>
                  <a:lnTo>
                    <a:pt x="1219" y="1095"/>
                  </a:lnTo>
                  <a:lnTo>
                    <a:pt x="1235" y="1041"/>
                  </a:lnTo>
                  <a:lnTo>
                    <a:pt x="1237" y="948"/>
                  </a:lnTo>
                  <a:lnTo>
                    <a:pt x="1206" y="770"/>
                  </a:lnTo>
                  <a:lnTo>
                    <a:pt x="1205" y="581"/>
                  </a:lnTo>
                  <a:lnTo>
                    <a:pt x="1174" y="433"/>
                  </a:lnTo>
                  <a:lnTo>
                    <a:pt x="1119" y="311"/>
                  </a:lnTo>
                  <a:lnTo>
                    <a:pt x="1106" y="189"/>
                  </a:lnTo>
                  <a:lnTo>
                    <a:pt x="1053" y="0"/>
                  </a:lnTo>
                  <a:lnTo>
                    <a:pt x="806" y="65"/>
                  </a:lnTo>
                  <a:lnTo>
                    <a:pt x="787" y="60"/>
                  </a:lnTo>
                  <a:lnTo>
                    <a:pt x="711" y="122"/>
                  </a:lnTo>
                  <a:lnTo>
                    <a:pt x="643" y="221"/>
                  </a:lnTo>
                  <a:lnTo>
                    <a:pt x="636" y="262"/>
                  </a:lnTo>
                  <a:lnTo>
                    <a:pt x="606" y="306"/>
                  </a:lnTo>
                  <a:lnTo>
                    <a:pt x="551" y="358"/>
                  </a:lnTo>
                  <a:lnTo>
                    <a:pt x="574" y="391"/>
                  </a:lnTo>
                  <a:lnTo>
                    <a:pt x="581" y="365"/>
                  </a:lnTo>
                  <a:lnTo>
                    <a:pt x="596" y="373"/>
                  </a:lnTo>
                  <a:lnTo>
                    <a:pt x="587" y="387"/>
                  </a:lnTo>
                  <a:lnTo>
                    <a:pt x="599" y="391"/>
                  </a:lnTo>
                  <a:lnTo>
                    <a:pt x="589" y="414"/>
                  </a:lnTo>
                  <a:lnTo>
                    <a:pt x="581" y="413"/>
                  </a:lnTo>
                  <a:lnTo>
                    <a:pt x="578" y="425"/>
                  </a:lnTo>
                  <a:lnTo>
                    <a:pt x="606" y="460"/>
                  </a:lnTo>
                  <a:lnTo>
                    <a:pt x="606" y="493"/>
                  </a:lnTo>
                  <a:lnTo>
                    <a:pt x="567" y="513"/>
                  </a:lnTo>
                  <a:lnTo>
                    <a:pt x="528" y="570"/>
                  </a:lnTo>
                  <a:lnTo>
                    <a:pt x="484" y="603"/>
                  </a:lnTo>
                  <a:lnTo>
                    <a:pt x="407" y="607"/>
                  </a:lnTo>
                  <a:lnTo>
                    <a:pt x="378" y="629"/>
                  </a:lnTo>
                  <a:lnTo>
                    <a:pt x="333" y="608"/>
                  </a:lnTo>
                  <a:lnTo>
                    <a:pt x="199" y="624"/>
                  </a:lnTo>
                  <a:lnTo>
                    <a:pt x="97" y="665"/>
                  </a:lnTo>
                  <a:lnTo>
                    <a:pt x="104" y="699"/>
                  </a:lnTo>
                  <a:lnTo>
                    <a:pt x="97" y="717"/>
                  </a:lnTo>
                  <a:lnTo>
                    <a:pt x="104" y="718"/>
                  </a:lnTo>
                  <a:lnTo>
                    <a:pt x="120" y="751"/>
                  </a:lnTo>
                  <a:lnTo>
                    <a:pt x="134" y="750"/>
                  </a:lnTo>
                  <a:lnTo>
                    <a:pt x="148" y="782"/>
                  </a:lnTo>
                  <a:lnTo>
                    <a:pt x="146" y="795"/>
                  </a:lnTo>
                  <a:lnTo>
                    <a:pt x="122" y="813"/>
                  </a:lnTo>
                  <a:lnTo>
                    <a:pt x="108" y="851"/>
                  </a:lnTo>
                  <a:lnTo>
                    <a:pt x="0" y="955"/>
                  </a:lnTo>
                  <a:close/>
                </a:path>
              </a:pathLst>
            </a:custGeom>
            <a:grpFill/>
            <a:ln w="1651">
              <a:solidFill>
                <a:srgbClr val="000000"/>
              </a:solidFill>
              <a:prstDash val="solid"/>
              <a:round/>
              <a:headEnd/>
              <a:tailEnd/>
            </a:ln>
          </p:spPr>
          <p:txBody>
            <a:bodyPr lIns="101858" tIns="50929" rIns="101858" bIns="50929"/>
            <a:lstStyle/>
            <a:p>
              <a:endParaRPr lang="en-US" dirty="0"/>
            </a:p>
          </p:txBody>
        </p:sp>
        <p:sp>
          <p:nvSpPr>
            <p:cNvPr id="121" name="Freeform 117"/>
            <p:cNvSpPr>
              <a:spLocks noChangeAspect="1"/>
            </p:cNvSpPr>
            <p:nvPr/>
          </p:nvSpPr>
          <p:spPr bwMode="auto">
            <a:xfrm>
              <a:off x="8154988" y="2989683"/>
              <a:ext cx="263684" cy="163724"/>
            </a:xfrm>
            <a:custGeom>
              <a:avLst/>
              <a:gdLst/>
              <a:ahLst/>
              <a:cxnLst>
                <a:cxn ang="0">
                  <a:pos x="0" y="208"/>
                </a:cxn>
                <a:cxn ang="0">
                  <a:pos x="9" y="228"/>
                </a:cxn>
                <a:cxn ang="0">
                  <a:pos x="17" y="230"/>
                </a:cxn>
                <a:cxn ang="0">
                  <a:pos x="31" y="211"/>
                </a:cxn>
                <a:cxn ang="0">
                  <a:pos x="43" y="205"/>
                </a:cxn>
                <a:cxn ang="0">
                  <a:pos x="50" y="212"/>
                </a:cxn>
                <a:cxn ang="0">
                  <a:pos x="26" y="231"/>
                </a:cxn>
                <a:cxn ang="0">
                  <a:pos x="63" y="218"/>
                </a:cxn>
                <a:cxn ang="0">
                  <a:pos x="66" y="208"/>
                </a:cxn>
                <a:cxn ang="0">
                  <a:pos x="120" y="185"/>
                </a:cxn>
                <a:cxn ang="0">
                  <a:pos x="164" y="152"/>
                </a:cxn>
                <a:cxn ang="0">
                  <a:pos x="212" y="134"/>
                </a:cxn>
                <a:cxn ang="0">
                  <a:pos x="254" y="109"/>
                </a:cxn>
                <a:cxn ang="0">
                  <a:pos x="251" y="113"/>
                </a:cxn>
                <a:cxn ang="0">
                  <a:pos x="172" y="174"/>
                </a:cxn>
                <a:cxn ang="0">
                  <a:pos x="158" y="179"/>
                </a:cxn>
                <a:cxn ang="0">
                  <a:pos x="166" y="181"/>
                </a:cxn>
                <a:cxn ang="0">
                  <a:pos x="190" y="170"/>
                </a:cxn>
                <a:cxn ang="0">
                  <a:pos x="310" y="81"/>
                </a:cxn>
                <a:cxn ang="0">
                  <a:pos x="327" y="64"/>
                </a:cxn>
                <a:cxn ang="0">
                  <a:pos x="383" y="16"/>
                </a:cxn>
                <a:cxn ang="0">
                  <a:pos x="387" y="2"/>
                </a:cxn>
                <a:cxn ang="0">
                  <a:pos x="376" y="4"/>
                </a:cxn>
                <a:cxn ang="0">
                  <a:pos x="350" y="30"/>
                </a:cxn>
                <a:cxn ang="0">
                  <a:pos x="334" y="27"/>
                </a:cxn>
                <a:cxn ang="0">
                  <a:pos x="309" y="41"/>
                </a:cxn>
                <a:cxn ang="0">
                  <a:pos x="301" y="38"/>
                </a:cxn>
                <a:cxn ang="0">
                  <a:pos x="280" y="90"/>
                </a:cxn>
                <a:cxn ang="0">
                  <a:pos x="272" y="81"/>
                </a:cxn>
                <a:cxn ang="0">
                  <a:pos x="251" y="81"/>
                </a:cxn>
                <a:cxn ang="0">
                  <a:pos x="287" y="41"/>
                </a:cxn>
                <a:cxn ang="0">
                  <a:pos x="283" y="30"/>
                </a:cxn>
                <a:cxn ang="0">
                  <a:pos x="309" y="0"/>
                </a:cxn>
                <a:cxn ang="0">
                  <a:pos x="298" y="1"/>
                </a:cxn>
                <a:cxn ang="0">
                  <a:pos x="246" y="63"/>
                </a:cxn>
                <a:cxn ang="0">
                  <a:pos x="185" y="83"/>
                </a:cxn>
                <a:cxn ang="0">
                  <a:pos x="151" y="89"/>
                </a:cxn>
                <a:cxn ang="0">
                  <a:pos x="147" y="105"/>
                </a:cxn>
                <a:cxn ang="0">
                  <a:pos x="106" y="116"/>
                </a:cxn>
                <a:cxn ang="0">
                  <a:pos x="91" y="112"/>
                </a:cxn>
                <a:cxn ang="0">
                  <a:pos x="91" y="124"/>
                </a:cxn>
                <a:cxn ang="0">
                  <a:pos x="73" y="124"/>
                </a:cxn>
                <a:cxn ang="0">
                  <a:pos x="63" y="135"/>
                </a:cxn>
                <a:cxn ang="0">
                  <a:pos x="58" y="152"/>
                </a:cxn>
                <a:cxn ang="0">
                  <a:pos x="51" y="148"/>
                </a:cxn>
                <a:cxn ang="0">
                  <a:pos x="43" y="167"/>
                </a:cxn>
                <a:cxn ang="0">
                  <a:pos x="14" y="176"/>
                </a:cxn>
                <a:cxn ang="0">
                  <a:pos x="10" y="190"/>
                </a:cxn>
                <a:cxn ang="0">
                  <a:pos x="0" y="208"/>
                </a:cxn>
              </a:cxnLst>
              <a:rect l="0" t="0" r="r" b="b"/>
              <a:pathLst>
                <a:path w="387" h="231">
                  <a:moveTo>
                    <a:pt x="0" y="208"/>
                  </a:moveTo>
                  <a:lnTo>
                    <a:pt x="9" y="228"/>
                  </a:lnTo>
                  <a:lnTo>
                    <a:pt x="17" y="230"/>
                  </a:lnTo>
                  <a:lnTo>
                    <a:pt x="31" y="211"/>
                  </a:lnTo>
                  <a:lnTo>
                    <a:pt x="43" y="205"/>
                  </a:lnTo>
                  <a:lnTo>
                    <a:pt x="50" y="212"/>
                  </a:lnTo>
                  <a:lnTo>
                    <a:pt x="26" y="231"/>
                  </a:lnTo>
                  <a:lnTo>
                    <a:pt x="63" y="218"/>
                  </a:lnTo>
                  <a:lnTo>
                    <a:pt x="66" y="208"/>
                  </a:lnTo>
                  <a:lnTo>
                    <a:pt x="120" y="185"/>
                  </a:lnTo>
                  <a:lnTo>
                    <a:pt x="164" y="152"/>
                  </a:lnTo>
                  <a:lnTo>
                    <a:pt x="212" y="134"/>
                  </a:lnTo>
                  <a:lnTo>
                    <a:pt x="254" y="109"/>
                  </a:lnTo>
                  <a:lnTo>
                    <a:pt x="251" y="113"/>
                  </a:lnTo>
                  <a:lnTo>
                    <a:pt x="172" y="174"/>
                  </a:lnTo>
                  <a:lnTo>
                    <a:pt x="158" y="179"/>
                  </a:lnTo>
                  <a:lnTo>
                    <a:pt x="166" y="181"/>
                  </a:lnTo>
                  <a:lnTo>
                    <a:pt x="190" y="170"/>
                  </a:lnTo>
                  <a:lnTo>
                    <a:pt x="310" y="81"/>
                  </a:lnTo>
                  <a:lnTo>
                    <a:pt x="327" y="64"/>
                  </a:lnTo>
                  <a:lnTo>
                    <a:pt x="383" y="16"/>
                  </a:lnTo>
                  <a:lnTo>
                    <a:pt x="387" y="2"/>
                  </a:lnTo>
                  <a:lnTo>
                    <a:pt x="376" y="4"/>
                  </a:lnTo>
                  <a:lnTo>
                    <a:pt x="350" y="30"/>
                  </a:lnTo>
                  <a:lnTo>
                    <a:pt x="334" y="27"/>
                  </a:lnTo>
                  <a:lnTo>
                    <a:pt x="309" y="41"/>
                  </a:lnTo>
                  <a:lnTo>
                    <a:pt x="301" y="38"/>
                  </a:lnTo>
                  <a:lnTo>
                    <a:pt x="280" y="90"/>
                  </a:lnTo>
                  <a:lnTo>
                    <a:pt x="272" y="81"/>
                  </a:lnTo>
                  <a:lnTo>
                    <a:pt x="251" y="81"/>
                  </a:lnTo>
                  <a:lnTo>
                    <a:pt x="287" y="41"/>
                  </a:lnTo>
                  <a:lnTo>
                    <a:pt x="283" y="30"/>
                  </a:lnTo>
                  <a:lnTo>
                    <a:pt x="309" y="0"/>
                  </a:lnTo>
                  <a:lnTo>
                    <a:pt x="298" y="1"/>
                  </a:lnTo>
                  <a:lnTo>
                    <a:pt x="246" y="63"/>
                  </a:lnTo>
                  <a:lnTo>
                    <a:pt x="185" y="83"/>
                  </a:lnTo>
                  <a:lnTo>
                    <a:pt x="151" y="89"/>
                  </a:lnTo>
                  <a:lnTo>
                    <a:pt x="147" y="105"/>
                  </a:lnTo>
                  <a:lnTo>
                    <a:pt x="106" y="116"/>
                  </a:lnTo>
                  <a:lnTo>
                    <a:pt x="91" y="112"/>
                  </a:lnTo>
                  <a:lnTo>
                    <a:pt x="91" y="124"/>
                  </a:lnTo>
                  <a:lnTo>
                    <a:pt x="73" y="124"/>
                  </a:lnTo>
                  <a:lnTo>
                    <a:pt x="63" y="135"/>
                  </a:lnTo>
                  <a:lnTo>
                    <a:pt x="58" y="152"/>
                  </a:lnTo>
                  <a:lnTo>
                    <a:pt x="51" y="148"/>
                  </a:lnTo>
                  <a:lnTo>
                    <a:pt x="43" y="167"/>
                  </a:lnTo>
                  <a:lnTo>
                    <a:pt x="14" y="176"/>
                  </a:lnTo>
                  <a:lnTo>
                    <a:pt x="10" y="190"/>
                  </a:lnTo>
                  <a:lnTo>
                    <a:pt x="0" y="208"/>
                  </a:lnTo>
                  <a:close/>
                </a:path>
              </a:pathLst>
            </a:custGeom>
            <a:grpFill/>
            <a:ln w="1651">
              <a:solidFill>
                <a:srgbClr val="000000"/>
              </a:solidFill>
              <a:prstDash val="solid"/>
              <a:round/>
              <a:headEnd/>
              <a:tailEnd/>
            </a:ln>
          </p:spPr>
          <p:txBody>
            <a:bodyPr lIns="101858" tIns="50929" rIns="101858" bIns="50929"/>
            <a:lstStyle/>
            <a:p>
              <a:endParaRPr lang="en-US" dirty="0"/>
            </a:p>
          </p:txBody>
        </p:sp>
      </p:grpSp>
      <p:sp>
        <p:nvSpPr>
          <p:cNvPr id="122" name="Text Box 119"/>
          <p:cNvSpPr txBox="1">
            <a:spLocks noChangeAspect="1" noChangeArrowheads="1"/>
          </p:cNvSpPr>
          <p:nvPr/>
        </p:nvSpPr>
        <p:spPr bwMode="auto">
          <a:xfrm>
            <a:off x="7521686" y="2119850"/>
            <a:ext cx="552105"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 -6.5</a:t>
            </a:r>
            <a:endParaRPr lang="en-US" sz="1000" b="1" dirty="0">
              <a:latin typeface="Arial" charset="0"/>
            </a:endParaRPr>
          </a:p>
        </p:txBody>
      </p:sp>
      <p:sp>
        <p:nvSpPr>
          <p:cNvPr id="123" name="Text Box 121"/>
          <p:cNvSpPr txBox="1">
            <a:spLocks noChangeAspect="1" noChangeArrowheads="1"/>
          </p:cNvSpPr>
          <p:nvPr/>
        </p:nvSpPr>
        <p:spPr bwMode="auto">
          <a:xfrm>
            <a:off x="7461360" y="2835812"/>
            <a:ext cx="501909"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+3.2</a:t>
            </a:r>
            <a:endParaRPr lang="en-US" sz="1000" b="1" dirty="0">
              <a:latin typeface="Arial" charset="0"/>
            </a:endParaRPr>
          </a:p>
        </p:txBody>
      </p:sp>
      <p:sp>
        <p:nvSpPr>
          <p:cNvPr id="124" name="Text Box 123"/>
          <p:cNvSpPr txBox="1">
            <a:spLocks noChangeAspect="1" noChangeArrowheads="1"/>
          </p:cNvSpPr>
          <p:nvPr/>
        </p:nvSpPr>
        <p:spPr bwMode="auto">
          <a:xfrm>
            <a:off x="7260326" y="3347127"/>
            <a:ext cx="494722"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+1.4</a:t>
            </a:r>
            <a:endParaRPr lang="en-US" sz="1000" b="1" dirty="0">
              <a:latin typeface="Arial" charset="0"/>
            </a:endParaRPr>
          </a:p>
        </p:txBody>
      </p:sp>
      <p:sp>
        <p:nvSpPr>
          <p:cNvPr id="125" name="Line 124"/>
          <p:cNvSpPr>
            <a:spLocks noChangeAspect="1" noChangeShapeType="1"/>
          </p:cNvSpPr>
          <p:nvPr/>
        </p:nvSpPr>
        <p:spPr bwMode="auto">
          <a:xfrm rot="1991407" flipH="1">
            <a:off x="7353414" y="2169062"/>
            <a:ext cx="230187" cy="211138"/>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126" name="Text Box 74"/>
          <p:cNvSpPr txBox="1">
            <a:spLocks noChangeAspect="1" noChangeArrowheads="1"/>
          </p:cNvSpPr>
          <p:nvPr/>
        </p:nvSpPr>
        <p:spPr bwMode="auto">
          <a:xfrm>
            <a:off x="2873487" y="3896262"/>
            <a:ext cx="43815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+4.0</a:t>
            </a:r>
            <a:endParaRPr lang="en-US" sz="1000" b="1" dirty="0">
              <a:solidFill>
                <a:schemeClr val="bg1"/>
              </a:solidFill>
              <a:latin typeface="Arial" charset="0"/>
            </a:endParaRPr>
          </a:p>
        </p:txBody>
      </p:sp>
      <p:sp>
        <p:nvSpPr>
          <p:cNvPr id="127" name="Text Box 68"/>
          <p:cNvSpPr txBox="1">
            <a:spLocks noChangeAspect="1" noChangeArrowheads="1"/>
          </p:cNvSpPr>
          <p:nvPr/>
        </p:nvSpPr>
        <p:spPr bwMode="auto">
          <a:xfrm>
            <a:off x="1614601" y="2813589"/>
            <a:ext cx="474660"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solidFill>
                  <a:schemeClr val="bg1"/>
                </a:solidFill>
                <a:latin typeface="Arial" charset="0"/>
              </a:rPr>
              <a:t>+3.2</a:t>
            </a:r>
            <a:endParaRPr lang="en-US" sz="1000" b="1" dirty="0">
              <a:solidFill>
                <a:schemeClr val="bg1"/>
              </a:solidFill>
              <a:latin typeface="Arial" charset="0"/>
            </a:endParaRPr>
          </a:p>
        </p:txBody>
      </p:sp>
      <p:sp>
        <p:nvSpPr>
          <p:cNvPr id="128" name="Text Box 75"/>
          <p:cNvSpPr txBox="1">
            <a:spLocks noChangeAspect="1" noChangeArrowheads="1"/>
          </p:cNvSpPr>
          <p:nvPr/>
        </p:nvSpPr>
        <p:spPr bwMode="auto">
          <a:xfrm>
            <a:off x="6169299" y="3202526"/>
            <a:ext cx="417513"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-8.8</a:t>
            </a:r>
            <a:endParaRPr lang="en-US" sz="1000" b="1" dirty="0">
              <a:latin typeface="Arial" charset="0"/>
            </a:endParaRPr>
          </a:p>
        </p:txBody>
      </p:sp>
      <p:sp>
        <p:nvSpPr>
          <p:cNvPr id="129" name="Text Box 75"/>
          <p:cNvSpPr txBox="1">
            <a:spLocks noChangeAspect="1" noChangeArrowheads="1"/>
          </p:cNvSpPr>
          <p:nvPr/>
        </p:nvSpPr>
        <p:spPr bwMode="auto">
          <a:xfrm>
            <a:off x="6841443" y="1679971"/>
            <a:ext cx="469899"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+1.2</a:t>
            </a:r>
            <a:endParaRPr lang="en-US" sz="1000" b="1" dirty="0">
              <a:latin typeface="Arial" charset="0"/>
            </a:endParaRPr>
          </a:p>
        </p:txBody>
      </p:sp>
      <p:sp>
        <p:nvSpPr>
          <p:cNvPr id="130" name="Line 124"/>
          <p:cNvSpPr>
            <a:spLocks noChangeAspect="1" noChangeShapeType="1"/>
          </p:cNvSpPr>
          <p:nvPr/>
        </p:nvSpPr>
        <p:spPr bwMode="auto">
          <a:xfrm rot="1991407" flipH="1">
            <a:off x="7026077" y="1973192"/>
            <a:ext cx="245093" cy="224811"/>
          </a:xfrm>
          <a:prstGeom prst="line">
            <a:avLst/>
          </a:prstGeom>
          <a:noFill/>
          <a:ln w="7620">
            <a:solidFill>
              <a:schemeClr val="tx1"/>
            </a:solidFill>
            <a:round/>
            <a:headEnd/>
            <a:tailEnd type="triangle" w="sm" len="med"/>
          </a:ln>
          <a:effectLst/>
          <a:scene3d>
            <a:camera prst="orthographicFront">
              <a:rot lat="0" lon="11400000" rev="0"/>
            </a:camera>
            <a:lightRig rig="threePt" dir="t"/>
          </a:scene3d>
        </p:spPr>
        <p:txBody>
          <a:bodyPr wrap="none" lIns="91407" tIns="45704" rIns="274288" bIns="45704" anchor="ctr"/>
          <a:lstStyle/>
          <a:p>
            <a:endParaRPr lang="en-US" dirty="0"/>
          </a:p>
        </p:txBody>
      </p:sp>
      <p:sp>
        <p:nvSpPr>
          <p:cNvPr id="131" name="Line 130"/>
          <p:cNvSpPr>
            <a:spLocks noChangeAspect="1" noChangeShapeType="1"/>
          </p:cNvSpPr>
          <p:nvPr/>
        </p:nvSpPr>
        <p:spPr bwMode="auto">
          <a:xfrm flipH="1" flipV="1">
            <a:off x="7369366" y="2611133"/>
            <a:ext cx="496888" cy="185737"/>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132" name="Text Box 120"/>
          <p:cNvSpPr txBox="1">
            <a:spLocks noChangeAspect="1" noChangeArrowheads="1"/>
          </p:cNvSpPr>
          <p:nvPr/>
        </p:nvSpPr>
        <p:spPr bwMode="auto">
          <a:xfrm>
            <a:off x="7865035" y="2704052"/>
            <a:ext cx="497729"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+3.0</a:t>
            </a:r>
            <a:endParaRPr lang="en-US" sz="1000" b="1" dirty="0">
              <a:latin typeface="Arial" charset="0"/>
            </a:endParaRPr>
          </a:p>
        </p:txBody>
      </p:sp>
      <p:sp>
        <p:nvSpPr>
          <p:cNvPr id="133" name="Text Box 54"/>
          <p:cNvSpPr txBox="1">
            <a:spLocks noChangeAspect="1" noChangeArrowheads="1"/>
          </p:cNvSpPr>
          <p:nvPr/>
        </p:nvSpPr>
        <p:spPr bwMode="auto">
          <a:xfrm>
            <a:off x="3723487" y="2377027"/>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-8.3</a:t>
            </a:r>
            <a:endParaRPr lang="en-US" sz="1000" b="1" dirty="0">
              <a:latin typeface="Arial" charset="0"/>
            </a:endParaRPr>
          </a:p>
        </p:txBody>
      </p:sp>
      <p:sp>
        <p:nvSpPr>
          <p:cNvPr id="134" name="Text Box 119"/>
          <p:cNvSpPr txBox="1">
            <a:spLocks noChangeAspect="1" noChangeArrowheads="1"/>
          </p:cNvSpPr>
          <p:nvPr/>
        </p:nvSpPr>
        <p:spPr bwMode="auto">
          <a:xfrm>
            <a:off x="7301190" y="1786835"/>
            <a:ext cx="453858"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-7.7</a:t>
            </a:r>
            <a:endParaRPr lang="en-US" sz="1000" b="1" dirty="0">
              <a:latin typeface="Arial" charset="0"/>
            </a:endParaRPr>
          </a:p>
        </p:txBody>
      </p:sp>
      <p:sp>
        <p:nvSpPr>
          <p:cNvPr id="135" name="Text Box 74"/>
          <p:cNvSpPr txBox="1">
            <a:spLocks noChangeAspect="1" noChangeArrowheads="1"/>
          </p:cNvSpPr>
          <p:nvPr/>
        </p:nvSpPr>
        <p:spPr bwMode="auto">
          <a:xfrm>
            <a:off x="1829349" y="4747084"/>
            <a:ext cx="417512" cy="246189"/>
          </a:xfrm>
          <a:prstGeom prst="rect">
            <a:avLst/>
          </a:prstGeom>
          <a:noFill/>
          <a:ln w="9525">
            <a:noFill/>
            <a:miter lim="800000"/>
            <a:headEnd/>
            <a:tailEnd/>
          </a:ln>
          <a:effectLst/>
        </p:spPr>
        <p:txBody>
          <a:bodyPr lIns="91407" tIns="45704" rIns="91407" bIns="45704">
            <a:spAutoFit/>
          </a:bodyPr>
          <a:lstStyle/>
          <a:p>
            <a:pPr eaLnBrk="0" hangingPunct="0">
              <a:spcBef>
                <a:spcPct val="50000"/>
              </a:spcBef>
            </a:pPr>
            <a:r>
              <a:rPr lang="en-US" sz="1000" b="1" dirty="0" smtClean="0">
                <a:latin typeface="Arial" charset="0"/>
              </a:rPr>
              <a:t>-2.6</a:t>
            </a:r>
            <a:endParaRPr lang="en-US" sz="1000" b="1" dirty="0">
              <a:latin typeface="Arial" charset="0"/>
            </a:endParaRPr>
          </a:p>
        </p:txBody>
      </p:sp>
      <p:sp>
        <p:nvSpPr>
          <p:cNvPr id="136" name="Line 33"/>
          <p:cNvSpPr>
            <a:spLocks noChangeAspect="1" noChangeShapeType="1"/>
          </p:cNvSpPr>
          <p:nvPr/>
        </p:nvSpPr>
        <p:spPr bwMode="auto">
          <a:xfrm flipH="1" flipV="1">
            <a:off x="6796194" y="3161297"/>
            <a:ext cx="642938" cy="429893"/>
          </a:xfrm>
          <a:prstGeom prst="line">
            <a:avLst/>
          </a:prstGeom>
          <a:noFill/>
          <a:ln w="7620">
            <a:solidFill>
              <a:schemeClr val="tx1"/>
            </a:solidFill>
            <a:round/>
            <a:headEnd/>
            <a:tailEnd type="triangle" w="sm" len="med"/>
          </a:ln>
          <a:effectLst/>
        </p:spPr>
        <p:txBody>
          <a:bodyPr wrap="none" lIns="91407" tIns="45704" rIns="91407" bIns="45704" anchor="ctr"/>
          <a:lstStyle/>
          <a:p>
            <a:endParaRPr lang="en-US" dirty="0"/>
          </a:p>
        </p:txBody>
      </p:sp>
      <p:sp>
        <p:nvSpPr>
          <p:cNvPr id="137" name="Text Box 123"/>
          <p:cNvSpPr txBox="1">
            <a:spLocks noChangeAspect="1" noChangeArrowheads="1"/>
          </p:cNvSpPr>
          <p:nvPr/>
        </p:nvSpPr>
        <p:spPr bwMode="auto">
          <a:xfrm>
            <a:off x="7356786" y="3490001"/>
            <a:ext cx="717006"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+2.8</a:t>
            </a:r>
            <a:endParaRPr lang="en-US" sz="1000" b="1" dirty="0">
              <a:latin typeface="Arial" charset="0"/>
            </a:endParaRPr>
          </a:p>
        </p:txBody>
      </p:sp>
      <p:sp>
        <p:nvSpPr>
          <p:cNvPr id="138" name="Text Box 74"/>
          <p:cNvSpPr txBox="1">
            <a:spLocks noChangeAspect="1" noChangeArrowheads="1"/>
          </p:cNvSpPr>
          <p:nvPr/>
        </p:nvSpPr>
        <p:spPr bwMode="auto">
          <a:xfrm>
            <a:off x="3379177" y="5231816"/>
            <a:ext cx="478058" cy="246189"/>
          </a:xfrm>
          <a:prstGeom prst="rect">
            <a:avLst/>
          </a:prstGeom>
          <a:noFill/>
          <a:ln w="9525">
            <a:noFill/>
            <a:miter lim="800000"/>
            <a:headEnd/>
            <a:tailEnd/>
          </a:ln>
          <a:effectLst/>
        </p:spPr>
        <p:txBody>
          <a:bodyPr wrap="square" lIns="91407" tIns="45704" rIns="91407" bIns="45704">
            <a:spAutoFit/>
          </a:bodyPr>
          <a:lstStyle/>
          <a:p>
            <a:pPr eaLnBrk="0" hangingPunct="0">
              <a:spcBef>
                <a:spcPct val="50000"/>
              </a:spcBef>
            </a:pPr>
            <a:r>
              <a:rPr lang="en-US" sz="1000" b="1" dirty="0" smtClean="0">
                <a:latin typeface="Arial" charset="0"/>
              </a:rPr>
              <a:t>+6.2</a:t>
            </a:r>
            <a:endParaRPr lang="en-US" sz="1000" b="1" dirty="0">
              <a:latin typeface="Arial" charset="0"/>
            </a:endParaRPr>
          </a:p>
        </p:txBody>
      </p:sp>
      <p:sp>
        <p:nvSpPr>
          <p:cNvPr id="140" name="Rectangle 6"/>
          <p:cNvSpPr>
            <a:spLocks noChangeAspect="1" noChangeArrowheads="1"/>
          </p:cNvSpPr>
          <p:nvPr/>
        </p:nvSpPr>
        <p:spPr bwMode="auto">
          <a:xfrm>
            <a:off x="7091434" y="4439665"/>
            <a:ext cx="178595" cy="178594"/>
          </a:xfrm>
          <a:prstGeom prst="rect">
            <a:avLst/>
          </a:prstGeom>
          <a:solidFill>
            <a:srgbClr val="006F96"/>
          </a:solidFill>
          <a:ln w="6350">
            <a:solidFill>
              <a:schemeClr val="tx1"/>
            </a:solidFill>
            <a:miter lim="800000"/>
            <a:headEnd/>
            <a:tailEnd/>
          </a:ln>
          <a:effectLst/>
        </p:spPr>
        <p:txBody>
          <a:bodyPr wrap="none" lIns="91407" tIns="45704" rIns="91407" bIns="45704" anchor="ctr"/>
          <a:lstStyle/>
          <a:p>
            <a:endParaRPr lang="en-US" dirty="0"/>
          </a:p>
        </p:txBody>
      </p:sp>
      <p:sp>
        <p:nvSpPr>
          <p:cNvPr id="141" name="Rectangle 6"/>
          <p:cNvSpPr>
            <a:spLocks noChangeAspect="1" noChangeArrowheads="1"/>
          </p:cNvSpPr>
          <p:nvPr/>
        </p:nvSpPr>
        <p:spPr bwMode="auto">
          <a:xfrm>
            <a:off x="7093002" y="4667481"/>
            <a:ext cx="178595" cy="178594"/>
          </a:xfrm>
          <a:prstGeom prst="rect">
            <a:avLst/>
          </a:prstGeom>
          <a:solidFill>
            <a:srgbClr val="6397CB"/>
          </a:solidFill>
          <a:ln w="6350">
            <a:solidFill>
              <a:schemeClr val="tx1"/>
            </a:solidFill>
            <a:miter lim="800000"/>
            <a:headEnd/>
            <a:tailEnd/>
          </a:ln>
          <a:effectLst/>
        </p:spPr>
        <p:txBody>
          <a:bodyPr wrap="none" lIns="91407" tIns="45704" rIns="91407" bIns="45704" anchor="ctr"/>
          <a:lstStyle/>
          <a:p>
            <a:endParaRPr lang="en-US" dirty="0"/>
          </a:p>
        </p:txBody>
      </p:sp>
    </p:spTree>
    <p:extLst>
      <p:ext uri="{BB962C8B-B14F-4D97-AF65-F5344CB8AC3E}">
        <p14:creationId xmlns:p14="http://schemas.microsoft.com/office/powerpoint/2010/main" val="9201733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72</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2</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3845282421"/>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079311"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11936588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2015:Q2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73</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8275" y="1168522"/>
            <a:ext cx="6609800" cy="5100562"/>
          </a:xfrm>
          <a:prstGeom prst="rect">
            <a:avLst/>
          </a:prstGeom>
        </p:spPr>
      </p:pic>
      <p:sp>
        <p:nvSpPr>
          <p:cNvPr id="13" name="AutoShape 8"/>
          <p:cNvSpPr>
            <a:spLocks noChangeArrowheads="1"/>
          </p:cNvSpPr>
          <p:nvPr/>
        </p:nvSpPr>
        <p:spPr bwMode="blackWhite">
          <a:xfrm>
            <a:off x="7004369" y="4271019"/>
            <a:ext cx="2044382" cy="1446618"/>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a:t>
            </a:r>
            <a:r>
              <a:rPr lang="en-US" sz="1600" b="1" dirty="0">
                <a:solidFill>
                  <a:schemeClr val="bg1"/>
                </a:solidFill>
              </a:rPr>
              <a:t>2</a:t>
            </a:r>
            <a:r>
              <a:rPr lang="en-US" sz="1600" b="1" dirty="0" smtClean="0">
                <a:solidFill>
                  <a:schemeClr val="bg1"/>
                </a:solidFill>
              </a:rPr>
              <a:t> states</a:t>
            </a:r>
            <a:endParaRPr lang="en-US" sz="1600" b="1" dirty="0">
              <a:solidFill>
                <a:schemeClr val="bg1"/>
              </a:solidFill>
            </a:endParaRPr>
          </a:p>
        </p:txBody>
      </p:sp>
      <p:sp>
        <p:nvSpPr>
          <p:cNvPr id="15" name="AutoShape 7"/>
          <p:cNvSpPr>
            <a:spLocks noChangeArrowheads="1"/>
          </p:cNvSpPr>
          <p:nvPr/>
        </p:nvSpPr>
        <p:spPr bwMode="blackWhite">
          <a:xfrm>
            <a:off x="189640" y="1581150"/>
            <a:ext cx="1277938" cy="1317174"/>
          </a:xfrm>
          <a:prstGeom prst="wedgeRectCallout">
            <a:avLst>
              <a:gd name="adj1" fmla="val 76923"/>
              <a:gd name="adj2" fmla="val 4233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Tree>
    <p:extLst>
      <p:ext uri="{BB962C8B-B14F-4D97-AF65-F5344CB8AC3E}">
        <p14:creationId xmlns:p14="http://schemas.microsoft.com/office/powerpoint/2010/main" val="42396969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74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2013:</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48036090"/>
              </p:ext>
            </p:extLst>
          </p:nvPr>
        </p:nvGraphicFramePr>
        <p:xfrm>
          <a:off x="-61913" y="1827213"/>
          <a:ext cx="9142413" cy="4748212"/>
        </p:xfrm>
        <a:graphic>
          <a:graphicData uri="http://schemas.openxmlformats.org/presentationml/2006/ole">
            <mc:AlternateContent xmlns:mc="http://schemas.openxmlformats.org/markup-compatibility/2006">
              <mc:Choice xmlns:v="urn:schemas-microsoft-com:vml" Requires="v">
                <p:oleObj spid="_x0000_s28080335" name="Chart" r:id="rId4" imgW="3528190" imgH="1832541" progId="MSGraph.Chart.8">
                  <p:embed followColorScheme="full"/>
                </p:oleObj>
              </mc:Choice>
              <mc:Fallback>
                <p:oleObj name="Chart" r:id="rId4" imgW="3528190" imgH="1832541" progId="MSGraph.Chart.8">
                  <p:embed followColorScheme="full"/>
                  <p:pic>
                    <p:nvPicPr>
                      <p:cNvPr id="0" name=""/>
                      <p:cNvPicPr>
                        <a:picLocks noChangeAspect="1" noChangeArrowheads="1"/>
                      </p:cNvPicPr>
                      <p:nvPr/>
                    </p:nvPicPr>
                    <p:blipFill>
                      <a:blip r:embed="rId5"/>
                      <a:srcRect/>
                      <a:stretch>
                        <a:fillRect/>
                      </a:stretch>
                    </p:blipFill>
                    <p:spPr bwMode="auto">
                      <a:xfrm>
                        <a:off x="-61913" y="1827213"/>
                        <a:ext cx="9142413" cy="474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2013—by far</a:t>
            </a:r>
            <a:endParaRPr lang="en-US" sz="1400" b="1" dirty="0">
              <a:solidFill>
                <a:schemeClr val="bg1"/>
              </a:solidFill>
            </a:endParaRPr>
          </a:p>
        </p:txBody>
      </p:sp>
      <p:sp>
        <p:nvSpPr>
          <p:cNvPr id="7" name="AutoShape 7"/>
          <p:cNvSpPr>
            <a:spLocks noChangeArrowheads="1"/>
          </p:cNvSpPr>
          <p:nvPr/>
        </p:nvSpPr>
        <p:spPr bwMode="blackWhite">
          <a:xfrm>
            <a:off x="4343399" y="1761619"/>
            <a:ext cx="4043363" cy="1108541"/>
          </a:xfrm>
          <a:prstGeom prst="wedgeRectCallout">
            <a:avLst>
              <a:gd name="adj1" fmla="val -115169"/>
              <a:gd name="adj2" fmla="val 856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9 states experienced growth in excess of 3% in 2013, which is what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1.8%</a:t>
            </a:r>
            <a:endParaRPr lang="en-US" sz="1600" b="1" dirty="0">
              <a:solidFill>
                <a:schemeClr val="bg1"/>
              </a:solidFill>
              <a:cs typeface="+mn-cs"/>
            </a:endParaRPr>
          </a:p>
        </p:txBody>
      </p:sp>
    </p:spTree>
    <p:extLst>
      <p:ext uri="{BB962C8B-B14F-4D97-AF65-F5344CB8AC3E}">
        <p14:creationId xmlns:p14="http://schemas.microsoft.com/office/powerpoint/2010/main" val="305793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75</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1542232329"/>
              </p:ext>
            </p:extLst>
          </p:nvPr>
        </p:nvGraphicFramePr>
        <p:xfrm>
          <a:off x="11113" y="1793875"/>
          <a:ext cx="9150350" cy="4733925"/>
        </p:xfrm>
        <a:graphic>
          <a:graphicData uri="http://schemas.openxmlformats.org/presentationml/2006/ole">
            <mc:AlternateContent xmlns:mc="http://schemas.openxmlformats.org/markup-compatibility/2006">
              <mc:Choice xmlns:v="urn:schemas-microsoft-com:vml" Requires="v">
                <p:oleObj spid="_x0000_s28081360" name="Chart" r:id="rId4" imgW="8820267" imgH="4562468" progId="MSGraph.Chart.8">
                  <p:embed followColorScheme="full"/>
                </p:oleObj>
              </mc:Choice>
              <mc:Fallback>
                <p:oleObj name="Chart" r:id="rId4" imgW="8820267" imgH="4562468" progId="MSGraph.Chart.8">
                  <p:embed followColorScheme="full"/>
                  <p:pic>
                    <p:nvPicPr>
                      <p:cNvPr id="0" name=""/>
                      <p:cNvPicPr>
                        <a:picLocks noChangeAspect="1" noChangeArrowheads="1"/>
                      </p:cNvPicPr>
                      <p:nvPr/>
                    </p:nvPicPr>
                    <p:blipFill>
                      <a:blip r:embed="rId5"/>
                      <a:srcRect/>
                      <a:stretch>
                        <a:fillRect/>
                      </a:stretch>
                    </p:blipFill>
                    <p:spPr bwMode="auto">
                      <a:xfrm>
                        <a:off x="11113" y="1793875"/>
                        <a:ext cx="9150350"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2013: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0183"/>
              <a:gd name="adj2" fmla="val 69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DC and Alabama  were the only states to shrink in 2013</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11 states  were still below 1% in 2013</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30835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77</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82553"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77</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3415038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937282313"/>
              </p:ext>
            </p:extLst>
          </p:nvPr>
        </p:nvGraphicFramePr>
        <p:xfrm>
          <a:off x="304800" y="1377950"/>
          <a:ext cx="8521700" cy="4086225"/>
        </p:xfrm>
        <a:graphic>
          <a:graphicData uri="http://schemas.openxmlformats.org/presentationml/2006/ole">
            <mc:AlternateContent xmlns:mc="http://schemas.openxmlformats.org/markup-compatibility/2006">
              <mc:Choice xmlns:v="urn:schemas-microsoft-com:vml" Requires="v">
                <p:oleObj spid="_x0000_s28082385" name="Chart" r:id="rId4" imgW="8582173" imgH="4114800" progId="MSGraph.Chart.8">
                  <p:embed followColorScheme="full"/>
                </p:oleObj>
              </mc:Choice>
              <mc:Fallback>
                <p:oleObj name="Chart" r:id="rId4" imgW="8582173"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04800" y="1377950"/>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had been low for years amid high unemployment, falling home prices and other factors adversely impact consumers, but improved substantially over the past 2+ years, as job growth and falling energy prices aid consumers</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11616" y="3329687"/>
            <a:ext cx="2881044" cy="1441940"/>
          </a:xfrm>
          <a:prstGeom prst="wedgeRectCallout">
            <a:avLst>
              <a:gd name="adj1" fmla="val 73263"/>
              <a:gd name="adj2" fmla="val -1094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soared in late in 2014 and into early 2015 to its highest level in 11 years in January.  Job gains, falling gas prices help.</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
        <p:nvSpPr>
          <p:cNvPr id="13" name="AutoShape 7"/>
          <p:cNvSpPr>
            <a:spLocks noChangeArrowheads="1"/>
          </p:cNvSpPr>
          <p:nvPr/>
        </p:nvSpPr>
        <p:spPr bwMode="blackWhite">
          <a:xfrm>
            <a:off x="1035279" y="3773458"/>
            <a:ext cx="1883768" cy="926645"/>
          </a:xfrm>
          <a:prstGeom prst="wedgeRectCallout">
            <a:avLst>
              <a:gd name="adj1" fmla="val 71530"/>
              <a:gd name="adj2" fmla="val -1122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Impact of 2011 budget impasse</a:t>
            </a:r>
            <a:endParaRPr lang="en-US" sz="2000" b="1" dirty="0">
              <a:solidFill>
                <a:srgbClr val="FFFFFF"/>
              </a:solidFill>
            </a:endParaRPr>
          </a:p>
        </p:txBody>
      </p:sp>
    </p:spTree>
    <p:extLst>
      <p:ext uri="{BB962C8B-B14F-4D97-AF65-F5344CB8AC3E}">
        <p14:creationId xmlns:p14="http://schemas.microsoft.com/office/powerpoint/2010/main" val="2716620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79</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3974474773"/>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083408" name="Chart" r:id="rId4" imgW="7839202" imgH="3819396" progId="MSGraph.Chart.8">
                  <p:embed followColorScheme="full"/>
                </p:oleObj>
              </mc:Choice>
              <mc:Fallback>
                <p:oleObj name="Chart" r:id="rId4" imgW="7839202" imgH="3819396"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(4/15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745235"/>
            <a:ext cx="2580970"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13772120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6597469"/>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616"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80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3105774921"/>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141683" name="Chart" r:id="rId4" imgW="5226134" imgH="2730457" progId="MSGraph.Chart.8">
                  <p:embed followColorScheme="full"/>
                </p:oleObj>
              </mc:Choice>
              <mc:Fallback>
                <p:oleObj name="Chart" r:id="rId4" imgW="5226134" imgH="2730457"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(3/15);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22356832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81</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Up a Bit, 1990–2014*</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Dec. 2014.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extLst>
              <p:ext uri="{D42A27DB-BD31-4B8C-83A1-F6EECF244321}">
                <p14:modId xmlns:p14="http://schemas.microsoft.com/office/powerpoint/2010/main" val="356103178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7871615" name="Chart" r:id="rId5" imgW="3337612" imgH="1752739" progId="MSGraph.Chart.8">
                  <p:embed followColorScheme="full"/>
                </p:oleObj>
              </mc:Choice>
              <mc:Fallback>
                <p:oleObj name="Chart" r:id="rId5" imgW="3337612" imgH="17527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054144" y="4073013"/>
            <a:ext cx="3066435" cy="809625"/>
          </a:xfrm>
          <a:prstGeom prst="wedgeRectCallout">
            <a:avLst>
              <a:gd name="adj1" fmla="val 73876"/>
              <a:gd name="adj2" fmla="val -1175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six years</a:t>
            </a:r>
            <a:endParaRPr lang="en-US" sz="1400" b="1" dirty="0">
              <a:solidFill>
                <a:schemeClr val="bg1"/>
              </a:solidFill>
            </a:endParaRPr>
          </a:p>
        </p:txBody>
      </p:sp>
      <p:sp>
        <p:nvSpPr>
          <p:cNvPr id="10" name="Oval 8"/>
          <p:cNvSpPr>
            <a:spLocks noChangeArrowheads="1"/>
          </p:cNvSpPr>
          <p:nvPr/>
        </p:nvSpPr>
        <p:spPr bwMode="auto">
          <a:xfrm rot="16200000">
            <a:off x="8146331" y="3634706"/>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M</a:t>
            </a:r>
            <a:r>
              <a:rPr lang="en-US" sz="1600" b="1" dirty="0" smtClean="0">
                <a:solidFill>
                  <a:schemeClr val="bg1"/>
                </a:solidFill>
              </a:rPr>
              <a:t>ortgage interest rates remain low by historical standards, aiding the housing recovery.  Changes in Fed policy could push rates up modestly later in 2015.</a:t>
            </a:r>
            <a:endParaRPr lang="en-US" sz="1600" b="1" dirty="0">
              <a:solidFill>
                <a:schemeClr val="bg1"/>
              </a:solidFill>
            </a:endParaRPr>
          </a:p>
        </p:txBody>
      </p:sp>
      <p:sp>
        <p:nvSpPr>
          <p:cNvPr id="11" name="AutoShape 38"/>
          <p:cNvSpPr>
            <a:spLocks noChangeArrowheads="1"/>
          </p:cNvSpPr>
          <p:nvPr/>
        </p:nvSpPr>
        <p:spPr bwMode="blackWhite">
          <a:xfrm>
            <a:off x="5527431" y="1420454"/>
            <a:ext cx="3257077" cy="1190011"/>
          </a:xfrm>
          <a:prstGeom prst="wedgeRectCallout">
            <a:avLst>
              <a:gd name="adj1" fmla="val 40614"/>
              <a:gd name="adj2" fmla="val 117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Mortgages rates plunged to near-record lows in early 2013 but rose as the Fed initiated tapering in its QE program, but have come down a again through mid- and late-2014</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81</a:t>
            </a:fld>
            <a:endParaRPr lang="en-US"/>
          </a:p>
        </p:txBody>
      </p:sp>
    </p:spTree>
    <p:extLst>
      <p:ext uri="{BB962C8B-B14F-4D97-AF65-F5344CB8AC3E}">
        <p14:creationId xmlns:p14="http://schemas.microsoft.com/office/powerpoint/2010/main" val="15786408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299023" y="108268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F</a:t>
            </a:r>
            <a:r>
              <a:rPr lang="en-US" sz="1600" b="1" dirty="0" smtClean="0">
                <a:solidFill>
                  <a:srgbClr val="225A7A"/>
                </a:solidFill>
              </a:rPr>
              <a:t>ebruary 2015</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82</a:t>
            </a:fld>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8154" y="1334166"/>
            <a:ext cx="8522434" cy="5073752"/>
          </a:xfrm>
          <a:prstGeom prst="rect">
            <a:avLst/>
          </a:prstGeom>
        </p:spPr>
      </p:pic>
      <p:sp>
        <p:nvSpPr>
          <p:cNvPr id="10" name="AutoShape 5"/>
          <p:cNvSpPr>
            <a:spLocks noChangeArrowheads="1"/>
          </p:cNvSpPr>
          <p:nvPr/>
        </p:nvSpPr>
        <p:spPr bwMode="blackWhite">
          <a:xfrm>
            <a:off x="6100634" y="2064547"/>
            <a:ext cx="2724278" cy="922493"/>
          </a:xfrm>
          <a:prstGeom prst="wedgeRectCallout">
            <a:avLst>
              <a:gd name="adj1" fmla="val 21569"/>
              <a:gd name="adj2" fmla="val 1052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remains near its post-crisis highs</a:t>
            </a:r>
            <a:endParaRPr lang="en-US" sz="1600" b="1" dirty="0">
              <a:solidFill>
                <a:schemeClr val="bg1"/>
              </a:solidFill>
            </a:endParaRPr>
          </a:p>
        </p:txBody>
      </p:sp>
    </p:spTree>
    <p:extLst>
      <p:ext uri="{BB962C8B-B14F-4D97-AF65-F5344CB8AC3E}">
        <p14:creationId xmlns:p14="http://schemas.microsoft.com/office/powerpoint/2010/main" val="3867561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A57496D5-6732-4AC0-A815-F56C8FAB4686}"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83</a:t>
            </a:fld>
            <a:endParaRPr lang="en-US" sz="900">
              <a:solidFill>
                <a:srgbClr val="000000"/>
              </a:solidFill>
              <a:latin typeface="Arial" charset="0"/>
              <a:cs typeface="Arial" charset="0"/>
            </a:endParaRPr>
          </a:p>
        </p:txBody>
      </p:sp>
      <p:sp>
        <p:nvSpPr>
          <p:cNvPr id="13318" name="Rectangle 2"/>
          <p:cNvSpPr>
            <a:spLocks noGrp="1" noChangeArrowheads="1"/>
          </p:cNvSpPr>
          <p:nvPr>
            <p:ph type="title" idx="4294967295"/>
          </p:nvPr>
        </p:nvSpPr>
        <p:spPr>
          <a:xfrm>
            <a:off x="377825" y="198438"/>
            <a:ext cx="7672388" cy="860425"/>
          </a:xfrm>
        </p:spPr>
        <p:txBody>
          <a:bodyPr/>
          <a:lstStyle/>
          <a:p>
            <a:r>
              <a:rPr lang="en-US" sz="2800" dirty="0" smtClean="0"/>
              <a:t>Business Bankruptcy Filings: Still Falling</a:t>
            </a:r>
            <a:r>
              <a:rPr lang="en-US" dirty="0" smtClean="0"/>
              <a:t/>
            </a:r>
            <a:br>
              <a:rPr lang="en-US" dirty="0" smtClean="0"/>
            </a:br>
            <a:r>
              <a:rPr lang="en-US" sz="2000" dirty="0" smtClean="0"/>
              <a:t>(1994:Q1 – 2014:Q4)</a:t>
            </a:r>
          </a:p>
        </p:txBody>
      </p:sp>
      <p:graphicFrame>
        <p:nvGraphicFramePr>
          <p:cNvPr id="13314" name="Object 3"/>
          <p:cNvGraphicFramePr>
            <a:graphicFrameLocks noGrp="1"/>
          </p:cNvGraphicFramePr>
          <p:nvPr>
            <p:ph idx="4294967295"/>
            <p:extLst>
              <p:ext uri="{D42A27DB-BD31-4B8C-83A1-F6EECF244321}">
                <p14:modId xmlns:p14="http://schemas.microsoft.com/office/powerpoint/2010/main" val="542862453"/>
              </p:ext>
            </p:extLst>
          </p:nvPr>
        </p:nvGraphicFramePr>
        <p:xfrm>
          <a:off x="276225" y="1179513"/>
          <a:ext cx="8582025" cy="4267200"/>
        </p:xfrm>
        <a:graphic>
          <a:graphicData uri="http://schemas.openxmlformats.org/presentationml/2006/ole">
            <mc:AlternateContent xmlns:mc="http://schemas.openxmlformats.org/markup-compatibility/2006">
              <mc:Choice xmlns:v="urn:schemas-microsoft-com:vml" Requires="v">
                <p:oleObj spid="_x0000_s28088527" name="Chart" r:id="rId4" imgW="5721502" imgH="2844615" progId="MSGraph.Chart.8">
                  <p:embed followColorScheme="full"/>
                </p:oleObj>
              </mc:Choice>
              <mc:Fallback>
                <p:oleObj name="Chart" r:id="rId4" imgW="5721502" imgH="2844615" progId="MSGraph.Chart.8">
                  <p:embed followColorScheme="full"/>
                  <p:pic>
                    <p:nvPicPr>
                      <p:cNvPr id="0" name=""/>
                      <p:cNvPicPr preferRelativeResize="0">
                        <a:picLocks noChangeArrowheads="1"/>
                      </p:cNvPicPr>
                      <p:nvPr/>
                    </p:nvPicPr>
                    <p:blipFill>
                      <a:blip r:embed="rId5"/>
                      <a:srcRect/>
                      <a:stretch>
                        <a:fillRect/>
                      </a:stretch>
                    </p:blipFill>
                    <p:spPr bwMode="auto">
                      <a:xfrm>
                        <a:off x="276225" y="1179513"/>
                        <a:ext cx="8582025"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1600" b="1" dirty="0">
                <a:solidFill>
                  <a:srgbClr val="FFFFFF"/>
                </a:solidFill>
                <a:latin typeface="Arial" charset="0"/>
                <a:cs typeface="Arial" charset="0"/>
              </a:rPr>
              <a:t>Business bankruptcies </a:t>
            </a:r>
            <a:r>
              <a:rPr lang="en-US" sz="1600" b="1" dirty="0" smtClean="0">
                <a:solidFill>
                  <a:srgbClr val="FFFFFF"/>
                </a:solidFill>
                <a:latin typeface="Arial" charset="0"/>
                <a:cs typeface="Arial" charset="0"/>
              </a:rPr>
              <a:t>in 2014 </a:t>
            </a:r>
            <a:r>
              <a:rPr lang="en-US" sz="1600" b="1" dirty="0">
                <a:solidFill>
                  <a:srgbClr val="FFFFFF"/>
                </a:solidFill>
                <a:latin typeface="Arial" charset="0"/>
                <a:cs typeface="Arial" charset="0"/>
              </a:rPr>
              <a:t>were below </a:t>
            </a:r>
            <a:r>
              <a:rPr lang="en-US" sz="1600" b="1" dirty="0" smtClean="0">
                <a:solidFill>
                  <a:srgbClr val="FFFFFF"/>
                </a:solidFill>
                <a:latin typeface="Arial" charset="0"/>
                <a:cs typeface="Arial" charset="0"/>
              </a:rPr>
              <a:t>both the Great </a:t>
            </a:r>
            <a:r>
              <a:rPr lang="en-US" sz="1600" b="1" dirty="0">
                <a:solidFill>
                  <a:srgbClr val="FFFFFF"/>
                </a:solidFill>
                <a:latin typeface="Arial" charset="0"/>
                <a:cs typeface="Arial" charset="0"/>
              </a:rPr>
              <a:t>Recession levels </a:t>
            </a:r>
            <a:r>
              <a:rPr lang="en-US" sz="1600" b="1">
                <a:solidFill>
                  <a:srgbClr val="FFFFFF"/>
                </a:solidFill>
                <a:latin typeface="Arial" charset="0"/>
                <a:cs typeface="Arial" charset="0"/>
              </a:rPr>
              <a:t>and </a:t>
            </a:r>
            <a:r>
              <a:rPr lang="en-US" sz="1600" b="1" smtClean="0">
                <a:solidFill>
                  <a:srgbClr val="FFFFFF"/>
                </a:solidFill>
                <a:latin typeface="Arial" charset="0"/>
                <a:cs typeface="Arial" charset="0"/>
              </a:rPr>
              <a:t>the </a:t>
            </a:r>
            <a:r>
              <a:rPr lang="en-US" sz="1600" b="1" dirty="0">
                <a:solidFill>
                  <a:srgbClr val="FFFFFF"/>
                </a:solidFill>
                <a:latin typeface="Arial" charset="0"/>
                <a:cs typeface="Arial" charset="0"/>
              </a:rPr>
              <a:t>2003:Q3-2005:Q1 period (the best five-quarter stretch in the last 20 years). Bankruptcies restrict exposure growth in all commercial lines.</a:t>
            </a:r>
          </a:p>
        </p:txBody>
      </p:sp>
      <p:sp>
        <p:nvSpPr>
          <p:cNvPr id="13320" name="Rectangle 5"/>
          <p:cNvSpPr>
            <a:spLocks noChangeArrowheads="1"/>
          </p:cNvSpPr>
          <p:nvPr/>
        </p:nvSpPr>
        <p:spPr bwMode="auto">
          <a:xfrm>
            <a:off x="85725" y="6489890"/>
            <a:ext cx="8667750" cy="28238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U.S. Courts at </a:t>
            </a:r>
            <a:r>
              <a:rPr lang="en-US" sz="1100" dirty="0">
                <a:solidFill>
                  <a:srgbClr val="000000"/>
                </a:solidFill>
                <a:latin typeface="Arial" charset="0"/>
                <a:cs typeface="Arial" charset="0"/>
                <a:hlinkClick r:id="rId6"/>
              </a:rPr>
              <a:t>http://www.uscourts.gov</a:t>
            </a:r>
            <a:r>
              <a:rPr lang="en-US" sz="1100" dirty="0" smtClean="0">
                <a:solidFill>
                  <a:srgbClr val="000000"/>
                </a:solidFill>
                <a:latin typeface="Arial" charset="0"/>
                <a:cs typeface="Arial" charset="0"/>
                <a:hlinkClick r:id="rId6"/>
              </a:rPr>
              <a:t>/</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Institute</a:t>
            </a:r>
          </a:p>
        </p:txBody>
      </p:sp>
      <p:sp>
        <p:nvSpPr>
          <p:cNvPr id="13321"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(Thousands)</a:t>
            </a:r>
          </a:p>
        </p:txBody>
      </p:sp>
      <p:sp>
        <p:nvSpPr>
          <p:cNvPr id="11" name="AutoShape 5"/>
          <p:cNvSpPr>
            <a:spLocks noChangeArrowheads="1"/>
          </p:cNvSpPr>
          <p:nvPr/>
        </p:nvSpPr>
        <p:spPr bwMode="blackWhite">
          <a:xfrm>
            <a:off x="5181600" y="1090613"/>
            <a:ext cx="1266825" cy="811213"/>
          </a:xfrm>
          <a:prstGeom prst="wedgeRectCallout">
            <a:avLst>
              <a:gd name="adj1" fmla="val -32053"/>
              <a:gd name="adj2" fmla="val 2721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New Bankruptcy Law Takes Effect</a:t>
            </a:r>
          </a:p>
        </p:txBody>
      </p:sp>
      <p:sp>
        <p:nvSpPr>
          <p:cNvPr id="13323" name="TextBox 13"/>
          <p:cNvSpPr txBox="1">
            <a:spLocks noChangeArrowheads="1"/>
          </p:cNvSpPr>
          <p:nvPr/>
        </p:nvSpPr>
        <p:spPr bwMode="auto">
          <a:xfrm>
            <a:off x="2608263" y="1420813"/>
            <a:ext cx="1933575" cy="307975"/>
          </a:xfrm>
          <a:prstGeom prst="rect">
            <a:avLst/>
          </a:prstGeom>
          <a:solidFill>
            <a:schemeClr val="accent2"/>
          </a:solidFill>
          <a:ln w="9525">
            <a:noFill/>
            <a:miter lim="800000"/>
            <a:headEnd/>
            <a:tailEnd/>
          </a:ln>
        </p:spPr>
        <p:txBody>
          <a:bodyPr>
            <a:spAutoFit/>
          </a:bodyPr>
          <a:lstStyle/>
          <a:p>
            <a:pPr fontAlgn="base">
              <a:spcBef>
                <a:spcPct val="0"/>
              </a:spcBef>
              <a:spcAft>
                <a:spcPct val="0"/>
              </a:spcAft>
            </a:pPr>
            <a:r>
              <a:rPr lang="en-US" sz="1400">
                <a:solidFill>
                  <a:srgbClr val="000000"/>
                </a:solidFill>
                <a:latin typeface="Arial" charset="0"/>
                <a:cs typeface="Arial" charset="0"/>
              </a:rPr>
              <a:t>Recessions in orange</a:t>
            </a:r>
          </a:p>
        </p:txBody>
      </p:sp>
      <p:sp>
        <p:nvSpPr>
          <p:cNvPr id="13" name="AutoShape 5"/>
          <p:cNvSpPr>
            <a:spLocks noChangeArrowheads="1"/>
          </p:cNvSpPr>
          <p:nvPr/>
        </p:nvSpPr>
        <p:spPr bwMode="blackWhite">
          <a:xfrm>
            <a:off x="7616824" y="1213644"/>
            <a:ext cx="1241425" cy="588962"/>
          </a:xfrm>
          <a:prstGeom prst="wedgeRectCallout">
            <a:avLst>
              <a:gd name="adj1" fmla="val 25236"/>
              <a:gd name="adj2" fmla="val 28192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Below </a:t>
            </a:r>
            <a:r>
              <a:rPr lang="en-US" sz="1400" b="1" dirty="0">
                <a:solidFill>
                  <a:srgbClr val="FFFFFF"/>
                </a:solidFill>
                <a:latin typeface="Arial" charset="0"/>
                <a:cs typeface="Arial" charset="0"/>
              </a:rPr>
              <a:t>pre-recession level</a:t>
            </a:r>
          </a:p>
        </p:txBody>
      </p:sp>
    </p:spTree>
    <p:extLst>
      <p:ext uri="{BB962C8B-B14F-4D97-AF65-F5344CB8AC3E}">
        <p14:creationId xmlns:p14="http://schemas.microsoft.com/office/powerpoint/2010/main" val="11163494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1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84</a:t>
            </a:fld>
            <a:endParaRPr lang="en-US" sz="900"/>
          </a:p>
        </p:txBody>
      </p:sp>
      <p:graphicFrame>
        <p:nvGraphicFramePr>
          <p:cNvPr id="71682" name="Object 3"/>
          <p:cNvGraphicFramePr>
            <a:graphicFrameLocks/>
          </p:cNvGraphicFramePr>
          <p:nvPr>
            <p:extLst>
              <p:ext uri="{D42A27DB-BD31-4B8C-83A1-F6EECF244321}">
                <p14:modId xmlns:p14="http://schemas.microsoft.com/office/powerpoint/2010/main" val="3024168455"/>
              </p:ext>
            </p:extLst>
          </p:nvPr>
        </p:nvGraphicFramePr>
        <p:xfrm>
          <a:off x="277159" y="1408128"/>
          <a:ext cx="8585200" cy="4367213"/>
        </p:xfrm>
        <a:graphic>
          <a:graphicData uri="http://schemas.openxmlformats.org/presentationml/2006/ole">
            <mc:AlternateContent xmlns:mc="http://schemas.openxmlformats.org/markup-compatibility/2006">
              <mc:Choice xmlns:v="urn:schemas-microsoft-com:vml" Requires="v">
                <p:oleObj spid="_x0000_s27912557" name="Chart" r:id="rId4" imgW="3432901" imgH="1581081" progId="MSGraph.Chart.8">
                  <p:embed followColorScheme="full"/>
                </p:oleObj>
              </mc:Choice>
              <mc:Fallback>
                <p:oleObj name="Chart" r:id="rId4" imgW="3432901" imgH="1581081" progId="MSGraph.Chart.8">
                  <p:embed followColorScheme="full"/>
                  <p:pic>
                    <p:nvPicPr>
                      <p:cNvPr id="0" name=""/>
                      <p:cNvPicPr preferRelativeResize="0">
                        <a:picLocks noChangeArrowheads="1"/>
                      </p:cNvPicPr>
                      <p:nvPr/>
                    </p:nvPicPr>
                    <p:blipFill>
                      <a:blip r:embed="rId5"/>
                      <a:srcRect/>
                      <a:stretch>
                        <a:fillRect/>
                      </a:stretch>
                    </p:blipFill>
                    <p:spPr bwMode="auto">
                      <a:xfrm>
                        <a:off x="277159" y="1408128"/>
                        <a:ext cx="8585200" cy="436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1980-2014</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6"/>
              </a:rPr>
              <a:t>http://www.abiworld.org/AM/AMTemplate.cfm?Section=Home&amp;TEMPLATE=/CM/ContentDisplay.cfm&amp;CONTENTID=61633</a:t>
            </a:r>
            <a:r>
              <a:rPr lang="en-US" sz="1100" dirty="0" smtClean="0"/>
              <a:t>; 2013-14 data from United States Courts at </a:t>
            </a:r>
            <a:r>
              <a:rPr lang="en-US" sz="1100" dirty="0" smtClean="0">
                <a:hlinkClick r:id="rId7"/>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bankruptcies totaled 26,983, down 18.8% from 2013—the 5</a:t>
            </a:r>
            <a:r>
              <a:rPr lang="en-US" sz="1400" b="1" baseline="30000" dirty="0" smtClean="0">
                <a:solidFill>
                  <a:schemeClr val="bg1"/>
                </a:solidFill>
              </a:rPr>
              <a:t>th</a:t>
            </a:r>
            <a:r>
              <a:rPr lang="en-US" sz="1400" b="1" dirty="0" smtClean="0">
                <a:solidFill>
                  <a:schemeClr val="bg1"/>
                </a:solidFill>
              </a:rPr>
              <a:t>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091658" y="1111376"/>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dirty="0">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r>
                <a:rPr lang="en-US" sz="1400" b="1" dirty="0" smtClean="0">
                  <a:solidFill>
                    <a:schemeClr val="folHlink"/>
                  </a:solidFill>
                </a:rPr>
                <a:t>%</a:t>
              </a:r>
              <a:endParaRPr lang="en-US" sz="1400" b="1" dirty="0">
                <a:solidFill>
                  <a:schemeClr val="folHlink"/>
                </a:solidFill>
              </a:endParaRP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2739412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43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43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C3500F2-97B6-4DA1-8FAC-D7D5C6678FB4}" type="slidenum">
              <a:rPr lang="en-US" sz="900"/>
              <a:pPr algn="r" eaLnBrk="0" hangingPunct="0">
                <a:lnSpc>
                  <a:spcPct val="85000"/>
                </a:lnSpc>
                <a:spcBef>
                  <a:spcPct val="20000"/>
                </a:spcBef>
              </a:pPr>
              <a:t>85</a:t>
            </a:fld>
            <a:endParaRPr lang="en-US" sz="900"/>
          </a:p>
        </p:txBody>
      </p:sp>
      <p:sp>
        <p:nvSpPr>
          <p:cNvPr id="14342" name="Rectangle 2"/>
          <p:cNvSpPr>
            <a:spLocks noGrp="1" noChangeArrowheads="1"/>
          </p:cNvSpPr>
          <p:nvPr>
            <p:ph type="title" idx="4294967295"/>
          </p:nvPr>
        </p:nvSpPr>
        <p:spPr>
          <a:xfrm>
            <a:off x="507172" y="192088"/>
            <a:ext cx="6937237" cy="860425"/>
          </a:xfrm>
        </p:spPr>
        <p:txBody>
          <a:bodyPr/>
          <a:lstStyle/>
          <a:p>
            <a:r>
              <a:rPr lang="en-US" sz="2800" dirty="0" smtClean="0"/>
              <a:t>Private Sector Business Starts:</a:t>
            </a:r>
            <a:br>
              <a:rPr lang="en-US" sz="2800" dirty="0" smtClean="0"/>
            </a:br>
            <a:r>
              <a:rPr lang="en-US" sz="2800" dirty="0" smtClean="0"/>
              <a:t>1993:Q2 – 2013:Q4* As Strong </a:t>
            </a:r>
            <a:r>
              <a:rPr lang="en-US" sz="2800" dirty="0"/>
              <a:t>as Ever?</a:t>
            </a:r>
            <a:endParaRPr lang="en-US" sz="2800" dirty="0" smtClean="0"/>
          </a:p>
        </p:txBody>
      </p:sp>
      <p:graphicFrame>
        <p:nvGraphicFramePr>
          <p:cNvPr id="14338" name="Object 4"/>
          <p:cNvGraphicFramePr>
            <a:graphicFrameLocks noGrp="1"/>
          </p:cNvGraphicFramePr>
          <p:nvPr>
            <p:ph idx="4294967295"/>
            <p:extLst/>
          </p:nvPr>
        </p:nvGraphicFramePr>
        <p:xfrm>
          <a:off x="304800" y="1830389"/>
          <a:ext cx="8585200" cy="4459287"/>
        </p:xfrm>
        <a:graphic>
          <a:graphicData uri="http://schemas.openxmlformats.org/presentationml/2006/ole">
            <mc:AlternateContent xmlns:mc="http://schemas.openxmlformats.org/markup-compatibility/2006">
              <mc:Choice xmlns:v="urn:schemas-microsoft-com:vml" Requires="v">
                <p:oleObj spid="_x0000_s27985171" name="Chart" r:id="rId4" imgW="8582143" imgH="3971958" progId="MSGraph.Chart.8">
                  <p:embed followColorScheme="full"/>
                </p:oleObj>
              </mc:Choice>
              <mc:Fallback>
                <p:oleObj name="Chart" r:id="rId4" imgW="8582143" imgH="3971958" progId="MSGraph.Chart.8">
                  <p:embed followColorScheme="full"/>
                  <p:pic>
                    <p:nvPicPr>
                      <p:cNvPr id="0" name=""/>
                      <p:cNvPicPr>
                        <a:picLocks noGrp="1" noChangeArrowheads="1"/>
                      </p:cNvPicPr>
                      <p:nvPr/>
                    </p:nvPicPr>
                    <p:blipFill>
                      <a:blip r:embed="rId5"/>
                      <a:srcRect/>
                      <a:stretch>
                        <a:fillRect/>
                      </a:stretch>
                    </p:blipFill>
                    <p:spPr bwMode="auto">
                      <a:xfrm>
                        <a:off x="304800" y="1830389"/>
                        <a:ext cx="8585200" cy="445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3" name="Rectangle 5"/>
          <p:cNvSpPr>
            <a:spLocks noChangeArrowheads="1"/>
          </p:cNvSpPr>
          <p:nvPr/>
        </p:nvSpPr>
        <p:spPr bwMode="auto">
          <a:xfrm>
            <a:off x="0" y="6245225"/>
            <a:ext cx="8731250"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a:t>
            </a:r>
            <a:r>
              <a:rPr lang="en-US" sz="1100" dirty="0"/>
              <a:t>A</a:t>
            </a:r>
            <a:r>
              <a:rPr lang="en-US" sz="1100" dirty="0" smtClean="0"/>
              <a:t> </a:t>
            </a:r>
            <a:r>
              <a:rPr lang="en-US" sz="1100" dirty="0"/>
              <a:t>classification change in 2013:Q1 </a:t>
            </a:r>
            <a:r>
              <a:rPr lang="en-US" sz="1100" dirty="0" smtClean="0"/>
              <a:t>resulted in a report of 578,000 businesses started in that quarter. Seasonally </a:t>
            </a:r>
            <a:r>
              <a:rPr lang="en-US" sz="1100" dirty="0"/>
              <a:t>adjusted</a:t>
            </a:r>
            <a:r>
              <a:rPr lang="en-US" sz="1100" dirty="0" smtClean="0"/>
              <a:t>. **2014 number assumes 1</a:t>
            </a:r>
            <a:r>
              <a:rPr lang="en-US" sz="1100" baseline="30000" dirty="0" smtClean="0"/>
              <a:t>st</a:t>
            </a:r>
            <a:r>
              <a:rPr lang="en-US" sz="1100" dirty="0" smtClean="0"/>
              <a:t> quarter equaled average of other three quarters</a:t>
            </a:r>
            <a:endParaRPr lang="en-US" sz="1100" dirty="0"/>
          </a:p>
          <a:p>
            <a:pPr eaLnBrk="0" hangingPunct="0">
              <a:lnSpc>
                <a:spcPct val="85000"/>
              </a:lnSpc>
              <a:spcBef>
                <a:spcPct val="25000"/>
              </a:spcBef>
              <a:buClr>
                <a:schemeClr val="accent2"/>
              </a:buClr>
              <a:buFont typeface="Wingdings" pitchFamily="2" charset="2"/>
              <a:buNone/>
            </a:pPr>
            <a:r>
              <a:rPr lang="en-US" sz="1100" dirty="0"/>
              <a:t>Sources: Bureau of Labor Statistics, </a:t>
            </a:r>
            <a:r>
              <a:rPr lang="en-US" sz="1100" dirty="0">
                <a:hlinkClick r:id="rId6"/>
              </a:rPr>
              <a:t>http://www.bls.gov/news.release/cewbd.t08.htm</a:t>
            </a:r>
            <a:r>
              <a:rPr lang="en-US" sz="1100" dirty="0"/>
              <a:t>.  NBER (recession dates)</a:t>
            </a:r>
          </a:p>
        </p:txBody>
      </p:sp>
      <p:sp>
        <p:nvSpPr>
          <p:cNvPr id="14344" name="Rectangle 6"/>
          <p:cNvSpPr>
            <a:spLocks noChangeArrowheads="1"/>
          </p:cNvSpPr>
          <p:nvPr/>
        </p:nvSpPr>
        <p:spPr bwMode="black">
          <a:xfrm>
            <a:off x="85725" y="1397652"/>
            <a:ext cx="137732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1" name="AutoShape 7"/>
          <p:cNvSpPr>
            <a:spLocks noChangeArrowheads="1"/>
          </p:cNvSpPr>
          <p:nvPr/>
        </p:nvSpPr>
        <p:spPr bwMode="blackWhite">
          <a:xfrm>
            <a:off x="1458913" y="1063625"/>
            <a:ext cx="1528763" cy="1689303"/>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300" b="1" u="sng" dirty="0">
                <a:solidFill>
                  <a:schemeClr val="bg1"/>
                </a:solidFill>
                <a:cs typeface="+mn-cs"/>
              </a:rPr>
              <a:t>Business Starts</a:t>
            </a:r>
            <a:r>
              <a:rPr lang="en-US" sz="1300" b="1" dirty="0">
                <a:solidFill>
                  <a:schemeClr val="bg1"/>
                </a:solidFill>
                <a:cs typeface="+mn-cs"/>
              </a:rPr>
              <a:t/>
            </a:r>
            <a:br>
              <a:rPr lang="en-US" sz="1300" b="1" dirty="0">
                <a:solidFill>
                  <a:schemeClr val="bg1"/>
                </a:solidFill>
                <a:cs typeface="+mn-cs"/>
              </a:rPr>
            </a:br>
            <a:r>
              <a:rPr lang="en-US" sz="1300" b="1" dirty="0">
                <a:solidFill>
                  <a:schemeClr val="bg1"/>
                </a:solidFill>
                <a:cs typeface="+mn-cs"/>
              </a:rPr>
              <a:t>2006:  861,000</a:t>
            </a:r>
            <a:br>
              <a:rPr lang="en-US" sz="1300" b="1" dirty="0">
                <a:solidFill>
                  <a:schemeClr val="bg1"/>
                </a:solidFill>
                <a:cs typeface="+mn-cs"/>
              </a:rPr>
            </a:br>
            <a:r>
              <a:rPr lang="en-US" sz="1300" b="1" dirty="0">
                <a:solidFill>
                  <a:schemeClr val="bg1"/>
                </a:solidFill>
                <a:cs typeface="+mn-cs"/>
              </a:rPr>
              <a:t>2007:  844,000</a:t>
            </a:r>
            <a:br>
              <a:rPr lang="en-US" sz="1300" b="1" dirty="0">
                <a:solidFill>
                  <a:schemeClr val="bg1"/>
                </a:solidFill>
                <a:cs typeface="+mn-cs"/>
              </a:rPr>
            </a:br>
            <a:r>
              <a:rPr lang="en-US" sz="1300" b="1" dirty="0">
                <a:solidFill>
                  <a:schemeClr val="bg1"/>
                </a:solidFill>
                <a:cs typeface="+mn-cs"/>
              </a:rPr>
              <a:t>2008:  787,000</a:t>
            </a:r>
            <a:br>
              <a:rPr lang="en-US" sz="1300" b="1" dirty="0">
                <a:solidFill>
                  <a:schemeClr val="bg1"/>
                </a:solidFill>
                <a:cs typeface="+mn-cs"/>
              </a:rPr>
            </a:br>
            <a:r>
              <a:rPr lang="en-US" sz="1300" b="1" dirty="0">
                <a:solidFill>
                  <a:schemeClr val="bg1"/>
                </a:solidFill>
                <a:cs typeface="+mn-cs"/>
              </a:rPr>
              <a:t>2009:  701,000 2010:  742,000 2011:  781,000</a:t>
            </a:r>
            <a:br>
              <a:rPr lang="en-US" sz="1300" b="1" dirty="0">
                <a:solidFill>
                  <a:schemeClr val="bg1"/>
                </a:solidFill>
                <a:cs typeface="+mn-cs"/>
              </a:rPr>
            </a:br>
            <a:r>
              <a:rPr lang="en-US" sz="1300" b="1" dirty="0">
                <a:solidFill>
                  <a:schemeClr val="bg1"/>
                </a:solidFill>
                <a:cs typeface="+mn-cs"/>
              </a:rPr>
              <a:t>2012:  </a:t>
            </a:r>
            <a:r>
              <a:rPr lang="en-US" sz="1300" b="1" dirty="0" smtClean="0">
                <a:solidFill>
                  <a:schemeClr val="bg1"/>
                </a:solidFill>
                <a:cs typeface="+mn-cs"/>
              </a:rPr>
              <a:t>800,000</a:t>
            </a:r>
            <a:br>
              <a:rPr lang="en-US" sz="1300" b="1" dirty="0" smtClean="0">
                <a:solidFill>
                  <a:schemeClr val="bg1"/>
                </a:solidFill>
                <a:cs typeface="+mn-cs"/>
              </a:rPr>
            </a:br>
            <a:r>
              <a:rPr lang="en-US" sz="1300" b="1" dirty="0" smtClean="0">
                <a:solidFill>
                  <a:schemeClr val="bg1"/>
                </a:solidFill>
                <a:cs typeface="+mn-cs"/>
              </a:rPr>
              <a:t>2013:  870,000**</a:t>
            </a:r>
            <a:endParaRPr lang="en-US" sz="1300" b="1" dirty="0">
              <a:solidFill>
                <a:schemeClr val="bg1"/>
              </a:solidFill>
              <a:cs typeface="+mn-cs"/>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C948A6E-00B4-425A-8332-493DA8B986FC}" type="slidenum">
              <a:rPr lang="en-US" smtClean="0"/>
              <a:pPr>
                <a:defRPr/>
              </a:pPr>
              <a:t>85</a:t>
            </a:fld>
            <a:endParaRPr lang="en-US"/>
          </a:p>
        </p:txBody>
      </p:sp>
      <p:sp>
        <p:nvSpPr>
          <p:cNvPr id="14348"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
        <p:nvSpPr>
          <p:cNvPr id="14" name="AutoShape 38"/>
          <p:cNvSpPr>
            <a:spLocks noChangeArrowheads="1"/>
          </p:cNvSpPr>
          <p:nvPr/>
        </p:nvSpPr>
        <p:spPr bwMode="blackWhite">
          <a:xfrm>
            <a:off x="7374835" y="1101725"/>
            <a:ext cx="985976" cy="898526"/>
          </a:xfrm>
          <a:prstGeom prst="wedgeRectCallout">
            <a:avLst>
              <a:gd name="adj1" fmla="val 56323"/>
              <a:gd name="adj2" fmla="val 1365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2013:Q1 578,000 business starts*</a:t>
            </a:r>
            <a:endParaRPr lang="en-US" sz="1400" b="1" dirty="0">
              <a:solidFill>
                <a:schemeClr val="bg1"/>
              </a:solidFill>
            </a:endParaRPr>
          </a:p>
        </p:txBody>
      </p:sp>
    </p:spTree>
    <p:extLst>
      <p:ext uri="{BB962C8B-B14F-4D97-AF65-F5344CB8AC3E}">
        <p14:creationId xmlns:p14="http://schemas.microsoft.com/office/powerpoint/2010/main" val="27427760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8"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86</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87</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3623385038"/>
              </p:ext>
            </p:extLst>
          </p:nvPr>
        </p:nvGraphicFramePr>
        <p:xfrm>
          <a:off x="112713" y="1350963"/>
          <a:ext cx="6864350" cy="4718050"/>
        </p:xfrm>
        <a:graphic>
          <a:graphicData uri="http://schemas.openxmlformats.org/presentationml/2006/ole">
            <mc:AlternateContent xmlns:mc="http://schemas.openxmlformats.org/markup-compatibility/2006">
              <mc:Choice xmlns:v="urn:schemas-microsoft-com:vml" Requires="v">
                <p:oleObj spid="_x0000_s28101803" name="Chart" r:id="rId4" imgW="4730820" imgH="3251294" progId="MSGraph.Chart.8">
                  <p:embed followColorScheme="full"/>
                </p:oleObj>
              </mc:Choice>
              <mc:Fallback>
                <p:oleObj name="Chart" r:id="rId4" imgW="4730820" imgH="3251294" progId="MSGraph.Chart.8">
                  <p:embed followColorScheme="full"/>
                  <p:pic>
                    <p:nvPicPr>
                      <p:cNvPr id="0" name=""/>
                      <p:cNvPicPr>
                        <a:picLocks noGrp="1" noChangeArrowheads="1"/>
                      </p:cNvPicPr>
                      <p:nvPr/>
                    </p:nvPicPr>
                    <p:blipFill>
                      <a:blip r:embed="rId5"/>
                      <a:srcRect/>
                      <a:stretch>
                        <a:fillRect/>
                      </a:stretch>
                    </p:blipFill>
                    <p:spPr bwMode="auto">
                      <a:xfrm>
                        <a:off x="112713" y="1350963"/>
                        <a:ext cx="68643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5.5% </a:t>
            </a:r>
            <a:r>
              <a:rPr lang="en-US" sz="1400" b="1" dirty="0">
                <a:solidFill>
                  <a:schemeClr val="bg1"/>
                </a:solidFill>
                <a:cs typeface="+mn-cs"/>
              </a:rPr>
              <a:t>in </a:t>
            </a:r>
            <a:r>
              <a:rPr lang="en-US" sz="1400" b="1" dirty="0" smtClean="0">
                <a:solidFill>
                  <a:schemeClr val="bg1"/>
                </a:solidFill>
                <a:cs typeface="+mn-cs"/>
              </a:rPr>
              <a:t>Mar.</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March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Stubbornly high unemployment and underemployment constrain overall economic growth, but the job market is now clearly improving.</a:t>
            </a: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87</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10.9% </a:t>
            </a:r>
            <a:r>
              <a:rPr lang="en-US" sz="1400" b="1" dirty="0">
                <a:solidFill>
                  <a:schemeClr val="bg1"/>
                </a:solidFill>
                <a:cs typeface="+mn-cs"/>
              </a:rPr>
              <a:t>in </a:t>
            </a:r>
            <a:r>
              <a:rPr lang="en-US" sz="1400" b="1" dirty="0" smtClean="0">
                <a:solidFill>
                  <a:schemeClr val="bg1"/>
                </a:solidFill>
                <a:cs typeface="+mn-cs"/>
              </a:rPr>
              <a:t>Mar.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17928433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88</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786828377"/>
              </p:ext>
            </p:extLst>
          </p:nvPr>
        </p:nvGraphicFramePr>
        <p:xfrm>
          <a:off x="239713" y="1855788"/>
          <a:ext cx="8548687" cy="4418012"/>
        </p:xfrm>
        <a:graphic>
          <a:graphicData uri="http://schemas.openxmlformats.org/presentationml/2006/ole">
            <mc:AlternateContent xmlns:mc="http://schemas.openxmlformats.org/markup-compatibility/2006">
              <mc:Choice xmlns:v="urn:schemas-microsoft-com:vml" Requires="v">
                <p:oleObj spid="_x0000_s28102827" name="Chart" r:id="rId4" imgW="8238962" imgH="4257890" progId="MSGraph.Chart.8">
                  <p:embed followColorScheme="full"/>
                </p:oleObj>
              </mc:Choice>
              <mc:Fallback>
                <p:oleObj name="Chart" r:id="rId4" imgW="8238962" imgH="4257890" progId="MSGraph.Chart.8">
                  <p:embed followColorScheme="full"/>
                  <p:pic>
                    <p:nvPicPr>
                      <p:cNvPr id="0" name=""/>
                      <p:cNvPicPr>
                        <a:picLocks noChangeAspect="1" noChangeArrowheads="1"/>
                      </p:cNvPicPr>
                      <p:nvPr/>
                    </p:nvPicPr>
                    <p:blipFill>
                      <a:blip r:embed="rId5"/>
                      <a:srcRect/>
                      <a:stretch>
                        <a:fillRect/>
                      </a:stretch>
                    </p:blipFill>
                    <p:spPr bwMode="auto">
                      <a:xfrm>
                        <a:off x="239713" y="1855788"/>
                        <a:ext cx="8548687" cy="441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37546"/>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(4/15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866180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11831367"/>
              </p:ext>
            </p:extLst>
          </p:nvPr>
        </p:nvGraphicFramePr>
        <p:xfrm>
          <a:off x="333375" y="1397000"/>
          <a:ext cx="8523288" cy="4086225"/>
        </p:xfrm>
        <a:graphic>
          <a:graphicData uri="http://schemas.openxmlformats.org/presentationml/2006/ole">
            <mc:AlternateContent xmlns:mc="http://schemas.openxmlformats.org/markup-compatibility/2006">
              <mc:Choice xmlns:v="urn:schemas-microsoft-com:vml" Requires="v">
                <p:oleObj spid="_x0000_s28103851" name="Chart" r:id="rId4" imgW="5721449" imgH="2743200" progId="MSGraph.Chart.8">
                  <p:embed followColorScheme="full"/>
                </p:oleObj>
              </mc:Choice>
              <mc:Fallback>
                <p:oleObj name="Chart" r:id="rId4" imgW="5721449"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397000"/>
                        <a:ext cx="8523288"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Mar. 2015 (Thousands,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11.20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081330" y="4055784"/>
            <a:ext cx="1612709" cy="915094"/>
          </a:xfrm>
          <a:prstGeom prst="wedgeRectCallout">
            <a:avLst>
              <a:gd name="adj1" fmla="val 56494"/>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113295"/>
            <a:ext cx="1927072" cy="1634987"/>
          </a:xfrm>
          <a:prstGeom prst="wedgeRectCallout">
            <a:avLst>
              <a:gd name="adj1" fmla="val 49658"/>
              <a:gd name="adj2" fmla="val -6454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129,000 </a:t>
            </a:r>
            <a:r>
              <a:rPr lang="en-US" sz="1400" b="1" dirty="0">
                <a:cs typeface="+mn-cs"/>
              </a:rPr>
              <a:t>private sector jobs were created in </a:t>
            </a:r>
            <a:r>
              <a:rPr lang="en-US" sz="1400" b="1" dirty="0" smtClean="0">
                <a:cs typeface="+mn-cs"/>
              </a:rPr>
              <a:t>March.  </a:t>
            </a:r>
            <a:r>
              <a:rPr lang="en-US" sz="1400" b="1" i="1" dirty="0" smtClean="0">
                <a:solidFill>
                  <a:srgbClr val="FF0000"/>
                </a:solidFill>
                <a:cs typeface="+mn-cs"/>
              </a:rPr>
              <a:t>In March 2014, the last of the private jobs lost in the Great Recession were recovered </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89</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2.722 Mill</a:t>
            </a:r>
          </a:p>
          <a:p>
            <a:pPr algn="ctr">
              <a:defRPr/>
            </a:pPr>
            <a:r>
              <a:rPr lang="en-US" sz="1400" b="1" dirty="0" smtClean="0">
                <a:solidFill>
                  <a:schemeClr val="bg1"/>
                </a:solidFill>
              </a:rPr>
              <a:t>2013: 2.368 Mill</a:t>
            </a:r>
          </a:p>
          <a:p>
            <a:pPr algn="ctr">
              <a:defRPr/>
            </a:pPr>
            <a:r>
              <a:rPr lang="en-US" sz="1400" b="1" dirty="0" smtClean="0">
                <a:solidFill>
                  <a:schemeClr val="bg1"/>
                </a:solidFill>
              </a:rPr>
              <a:t>2012: 2.294 Mill</a:t>
            </a:r>
          </a:p>
          <a:p>
            <a:pPr algn="ctr">
              <a:defRPr/>
            </a:pPr>
            <a:r>
              <a:rPr lang="en-US" sz="1400" b="1" dirty="0" smtClean="0">
                <a:solidFill>
                  <a:schemeClr val="bg1"/>
                </a:solidFill>
              </a:rPr>
              <a:t>2011: 2.400 Mill</a:t>
            </a:r>
          </a:p>
          <a:p>
            <a:pPr algn="ctr">
              <a:defRPr/>
            </a:pPr>
            <a:r>
              <a:rPr lang="en-US" sz="1400" b="1" dirty="0" smtClean="0">
                <a:solidFill>
                  <a:schemeClr val="bg1"/>
                </a:solidFill>
              </a:rPr>
              <a:t>2010: 1.277 Mill</a:t>
            </a:r>
          </a:p>
        </p:txBody>
      </p:sp>
      <p:sp>
        <p:nvSpPr>
          <p:cNvPr id="15" name="AutoShape 7"/>
          <p:cNvSpPr>
            <a:spLocks noChangeArrowheads="1"/>
          </p:cNvSpPr>
          <p:nvPr/>
        </p:nvSpPr>
        <p:spPr bwMode="blackWhite">
          <a:xfrm>
            <a:off x="6762112" y="1039966"/>
            <a:ext cx="1563324" cy="761693"/>
          </a:xfrm>
          <a:prstGeom prst="wedgeRectCallout">
            <a:avLst>
              <a:gd name="adj1" fmla="val 46124"/>
              <a:gd name="adj2" fmla="val 62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2,722,000 jobs were created in 2014</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7149137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642"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64B8F494-C266-4838-98BC-027360AC27AA}"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90</a:t>
            </a:fld>
            <a:endParaRPr lang="en-US" sz="900">
              <a:solidFill>
                <a:srgbClr val="000000"/>
              </a:solidFill>
              <a:latin typeface="Arial" charset="0"/>
              <a:cs typeface="Arial" charset="0"/>
            </a:endParaRPr>
          </a:p>
        </p:txBody>
      </p:sp>
      <p:sp>
        <p:nvSpPr>
          <p:cNvPr id="21510"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2005–2014:Q4</a:t>
            </a:r>
          </a:p>
        </p:txBody>
      </p:sp>
      <p:sp>
        <p:nvSpPr>
          <p:cNvPr id="21511"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Note: Recession indicated by gray shaded column. Data are seasonally adjusted annual rates.</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t>
            </a:r>
            <a:r>
              <a:rPr lang="en-US" sz="1100" dirty="0">
                <a:solidFill>
                  <a:srgbClr val="000000"/>
                </a:solidFill>
                <a:latin typeface="Arial" charset="0"/>
                <a:cs typeface="Arial" charset="0"/>
                <a:hlinkClick r:id="rId4"/>
              </a:rPr>
              <a:t>http://research.stlouisfed.org/fred2/series/WASCUR</a:t>
            </a:r>
            <a:r>
              <a:rPr lang="en-US" sz="1100" dirty="0">
                <a:solidFill>
                  <a:srgbClr val="000000"/>
                </a:solidFill>
                <a:latin typeface="Arial" charset="0"/>
                <a:cs typeface="Arial" charset="0"/>
              </a:rPr>
              <a:t>; National Bureau of Economic Research (recession dates); Insurance Information Institute.</a:t>
            </a:r>
          </a:p>
        </p:txBody>
      </p:sp>
      <p:sp>
        <p:nvSpPr>
          <p:cNvPr id="21512"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Billions</a:t>
            </a:r>
          </a:p>
        </p:txBody>
      </p:sp>
      <p:graphicFrame>
        <p:nvGraphicFramePr>
          <p:cNvPr id="21506" name="Object 8"/>
          <p:cNvGraphicFramePr>
            <a:graphicFrameLocks noChangeAspect="1"/>
          </p:cNvGraphicFramePr>
          <p:nvPr>
            <p:extLst>
              <p:ext uri="{D42A27DB-BD31-4B8C-83A1-F6EECF244321}">
                <p14:modId xmlns:p14="http://schemas.microsoft.com/office/powerpoint/2010/main" val="3319613098"/>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104875" name="Chart" r:id="rId5" imgW="5562513" imgH="2920906" progId="MSGraph.Chart.8">
                  <p:embed followColorScheme="full"/>
                </p:oleObj>
              </mc:Choice>
              <mc:Fallback>
                <p:oleObj name="Chart" r:id="rId5" imgW="5562513" imgH="2920906" progId="MSGraph.Chart.8">
                  <p:embed followColorScheme="full"/>
                  <p:pic>
                    <p:nvPicPr>
                      <p:cNvPr id="0" name=""/>
                      <p:cNvPicPr>
                        <a:picLocks noChangeAspect="1" noChangeArrowheads="1"/>
                      </p:cNvPicPr>
                      <p:nvPr/>
                    </p:nvPicPr>
                    <p:blipFill>
                      <a:blip r:embed="rId6"/>
                      <a:srcRect/>
                      <a:stretch>
                        <a:fillRect/>
                      </a:stretch>
                    </p:blipFill>
                    <p:spPr bwMode="gray">
                      <a:xfrm>
                        <a:off x="352425" y="1187450"/>
                        <a:ext cx="8535988"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8081"/>
              <a:gd name="adj2" fmla="val 2005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Prior Peak was 2008:Q3 at $6.54 trillion</a:t>
            </a:r>
          </a:p>
        </p:txBody>
      </p:sp>
      <p:sp>
        <p:nvSpPr>
          <p:cNvPr id="12" name="AutoShape 14"/>
          <p:cNvSpPr>
            <a:spLocks noChangeArrowheads="1"/>
          </p:cNvSpPr>
          <p:nvPr/>
        </p:nvSpPr>
        <p:spPr bwMode="blackWhite">
          <a:xfrm>
            <a:off x="2632075" y="4431321"/>
            <a:ext cx="2419350" cy="727459"/>
          </a:xfrm>
          <a:prstGeom prst="wedgeRectCallout">
            <a:avLst>
              <a:gd name="adj1" fmla="val 22944"/>
              <a:gd name="adj2" fmla="val -9531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Recent trough (2009:Q1) was $6.23 trillion, down 5.3% from prior peak</a:t>
            </a:r>
          </a:p>
        </p:txBody>
      </p:sp>
      <p:sp>
        <p:nvSpPr>
          <p:cNvPr id="14" name="AutoShape 14"/>
          <p:cNvSpPr>
            <a:spLocks noChangeArrowheads="1"/>
          </p:cNvSpPr>
          <p:nvPr/>
        </p:nvSpPr>
        <p:spPr bwMode="blackWhite">
          <a:xfrm>
            <a:off x="5903913" y="4009292"/>
            <a:ext cx="2932112" cy="1069121"/>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u="sng" dirty="0">
                <a:solidFill>
                  <a:srgbClr val="FFFFFF"/>
                </a:solidFill>
                <a:latin typeface="Arial" charset="0"/>
                <a:cs typeface="Arial" charset="0"/>
              </a:rPr>
              <a:t>Growth rates</a:t>
            </a:r>
            <a:br>
              <a:rPr lang="en-US" sz="1400" b="1" u="sng" dirty="0">
                <a:solidFill>
                  <a:srgbClr val="FFFFFF"/>
                </a:solidFill>
                <a:latin typeface="Arial" charset="0"/>
                <a:cs typeface="Arial" charset="0"/>
              </a:rPr>
            </a:br>
            <a:r>
              <a:rPr lang="en-US" sz="1400" b="1" dirty="0" smtClean="0">
                <a:solidFill>
                  <a:srgbClr val="FFFFFF"/>
                </a:solidFill>
                <a:latin typeface="Arial" charset="0"/>
                <a:cs typeface="Arial" charset="0"/>
              </a:rPr>
              <a:t>2011:Q3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2010:Q3: 4.1%</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smtClean="0">
                <a:solidFill>
                  <a:srgbClr val="FFFFFF"/>
                </a:solidFill>
                <a:latin typeface="Arial" charset="0"/>
                <a:cs typeface="Arial" charset="0"/>
              </a:rPr>
              <a:t>2012:Q3 </a:t>
            </a:r>
            <a:r>
              <a:rPr lang="en-US" sz="1400" b="1" dirty="0">
                <a:solidFill>
                  <a:srgbClr val="FFFFFF"/>
                </a:solidFill>
                <a:latin typeface="Arial" charset="0"/>
                <a:cs typeface="Arial" charset="0"/>
              </a:rPr>
              <a:t>over </a:t>
            </a:r>
            <a:r>
              <a:rPr lang="en-US" sz="1400" b="1" dirty="0" smtClean="0">
                <a:solidFill>
                  <a:srgbClr val="FFFFFF"/>
                </a:solidFill>
                <a:latin typeface="Arial" charset="0"/>
                <a:cs typeface="Arial" charset="0"/>
              </a:rPr>
              <a:t>2011:Q3: 3.2%</a:t>
            </a:r>
            <a:r>
              <a:rPr lang="en-US" sz="1400" b="1" dirty="0">
                <a:solidFill>
                  <a:srgbClr val="FFFFFF"/>
                </a:solidFill>
                <a:latin typeface="Arial" charset="0"/>
                <a:cs typeface="Arial" charset="0"/>
              </a:rPr>
              <a:t/>
            </a:r>
            <a:br>
              <a:rPr lang="en-US" sz="1400" b="1" dirty="0">
                <a:solidFill>
                  <a:srgbClr val="FFFFFF"/>
                </a:solidFill>
                <a:latin typeface="Arial" charset="0"/>
                <a:cs typeface="Arial" charset="0"/>
              </a:rPr>
            </a:br>
            <a:r>
              <a:rPr lang="en-US" sz="1400" b="1" dirty="0">
                <a:solidFill>
                  <a:srgbClr val="FFFFFF"/>
                </a:solidFill>
                <a:latin typeface="Arial" charset="0"/>
                <a:cs typeface="Arial" charset="0"/>
              </a:rPr>
              <a:t>2013:Q3 over 2012:Q3: 3.6</a:t>
            </a:r>
            <a:r>
              <a:rPr lang="en-US" sz="1400" b="1" dirty="0" smtClean="0">
                <a:solidFill>
                  <a:srgbClr val="FFFFFF"/>
                </a:solidFill>
                <a:latin typeface="Arial" charset="0"/>
                <a:cs typeface="Arial" charset="0"/>
              </a:rPr>
              <a:t>%</a:t>
            </a:r>
            <a:br>
              <a:rPr lang="en-US" sz="1400" b="1" dirty="0" smtClean="0">
                <a:solidFill>
                  <a:srgbClr val="FFFFFF"/>
                </a:solidFill>
                <a:latin typeface="Arial" charset="0"/>
                <a:cs typeface="Arial" charset="0"/>
              </a:rPr>
            </a:br>
            <a:r>
              <a:rPr lang="en-US" sz="1400" b="1" dirty="0" smtClean="0">
                <a:solidFill>
                  <a:srgbClr val="FF6801"/>
                </a:solidFill>
                <a:latin typeface="Arial" charset="0"/>
                <a:cs typeface="Arial" charset="0"/>
              </a:rPr>
              <a:t>2014:Q4 over 2013:Q4: </a:t>
            </a:r>
            <a:r>
              <a:rPr lang="en-US" sz="1400" b="1" dirty="0" smtClean="0">
                <a:solidFill>
                  <a:srgbClr val="FF6801"/>
                </a:solidFill>
              </a:rPr>
              <a:t>5</a:t>
            </a:r>
            <a:r>
              <a:rPr lang="en-US" sz="1400" b="1" dirty="0" smtClean="0">
                <a:solidFill>
                  <a:srgbClr val="FF6801"/>
                </a:solidFill>
                <a:latin typeface="Arial" charset="0"/>
                <a:cs typeface="Arial" charset="0"/>
              </a:rPr>
              <a:t>.1%</a:t>
            </a:r>
            <a:endParaRPr lang="en-US" sz="1400" b="1" dirty="0">
              <a:solidFill>
                <a:srgbClr val="FF6801"/>
              </a:solidFill>
              <a:latin typeface="Arial" charset="0"/>
              <a:cs typeface="Arial" charset="0"/>
            </a:endParaRPr>
          </a:p>
        </p:txBody>
      </p:sp>
      <p:sp>
        <p:nvSpPr>
          <p:cNvPr id="15" name="Date Placeholder 14"/>
          <p:cNvSpPr>
            <a:spLocks noGrp="1"/>
          </p:cNvSpPr>
          <p:nvPr>
            <p:ph type="dt" sz="quarter" idx="10"/>
          </p:nvPr>
        </p:nvSpPr>
        <p:spPr/>
        <p:txBody>
          <a:bodyPr/>
          <a:lstStyle/>
          <a:p>
            <a:pPr>
              <a:defRPr/>
            </a:pPr>
            <a:r>
              <a:rPr lang="en-US">
                <a:solidFill>
                  <a:srgbClr val="FFFFFF"/>
                </a:solidFill>
              </a:rPr>
              <a:t>12/01/09 - 9pm</a:t>
            </a:r>
          </a:p>
        </p:txBody>
      </p:sp>
      <p:sp>
        <p:nvSpPr>
          <p:cNvPr id="16" name="Slide Number Placeholder 15"/>
          <p:cNvSpPr>
            <a:spLocks noGrp="1"/>
          </p:cNvSpPr>
          <p:nvPr>
            <p:ph type="sldNum" sz="quarter" idx="12"/>
          </p:nvPr>
        </p:nvSpPr>
        <p:spPr/>
        <p:txBody>
          <a:bodyPr/>
          <a:lstStyle/>
          <a:p>
            <a:pPr>
              <a:defRPr/>
            </a:pPr>
            <a:fld id="{844D38D4-1791-45C5-BC8A-A655EF7D362E}" type="slidenum">
              <a:rPr lang="en-US" smtClean="0">
                <a:solidFill>
                  <a:srgbClr val="000000"/>
                </a:solidFill>
              </a:rPr>
              <a:pPr>
                <a:defRPr/>
              </a:pPr>
              <a:t>90</a:t>
            </a:fld>
            <a:endParaRPr lang="en-US">
              <a:solidFill>
                <a:srgbClr val="000000"/>
              </a:solidFill>
            </a:endParaRPr>
          </a:p>
        </p:txBody>
      </p:sp>
      <p:sp>
        <p:nvSpPr>
          <p:cNvPr id="17" name="AutoShape 14"/>
          <p:cNvSpPr>
            <a:spLocks noChangeArrowheads="1"/>
          </p:cNvSpPr>
          <p:nvPr/>
        </p:nvSpPr>
        <p:spPr bwMode="blackWhite">
          <a:xfrm>
            <a:off x="5104302" y="1306966"/>
            <a:ext cx="2557000" cy="1091293"/>
          </a:xfrm>
          <a:prstGeom prst="wedgeRectCallout">
            <a:avLst>
              <a:gd name="adj1" fmla="val 90019"/>
              <a:gd name="adj2" fmla="val -77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2014:Q4) </a:t>
            </a:r>
            <a:r>
              <a:rPr lang="en-US" b="1" dirty="0">
                <a:solidFill>
                  <a:schemeClr val="bg1"/>
                </a:solidFill>
              </a:rPr>
              <a:t>was </a:t>
            </a:r>
            <a:r>
              <a:rPr lang="en-US" b="1" dirty="0" smtClean="0">
                <a:solidFill>
                  <a:schemeClr val="bg1"/>
                </a:solidFill>
              </a:rPr>
              <a:t>$7.57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1878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ext uri="{D42A27DB-BD31-4B8C-83A1-F6EECF244321}">
                <p14:modId xmlns:p14="http://schemas.microsoft.com/office/powerpoint/2010/main" val="4123017581"/>
              </p:ext>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105899" name="Chart" r:id="rId4" imgW="5607163" imgH="2387557" progId="MSGraph.Chart.8">
                  <p:embed followColorScheme="full"/>
                </p:oleObj>
              </mc:Choice>
              <mc:Fallback>
                <p:oleObj name="Chart" r:id="rId4" imgW="5607163" imgH="2387557"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91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I.I.I</a:t>
            </a:r>
            <a:r>
              <a:rPr lang="en-US" sz="1100" dirty="0"/>
              <a:t>. </a:t>
            </a:r>
            <a:r>
              <a:rPr lang="en-US" sz="1100" dirty="0" smtClean="0"/>
              <a:t>estimates..</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38957"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50984"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221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22307681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92</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2010—March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183455183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162117"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+990,000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(+16.7%)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16126118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93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2003–March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13628645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163140"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Mar. 2015 totaled 6.344 million, an increase of 990,000 jobs or 16.7%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8056"/>
              <a:gd name="adj2" fmla="val 40299"/>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1.38 million jobs</a:t>
            </a:r>
            <a:endParaRPr lang="en-US" b="1" dirty="0">
              <a:solidFill>
                <a:schemeClr val="bg1"/>
              </a:solidFill>
            </a:endParaRPr>
          </a:p>
        </p:txBody>
      </p:sp>
    </p:spTree>
    <p:extLst>
      <p:ext uri="{BB962C8B-B14F-4D97-AF65-F5344CB8AC3E}">
        <p14:creationId xmlns:p14="http://schemas.microsoft.com/office/powerpoint/2010/main" val="2149824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94</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2010—March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809759849"/>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164162" name="Chart" r:id="rId4" imgW="8343770" imgH="4381358" progId="MSGraph.Chart.8">
                  <p:embed followColorScheme="full"/>
                </p:oleObj>
              </mc:Choice>
              <mc:Fallback>
                <p:oleObj name="Chart" r:id="rId4" imgW="8343770" imgH="4381358"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(+859,000 </a:t>
            </a:r>
            <a:r>
              <a:rPr lang="en-US" b="1" dirty="0">
                <a:solidFill>
                  <a:schemeClr val="bg1"/>
                </a:solidFill>
              </a:rPr>
              <a:t>or </a:t>
            </a:r>
            <a:r>
              <a:rPr lang="en-US" b="1" dirty="0" smtClean="0">
                <a:solidFill>
                  <a:schemeClr val="bg1"/>
                </a:solidFill>
              </a:rPr>
              <a:t>+7.5%)</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35034639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95</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2010—March 2015</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ext uri="{D42A27DB-BD31-4B8C-83A1-F6EECF244321}">
                <p14:modId xmlns:p14="http://schemas.microsoft.com/office/powerpoint/2010/main" val="1719744204"/>
              </p:ext>
            </p:extLst>
          </p:nvPr>
        </p:nvGraphicFramePr>
        <p:xfrm>
          <a:off x="221226" y="1691345"/>
          <a:ext cx="8500499" cy="4838700"/>
        </p:xfrm>
        <a:graphic>
          <a:graphicData uri="http://schemas.openxmlformats.org/presentationml/2006/ole">
            <mc:AlternateContent xmlns:mc="http://schemas.openxmlformats.org/markup-compatibility/2006">
              <mc:Choice xmlns:v="urn:schemas-microsoft-com:vml" Requires="v">
                <p:oleObj spid="_x0000_s28165185" name="Chart" r:id="rId5" imgW="8343770" imgH="4381358" progId="MSGraph.Chart.8">
                  <p:embed followColorScheme="full"/>
                </p:oleObj>
              </mc:Choice>
              <mc:Fallback>
                <p:oleObj name="Chart" r:id="rId5" imgW="8343770" imgH="4381358" progId="MSGraph.Chart.8">
                  <p:embed followColorScheme="full"/>
                  <p:pic>
                    <p:nvPicPr>
                      <p:cNvPr id="0" name=""/>
                      <p:cNvPicPr>
                        <a:picLocks noChangeAspect="1" noChangeArrowheads="1"/>
                      </p:cNvPicPr>
                      <p:nvPr/>
                    </p:nvPicPr>
                    <p:blipFill>
                      <a:blip r:embed="rId6"/>
                      <a:srcRect/>
                      <a:stretch>
                        <a:fillRect/>
                      </a:stretch>
                    </p:blipFill>
                    <p:spPr bwMode="gray">
                      <a:xfrm>
                        <a:off x="221226" y="1691345"/>
                        <a:ext cx="8500499"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958976" y="1452737"/>
            <a:ext cx="3336218" cy="1521398"/>
          </a:xfrm>
          <a:prstGeom prst="wedgeRectCallout">
            <a:avLst>
              <a:gd name="adj1" fmla="val 67898"/>
              <a:gd name="adj2" fmla="val 24863"/>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Despite recent declines, Oil and gas extraction employment is still up 26.8% since Jan. 2010 as the energy sector booms.  Domestic energy production is essential to any robust economic recovery in the US.</a:t>
            </a:r>
            <a:endParaRPr lang="en-US" sz="1600"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4715308" y="1096851"/>
            <a:ext cx="3615892" cy="865843"/>
          </a:xfrm>
          <a:prstGeom prst="wedgeRectCallout">
            <a:avLst>
              <a:gd name="adj1" fmla="val 47737"/>
              <a:gd name="adj2" fmla="val 680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After peaking at its highest level since 1986, O&amp;G employment is falling as oil and gas prices decline</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8399656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POSITIVE 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dirty="0" smtClean="0">
                <a:solidFill>
                  <a:srgbClr val="225A7A"/>
                </a:solidFill>
              </a:rPr>
              <a:t>Key Factors Driving Workers Compensation Exposure</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4102019440"/>
      </p:ext>
    </p:extLst>
  </p:cSld>
  <p:clrMapOvr>
    <a:masterClrMapping/>
  </p:clrMapOvr>
  <p:transition>
    <p:zoom dir="in"/>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97</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Weekly Hours of All Private Workers, Mar. 2006—Mar.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94824"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0695" y="3818694"/>
            <a:ext cx="2831691" cy="1533836"/>
          </a:xfrm>
          <a:prstGeom prst="wedgeRectCallout">
            <a:avLst>
              <a:gd name="adj1" fmla="val 57779"/>
              <a:gd name="adj2" fmla="val -1292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Hours worked totaled 34.5 per week in March, just shy of the 34.6 hours typically worked before the “Great Recession”</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062812" y="3000376"/>
            <a:ext cx="1951851" cy="1571624"/>
          </a:xfrm>
          <a:prstGeom prst="wedgeRectCallout">
            <a:avLst>
              <a:gd name="adj1" fmla="val 62762"/>
              <a:gd name="adj2" fmla="val -28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Hours worked plunged during the recession, impacting payroll exposures</a:t>
            </a:r>
            <a:endParaRPr lang="en-US" b="1" dirty="0">
              <a:solidFill>
                <a:schemeClr val="bg1"/>
              </a:solidFill>
            </a:endParaRPr>
          </a:p>
        </p:txBody>
      </p:sp>
      <p:sp>
        <p:nvSpPr>
          <p:cNvPr id="14" name="Rectangle 7"/>
          <p:cNvSpPr>
            <a:spLocks noChangeArrowheads="1"/>
          </p:cNvSpPr>
          <p:nvPr/>
        </p:nvSpPr>
        <p:spPr bwMode="black">
          <a:xfrm>
            <a:off x="235974" y="112888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(Hours Worked)</a:t>
            </a:r>
            <a:endParaRPr lang="en-US" sz="1600" b="1" dirty="0">
              <a:solidFill>
                <a:srgbClr val="225A7A"/>
              </a:solidFill>
            </a:endParaRPr>
          </a:p>
        </p:txBody>
      </p:sp>
    </p:spTree>
    <p:extLst>
      <p:ext uri="{BB962C8B-B14F-4D97-AF65-F5344CB8AC3E}">
        <p14:creationId xmlns:p14="http://schemas.microsoft.com/office/powerpoint/2010/main" val="31520368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98</a:t>
            </a:fld>
            <a:endParaRPr lang="en-US" sz="900"/>
          </a:p>
        </p:txBody>
      </p:sp>
      <p:sp>
        <p:nvSpPr>
          <p:cNvPr id="11270" name="Rectangle 7"/>
          <p:cNvSpPr>
            <a:spLocks noGrp="1" noChangeArrowheads="1"/>
          </p:cNvSpPr>
          <p:nvPr>
            <p:ph type="title" idx="4294967295"/>
          </p:nvPr>
        </p:nvSpPr>
        <p:spPr>
          <a:xfrm>
            <a:off x="103236" y="102934"/>
            <a:ext cx="7400925" cy="860425"/>
          </a:xfrm>
        </p:spPr>
        <p:txBody>
          <a:bodyPr/>
          <a:lstStyle/>
          <a:p>
            <a:r>
              <a:rPr lang="en-US" sz="3200" dirty="0" smtClean="0"/>
              <a:t>Average Hourly Wage of All Private Workers, Mar. 2006—Mar. 2015</a:t>
            </a:r>
            <a:endParaRPr lang="en-US" dirty="0" smtClean="0"/>
          </a:p>
        </p:txBody>
      </p:sp>
      <p:sp>
        <p:nvSpPr>
          <p:cNvPr id="11271" name="Text Box 5"/>
          <p:cNvSpPr txBox="1">
            <a:spLocks noChangeArrowheads="1"/>
          </p:cNvSpPr>
          <p:nvPr/>
        </p:nvSpPr>
        <p:spPr bwMode="auto">
          <a:xfrm>
            <a:off x="-58992" y="6133060"/>
            <a:ext cx="8724900" cy="79868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a:t>
            </a:r>
            <a:r>
              <a:rPr lang="en-US" sz="1100" dirty="0" smtClean="0"/>
              <a:t>Statistics at  </a:t>
            </a:r>
            <a:r>
              <a:rPr lang="en-US" sz="1100" dirty="0" smtClean="0">
                <a:hlinkClick r:id="rId4"/>
              </a:rPr>
              <a:t>http://www.bls.gov/data/#employment</a:t>
            </a:r>
            <a:r>
              <a:rPr lang="en-US" sz="1100" dirty="0" smtClean="0"/>
              <a:t>;   </a:t>
            </a: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195848" name="Chart" r:id="rId5" imgW="8343822" imgH="4381583" progId="MSGraph.Chart.8">
                  <p:embed followColorScheme="full"/>
                </p:oleObj>
              </mc:Choice>
              <mc:Fallback>
                <p:oleObj name="Chart" r:id="rId5" imgW="8343822" imgH="4381583" progId="MSGraph.Chart.8">
                  <p:embed followColorScheme="full"/>
                  <p:pic>
                    <p:nvPicPr>
                      <p:cNvPr id="0" name=""/>
                      <p:cNvPicPr>
                        <a:picLocks noChangeAspect="1" noChangeArrowheads="1"/>
                      </p:cNvPicPr>
                      <p:nvPr/>
                    </p:nvPicPr>
                    <p:blipFill>
                      <a:blip r:embed="rId6"/>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535561" y="3726426"/>
            <a:ext cx="2949679" cy="1430589"/>
          </a:xfrm>
          <a:prstGeom prst="wedgeRectCallout">
            <a:avLst>
              <a:gd name="adj1" fmla="val 51825"/>
              <a:gd name="adj2" fmla="val -1420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The average hourly wage was $24.86 in Mar. 2015, up 17.2% from $21.22 when the recession began in Dec. 2007</a:t>
            </a:r>
            <a:endParaRPr lang="en-US" b="1" dirty="0">
              <a:solidFill>
                <a:schemeClr val="bg1"/>
              </a:solidFill>
              <a:latin typeface="Arial" pitchFamily="34" charset="0"/>
            </a:endParaRPr>
          </a:p>
        </p:txBody>
      </p:sp>
      <p:sp>
        <p:nvSpPr>
          <p:cNvPr id="10" name="AutoShape 6"/>
          <p:cNvSpPr>
            <a:spLocks noChangeArrowheads="1"/>
          </p:cNvSpPr>
          <p:nvPr/>
        </p:nvSpPr>
        <p:spPr bwMode="blackWhite">
          <a:xfrm>
            <a:off x="1438275" y="4033190"/>
            <a:ext cx="2551471" cy="1075330"/>
          </a:xfrm>
          <a:prstGeom prst="wedgeRectCallout">
            <a:avLst>
              <a:gd name="adj1" fmla="val 22876"/>
              <a:gd name="adj2" fmla="val -1177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Wage gains continued during the recession, despite massive job losses</a:t>
            </a:r>
            <a:endParaRPr lang="en-US" b="1" dirty="0">
              <a:solidFill>
                <a:schemeClr val="bg1"/>
              </a:solidFill>
            </a:endParaRPr>
          </a:p>
        </p:txBody>
      </p:sp>
      <p:sp>
        <p:nvSpPr>
          <p:cNvPr id="11" name="Rectangle 7"/>
          <p:cNvSpPr>
            <a:spLocks noChangeArrowheads="1"/>
          </p:cNvSpPr>
          <p:nvPr/>
        </p:nvSpPr>
        <p:spPr bwMode="black">
          <a:xfrm>
            <a:off x="280219" y="118787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(Hourly Wage)</a:t>
            </a:r>
            <a:endParaRPr lang="en-US" sz="1600" b="1" dirty="0">
              <a:solidFill>
                <a:srgbClr val="225A7A"/>
              </a:solidFill>
            </a:endParaRPr>
          </a:p>
        </p:txBody>
      </p:sp>
    </p:spTree>
    <p:extLst>
      <p:ext uri="{BB962C8B-B14F-4D97-AF65-F5344CB8AC3E}">
        <p14:creationId xmlns:p14="http://schemas.microsoft.com/office/powerpoint/2010/main" val="1452961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99</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ADVERSE LONG-TERM</a:t>
            </a:r>
          </a:p>
          <a:p>
            <a:pPr algn="ctr">
              <a:lnSpc>
                <a:spcPct val="85000"/>
              </a:lnSpc>
              <a:spcBef>
                <a:spcPct val="25000"/>
              </a:spcBef>
              <a:defRPr/>
            </a:pPr>
            <a:r>
              <a:rPr lang="en-US" sz="2800" b="1" dirty="0" smtClean="0">
                <a:solidFill>
                  <a:schemeClr val="bg1"/>
                </a:solidFill>
              </a:rPr>
              <a:t>LABOR MARKET DEVELOPMENTS</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569660"/>
          </a:xfrm>
          <a:prstGeom prst="rect">
            <a:avLst/>
          </a:prstGeom>
          <a:noFill/>
          <a:ln w="9525">
            <a:noFill/>
            <a:miter lim="800000"/>
            <a:headEnd/>
            <a:tailEnd/>
          </a:ln>
        </p:spPr>
        <p:txBody>
          <a:bodyPr>
            <a:spAutoFit/>
          </a:bodyPr>
          <a:lstStyle/>
          <a:p>
            <a:pPr algn="ctr"/>
            <a:r>
              <a:rPr lang="en-US" sz="3200" b="1" dirty="0" smtClean="0">
                <a:solidFill>
                  <a:srgbClr val="225A7A"/>
                </a:solidFill>
              </a:rPr>
              <a:t>Key Factors Harming Workers Compensation Exposure and the Overall Economy</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99</a:t>
            </a:fld>
            <a:endParaRPr lang="en-US"/>
          </a:p>
        </p:txBody>
      </p:sp>
    </p:spTree>
    <p:extLst>
      <p:ext uri="{BB962C8B-B14F-4D97-AF65-F5344CB8AC3E}">
        <p14:creationId xmlns:p14="http://schemas.microsoft.com/office/powerpoint/2010/main" val="1572069810"/>
      </p:ext>
    </p:extLst>
  </p:cSld>
  <p:clrMapOvr>
    <a:masterClrMapping/>
  </p:clrMapOvr>
  <p:transition>
    <p:zoom dir="in"/>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202814</TotalTime>
  <Words>11733</Words>
  <Application>Microsoft Office PowerPoint</Application>
  <PresentationFormat>On-screen Show (4:3)</PresentationFormat>
  <Paragraphs>1505</Paragraphs>
  <Slides>153</Slides>
  <Notes>132</Notes>
  <HiddenSlides>55</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153</vt:i4>
      </vt:variant>
    </vt:vector>
  </HeadingPairs>
  <TitlesOfParts>
    <vt:vector size="163" baseType="lpstr">
      <vt:lpstr>Arial</vt:lpstr>
      <vt:lpstr>Arial </vt:lpstr>
      <vt:lpstr>SwissReSans</vt:lpstr>
      <vt:lpstr>Symbol</vt:lpstr>
      <vt:lpstr>Times New Roman</vt:lpstr>
      <vt:lpstr>Verdana</vt:lpstr>
      <vt:lpstr>Wingdings</vt:lpstr>
      <vt:lpstr>Default Design</vt:lpstr>
      <vt:lpstr>Chart</vt:lpstr>
      <vt:lpstr>Worksheet</vt:lpstr>
      <vt:lpstr>Workers Compensation: Trends, Challenges and Opportunities</vt:lpstr>
      <vt:lpstr>PowerPoint Presentation</vt:lpstr>
      <vt:lpstr>P/C Industry Net Income After Taxes 1991–2014E</vt:lpstr>
      <vt:lpstr>Profitability Peaks &amp; Troughs in the P/C Insurance Industry, 1975 – 2014:Q3*</vt:lpstr>
      <vt:lpstr>Profitability Peaks &amp; Troughs in the P/C Insurance Industry, 1975 – 2016F</vt:lpstr>
      <vt:lpstr>ROE: Property/Casualty Insurance by Major Event, 1987–2014E</vt:lpstr>
      <vt:lpstr>PowerPoint Presentation</vt:lpstr>
      <vt:lpstr>PowerPoint Presentation</vt:lpstr>
      <vt:lpstr>PowerPoint Presentation</vt:lpstr>
      <vt:lpstr>P/C Insurance Industry  Combined Ratio, 2001–2014:Q3*</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INVESTMENTS:  THE NEW REALITY</vt:lpstr>
      <vt:lpstr>Property/Casualty Insurance Industry Investment Income: 2000–20141</vt:lpstr>
      <vt:lpstr>Distribution of Invested Assets: P/C Insurance Industry, 2013</vt:lpstr>
      <vt:lpstr>U.S. Treasury Security Yields: A Long Downward Trend, 1990–2015*</vt:lpstr>
      <vt:lpstr>Book Yield on Property/Casualty Insurance Invested Assets, 2007–2016F</vt:lpstr>
      <vt:lpstr>Interest Rate Forecasts: 2015 – 2021</vt:lpstr>
      <vt:lpstr>Annual Inflation Rates, (CPI-U, %), 1990–2016F</vt:lpstr>
      <vt:lpstr>PowerPoint Presentation</vt:lpstr>
      <vt:lpstr>P/C Insurer Net Realized  Capital Gains/Losses, 1990-2014:Q3</vt:lpstr>
      <vt:lpstr>Property/Casualty Insurance Industry Investment Gain: 1994–2014E1</vt:lpstr>
      <vt:lpstr>PowerPoint Presentation</vt:lpstr>
      <vt:lpstr>Distribution of Bond Maturities, P/C Insurance Industry, 2003-2013</vt:lpstr>
      <vt:lpstr>CAPITAL/CAPACITY </vt:lpstr>
      <vt:lpstr>Policyholder Surplus,  2006:Q4–2014:Q3</vt:lpstr>
      <vt:lpstr>US Policyholder Surplus: 1975–2014*</vt:lpstr>
      <vt:lpstr>Premium-to-Surplus Ratio: 1985–2014*</vt:lpstr>
      <vt:lpstr>US P/C Insurance Industry Excess Capital Position: 1994–2016E</vt:lpstr>
      <vt:lpstr>P/C Industry: Loss Reserve-to-Surplus Ratio, 1971-2014:Q3</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1997-2014</vt:lpstr>
      <vt:lpstr>Largest Sponsors of ILS, Year-End 2014</vt:lpstr>
      <vt:lpstr>Reinsurance Pricing: Change in Rate on Line for Cat Business</vt:lpstr>
      <vt:lpstr>ILS Issuance by Trigger</vt:lpstr>
      <vt:lpstr>U.S. Wind-Exposed Risk Premium* 2010:Q1 to 2014: Q1</vt:lpstr>
      <vt:lpstr>Questions Arising from Influence of Alternative Capital</vt:lpstr>
      <vt:lpstr>PowerPoint Presentation</vt:lpstr>
      <vt:lpstr>Commercial Lines Combined Ratio, 1990-2015F*</vt:lpstr>
      <vt:lpstr>Workers Compensation Combined Ratio: 1994–2014E</vt:lpstr>
      <vt:lpstr>Commercial Property Combined Ratio:  2007–2016F</vt:lpstr>
      <vt:lpstr>Commercial Auto Combined Ratio: 1993–2015F</vt:lpstr>
      <vt:lpstr>General Liability Combined Ratio:  2005–2015F</vt:lpstr>
      <vt:lpstr>Commercial Multi-Peril Combined Ratio: 1995–2015F</vt:lpstr>
      <vt:lpstr>Inland Marine Combined Ratio:  2004–2015F</vt:lpstr>
      <vt:lpstr>PowerPoint Presentation</vt:lpstr>
      <vt:lpstr>Net Premium Growth: Annual Change,  1971—2016F</vt:lpstr>
      <vt:lpstr>Direct Premiums Written: Total P/C Percent Change by State, 2007-2013</vt:lpstr>
      <vt:lpstr>Direct Premiums Written: Total P/C Percent Change by State, 2007-2013</vt:lpstr>
      <vt:lpstr>Advertising Expenditures by P/C Insurance Industry, 1999-2013</vt:lpstr>
      <vt:lpstr>PowerPoint Presentation</vt:lpstr>
      <vt:lpstr>Direct Premiums Written: Comm. Lines Percent Change by State, 2007-2013</vt:lpstr>
      <vt:lpstr>Direct Premiums Written: Comm. Lines Percent Change by State, 2007-2013</vt:lpstr>
      <vt:lpstr>Direct Premiums Written: Workers’ Comp Percent Change by State, 2007-2013*</vt:lpstr>
      <vt:lpstr>Direct Premiums Written: Worker’s Comp Percent Change by State, 2007-2013*</vt:lpstr>
      <vt:lpstr>PowerPoint Presentation</vt:lpstr>
      <vt:lpstr>Average Commercial Rate Change, All Lines, (1Q:2004–4Q:2014)</vt:lpstr>
      <vt:lpstr>Change in Commercial Rate Renewals, by Account Size: 1999:Q4 to 2014:Q4</vt:lpstr>
      <vt:lpstr>Cumulative Qtrly. Commercial Rate Changes, by Account Size: 1999:Q4 to 2014:Q4</vt:lpstr>
      <vt:lpstr>PowerPoint Presentation</vt:lpstr>
      <vt:lpstr>Change in Commercial Rate Renewals, by Line: 2014:Q4</vt:lpstr>
      <vt:lpstr>Workers Compensation Approved Changes in Bureau Rates/Loss Costs All States</vt:lpstr>
      <vt:lpstr>Workers Compensation Approved Changes in Bureau Rates/Loss Costs All States vs. NCCI States</vt:lpstr>
      <vt:lpstr>Current NCCI Voluntary Market Rate/Loss Cost Changes Approved or Pending Rate/Loss Cost Changes Excludes Law-Only Filings</vt:lpstr>
      <vt:lpstr>The Strength of the Economy Will Influence P/C Insurer Growth Opportunities</vt:lpstr>
      <vt:lpstr>US Real GDP Growth*</vt:lpstr>
      <vt:lpstr>PowerPoint Presentation</vt:lpstr>
      <vt:lpstr>Real GDP by State Percent Change, 2013: Highest 25 States</vt:lpstr>
      <vt:lpstr>PowerPoint Presentation</vt:lpstr>
      <vt:lpstr>PowerPoint Presentation</vt:lpstr>
      <vt:lpstr>Unemployment and Underemployment Rates: Still Too High, But Falling</vt:lpstr>
      <vt:lpstr>PowerPoint Presentation</vt:lpstr>
      <vt:lpstr>Auto/Light Truck Sales, 1999-2021F</vt:lpstr>
      <vt:lpstr>New Private Housing Starts, 1990-2021F</vt:lpstr>
      <vt:lpstr>Interest Rate on Convention 30-Year Mortgages: Up a Bit, 1990–2014*</vt:lpstr>
      <vt:lpstr>PowerPoint Presentation</vt:lpstr>
      <vt:lpstr>Business Bankruptcy Filings: Still Falling (1994:Q1 – 2014:Q4)</vt:lpstr>
      <vt:lpstr>Business Bankruptcy Filings, 1980-2014</vt:lpstr>
      <vt:lpstr>Private Sector Business Starts: 1993:Q2 – 2013:Q4* As Strong as Ever?</vt:lpstr>
      <vt:lpstr>PowerPoint Presentation</vt:lpstr>
      <vt:lpstr>Unemployment and Underemployment Rates: Still Too High, But Falling</vt:lpstr>
      <vt:lpstr>US Unemployment Rate Forecast</vt:lpstr>
      <vt:lpstr>PowerPoint Presentation</vt:lpstr>
      <vt:lpstr>Nonfarm Payroll (Wages and Salaries): Quarterly, 2005–2014:Q4</vt:lpstr>
      <vt:lpstr>Payroll vs. Workers Comp Net Written Premiums, 1990-2014P</vt:lpstr>
      <vt:lpstr>Construction Employment, Jan. 2010—March 2015*</vt:lpstr>
      <vt:lpstr>Construction Employment,  Jan. 2003–March 2015 </vt:lpstr>
      <vt:lpstr>Manufacturing Employment, Jan. 2010—March 2015*</vt:lpstr>
      <vt:lpstr>Oil &amp; Gas Extraction Employment, Jan. 2010—March 2015*</vt:lpstr>
      <vt:lpstr>PowerPoint Presentation</vt:lpstr>
      <vt:lpstr>Average Weekly Hours of All Private Workers, Mar. 2006—Mar. 2015</vt:lpstr>
      <vt:lpstr>Average Hourly Wage of All Private Workers, Mar. 2006—Mar. 2015</vt:lpstr>
      <vt:lpstr>PowerPoint Presentation</vt:lpstr>
      <vt:lpstr>Labor Force Participation Rate, Jan. 2002—March 2015*</vt:lpstr>
      <vt:lpstr>PowerPoint Presentation</vt:lpstr>
      <vt:lpstr>ProPublica/NPR Attack on Workers Compensation</vt:lpstr>
      <vt:lpstr>CONSTRUCTION INDUSTRY OVERVIEW &amp; OUTLOOK</vt:lpstr>
      <vt:lpstr>Value of New Private Construction: Residential &amp; Nonresidential, 2003-2015*</vt:lpstr>
      <vt:lpstr>Value of Construction Put in Place,   Feb. 2015 vs. Feb. 2014*</vt:lpstr>
      <vt:lpstr>Value of Private Construction Put in Place, by Segment,  Feb. 2015 vs. Feb. 2014*</vt:lpstr>
      <vt:lpstr>Value of Public Construction Put in Place, by Segment,  Feb. 2015 vs. Feb. 2014*</vt:lpstr>
      <vt:lpstr>Real (Inflation-Adjusted)  Nonresidential Construction, 2000-2014*</vt:lpstr>
      <vt:lpstr>PowerPoint Presentation</vt:lpstr>
      <vt:lpstr>New Private Housing Starts, 1990-2021F</vt:lpstr>
      <vt:lpstr>Construction Employment, Jan. 2010—March 2015*</vt:lpstr>
      <vt:lpstr>Construction Employment,  Jan. 2003–March 2015 </vt:lpstr>
      <vt:lpstr>MANUFACTURING SECTOR OVERVIEW &amp; OUTLOOK</vt:lpstr>
      <vt:lpstr>Dollar Value* of Manufacturers’ Shipments Monthly, Jan. 1992—February 2015</vt:lpstr>
      <vt:lpstr>Manufacturing Growth for Selected Sectors, 2015 vs. 2014*</vt:lpstr>
      <vt:lpstr>Manufacturing Employment, January 2010—March 2015*</vt:lpstr>
      <vt:lpstr>PowerPoint Presentation</vt:lpstr>
      <vt:lpstr>Index of Total Industrial Production:* A Near Peak as of December 2014</vt:lpstr>
      <vt:lpstr>Recovery in Capacity Utilization is a Positive Sign for Commercial Exposures</vt:lpstr>
      <vt:lpstr>Business Fixed Investment is Forecast to Grow Steadily in 2015-16, Fueling Commercial Exposure Growth</vt:lpstr>
      <vt:lpstr>ENERGY SECTOR: OIL &amp; GAS INDUSTRY FUTURE IS BRIGHT BUT VOLATILE</vt:lpstr>
      <vt:lpstr>U.S. Crude Oil Production, 2005-2016P</vt:lpstr>
      <vt:lpstr>U.S. Natural Gas Production, 2000-2013</vt:lpstr>
      <vt:lpstr>Oil &amp; Gas Extraction Employment, Jan. 2010—March 2015*</vt:lpstr>
      <vt:lpstr>Workers Compensation   Operating Environment</vt:lpstr>
      <vt:lpstr>Workers Compensation Combined Ratio: 1994–2014E</vt:lpstr>
      <vt:lpstr>Workers Compensation Premium:  Third Consecutive Year of Increase  Net Written Premium</vt:lpstr>
      <vt:lpstr>2013 Workers Compensation Direct Written Premium Growth, by State*</vt:lpstr>
      <vt:lpstr>Workers Compensation Lost-Time  Claim Frequency Declined in 2013  Lost-Time Claims</vt:lpstr>
      <vt:lpstr>Workers Compensation Medical Severity Moderate Increase in 2013</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All P/C Lines Distribution Channels, Direct vs. Independent Agents</vt:lpstr>
      <vt:lpstr>Personal Lines Distribution Channels, Direct vs. Independent Agents</vt:lpstr>
      <vt:lpstr>Commercial P/C Distribution Channels, Direct vs. Independent Agents</vt:lpstr>
      <vt:lpstr>Proportion of  Businesses Interested in Buying Insurance Online</vt:lpstr>
      <vt:lpstr>PowerPoint Presentation</vt:lpstr>
      <vt:lpstr>U.S. Employment in Insurance  Agencies &amp; Brokerages: 1990–2015*</vt:lpstr>
      <vt:lpstr>Agent/Broker M&amp;A Deals, 2000-2014:6M</vt:lpstr>
      <vt:lpstr>PowerPoint Presentation</vt:lpstr>
      <vt:lpstr>Percentage of Carriers Using Predictive Analytics by Major P/C Line, 2013</vt:lpstr>
      <vt:lpstr>Uses of Predictive Analytics by Function</vt:lpstr>
      <vt:lpstr>PowerPoint Presentation</vt:lpstr>
      <vt:lpstr>Projected Number of People with No Health Insurance, 2013—2022*</vt:lpstr>
      <vt:lpstr>PowerPoint Presentation</vt:lpstr>
      <vt:lpstr>ACA Impact on WC May Occur via Changes    in Rates Set by State Regulators </vt:lpstr>
      <vt:lpstr>PPACA May Have Distinct Impacts on WC Depending on  Claim Frequency/Severity</vt:lpstr>
      <vt:lpstr>Possible Effects on Workers Comp</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4196</cp:revision>
  <cp:lastPrinted>2015-01-28T15:23:12Z</cp:lastPrinted>
  <dcterms:modified xsi:type="dcterms:W3CDTF">2015-04-14T15:09:20Z</dcterms:modified>
</cp:coreProperties>
</file>