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tags/tag2.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4.xml" ContentType="application/vnd.openxmlformats-officedocument.presentationml.tags+xml"/>
  <Override PartName="/ppt/notesSlides/notesSlide42.xml" ContentType="application/vnd.openxmlformats-officedocument.presentationml.notesSlide+xml"/>
  <Override PartName="/ppt/tags/tag5.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6.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7.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5.xml" ContentType="application/vnd.openxmlformats-officedocument.drawingml.chart+xml"/>
  <Override PartName="/ppt/notesSlides/notesSlide77.xml" ContentType="application/vnd.openxmlformats-officedocument.presentationml.notesSlide+xml"/>
  <Override PartName="/ppt/charts/chart6.xml" ContentType="application/vnd.openxmlformats-officedocument.drawingml.chart+xml"/>
  <Override PartName="/ppt/tags/tag8.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2.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16"/>
  </p:notesMasterIdLst>
  <p:handoutMasterIdLst>
    <p:handoutMasterId r:id="rId117"/>
  </p:handoutMasterIdLst>
  <p:sldIdLst>
    <p:sldId id="4301" r:id="rId2"/>
    <p:sldId id="3433" r:id="rId3"/>
    <p:sldId id="4751" r:id="rId4"/>
    <p:sldId id="4757" r:id="rId5"/>
    <p:sldId id="4758" r:id="rId6"/>
    <p:sldId id="4095" r:id="rId7"/>
    <p:sldId id="4431" r:id="rId8"/>
    <p:sldId id="4195" r:id="rId9"/>
    <p:sldId id="4762" r:id="rId10"/>
    <p:sldId id="4763" r:id="rId11"/>
    <p:sldId id="4764" r:id="rId12"/>
    <p:sldId id="4765" r:id="rId13"/>
    <p:sldId id="4766" r:id="rId14"/>
    <p:sldId id="4767" r:id="rId15"/>
    <p:sldId id="4768" r:id="rId16"/>
    <p:sldId id="4678" r:id="rId17"/>
    <p:sldId id="4769" r:id="rId18"/>
    <p:sldId id="4770" r:id="rId19"/>
    <p:sldId id="4771" r:id="rId20"/>
    <p:sldId id="4772" r:id="rId21"/>
    <p:sldId id="4774" r:id="rId22"/>
    <p:sldId id="4775" r:id="rId23"/>
    <p:sldId id="4776" r:id="rId24"/>
    <p:sldId id="4777" r:id="rId25"/>
    <p:sldId id="4778" r:id="rId26"/>
    <p:sldId id="4779" r:id="rId27"/>
    <p:sldId id="4780" r:id="rId28"/>
    <p:sldId id="4781" r:id="rId29"/>
    <p:sldId id="4782" r:id="rId30"/>
    <p:sldId id="4783" r:id="rId31"/>
    <p:sldId id="4784" r:id="rId32"/>
    <p:sldId id="4785" r:id="rId33"/>
    <p:sldId id="4786" r:id="rId34"/>
    <p:sldId id="4787" r:id="rId35"/>
    <p:sldId id="4788" r:id="rId36"/>
    <p:sldId id="4789" r:id="rId37"/>
    <p:sldId id="4790" r:id="rId38"/>
    <p:sldId id="4791" r:id="rId39"/>
    <p:sldId id="4792" r:id="rId40"/>
    <p:sldId id="4793" r:id="rId41"/>
    <p:sldId id="4794" r:id="rId42"/>
    <p:sldId id="4795" r:id="rId43"/>
    <p:sldId id="4796" r:id="rId44"/>
    <p:sldId id="4817" r:id="rId45"/>
    <p:sldId id="4797" r:id="rId46"/>
    <p:sldId id="4798" r:id="rId47"/>
    <p:sldId id="4799" r:id="rId48"/>
    <p:sldId id="4800" r:id="rId49"/>
    <p:sldId id="4801" r:id="rId50"/>
    <p:sldId id="4802" r:id="rId51"/>
    <p:sldId id="4803" r:id="rId52"/>
    <p:sldId id="4804" r:id="rId53"/>
    <p:sldId id="4818" r:id="rId54"/>
    <p:sldId id="4805" r:id="rId55"/>
    <p:sldId id="4806" r:id="rId56"/>
    <p:sldId id="4807" r:id="rId57"/>
    <p:sldId id="4808" r:id="rId58"/>
    <p:sldId id="4809" r:id="rId59"/>
    <p:sldId id="4810" r:id="rId60"/>
    <p:sldId id="4811" r:id="rId61"/>
    <p:sldId id="4812" r:id="rId62"/>
    <p:sldId id="4813" r:id="rId63"/>
    <p:sldId id="4814" r:id="rId64"/>
    <p:sldId id="4815" r:id="rId65"/>
    <p:sldId id="4816" r:id="rId66"/>
    <p:sldId id="4625" r:id="rId67"/>
    <p:sldId id="4626" r:id="rId68"/>
    <p:sldId id="4733" r:id="rId69"/>
    <p:sldId id="4650" r:id="rId70"/>
    <p:sldId id="4651" r:id="rId71"/>
    <p:sldId id="4755" r:id="rId72"/>
    <p:sldId id="4659" r:id="rId73"/>
    <p:sldId id="4652" r:id="rId74"/>
    <p:sldId id="4656" r:id="rId75"/>
    <p:sldId id="4660" r:id="rId76"/>
    <p:sldId id="4759" r:id="rId77"/>
    <p:sldId id="4654" r:id="rId78"/>
    <p:sldId id="4735" r:id="rId79"/>
    <p:sldId id="4653" r:id="rId80"/>
    <p:sldId id="4761" r:id="rId81"/>
    <p:sldId id="4631" r:id="rId82"/>
    <p:sldId id="4632" r:id="rId83"/>
    <p:sldId id="4633" r:id="rId84"/>
    <p:sldId id="4634" r:id="rId85"/>
    <p:sldId id="4635" r:id="rId86"/>
    <p:sldId id="4496" r:id="rId87"/>
    <p:sldId id="4823" r:id="rId88"/>
    <p:sldId id="4819" r:id="rId89"/>
    <p:sldId id="4820" r:id="rId90"/>
    <p:sldId id="4821" r:id="rId91"/>
    <p:sldId id="4822" r:id="rId92"/>
    <p:sldId id="4824" r:id="rId93"/>
    <p:sldId id="4825" r:id="rId94"/>
    <p:sldId id="4826" r:id="rId95"/>
    <p:sldId id="4827" r:id="rId96"/>
    <p:sldId id="4828" r:id="rId97"/>
    <p:sldId id="4829" r:id="rId98"/>
    <p:sldId id="4830" r:id="rId99"/>
    <p:sldId id="4831" r:id="rId100"/>
    <p:sldId id="4832" r:id="rId101"/>
    <p:sldId id="4833" r:id="rId102"/>
    <p:sldId id="4834" r:id="rId103"/>
    <p:sldId id="4835" r:id="rId104"/>
    <p:sldId id="4837" r:id="rId105"/>
    <p:sldId id="4845" r:id="rId106"/>
    <p:sldId id="4846" r:id="rId107"/>
    <p:sldId id="4847" r:id="rId108"/>
    <p:sldId id="4851" r:id="rId109"/>
    <p:sldId id="4852" r:id="rId110"/>
    <p:sldId id="4853" r:id="rId111"/>
    <p:sldId id="4850" r:id="rId112"/>
    <p:sldId id="4848" r:id="rId113"/>
    <p:sldId id="4849" r:id="rId114"/>
    <p:sldId id="1136" r:id="rId11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1C4"/>
    <a:srgbClr val="225A7A"/>
    <a:srgbClr val="2B7299"/>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66" d="100"/>
          <a:sy n="66" d="100"/>
        </p:scale>
        <p:origin x="1212" y="4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79895317231466E-2"/>
          <c:y val="6.0989001709906891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Sheet1!$A$6:$A$76</c:f>
              <c:numCache>
                <c:formatCode>[$-409]mmm\-yy;@</c:formatCode>
                <c:ptCount val="71"/>
                <c:pt idx="0">
                  <c:v>40329</c:v>
                </c:pt>
                <c:pt idx="1">
                  <c:v>40359</c:v>
                </c:pt>
                <c:pt idx="2">
                  <c:v>40390</c:v>
                </c:pt>
                <c:pt idx="3">
                  <c:v>40421</c:v>
                </c:pt>
                <c:pt idx="4">
                  <c:v>40451</c:v>
                </c:pt>
                <c:pt idx="5">
                  <c:v>40482</c:v>
                </c:pt>
                <c:pt idx="6">
                  <c:v>40512</c:v>
                </c:pt>
                <c:pt idx="7">
                  <c:v>40543</c:v>
                </c:pt>
                <c:pt idx="8">
                  <c:v>40574</c:v>
                </c:pt>
                <c:pt idx="9">
                  <c:v>40602</c:v>
                </c:pt>
                <c:pt idx="10">
                  <c:v>40633</c:v>
                </c:pt>
                <c:pt idx="11">
                  <c:v>40661</c:v>
                </c:pt>
                <c:pt idx="12">
                  <c:v>40694</c:v>
                </c:pt>
                <c:pt idx="13">
                  <c:v>40724</c:v>
                </c:pt>
                <c:pt idx="14">
                  <c:v>40755</c:v>
                </c:pt>
                <c:pt idx="15">
                  <c:v>40786</c:v>
                </c:pt>
                <c:pt idx="16">
                  <c:v>40816</c:v>
                </c:pt>
                <c:pt idx="17">
                  <c:v>40846</c:v>
                </c:pt>
                <c:pt idx="18">
                  <c:v>40877</c:v>
                </c:pt>
                <c:pt idx="19">
                  <c:v>40907</c:v>
                </c:pt>
                <c:pt idx="20">
                  <c:v>40938</c:v>
                </c:pt>
                <c:pt idx="21">
                  <c:v>40968</c:v>
                </c:pt>
                <c:pt idx="22">
                  <c:v>40998</c:v>
                </c:pt>
                <c:pt idx="23">
                  <c:v>41029</c:v>
                </c:pt>
                <c:pt idx="24">
                  <c:v>41059</c:v>
                </c:pt>
                <c:pt idx="25">
                  <c:v>41090</c:v>
                </c:pt>
                <c:pt idx="26">
                  <c:v>41120</c:v>
                </c:pt>
                <c:pt idx="27">
                  <c:v>41151</c:v>
                </c:pt>
                <c:pt idx="28">
                  <c:v>41182</c:v>
                </c:pt>
                <c:pt idx="29">
                  <c:v>41212</c:v>
                </c:pt>
                <c:pt idx="30">
                  <c:v>41243</c:v>
                </c:pt>
                <c:pt idx="31">
                  <c:v>41273</c:v>
                </c:pt>
                <c:pt idx="32">
                  <c:v>41304</c:v>
                </c:pt>
                <c:pt idx="33">
                  <c:v>41333</c:v>
                </c:pt>
                <c:pt idx="34">
                  <c:v>41361</c:v>
                </c:pt>
                <c:pt idx="35">
                  <c:v>41392</c:v>
                </c:pt>
                <c:pt idx="36">
                  <c:v>41422</c:v>
                </c:pt>
                <c:pt idx="37">
                  <c:v>41453</c:v>
                </c:pt>
                <c:pt idx="38">
                  <c:v>41483</c:v>
                </c:pt>
                <c:pt idx="39">
                  <c:v>41514</c:v>
                </c:pt>
                <c:pt idx="40">
                  <c:v>41545</c:v>
                </c:pt>
                <c:pt idx="41">
                  <c:v>41575</c:v>
                </c:pt>
                <c:pt idx="42">
                  <c:v>41606</c:v>
                </c:pt>
                <c:pt idx="43">
                  <c:v>41636</c:v>
                </c:pt>
                <c:pt idx="44">
                  <c:v>41669</c:v>
                </c:pt>
                <c:pt idx="45">
                  <c:v>41698</c:v>
                </c:pt>
                <c:pt idx="46">
                  <c:v>41729</c:v>
                </c:pt>
                <c:pt idx="47">
                  <c:v>41759</c:v>
                </c:pt>
                <c:pt idx="48">
                  <c:v>41790</c:v>
                </c:pt>
                <c:pt idx="49">
                  <c:v>41820</c:v>
                </c:pt>
                <c:pt idx="50">
                  <c:v>41851</c:v>
                </c:pt>
                <c:pt idx="51">
                  <c:v>41882</c:v>
                </c:pt>
                <c:pt idx="52">
                  <c:v>41912</c:v>
                </c:pt>
                <c:pt idx="53">
                  <c:v>41943</c:v>
                </c:pt>
                <c:pt idx="54">
                  <c:v>41973</c:v>
                </c:pt>
                <c:pt idx="55">
                  <c:v>42004</c:v>
                </c:pt>
                <c:pt idx="56">
                  <c:v>42035</c:v>
                </c:pt>
                <c:pt idx="57">
                  <c:v>42063</c:v>
                </c:pt>
                <c:pt idx="58">
                  <c:v>42094</c:v>
                </c:pt>
                <c:pt idx="59">
                  <c:v>42124</c:v>
                </c:pt>
                <c:pt idx="60">
                  <c:v>42155</c:v>
                </c:pt>
                <c:pt idx="61">
                  <c:v>42185</c:v>
                </c:pt>
                <c:pt idx="62">
                  <c:v>42216</c:v>
                </c:pt>
                <c:pt idx="63">
                  <c:v>42247</c:v>
                </c:pt>
                <c:pt idx="64">
                  <c:v>42277</c:v>
                </c:pt>
                <c:pt idx="65">
                  <c:v>42308</c:v>
                </c:pt>
                <c:pt idx="66">
                  <c:v>42338</c:v>
                </c:pt>
                <c:pt idx="67">
                  <c:v>42369</c:v>
                </c:pt>
                <c:pt idx="68">
                  <c:v>42400</c:v>
                </c:pt>
                <c:pt idx="69">
                  <c:v>42429</c:v>
                </c:pt>
                <c:pt idx="70">
                  <c:v>42460</c:v>
                </c:pt>
              </c:numCache>
            </c:numRef>
          </c:cat>
          <c:val>
            <c:numRef>
              <c:f>Sheet1!$B$6:$B$76</c:f>
              <c:numCache>
                <c:formatCode>#0.0</c:formatCode>
                <c:ptCount val="71"/>
                <c:pt idx="0">
                  <c:v>158.69999999999999</c:v>
                </c:pt>
                <c:pt idx="1">
                  <c:v>158.1</c:v>
                </c:pt>
                <c:pt idx="2">
                  <c:v>158.4</c:v>
                </c:pt>
                <c:pt idx="3">
                  <c:v>159.69999999999999</c:v>
                </c:pt>
                <c:pt idx="4">
                  <c:v>160.19999999999999</c:v>
                </c:pt>
                <c:pt idx="5">
                  <c:v>161.5</c:v>
                </c:pt>
                <c:pt idx="6">
                  <c:v>161.4</c:v>
                </c:pt>
                <c:pt idx="7">
                  <c:v>161</c:v>
                </c:pt>
                <c:pt idx="8">
                  <c:v>162.69999999999999</c:v>
                </c:pt>
                <c:pt idx="9">
                  <c:v>164.3</c:v>
                </c:pt>
                <c:pt idx="10">
                  <c:v>166.6</c:v>
                </c:pt>
                <c:pt idx="11">
                  <c:v>169.2</c:v>
                </c:pt>
                <c:pt idx="12">
                  <c:v>170.1</c:v>
                </c:pt>
                <c:pt idx="13">
                  <c:v>171.2</c:v>
                </c:pt>
                <c:pt idx="14">
                  <c:v>172.6</c:v>
                </c:pt>
                <c:pt idx="15">
                  <c:v>174</c:v>
                </c:pt>
                <c:pt idx="16">
                  <c:v>176.6</c:v>
                </c:pt>
                <c:pt idx="17">
                  <c:v>178.2</c:v>
                </c:pt>
                <c:pt idx="18">
                  <c:v>178.7</c:v>
                </c:pt>
                <c:pt idx="19">
                  <c:v>180.6</c:v>
                </c:pt>
                <c:pt idx="20">
                  <c:v>181.3</c:v>
                </c:pt>
                <c:pt idx="21">
                  <c:v>182.3</c:v>
                </c:pt>
                <c:pt idx="22">
                  <c:v>184.7</c:v>
                </c:pt>
                <c:pt idx="23">
                  <c:v>185.2</c:v>
                </c:pt>
                <c:pt idx="24">
                  <c:v>186.2</c:v>
                </c:pt>
                <c:pt idx="25">
                  <c:v>187.8</c:v>
                </c:pt>
                <c:pt idx="26">
                  <c:v>188.6</c:v>
                </c:pt>
                <c:pt idx="27">
                  <c:v>189.3</c:v>
                </c:pt>
                <c:pt idx="28">
                  <c:v>189.4</c:v>
                </c:pt>
                <c:pt idx="29">
                  <c:v>189.4</c:v>
                </c:pt>
                <c:pt idx="30">
                  <c:v>190.5</c:v>
                </c:pt>
                <c:pt idx="31">
                  <c:v>192.2</c:v>
                </c:pt>
                <c:pt idx="32">
                  <c:v>193.1</c:v>
                </c:pt>
                <c:pt idx="33">
                  <c:v>194.6</c:v>
                </c:pt>
                <c:pt idx="34">
                  <c:v>194</c:v>
                </c:pt>
                <c:pt idx="35">
                  <c:v>193.8</c:v>
                </c:pt>
                <c:pt idx="36">
                  <c:v>193.1</c:v>
                </c:pt>
                <c:pt idx="37">
                  <c:v>192.5</c:v>
                </c:pt>
                <c:pt idx="38">
                  <c:v>193</c:v>
                </c:pt>
                <c:pt idx="39">
                  <c:v>193.4</c:v>
                </c:pt>
                <c:pt idx="40">
                  <c:v>193.3</c:v>
                </c:pt>
                <c:pt idx="41">
                  <c:v>193.1</c:v>
                </c:pt>
                <c:pt idx="42">
                  <c:v>194</c:v>
                </c:pt>
                <c:pt idx="43">
                  <c:v>194</c:v>
                </c:pt>
                <c:pt idx="44">
                  <c:v>194</c:v>
                </c:pt>
                <c:pt idx="45">
                  <c:v>195.4</c:v>
                </c:pt>
                <c:pt idx="46">
                  <c:v>193.7</c:v>
                </c:pt>
                <c:pt idx="47">
                  <c:v>194.6</c:v>
                </c:pt>
                <c:pt idx="48">
                  <c:v>196.4</c:v>
                </c:pt>
                <c:pt idx="49">
                  <c:v>197.6</c:v>
                </c:pt>
                <c:pt idx="50">
                  <c:v>198.6</c:v>
                </c:pt>
                <c:pt idx="51">
                  <c:v>198.4</c:v>
                </c:pt>
                <c:pt idx="52">
                  <c:v>199.4</c:v>
                </c:pt>
                <c:pt idx="53">
                  <c:v>201.5</c:v>
                </c:pt>
                <c:pt idx="54">
                  <c:v>201</c:v>
                </c:pt>
                <c:pt idx="55">
                  <c:v>201.2</c:v>
                </c:pt>
                <c:pt idx="56">
                  <c:v>199.4</c:v>
                </c:pt>
                <c:pt idx="57">
                  <c:v>197.6</c:v>
                </c:pt>
                <c:pt idx="58">
                  <c:v>197.7</c:v>
                </c:pt>
                <c:pt idx="59">
                  <c:v>194.4</c:v>
                </c:pt>
                <c:pt idx="60">
                  <c:v>194.2</c:v>
                </c:pt>
                <c:pt idx="61">
                  <c:v>193.2</c:v>
                </c:pt>
                <c:pt idx="62">
                  <c:v>193.6</c:v>
                </c:pt>
                <c:pt idx="63">
                  <c:v>191.7</c:v>
                </c:pt>
                <c:pt idx="64">
                  <c:v>190</c:v>
                </c:pt>
                <c:pt idx="65">
                  <c:v>186.7</c:v>
                </c:pt>
                <c:pt idx="66">
                  <c:v>185</c:v>
                </c:pt>
                <c:pt idx="67">
                  <c:v>182.9</c:v>
                </c:pt>
                <c:pt idx="68">
                  <c:v>181.7</c:v>
                </c:pt>
                <c:pt idx="69">
                  <c:v>179.8</c:v>
                </c:pt>
                <c:pt idx="70">
                  <c:v>178.7</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Sheet1!$A$6:$A$76</c:f>
              <c:numCache>
                <c:formatCode>[$-409]mmm\-yy;@</c:formatCode>
                <c:ptCount val="71"/>
                <c:pt idx="0">
                  <c:v>40329</c:v>
                </c:pt>
                <c:pt idx="1">
                  <c:v>40359</c:v>
                </c:pt>
                <c:pt idx="2">
                  <c:v>40390</c:v>
                </c:pt>
                <c:pt idx="3">
                  <c:v>40421</c:v>
                </c:pt>
                <c:pt idx="4">
                  <c:v>40451</c:v>
                </c:pt>
                <c:pt idx="5">
                  <c:v>40482</c:v>
                </c:pt>
                <c:pt idx="6">
                  <c:v>40512</c:v>
                </c:pt>
                <c:pt idx="7">
                  <c:v>40543</c:v>
                </c:pt>
                <c:pt idx="8">
                  <c:v>40574</c:v>
                </c:pt>
                <c:pt idx="9">
                  <c:v>40602</c:v>
                </c:pt>
                <c:pt idx="10">
                  <c:v>40633</c:v>
                </c:pt>
                <c:pt idx="11">
                  <c:v>40661</c:v>
                </c:pt>
                <c:pt idx="12">
                  <c:v>40694</c:v>
                </c:pt>
                <c:pt idx="13">
                  <c:v>40724</c:v>
                </c:pt>
                <c:pt idx="14">
                  <c:v>40755</c:v>
                </c:pt>
                <c:pt idx="15">
                  <c:v>40786</c:v>
                </c:pt>
                <c:pt idx="16">
                  <c:v>40816</c:v>
                </c:pt>
                <c:pt idx="17">
                  <c:v>40846</c:v>
                </c:pt>
                <c:pt idx="18">
                  <c:v>40877</c:v>
                </c:pt>
                <c:pt idx="19">
                  <c:v>40907</c:v>
                </c:pt>
                <c:pt idx="20">
                  <c:v>40938</c:v>
                </c:pt>
                <c:pt idx="21">
                  <c:v>40968</c:v>
                </c:pt>
                <c:pt idx="22">
                  <c:v>40998</c:v>
                </c:pt>
                <c:pt idx="23">
                  <c:v>41029</c:v>
                </c:pt>
                <c:pt idx="24">
                  <c:v>41059</c:v>
                </c:pt>
                <c:pt idx="25">
                  <c:v>41090</c:v>
                </c:pt>
                <c:pt idx="26">
                  <c:v>41120</c:v>
                </c:pt>
                <c:pt idx="27">
                  <c:v>41151</c:v>
                </c:pt>
                <c:pt idx="28">
                  <c:v>41182</c:v>
                </c:pt>
                <c:pt idx="29">
                  <c:v>41212</c:v>
                </c:pt>
                <c:pt idx="30">
                  <c:v>41243</c:v>
                </c:pt>
                <c:pt idx="31">
                  <c:v>41273</c:v>
                </c:pt>
                <c:pt idx="32">
                  <c:v>41304</c:v>
                </c:pt>
                <c:pt idx="33">
                  <c:v>41333</c:v>
                </c:pt>
                <c:pt idx="34">
                  <c:v>41361</c:v>
                </c:pt>
                <c:pt idx="35">
                  <c:v>41392</c:v>
                </c:pt>
                <c:pt idx="36">
                  <c:v>41422</c:v>
                </c:pt>
                <c:pt idx="37">
                  <c:v>41453</c:v>
                </c:pt>
                <c:pt idx="38">
                  <c:v>41483</c:v>
                </c:pt>
                <c:pt idx="39">
                  <c:v>41514</c:v>
                </c:pt>
                <c:pt idx="40">
                  <c:v>41545</c:v>
                </c:pt>
                <c:pt idx="41">
                  <c:v>41575</c:v>
                </c:pt>
                <c:pt idx="42">
                  <c:v>41606</c:v>
                </c:pt>
                <c:pt idx="43">
                  <c:v>41636</c:v>
                </c:pt>
                <c:pt idx="44">
                  <c:v>41669</c:v>
                </c:pt>
                <c:pt idx="45">
                  <c:v>41698</c:v>
                </c:pt>
                <c:pt idx="46">
                  <c:v>41729</c:v>
                </c:pt>
                <c:pt idx="47">
                  <c:v>41759</c:v>
                </c:pt>
                <c:pt idx="48">
                  <c:v>41790</c:v>
                </c:pt>
                <c:pt idx="49">
                  <c:v>41820</c:v>
                </c:pt>
                <c:pt idx="50">
                  <c:v>41851</c:v>
                </c:pt>
                <c:pt idx="51">
                  <c:v>41882</c:v>
                </c:pt>
                <c:pt idx="52">
                  <c:v>41912</c:v>
                </c:pt>
                <c:pt idx="53">
                  <c:v>41943</c:v>
                </c:pt>
                <c:pt idx="54">
                  <c:v>41973</c:v>
                </c:pt>
                <c:pt idx="55">
                  <c:v>42004</c:v>
                </c:pt>
                <c:pt idx="56">
                  <c:v>42035</c:v>
                </c:pt>
                <c:pt idx="57">
                  <c:v>42063</c:v>
                </c:pt>
                <c:pt idx="58">
                  <c:v>42094</c:v>
                </c:pt>
                <c:pt idx="59">
                  <c:v>42124</c:v>
                </c:pt>
                <c:pt idx="60">
                  <c:v>42155</c:v>
                </c:pt>
                <c:pt idx="61">
                  <c:v>42185</c:v>
                </c:pt>
                <c:pt idx="62">
                  <c:v>42216</c:v>
                </c:pt>
                <c:pt idx="63">
                  <c:v>42247</c:v>
                </c:pt>
                <c:pt idx="64">
                  <c:v>42277</c:v>
                </c:pt>
                <c:pt idx="65">
                  <c:v>42308</c:v>
                </c:pt>
                <c:pt idx="66">
                  <c:v>42338</c:v>
                </c:pt>
                <c:pt idx="67">
                  <c:v>42369</c:v>
                </c:pt>
                <c:pt idx="68">
                  <c:v>42400</c:v>
                </c:pt>
                <c:pt idx="69">
                  <c:v>42429</c:v>
                </c:pt>
                <c:pt idx="70">
                  <c:v>42460</c:v>
                </c:pt>
              </c:numCache>
            </c:numRef>
          </c:cat>
          <c:val>
            <c:numRef>
              <c:f>Sheet1!$C$6:$C$76</c:f>
              <c:numCache>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numCache>
            </c:numRef>
          </c:val>
        </c:ser>
        <c:dLbls>
          <c:showLegendKey val="0"/>
          <c:showVal val="0"/>
          <c:showCatName val="0"/>
          <c:showSerName val="0"/>
          <c:showPercent val="0"/>
          <c:showBubbleSize val="0"/>
        </c:dLbls>
        <c:gapWidth val="0"/>
        <c:axId val="219858000"/>
        <c:axId val="222530576"/>
      </c:barChart>
      <c:dateAx>
        <c:axId val="219858000"/>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222530576"/>
        <c:crossesAt val="0"/>
        <c:auto val="1"/>
        <c:lblOffset val="100"/>
        <c:baseTimeUnit val="months"/>
        <c:majorUnit val="2"/>
        <c:minorUnit val="1"/>
      </c:dateAx>
      <c:valAx>
        <c:axId val="222530576"/>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219858000"/>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dPt>
          <c:dPt>
            <c:idx val="25"/>
            <c:invertIfNegative val="0"/>
            <c:bubble3D val="0"/>
            <c:spPr>
              <a:solidFill>
                <a:srgbClr val="3691C4"/>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Sheet1!$B$2:$B$27</c:f>
              <c:numCache>
                <c:formatCode>0.000</c:formatCode>
                <c:ptCount val="26"/>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pt idx="25">
                  <c:v>39.700000000000003</c:v>
                </c:pt>
              </c:numCache>
            </c:numRef>
          </c:val>
        </c:ser>
        <c:ser>
          <c:idx val="2"/>
          <c:order val="1"/>
          <c:tx>
            <c:strRef>
              <c:f>Sheet1!$C$1</c:f>
              <c:strCache>
                <c:ptCount val="1"/>
                <c:pt idx="0">
                  <c:v>State Funds ($ B)</c:v>
                </c:pt>
              </c:strCache>
            </c:strRef>
          </c:tx>
          <c:spPr>
            <a:solidFill>
              <a:schemeClr val="accent2">
                <a:lumMod val="75000"/>
              </a:schemeClr>
            </a:solidFill>
          </c:spPr>
          <c:invertIfNegative val="0"/>
          <c:dPt>
            <c:idx val="19"/>
            <c:invertIfNegative val="0"/>
            <c:bubble3D val="0"/>
            <c:spPr>
              <a:solidFill>
                <a:schemeClr val="accent2">
                  <a:lumMod val="75000"/>
                </a:schemeClr>
              </a:solidFill>
              <a:ln>
                <a:solidFill>
                  <a:schemeClr val="accent2"/>
                </a:solidFill>
              </a:ln>
            </c:spPr>
          </c:dPt>
          <c:dPt>
            <c:idx val="22"/>
            <c:invertIfNegative val="0"/>
            <c:bubble3D val="0"/>
          </c:dPt>
          <c:dPt>
            <c:idx val="23"/>
            <c:invertIfNegative val="0"/>
            <c:bubble3D val="0"/>
          </c:dPt>
          <c:dPt>
            <c:idx val="24"/>
            <c:invertIfNegative val="0"/>
            <c:bubble3D val="0"/>
          </c:dPt>
          <c:dPt>
            <c:idx val="25"/>
            <c:invertIfNegative val="0"/>
            <c:bubble3D val="0"/>
            <c:spPr>
              <a:solidFill>
                <a:schemeClr val="accent2">
                  <a:lumMod val="60000"/>
                  <a:lumOff val="40000"/>
                </a:schemeClr>
              </a:solidFill>
            </c:spPr>
          </c:dPt>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Sheet1!$C$2:$C$27</c:f>
              <c:numCache>
                <c:formatCode>0.000</c:formatCode>
                <c:ptCount val="26"/>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pt idx="25">
                  <c:v>5.8</c:v>
                </c:pt>
              </c:numCache>
            </c:numRef>
          </c:val>
        </c:ser>
        <c:dLbls>
          <c:showLegendKey val="0"/>
          <c:showVal val="0"/>
          <c:showCatName val="0"/>
          <c:showSerName val="0"/>
          <c:showPercent val="0"/>
          <c:showBubbleSize val="0"/>
        </c:dLbls>
        <c:gapWidth val="20"/>
        <c:overlap val="100"/>
        <c:axId val="222535672"/>
        <c:axId val="222534104"/>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Sheet1!$D$2:$D$27</c:f>
              <c:numCache>
                <c:formatCode>0.000</c:formatCode>
                <c:ptCount val="26"/>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pt idx="25">
                  <c:v>45.5</c:v>
                </c:pt>
              </c:numCache>
            </c:numRef>
          </c:val>
          <c:smooth val="0"/>
        </c:ser>
        <c:ser>
          <c:idx val="1"/>
          <c:order val="3"/>
          <c:tx>
            <c:strRef>
              <c:f>Sheet1!$E$1</c:f>
              <c:strCache>
                <c:ptCount val="1"/>
                <c:pt idx="0">
                  <c:v>AVG</c:v>
                </c:pt>
              </c:strCache>
            </c:strRef>
          </c:tx>
          <c:spPr>
            <a:ln w="28024">
              <a:noFill/>
            </a:ln>
          </c:spPr>
          <c:marker>
            <c:symbol val="none"/>
          </c:marker>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Sheet1!$E$2:$E$27</c:f>
              <c:numCache>
                <c:formatCode>0.000</c:formatCode>
                <c:ptCount val="26"/>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pt idx="25">
                  <c:v>29.622</c:v>
                </c:pt>
              </c:numCache>
            </c:numRef>
          </c:val>
          <c:smooth val="0"/>
        </c:ser>
        <c:dLbls>
          <c:showLegendKey val="0"/>
          <c:showVal val="0"/>
          <c:showCatName val="0"/>
          <c:showSerName val="0"/>
          <c:showPercent val="0"/>
          <c:showBubbleSize val="0"/>
        </c:dLbls>
        <c:marker val="1"/>
        <c:smooth val="0"/>
        <c:axId val="222535672"/>
        <c:axId val="222534104"/>
      </c:lineChart>
      <c:catAx>
        <c:axId val="222535672"/>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222534104"/>
        <c:crosses val="autoZero"/>
        <c:auto val="0"/>
        <c:lblAlgn val="ctr"/>
        <c:lblOffset val="100"/>
        <c:tickLblSkip val="1"/>
        <c:noMultiLvlLbl val="0"/>
      </c:catAx>
      <c:valAx>
        <c:axId val="222534104"/>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222535672"/>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Chart!$A$2:$A$18</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16p</c:v>
                </c:pt>
              </c:strCache>
            </c:strRef>
          </c:cat>
          <c:val>
            <c:numRef>
              <c:f>Chart!$B$2:$B$18</c:f>
              <c:numCache>
                <c:formatCode>General</c:formatCode>
                <c:ptCount val="17"/>
                <c:pt idx="0">
                  <c:v>0.6</c:v>
                </c:pt>
                <c:pt idx="1">
                  <c:v>-1.2</c:v>
                </c:pt>
                <c:pt idx="2">
                  <c:v>-0.5</c:v>
                </c:pt>
                <c:pt idx="3">
                  <c:v>2.5</c:v>
                </c:pt>
                <c:pt idx="4">
                  <c:v>0.4</c:v>
                </c:pt>
                <c:pt idx="5">
                  <c:v>-0.2</c:v>
                </c:pt>
                <c:pt idx="6">
                  <c:v>-0.3</c:v>
                </c:pt>
                <c:pt idx="7">
                  <c:v>-3</c:v>
                </c:pt>
                <c:pt idx="8">
                  <c:v>-3.8</c:v>
                </c:pt>
                <c:pt idx="9">
                  <c:v>-5.0999999999999996</c:v>
                </c:pt>
                <c:pt idx="10">
                  <c:v>-2.6</c:v>
                </c:pt>
                <c:pt idx="11" formatCode="0.0">
                  <c:v>-1.3</c:v>
                </c:pt>
                <c:pt idx="12">
                  <c:v>2.1</c:v>
                </c:pt>
                <c:pt idx="13">
                  <c:v>-0.2</c:v>
                </c:pt>
                <c:pt idx="14">
                  <c:v>-1.4</c:v>
                </c:pt>
                <c:pt idx="15">
                  <c:v>-4.5</c:v>
                </c:pt>
                <c:pt idx="16">
                  <c:v>-3.4</c:v>
                </c:pt>
              </c:numCache>
            </c:numRef>
          </c:val>
        </c:ser>
        <c:dLbls>
          <c:showLegendKey val="0"/>
          <c:showVal val="0"/>
          <c:showCatName val="0"/>
          <c:showSerName val="0"/>
          <c:showPercent val="0"/>
          <c:showBubbleSize val="0"/>
        </c:dLbls>
        <c:gapWidth val="80"/>
        <c:axId val="222529400"/>
        <c:axId val="222535280"/>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Chart!$A$2:$A$18</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16p</c:v>
                </c:pt>
              </c:strCache>
            </c:strRef>
          </c:cat>
          <c:val>
            <c:numRef>
              <c:f>Chart!$C$2:$C$18</c:f>
              <c:numCache>
                <c:formatCode>General</c:formatCode>
                <c:ptCount val="17"/>
              </c:numCache>
            </c:numRef>
          </c:val>
        </c:ser>
        <c:dLbls>
          <c:showLegendKey val="0"/>
          <c:showVal val="0"/>
          <c:showCatName val="0"/>
          <c:showSerName val="0"/>
          <c:showPercent val="0"/>
          <c:showBubbleSize val="0"/>
        </c:dLbls>
        <c:gapWidth val="80"/>
        <c:axId val="222531360"/>
        <c:axId val="222532536"/>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Chart!$A$2:$A$18</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16p</c:v>
                </c:pt>
              </c:strCache>
            </c:strRef>
          </c:cat>
          <c:val>
            <c:numRef>
              <c:f>Chart!$D$2:$D$18</c:f>
              <c:numCache>
                <c:formatCode>General</c:formatCode>
                <c:ptCount val="17"/>
                <c:pt idx="0">
                  <c:v>-4.5</c:v>
                </c:pt>
                <c:pt idx="1">
                  <c:v>-6.899999999999995</c:v>
                </c:pt>
                <c:pt idx="2">
                  <c:v>-4.5</c:v>
                </c:pt>
                <c:pt idx="3">
                  <c:v>-4.1000000000000005</c:v>
                </c:pt>
                <c:pt idx="4">
                  <c:v>-3.6999999999999997</c:v>
                </c:pt>
                <c:pt idx="5">
                  <c:v>-6.6000000000000005</c:v>
                </c:pt>
                <c:pt idx="6">
                  <c:v>-4.5</c:v>
                </c:pt>
                <c:pt idx="7">
                  <c:v>-2.1</c:v>
                </c:pt>
                <c:pt idx="8">
                  <c:v>-4.1000000000000005</c:v>
                </c:pt>
                <c:pt idx="9">
                  <c:v>-5.5</c:v>
                </c:pt>
                <c:pt idx="10">
                  <c:v>10.6</c:v>
                </c:pt>
              </c:numCache>
            </c:numRef>
          </c:val>
          <c:smooth val="0"/>
        </c:ser>
        <c:ser>
          <c:idx val="3"/>
          <c:order val="3"/>
          <c:tx>
            <c:strRef>
              <c:f>Chart!$E$1</c:f>
              <c:strCache>
                <c:ptCount val="1"/>
                <c:pt idx="0">
                  <c:v>Label Adjusted</c:v>
                </c:pt>
              </c:strCache>
            </c:strRef>
          </c:tx>
          <c:spPr>
            <a:ln w="28575">
              <a:noFill/>
            </a:ln>
          </c:spPr>
          <c:marker>
            <c:symbol val="none"/>
          </c:marker>
          <c:cat>
            <c:strRef>
              <c:f>Chart!$A$2:$A$18</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16p</c:v>
                </c:pt>
              </c:strCache>
            </c:strRef>
          </c:cat>
          <c:val>
            <c:numRef>
              <c:f>Chart!$E$2:$E$18</c:f>
              <c:numCache>
                <c:formatCode>General</c:formatCode>
                <c:ptCount val="17"/>
                <c:pt idx="0">
                  <c:v>3</c:v>
                </c:pt>
                <c:pt idx="1">
                  <c:v>3</c:v>
                </c:pt>
                <c:pt idx="2">
                  <c:v>3</c:v>
                </c:pt>
                <c:pt idx="3">
                  <c:v>3</c:v>
                </c:pt>
                <c:pt idx="4">
                  <c:v>3</c:v>
                </c:pt>
                <c:pt idx="5">
                  <c:v>3</c:v>
                </c:pt>
                <c:pt idx="6">
                  <c:v>3</c:v>
                </c:pt>
                <c:pt idx="7">
                  <c:v>3</c:v>
                </c:pt>
                <c:pt idx="8">
                  <c:v>3</c:v>
                </c:pt>
                <c:pt idx="9">
                  <c:v>3</c:v>
                </c:pt>
                <c:pt idx="10">
                  <c:v>3</c:v>
                </c:pt>
              </c:numCache>
            </c:numRef>
          </c:val>
          <c:smooth val="0"/>
        </c:ser>
        <c:dLbls>
          <c:showLegendKey val="0"/>
          <c:showVal val="0"/>
          <c:showCatName val="0"/>
          <c:showSerName val="0"/>
          <c:showPercent val="0"/>
          <c:showBubbleSize val="0"/>
        </c:dLbls>
        <c:marker val="1"/>
        <c:smooth val="0"/>
        <c:axId val="222529400"/>
        <c:axId val="222535280"/>
      </c:lineChart>
      <c:catAx>
        <c:axId val="222529400"/>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22535280"/>
        <c:crosses val="autoZero"/>
        <c:auto val="0"/>
        <c:lblAlgn val="ctr"/>
        <c:lblOffset val="100"/>
        <c:tickLblSkip val="1"/>
        <c:noMultiLvlLbl val="0"/>
      </c:catAx>
      <c:valAx>
        <c:axId val="222535280"/>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22529400"/>
        <c:crosses val="autoZero"/>
        <c:crossBetween val="between"/>
        <c:majorUnit val="2"/>
      </c:valAx>
      <c:valAx>
        <c:axId val="222532536"/>
        <c:scaling>
          <c:orientation val="minMax"/>
          <c:max val="12"/>
          <c:min val="-10"/>
        </c:scaling>
        <c:delete val="0"/>
        <c:axPos val="r"/>
        <c:numFmt formatCode="General" sourceLinked="1"/>
        <c:majorTickMark val="none"/>
        <c:minorTickMark val="none"/>
        <c:tickLblPos val="none"/>
        <c:spPr>
          <a:ln>
            <a:noFill/>
          </a:ln>
        </c:spPr>
        <c:crossAx val="222531360"/>
        <c:crosses val="max"/>
        <c:crossBetween val="between"/>
        <c:majorUnit val="2"/>
      </c:valAx>
      <c:catAx>
        <c:axId val="222531360"/>
        <c:scaling>
          <c:orientation val="minMax"/>
        </c:scaling>
        <c:delete val="0"/>
        <c:axPos val="t"/>
        <c:numFmt formatCode="General" sourceLinked="1"/>
        <c:majorTickMark val="none"/>
        <c:minorTickMark val="none"/>
        <c:tickLblPos val="none"/>
        <c:spPr>
          <a:ln>
            <a:noFill/>
          </a:ln>
        </c:spPr>
        <c:crossAx val="222532536"/>
        <c:crosses val="max"/>
        <c:auto val="1"/>
        <c:lblAlgn val="ctr"/>
        <c:lblOffset val="100"/>
        <c:noMultiLvlLbl val="0"/>
      </c:catAx>
    </c:plotArea>
    <c:legend>
      <c:legendPos val="r"/>
      <c:layout>
        <c:manualLayout>
          <c:xMode val="edge"/>
          <c:yMode val="edge"/>
          <c:x val="0.81959666338304815"/>
          <c:y val="0.12798370194072559"/>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Chart!$B$4:$B$26</c:f>
              <c:numCache>
                <c:formatCode>General</c:formatCode>
                <c:ptCount val="23"/>
                <c:pt idx="0">
                  <c:v>-9.1999999999999993</c:v>
                </c:pt>
                <c:pt idx="1">
                  <c:v>0.3</c:v>
                </c:pt>
                <c:pt idx="2">
                  <c:v>-6.5</c:v>
                </c:pt>
                <c:pt idx="3">
                  <c:v>-4.5</c:v>
                </c:pt>
                <c:pt idx="4">
                  <c:v>0.5</c:v>
                </c:pt>
                <c:pt idx="5">
                  <c:v>-3.9</c:v>
                </c:pt>
                <c:pt idx="6">
                  <c:v>-2.2999999999999998</c:v>
                </c:pt>
                <c:pt idx="7">
                  <c:v>-4.5</c:v>
                </c:pt>
                <c:pt idx="8">
                  <c:v>-6.899999999999995</c:v>
                </c:pt>
                <c:pt idx="9">
                  <c:v>-4.5</c:v>
                </c:pt>
                <c:pt idx="10">
                  <c:v>-4.1000000000000005</c:v>
                </c:pt>
                <c:pt idx="11">
                  <c:v>-3.6999999999999997</c:v>
                </c:pt>
                <c:pt idx="12">
                  <c:v>-6.6000000000000005</c:v>
                </c:pt>
                <c:pt idx="13">
                  <c:v>-4.5</c:v>
                </c:pt>
                <c:pt idx="14">
                  <c:v>-2.1999999999999997</c:v>
                </c:pt>
                <c:pt idx="15">
                  <c:v>-4.3</c:v>
                </c:pt>
                <c:pt idx="16">
                  <c:v>-4.9000000000000004</c:v>
                </c:pt>
                <c:pt idx="17">
                  <c:v>10.6</c:v>
                </c:pt>
                <c:pt idx="18" formatCode="0.0">
                  <c:v>-3.9</c:v>
                </c:pt>
                <c:pt idx="19">
                  <c:v>-5.4</c:v>
                </c:pt>
                <c:pt idx="20">
                  <c:v>-3.2</c:v>
                </c:pt>
                <c:pt idx="21">
                  <c:v>-1.7</c:v>
                </c:pt>
                <c:pt idx="22">
                  <c:v>-3</c:v>
                </c:pt>
              </c:numCache>
            </c:numRef>
          </c:val>
        </c:ser>
        <c:dLbls>
          <c:showLegendKey val="0"/>
          <c:showVal val="0"/>
          <c:showCatName val="0"/>
          <c:showSerName val="0"/>
          <c:showPercent val="0"/>
          <c:showBubbleSize val="0"/>
        </c:dLbls>
        <c:gapWidth val="80"/>
        <c:axId val="222532144"/>
        <c:axId val="219858392"/>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Chart!$C$4:$C$26</c:f>
              <c:numCache>
                <c:formatCode>General</c:formatCode>
                <c:ptCount val="23"/>
                <c:pt idx="17">
                  <c:v>3.6</c:v>
                </c:pt>
                <c:pt idx="18" formatCode="0.0">
                  <c:v>-0.9</c:v>
                </c:pt>
              </c:numCache>
            </c:numRef>
          </c:val>
        </c:ser>
        <c:dLbls>
          <c:showLegendKey val="0"/>
          <c:showVal val="0"/>
          <c:showCatName val="0"/>
          <c:showSerName val="0"/>
          <c:showPercent val="0"/>
          <c:showBubbleSize val="0"/>
        </c:dLbls>
        <c:gapWidth val="80"/>
        <c:axId val="161543888"/>
        <c:axId val="219858784"/>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Chart!$D$4:$D$26</c:f>
              <c:numCache>
                <c:formatCode>General</c:formatCode>
                <c:ptCount val="23"/>
                <c:pt idx="0">
                  <c:v>-9.1999999999999993</c:v>
                </c:pt>
                <c:pt idx="1">
                  <c:v>0.3</c:v>
                </c:pt>
                <c:pt idx="2">
                  <c:v>-6.5</c:v>
                </c:pt>
                <c:pt idx="3">
                  <c:v>-4.5</c:v>
                </c:pt>
                <c:pt idx="4">
                  <c:v>0.5</c:v>
                </c:pt>
                <c:pt idx="5">
                  <c:v>-3.9</c:v>
                </c:pt>
                <c:pt idx="6">
                  <c:v>-2.2999999999999998</c:v>
                </c:pt>
                <c:pt idx="7">
                  <c:v>-4.5</c:v>
                </c:pt>
                <c:pt idx="8">
                  <c:v>-6.899999999999995</c:v>
                </c:pt>
                <c:pt idx="9">
                  <c:v>-4.5</c:v>
                </c:pt>
                <c:pt idx="10">
                  <c:v>-4.1000000000000005</c:v>
                </c:pt>
                <c:pt idx="11">
                  <c:v>-3.6999999999999997</c:v>
                </c:pt>
                <c:pt idx="12">
                  <c:v>-6.6000000000000005</c:v>
                </c:pt>
                <c:pt idx="13">
                  <c:v>-4.5</c:v>
                </c:pt>
                <c:pt idx="14">
                  <c:v>-2.1</c:v>
                </c:pt>
                <c:pt idx="15">
                  <c:v>-4.1000000000000005</c:v>
                </c:pt>
                <c:pt idx="16">
                  <c:v>-5.5</c:v>
                </c:pt>
                <c:pt idx="17">
                  <c:v>10.6</c:v>
                </c:pt>
              </c:numCache>
            </c:numRef>
          </c:val>
          <c:smooth val="0"/>
        </c:ser>
        <c:ser>
          <c:idx val="3"/>
          <c:order val="3"/>
          <c:tx>
            <c:strRef>
              <c:f>Chart!$E$1</c:f>
              <c:strCache>
                <c:ptCount val="1"/>
                <c:pt idx="0">
                  <c:v>Label Adjusted</c:v>
                </c:pt>
              </c:strCache>
            </c:strRef>
          </c:tx>
          <c:spPr>
            <a:ln w="28575">
              <a:noFill/>
            </a:ln>
          </c:spPr>
          <c:marker>
            <c:symbol val="none"/>
          </c:marker>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Chart!$E$4:$E$26</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numCache>
            </c:numRef>
          </c:val>
          <c:smooth val="0"/>
        </c:ser>
        <c:dLbls>
          <c:showLegendKey val="0"/>
          <c:showVal val="0"/>
          <c:showCatName val="0"/>
          <c:showSerName val="0"/>
          <c:showPercent val="0"/>
          <c:showBubbleSize val="0"/>
        </c:dLbls>
        <c:marker val="1"/>
        <c:smooth val="0"/>
        <c:axId val="222532144"/>
        <c:axId val="219858392"/>
      </c:lineChart>
      <c:catAx>
        <c:axId val="222532144"/>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19858392"/>
        <c:crosses val="autoZero"/>
        <c:auto val="0"/>
        <c:lblAlgn val="ctr"/>
        <c:lblOffset val="100"/>
        <c:tickLblSkip val="1"/>
        <c:noMultiLvlLbl val="0"/>
      </c:catAx>
      <c:valAx>
        <c:axId val="219858392"/>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22532144"/>
        <c:crosses val="autoZero"/>
        <c:crossBetween val="between"/>
        <c:majorUnit val="2"/>
      </c:valAx>
      <c:valAx>
        <c:axId val="219858784"/>
        <c:scaling>
          <c:orientation val="minMax"/>
          <c:max val="12"/>
          <c:min val="-10"/>
        </c:scaling>
        <c:delete val="0"/>
        <c:axPos val="r"/>
        <c:numFmt formatCode="General" sourceLinked="1"/>
        <c:majorTickMark val="none"/>
        <c:minorTickMark val="none"/>
        <c:tickLblPos val="none"/>
        <c:spPr>
          <a:ln>
            <a:noFill/>
          </a:ln>
        </c:spPr>
        <c:crossAx val="161543888"/>
        <c:crosses val="max"/>
        <c:crossBetween val="between"/>
        <c:majorUnit val="2"/>
      </c:valAx>
      <c:catAx>
        <c:axId val="161543888"/>
        <c:scaling>
          <c:orientation val="minMax"/>
        </c:scaling>
        <c:delete val="0"/>
        <c:axPos val="t"/>
        <c:numFmt formatCode="General" sourceLinked="1"/>
        <c:majorTickMark val="none"/>
        <c:minorTickMark val="none"/>
        <c:tickLblPos val="none"/>
        <c:spPr>
          <a:ln>
            <a:noFill/>
          </a:ln>
        </c:spPr>
        <c:crossAx val="219858784"/>
        <c:crosses val="max"/>
        <c:auto val="1"/>
        <c:lblAlgn val="ctr"/>
        <c:lblOffset val="100"/>
        <c:noMultiLvlLbl val="0"/>
      </c:catAx>
    </c:plotArea>
    <c:legend>
      <c:legendPos val="r"/>
      <c:layout>
        <c:manualLayout>
          <c:xMode val="edge"/>
          <c:yMode val="edge"/>
          <c:x val="0.81959666338304815"/>
          <c:y val="0.12798370194072559"/>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Chart!$A$2:$A$22</c:f>
              <c:strCache>
                <c:ptCount val="21"/>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c:v>
                </c:pt>
                <c:pt idx="20">
                  <c:v>15p</c:v>
                </c:pt>
              </c:strCache>
            </c:strRef>
          </c:cat>
          <c:val>
            <c:numRef>
              <c:f>Chart!$B$2:$B$22</c:f>
              <c:numCache>
                <c:formatCode>General</c:formatCode>
                <c:ptCount val="21"/>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7</c:v>
                </c:pt>
                <c:pt idx="14">
                  <c:v>4.5</c:v>
                </c:pt>
                <c:pt idx="15">
                  <c:v>0.4</c:v>
                </c:pt>
                <c:pt idx="16">
                  <c:v>2.2000000000000002</c:v>
                </c:pt>
                <c:pt idx="17">
                  <c:v>2</c:v>
                </c:pt>
                <c:pt idx="18">
                  <c:v>2.2999999999999998</c:v>
                </c:pt>
                <c:pt idx="19">
                  <c:v>3</c:v>
                </c:pt>
                <c:pt idx="20">
                  <c:v>-1</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Chart!$A$2:$A$22</c:f>
              <c:strCache>
                <c:ptCount val="21"/>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c:v>
                </c:pt>
                <c:pt idx="20">
                  <c:v>15p</c:v>
                </c:pt>
              </c:strCache>
            </c:strRef>
          </c:cat>
          <c:val>
            <c:numRef>
              <c:f>Chart!$C$2:$C$22</c:f>
              <c:numCache>
                <c:formatCode>0.0</c:formatCode>
                <c:ptCount val="21"/>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pt idx="20">
                  <c:v>2.6</c:v>
                </c:pt>
              </c:numCache>
            </c:numRef>
          </c:val>
        </c:ser>
        <c:dLbls>
          <c:showLegendKey val="0"/>
          <c:showVal val="0"/>
          <c:showCatName val="0"/>
          <c:showSerName val="0"/>
          <c:showPercent val="0"/>
          <c:showBubbleSize val="0"/>
        </c:dLbls>
        <c:gapWidth val="70"/>
        <c:axId val="226667320"/>
        <c:axId val="226668496"/>
      </c:barChart>
      <c:catAx>
        <c:axId val="226667320"/>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26668496"/>
        <c:crosses val="autoZero"/>
        <c:auto val="0"/>
        <c:lblAlgn val="ctr"/>
        <c:lblOffset val="100"/>
        <c:tickLblSkip val="1"/>
        <c:noMultiLvlLbl val="0"/>
      </c:catAx>
      <c:valAx>
        <c:axId val="226668496"/>
        <c:scaling>
          <c:orientation val="minMax"/>
          <c:max val="16"/>
          <c:min val="-2"/>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26667320"/>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226667712"/>
        <c:axId val="226671632"/>
      </c:barChart>
      <c:catAx>
        <c:axId val="226667712"/>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226671632"/>
        <c:crosses val="autoZero"/>
        <c:auto val="0"/>
        <c:lblAlgn val="ctr"/>
        <c:lblOffset val="0"/>
        <c:tickLblSkip val="1"/>
        <c:tickMarkSkip val="1"/>
        <c:noMultiLvlLbl val="0"/>
      </c:catAx>
      <c:valAx>
        <c:axId val="226671632"/>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226667712"/>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03592519685042"/>
          <c:y val="0.12384375"/>
          <c:w val="0.49992814960629922"/>
          <c:h val="0.7498922244094488"/>
        </c:manualLayout>
      </c:layout>
      <c:doughnutChart>
        <c:varyColors val="1"/>
        <c:ser>
          <c:idx val="0"/>
          <c:order val="0"/>
          <c:tx>
            <c:strRef>
              <c:f>Sheet1!$B$1</c:f>
              <c:strCache>
                <c:ptCount val="1"/>
                <c:pt idx="0">
                  <c:v>Share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rgbClr val="FFC000"/>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rgbClr val="C00000"/>
              </a:solidFill>
              <a:ln>
                <a:noFill/>
              </a:ln>
              <a:effectLst>
                <a:outerShdw blurRad="254000" sx="102000" sy="102000" algn="ctr" rotWithShape="0">
                  <a:prstClr val="black">
                    <a:alpha val="20000"/>
                  </a:prstClr>
                </a:outerShdw>
              </a:effectLst>
            </c:spPr>
          </c:dPt>
          <c:dLbls>
            <c:dLbl>
              <c:idx val="0"/>
              <c:layout>
                <c:manualLayout>
                  <c:x val="9.7916666666666596E-2"/>
                  <c:y val="-0.125"/>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21874999999999983"/>
                  <c:y val="-0.14375000000000004"/>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17291666666666666"/>
                  <c:y val="0.14999999999999988"/>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19166666666666668"/>
                  <c:y val="0.14687500000000001"/>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18541666666666667"/>
                  <c:y val="-6.25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15000000000000005"/>
                  <c:y val="-0.1125"/>
                </c:manualLayout>
              </c:layout>
              <c:showLegendKey val="0"/>
              <c:showVal val="0"/>
              <c:showCatName val="1"/>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18 to 24</c:v>
                </c:pt>
                <c:pt idx="1">
                  <c:v>25 to 34</c:v>
                </c:pt>
                <c:pt idx="2">
                  <c:v>35 to 44</c:v>
                </c:pt>
                <c:pt idx="3">
                  <c:v>45 to 54</c:v>
                </c:pt>
                <c:pt idx="4">
                  <c:v>55 to 64</c:v>
                </c:pt>
                <c:pt idx="5">
                  <c:v>65+</c:v>
                </c:pt>
              </c:strCache>
            </c:strRef>
          </c:cat>
          <c:val>
            <c:numRef>
              <c:f>Sheet1!$B$2:$B$7</c:f>
              <c:numCache>
                <c:formatCode>General</c:formatCode>
                <c:ptCount val="6"/>
                <c:pt idx="0">
                  <c:v>0.14000000000000001</c:v>
                </c:pt>
                <c:pt idx="1">
                  <c:v>0.24</c:v>
                </c:pt>
                <c:pt idx="2">
                  <c:v>0.24</c:v>
                </c:pt>
                <c:pt idx="3">
                  <c:v>0.14000000000000001</c:v>
                </c:pt>
                <c:pt idx="4">
                  <c:v>0.08</c:v>
                </c:pt>
                <c:pt idx="5">
                  <c:v>0.16</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03592519685042"/>
          <c:y val="0.12384375"/>
          <c:w val="0.49992814960629922"/>
          <c:h val="0.7498922244094488"/>
        </c:manualLayout>
      </c:layout>
      <c:doughnutChart>
        <c:varyColors val="1"/>
        <c:ser>
          <c:idx val="0"/>
          <c:order val="0"/>
          <c:tx>
            <c:strRef>
              <c:f>Sheet1!$B$1</c:f>
              <c:strCache>
                <c:ptCount val="1"/>
                <c:pt idx="0">
                  <c:v>Share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rgbClr val="FFC000"/>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rgbClr val="C00000"/>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Lbls>
            <c:dLbl>
              <c:idx val="0"/>
              <c:layout>
                <c:manualLayout>
                  <c:x val="0.15624999999999992"/>
                  <c:y val="-0.18576968503937008"/>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21874999999999983"/>
                  <c:y val="-0.14375000000000004"/>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2.0833333333334096E-3"/>
                  <c:y val="0.13074335629921249"/>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19166666666666668"/>
                  <c:y val="0.14687500000000001"/>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20833333333333334"/>
                  <c:y val="1.5625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19583333333333333"/>
                  <c:y val="-0.121875"/>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3.125E-2"/>
                  <c:y val="-0.1790179625984252"/>
                </c:manualLayout>
              </c:layout>
              <c:showLegendKey val="0"/>
              <c:showVal val="0"/>
              <c:showCatName val="1"/>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Sheet1!$A$2:$A$8</c:f>
              <c:strCache>
                <c:ptCount val="7"/>
                <c:pt idx="0">
                  <c:v>Less than $25,000</c:v>
                </c:pt>
                <c:pt idx="1">
                  <c:v>$25,000 - $49,999</c:v>
                </c:pt>
                <c:pt idx="2">
                  <c:v>$50,000 - $74,999</c:v>
                </c:pt>
                <c:pt idx="3">
                  <c:v>$75,000 - $99,999</c:v>
                </c:pt>
                <c:pt idx="4">
                  <c:v>$100,000 - $149,999</c:v>
                </c:pt>
                <c:pt idx="5">
                  <c:v>$150,000 - $149,999</c:v>
                </c:pt>
                <c:pt idx="6">
                  <c:v>$200,000+</c:v>
                </c:pt>
              </c:strCache>
            </c:strRef>
          </c:cat>
          <c:val>
            <c:numRef>
              <c:f>Sheet1!$B$2:$B$8</c:f>
              <c:numCache>
                <c:formatCode>General</c:formatCode>
                <c:ptCount val="7"/>
                <c:pt idx="0">
                  <c:v>0.19</c:v>
                </c:pt>
                <c:pt idx="1">
                  <c:v>0.24</c:v>
                </c:pt>
                <c:pt idx="2">
                  <c:v>0.16</c:v>
                </c:pt>
                <c:pt idx="3">
                  <c:v>0.16</c:v>
                </c:pt>
                <c:pt idx="4">
                  <c:v>0.11</c:v>
                </c:pt>
                <c:pt idx="5">
                  <c:v>0.03</c:v>
                </c:pt>
                <c:pt idx="6">
                  <c:v>0.11</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+2.9% in 2015, +4.3% in 2014, +5.1% in 2013 and 8.7% in 2012</a:t>
          </a:r>
          <a:endParaRPr lang="en-US" sz="1400" b="1"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5/10/2016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7B4316D7-5E5D-414D-8028-D6CC0CAC2BE5}" type="slidenum">
              <a:rPr lang="en-US" sz="1000"/>
              <a:pPr algn="ctr" defTabSz="930275"/>
              <a:t>10</a:t>
            </a:fld>
            <a:endParaRPr lang="en-US" sz="10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32622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110</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425605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111</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123491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112</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707189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114</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11</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037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12</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90559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13</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668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14</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98702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15</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6541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16</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08434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17</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872221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4615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19</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195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20</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52847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21</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3261895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22</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197178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23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0294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57343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25</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23936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26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233345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27</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3062723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28</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3535483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29</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1789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701509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30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2206414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31</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3418442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32</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86280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33</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85384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Grp="1" noChangeArrowheads="1"/>
          </p:cNvSpPr>
          <p:nvPr/>
        </p:nvSpPr>
        <p:spPr bwMode="auto">
          <a:xfrm>
            <a:off x="3086100" y="8836163"/>
            <a:ext cx="688975" cy="245961"/>
          </a:xfrm>
          <a:prstGeom prst="rect">
            <a:avLst/>
          </a:prstGeom>
          <a:noFill/>
          <a:ln w="9525">
            <a:noFill/>
            <a:miter lim="800000"/>
            <a:headEnd/>
            <a:tailEnd/>
          </a:ln>
        </p:spPr>
        <p:txBody>
          <a:bodyPr lIns="44991" tIns="45591" rIns="44991" bIns="45591" anchor="b">
            <a:spAutoFit/>
          </a:bodyPr>
          <a:lstStyle/>
          <a:p>
            <a:pPr algn="ctr" defTabSz="912387"/>
            <a:fld id="{61488FDF-B10F-4D0A-9F87-BD966162DAB6}" type="slidenum">
              <a:rPr lang="en-US" sz="1000"/>
              <a:pPr algn="ctr" defTabSz="912387"/>
              <a:t>34</a:t>
            </a:fld>
            <a:endParaRPr lang="en-US" sz="10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1282810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8836291"/>
            <a:ext cx="690779" cy="245831"/>
          </a:xfrm>
        </p:spPr>
        <p:txBody>
          <a:bodyPr/>
          <a:lstStyle/>
          <a:p>
            <a:pPr>
              <a:defRPr/>
            </a:pPr>
            <a:fld id="{3A6B90E8-B186-4EE7-9831-1401031F6C6C}" type="slidenum">
              <a:rPr lang="en-US" smtClean="0">
                <a:solidFill>
                  <a:srgbClr val="000000"/>
                </a:solidFill>
              </a:rPr>
              <a:pPr>
                <a:defRPr/>
              </a:pPr>
              <a:t>35</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21924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3948815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37</a:t>
            </a:fld>
            <a:endParaRPr lang="en-US" smtClean="0"/>
          </a:p>
        </p:txBody>
      </p:sp>
    </p:spTree>
    <p:extLst>
      <p:ext uri="{BB962C8B-B14F-4D97-AF65-F5344CB8AC3E}">
        <p14:creationId xmlns:p14="http://schemas.microsoft.com/office/powerpoint/2010/main" val="2977443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38</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63023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39</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15878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4</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988216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498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41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448419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42</a:t>
            </a:fld>
            <a:endParaRPr lang="en-US" smtClean="0"/>
          </a:p>
        </p:txBody>
      </p:sp>
    </p:spTree>
    <p:extLst>
      <p:ext uri="{BB962C8B-B14F-4D97-AF65-F5344CB8AC3E}">
        <p14:creationId xmlns:p14="http://schemas.microsoft.com/office/powerpoint/2010/main" val="3532211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43</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882395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44</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28053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45</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8126743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46</a:t>
            </a:fld>
            <a:endParaRPr lang="en-US" smtClean="0"/>
          </a:p>
        </p:txBody>
      </p:sp>
    </p:spTree>
    <p:extLst>
      <p:ext uri="{BB962C8B-B14F-4D97-AF65-F5344CB8AC3E}">
        <p14:creationId xmlns:p14="http://schemas.microsoft.com/office/powerpoint/2010/main" val="4593753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47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0158924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48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34248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49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14036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5</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8023045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13332607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51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847827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52</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85643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53</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287827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54</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122971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8415867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56</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1643417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3643099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59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86661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60</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6667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6</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61</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931916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62</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6309582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5406952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9938483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65</a:t>
            </a:fld>
            <a:endParaRPr lang="en-US" smtClean="0"/>
          </a:p>
        </p:txBody>
      </p:sp>
    </p:spTree>
    <p:extLst>
      <p:ext uri="{BB962C8B-B14F-4D97-AF65-F5344CB8AC3E}">
        <p14:creationId xmlns:p14="http://schemas.microsoft.com/office/powerpoint/2010/main" val="5480814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66</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55756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197369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70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904344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71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404327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72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0409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30220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07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74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901182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75542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77</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1135872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22282527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80</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714115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81</a:t>
            </a:fld>
            <a:endParaRPr lang="en-US" dirty="0"/>
          </a:p>
        </p:txBody>
      </p:sp>
    </p:spTree>
    <p:extLst>
      <p:ext uri="{BB962C8B-B14F-4D97-AF65-F5344CB8AC3E}">
        <p14:creationId xmlns:p14="http://schemas.microsoft.com/office/powerpoint/2010/main" val="31473357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312891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85</a:t>
            </a:fld>
            <a:endParaRPr lang="en-US" noProof="0" dirty="0"/>
          </a:p>
        </p:txBody>
      </p:sp>
    </p:spTree>
    <p:extLst>
      <p:ext uri="{BB962C8B-B14F-4D97-AF65-F5344CB8AC3E}">
        <p14:creationId xmlns:p14="http://schemas.microsoft.com/office/powerpoint/2010/main" val="41583907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86</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90766" y="9000412"/>
            <a:ext cx="692032" cy="246717"/>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8</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87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11791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88</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169718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565849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90</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74165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94726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92</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9045124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93</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646643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95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1707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96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24467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97</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66067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9</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109478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98</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301216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99</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226187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100</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02551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101</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4662308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102</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929794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103</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142878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104</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101054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107</a:t>
            </a:fld>
            <a:endParaRPr lang="en-US"/>
          </a:p>
        </p:txBody>
      </p:sp>
    </p:spTree>
    <p:extLst>
      <p:ext uri="{BB962C8B-B14F-4D97-AF65-F5344CB8AC3E}">
        <p14:creationId xmlns:p14="http://schemas.microsoft.com/office/powerpoint/2010/main" val="16490272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108</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746892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109</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32758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10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93.xml"/><Relationship Id="rId1" Type="http://schemas.openxmlformats.org/officeDocument/2006/relationships/slideLayout" Target="../slideLayouts/slideLayout6.xml"/><Relationship Id="rId4" Type="http://schemas.openxmlformats.org/officeDocument/2006/relationships/image" Target="../media/image85.png"/></Relationships>
</file>

<file path=ppt/slides/_rels/slide102.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94.xml"/><Relationship Id="rId1" Type="http://schemas.openxmlformats.org/officeDocument/2006/relationships/slideLayout" Target="../slideLayouts/slideLayout6.xml"/><Relationship Id="rId4" Type="http://schemas.openxmlformats.org/officeDocument/2006/relationships/image" Target="../media/image86.png"/></Relationships>
</file>

<file path=ppt/slides/_rels/slide1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10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10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9.xml"/><Relationship Id="rId1" Type="http://schemas.openxmlformats.org/officeDocument/2006/relationships/slideLayout" Target="../slideLayouts/slideLayout7.xml"/><Relationship Id="rId6" Type="http://schemas.openxmlformats.org/officeDocument/2006/relationships/image" Target="../media/image96.jpg"/><Relationship Id="rId5" Type="http://schemas.openxmlformats.org/officeDocument/2006/relationships/image" Target="../media/image95.png"/><Relationship Id="rId4" Type="http://schemas.openxmlformats.org/officeDocument/2006/relationships/image" Target="../media/image9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11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00.xml"/><Relationship Id="rId1" Type="http://schemas.openxmlformats.org/officeDocument/2006/relationships/slideLayout" Target="../slideLayouts/slideLayout7.xml"/><Relationship Id="rId5" Type="http://schemas.openxmlformats.org/officeDocument/2006/relationships/image" Target="../media/image99.jpeg"/><Relationship Id="rId4" Type="http://schemas.openxmlformats.org/officeDocument/2006/relationships/image" Target="../media/image98.png"/></Relationships>
</file>

<file path=ppt/slides/_rels/slide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62.vml"/><Relationship Id="rId6" Type="http://schemas.openxmlformats.org/officeDocument/2006/relationships/hyperlink" Target="https://www.cbinsights.com/blog/insurance-tech-overview-q1-2016/" TargetMode="External"/><Relationship Id="rId5" Type="http://schemas.openxmlformats.org/officeDocument/2006/relationships/image" Target="../media/image100.emf"/><Relationship Id="rId4" Type="http://schemas.openxmlformats.org/officeDocument/2006/relationships/oleObject" Target="../embeddings/oleObject62.bin"/></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6.xml"/><Relationship Id="rId1" Type="http://schemas.openxmlformats.org/officeDocument/2006/relationships/vmlDrawing" Target="../drawings/vmlDrawing63.vml"/><Relationship Id="rId6" Type="http://schemas.openxmlformats.org/officeDocument/2006/relationships/hyperlink" Target="https://www.cbinsights.com/blog/insurance-tech-overview-q1-2016/" TargetMode="External"/><Relationship Id="rId5" Type="http://schemas.openxmlformats.org/officeDocument/2006/relationships/image" Target="../media/image101.emf"/><Relationship Id="rId4" Type="http://schemas.openxmlformats.org/officeDocument/2006/relationships/oleObject" Target="../embeddings/Microsoft_Excel_97-2003_Worksheet3.xls"/></Relationships>
</file>

<file path=ppt/slides/_rels/slide114.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4.emf"/><Relationship Id="rId5" Type="http://schemas.openxmlformats.org/officeDocument/2006/relationships/oleObject" Target="../embeddings/oleObject9.bin"/><Relationship Id="rId4" Type="http://schemas.openxmlformats.org/officeDocument/2006/relationships/hyperlink" Target="http://research.stlouisfed.org/fred2/series/WASCUR"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hyperlink" Target="http://research.stlouisfed.org/fred2/series/WASCUR" TargetMode="Externa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hyperlink" Target="http://www.census.gov/construction/c30/c30index.html" TargetMode="External"/><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hyperlink" Target="http://www.census.gov/construction/c30/c30index.html" TargetMode="External"/><Relationship Id="rId5" Type="http://schemas.openxmlformats.org/officeDocument/2006/relationships/image" Target="../media/image17.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hyperlink" Target="http://www.census.gov/construction/c30/historical_data.html" TargetMode="Externa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0.emf"/><Relationship Id="rId5" Type="http://schemas.openxmlformats.org/officeDocument/2006/relationships/oleObject" Target="../embeddings/oleObject15.bin"/><Relationship Id="rId4" Type="http://schemas.openxmlformats.org/officeDocument/2006/relationships/hyperlink" Target="http://data.bls.gov/"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hyperlink" Target="http://www.ism.ws/ismreport/mfgrob.cfm" TargetMode="Externa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hyperlink" Target="http://www.census.gov/manufacturing/m3/" TargetMode="External"/><Relationship Id="rId5" Type="http://schemas.openxmlformats.org/officeDocument/2006/relationships/image" Target="../media/image23.e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hyperlink" Target="http://www.census.gov/manufacturing/m3/" TargetMode="External"/><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hyperlink" Target="http://data.bls.gov/" TargetMode="Externa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26.emf"/><Relationship Id="rId5" Type="http://schemas.openxmlformats.org/officeDocument/2006/relationships/oleObject" Target="../embeddings/oleObject21.bin"/><Relationship Id="rId4" Type="http://schemas.openxmlformats.org/officeDocument/2006/relationships/hyperlink" Target="http://www.bls.gov/data/#employment"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27.emf"/><Relationship Id="rId5" Type="http://schemas.openxmlformats.org/officeDocument/2006/relationships/oleObject" Target="../embeddings/oleObject22.bin"/><Relationship Id="rId4" Type="http://schemas.openxmlformats.org/officeDocument/2006/relationships/hyperlink" Target="http://www.bls.gov/dat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28.emf"/><Relationship Id="rId5" Type="http://schemas.openxmlformats.org/officeDocument/2006/relationships/oleObject" Target="../embeddings/oleObject23.bin"/><Relationship Id="rId4" Type="http://schemas.openxmlformats.org/officeDocument/2006/relationships/hyperlink" Target="http://www.bls.gov/data/"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29.emf"/><Relationship Id="rId5" Type="http://schemas.openxmlformats.org/officeDocument/2006/relationships/oleObject" Target="../embeddings/oleObject24.bin"/><Relationship Id="rId4" Type="http://schemas.openxmlformats.org/officeDocument/2006/relationships/hyperlink" Target="http://www.bls.gov/news.release/empsit.a.ht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25.vml"/><Relationship Id="rId6" Type="http://schemas.openxmlformats.org/officeDocument/2006/relationships/image" Target="../media/image30.emf"/><Relationship Id="rId5" Type="http://schemas.openxmlformats.org/officeDocument/2006/relationships/oleObject" Target="../embeddings/oleObject25.bin"/><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6.vml"/><Relationship Id="rId6" Type="http://schemas.openxmlformats.org/officeDocument/2006/relationships/image" Target="../media/image31.emf"/><Relationship Id="rId5" Type="http://schemas.openxmlformats.org/officeDocument/2006/relationships/oleObject" Target="../embeddings/oleObject26.bin"/><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2.emf"/><Relationship Id="rId4" Type="http://schemas.openxmlformats.org/officeDocument/2006/relationships/oleObject" Target="../embeddings/oleObject27.bin"/></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8.vml"/><Relationship Id="rId6" Type="http://schemas.openxmlformats.org/officeDocument/2006/relationships/image" Target="../media/image33.emf"/><Relationship Id="rId5" Type="http://schemas.openxmlformats.org/officeDocument/2006/relationships/oleObject" Target="../embeddings/oleObject28.bin"/><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5.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4.emf"/><Relationship Id="rId4" Type="http://schemas.openxmlformats.org/officeDocument/2006/relationships/oleObject" Target="../embeddings/oleObject2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5.emf"/><Relationship Id="rId4" Type="http://schemas.openxmlformats.org/officeDocument/2006/relationships/oleObject" Target="../embeddings/oleObject3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36.em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31.vml"/><Relationship Id="rId6" Type="http://schemas.openxmlformats.org/officeDocument/2006/relationships/image" Target="../media/image37.emf"/><Relationship Id="rId5" Type="http://schemas.openxmlformats.org/officeDocument/2006/relationships/oleObject" Target="../embeddings/oleObject31.bin"/><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8.emf"/><Relationship Id="rId4" Type="http://schemas.openxmlformats.org/officeDocument/2006/relationships/oleObject" Target="../embeddings/oleObject32.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33.vml"/><Relationship Id="rId6" Type="http://schemas.openxmlformats.org/officeDocument/2006/relationships/image" Target="../media/image39.emf"/><Relationship Id="rId5" Type="http://schemas.openxmlformats.org/officeDocument/2006/relationships/oleObject" Target="../embeddings/oleObject33.bin"/><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40.emf"/><Relationship Id="rId4" Type="http://schemas.openxmlformats.org/officeDocument/2006/relationships/oleObject" Target="../embeddings/oleObject34.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41.emf"/><Relationship Id="rId4" Type="http://schemas.openxmlformats.org/officeDocument/2006/relationships/oleObject" Target="../embeddings/oleObject35.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2.emf"/><Relationship Id="rId4" Type="http://schemas.openxmlformats.org/officeDocument/2006/relationships/oleObject" Target="../embeddings/oleObject3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3.emf"/><Relationship Id="rId4" Type="http://schemas.openxmlformats.org/officeDocument/2006/relationships/oleObject" Target="../embeddings/oleObject37.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4.emf"/><Relationship Id="rId4" Type="http://schemas.openxmlformats.org/officeDocument/2006/relationships/oleObject" Target="../embeddings/oleObject38.bin"/></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7.emf"/><Relationship Id="rId4" Type="http://schemas.openxmlformats.org/officeDocument/2006/relationships/oleObject" Target="../embeddings/oleObject39.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48.emf"/><Relationship Id="rId5" Type="http://schemas.openxmlformats.org/officeDocument/2006/relationships/oleObject" Target="../embeddings/oleObject40.bin"/><Relationship Id="rId4" Type="http://schemas.openxmlformats.org/officeDocument/2006/relationships/hyperlink" Target="http://www.federalreserve.gov/releases/h15/data.htm" TargetMode="Externa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49.e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50.emf"/><Relationship Id="rId4" Type="http://schemas.openxmlformats.org/officeDocument/2006/relationships/oleObject" Target="../embeddings/oleObject42.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1.emf"/><Relationship Id="rId4" Type="http://schemas.openxmlformats.org/officeDocument/2006/relationships/oleObject" Target="../embeddings/oleObject43.bin"/></Relationships>
</file>

<file path=ppt/slides/_rels/slide6.xml.rels><?xml version="1.0" encoding="UTF-8" standalone="yes"?>
<Relationships xmlns="http://schemas.openxmlformats.org/package/2006/relationships"><Relationship Id="rId3" Type="http://schemas.openxmlformats.org/officeDocument/2006/relationships/hyperlink" Target="http://www.bea.gov/newsreleases/regional/gdp_state/gsp_newsrelease.ht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hyperlink" Target="http://www.federalreserve.gov/releases/h15/data.htm" TargetMode="External"/><Relationship Id="rId5" Type="http://schemas.openxmlformats.org/officeDocument/2006/relationships/image" Target="../media/image52.emf"/><Relationship Id="rId4" Type="http://schemas.openxmlformats.org/officeDocument/2006/relationships/oleObject" Target="../embeddings/oleObject44.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3.emf"/><Relationship Id="rId4" Type="http://schemas.openxmlformats.org/officeDocument/2006/relationships/oleObject" Target="../embeddings/oleObject45.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image" Target="../media/image54.emf"/><Relationship Id="rId4" Type="http://schemas.openxmlformats.org/officeDocument/2006/relationships/oleObject" Target="../embeddings/oleObject46.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image" Target="../media/image55.emf"/><Relationship Id="rId4" Type="http://schemas.openxmlformats.org/officeDocument/2006/relationships/oleObject" Target="../embeddings/oleObject47.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image" Target="../media/image56.emf"/><Relationship Id="rId4" Type="http://schemas.openxmlformats.org/officeDocument/2006/relationships/oleObject" Target="../embeddings/oleObject48.bin"/></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7.xml"/><Relationship Id="rId1" Type="http://schemas.openxmlformats.org/officeDocument/2006/relationships/vmlDrawing" Target="../drawings/vmlDrawing49.vml"/><Relationship Id="rId6" Type="http://schemas.openxmlformats.org/officeDocument/2006/relationships/image" Target="../media/image57.emf"/><Relationship Id="rId5" Type="http://schemas.openxmlformats.org/officeDocument/2006/relationships/oleObject" Target="../embeddings/oleObject49.bin"/><Relationship Id="rId4"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8.emf"/><Relationship Id="rId4" Type="http://schemas.openxmlformats.org/officeDocument/2006/relationships/oleObject" Target="../embeddings/oleObject50.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2.xml"/><Relationship Id="rId1" Type="http://schemas.openxmlformats.org/officeDocument/2006/relationships/vmlDrawing" Target="../drawings/vmlDrawing51.vml"/><Relationship Id="rId4" Type="http://schemas.openxmlformats.org/officeDocument/2006/relationships/image" Target="../media/image59.emf"/></Relationships>
</file>

<file path=ppt/slides/_rels/slide6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52.vml"/><Relationship Id="rId5" Type="http://schemas.openxmlformats.org/officeDocument/2006/relationships/image" Target="../media/image63.emf"/><Relationship Id="rId4" Type="http://schemas.openxmlformats.org/officeDocument/2006/relationships/oleObject" Target="../embeddings/Microsoft_Excel_97-2003_Worksheet1.xls"/></Relationships>
</file>

<file path=ppt/slides/_rels/slide7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4.emf"/><Relationship Id="rId4" Type="http://schemas.openxmlformats.org/officeDocument/2006/relationships/oleObject" Target="../embeddings/oleObject53.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6.xml"/><Relationship Id="rId1" Type="http://schemas.openxmlformats.org/officeDocument/2006/relationships/vmlDrawing" Target="../drawings/vmlDrawing54.vml"/><Relationship Id="rId4" Type="http://schemas.openxmlformats.org/officeDocument/2006/relationships/image" Target="../media/image65.emf"/></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55.vml"/><Relationship Id="rId6" Type="http://schemas.openxmlformats.org/officeDocument/2006/relationships/image" Target="../media/image66.emf"/><Relationship Id="rId5" Type="http://schemas.openxmlformats.org/officeDocument/2006/relationships/oleObject" Target="../embeddings/Microsoft_Excel_97-2003_Worksheet2.xls"/><Relationship Id="rId4" Type="http://schemas.openxmlformats.org/officeDocument/2006/relationships/oleObject" Target="../embeddings/oleObject5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9.emf"/><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7.emf"/><Relationship Id="rId4" Type="http://schemas.openxmlformats.org/officeDocument/2006/relationships/oleObject" Target="../embeddings/oleObject56.bin"/></Relationships>
</file>

<file path=ppt/slides/_rels/slide8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57.vml"/><Relationship Id="rId4" Type="http://schemas.openxmlformats.org/officeDocument/2006/relationships/image" Target="../media/image68.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image" Target="../media/image69.emf"/></Relationships>
</file>

<file path=ppt/slides/_rels/slide8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8.xml"/><Relationship Id="rId1" Type="http://schemas.openxmlformats.org/officeDocument/2006/relationships/vmlDrawing" Target="../drawings/vmlDrawing59.vml"/><Relationship Id="rId6" Type="http://schemas.openxmlformats.org/officeDocument/2006/relationships/image" Target="../media/image70.emf"/><Relationship Id="rId5" Type="http://schemas.openxmlformats.org/officeDocument/2006/relationships/oleObject" Target="../embeddings/oleObject59.bin"/><Relationship Id="rId4" Type="http://schemas.openxmlformats.org/officeDocument/2006/relationships/notesSlide" Target="../notesSlides/notesSlide78.xml"/></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71.emf"/><Relationship Id="rId4" Type="http://schemas.openxmlformats.org/officeDocument/2006/relationships/oleObject" Target="../embeddings/oleObject60.bin"/></Relationships>
</file>

<file path=ppt/slides/_rels/slide8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8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7.emf"/><Relationship Id="rId4" Type="http://schemas.openxmlformats.org/officeDocument/2006/relationships/oleObject" Target="../embeddings/oleObject61.bin"/></Relationships>
</file>

<file path=ppt/slides/_rels/slide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97.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89.xml"/><Relationship Id="rId1" Type="http://schemas.openxmlformats.org/officeDocument/2006/relationships/slideLayout" Target="../slideLayouts/slideLayout6.xml"/><Relationship Id="rId5" Type="http://schemas.openxmlformats.org/officeDocument/2006/relationships/image" Target="../media/image83.png"/><Relationship Id="rId4" Type="http://schemas.openxmlformats.org/officeDocument/2006/relationships/image" Target="../media/image82.png"/></Relationships>
</file>

<file path=ppt/slides/_rels/slide98.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90.xml"/><Relationship Id="rId1" Type="http://schemas.openxmlformats.org/officeDocument/2006/relationships/slideLayout" Target="../slideLayouts/slideLayout6.xml"/><Relationship Id="rId4" Type="http://schemas.openxmlformats.org/officeDocument/2006/relationships/image" Target="../media/image84.png"/></Relationships>
</file>

<file path=ppt/slides/_rels/slide9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21353"/>
            <a:ext cx="9104313" cy="2394502"/>
          </a:xfrm>
          <a:ln/>
        </p:spPr>
        <p:txBody>
          <a:bodyPr/>
          <a:lstStyle/>
          <a:p>
            <a:r>
              <a:rPr lang="en-US" sz="4400" dirty="0" smtClean="0"/>
              <a:t>Workers Compensation and the New Economy:</a:t>
            </a:r>
            <a:br>
              <a:rPr lang="en-US" sz="4400" dirty="0" smtClean="0"/>
            </a:br>
            <a:r>
              <a:rPr lang="en-US" sz="4400" i="1" dirty="0" smtClean="0"/>
              <a:t>Trends, Challenges and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76020" y="4617365"/>
            <a:ext cx="8952271" cy="832536"/>
          </a:xfrm>
        </p:spPr>
        <p:txBody>
          <a:bodyPr/>
          <a:lstStyle/>
          <a:p>
            <a:pPr>
              <a:lnSpc>
                <a:spcPct val="80000"/>
              </a:lnSpc>
            </a:pPr>
            <a:r>
              <a:rPr lang="en-US" dirty="0" smtClean="0"/>
              <a:t>Insurance Information Institute</a:t>
            </a:r>
          </a:p>
          <a:p>
            <a:pPr>
              <a:lnSpc>
                <a:spcPct val="80000"/>
              </a:lnSpc>
            </a:pPr>
            <a:r>
              <a:rPr lang="en-US" dirty="0" smtClean="0"/>
              <a:t>May 10, 2016</a:t>
            </a:r>
            <a:endParaRPr lang="en-US" sz="2400" i="1" dirty="0" smtClean="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10</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Falling</a:t>
            </a:r>
          </a:p>
        </p:txBody>
      </p:sp>
      <p:graphicFrame>
        <p:nvGraphicFramePr>
          <p:cNvPr id="17410" name="Object 2"/>
          <p:cNvGraphicFramePr>
            <a:graphicFrameLocks noGrp="1"/>
          </p:cNvGraphicFramePr>
          <p:nvPr>
            <p:ph idx="4294967295"/>
            <p:extLst/>
          </p:nvPr>
        </p:nvGraphicFramePr>
        <p:xfrm>
          <a:off x="190500" y="1310323"/>
          <a:ext cx="7012940" cy="4718050"/>
        </p:xfrm>
        <a:graphic>
          <a:graphicData uri="http://schemas.openxmlformats.org/presentationml/2006/ole">
            <mc:AlternateContent xmlns:mc="http://schemas.openxmlformats.org/markup-compatibility/2006">
              <mc:Choice xmlns:v="urn:schemas-microsoft-com:vml" Requires="v">
                <p:oleObj spid="_x0000_s28300304" name="Chart" r:id="rId4" imgW="7096327" imgH="4867102" progId="MSGraph.Chart.8">
                  <p:embed followColorScheme="full"/>
                </p:oleObj>
              </mc:Choice>
              <mc:Fallback>
                <p:oleObj name="Chart" r:id="rId4" imgW="7096327" imgH="4867102" progId="MSGraph.Chart.8">
                  <p:embed followColorScheme="full"/>
                  <p:pic>
                    <p:nvPicPr>
                      <p:cNvPr id="0" name=""/>
                      <p:cNvPicPr>
                        <a:picLocks noGrp="1" noChangeArrowheads="1"/>
                      </p:cNvPicPr>
                      <p:nvPr/>
                    </p:nvPicPr>
                    <p:blipFill>
                      <a:blip r:embed="rId5"/>
                      <a:srcRect/>
                      <a:stretch>
                        <a:fillRect/>
                      </a:stretch>
                    </p:blipFill>
                    <p:spPr bwMode="auto">
                      <a:xfrm>
                        <a:off x="190500" y="1310323"/>
                        <a:ext cx="7012940" cy="4718050"/>
                      </a:xfrm>
                      <a:prstGeom prst="rect">
                        <a:avLst/>
                      </a:prstGeom>
                      <a:noFill/>
                      <a:extLst/>
                    </p:spPr>
                  </p:pic>
                </p:oleObj>
              </mc:Fallback>
            </mc:AlternateContent>
          </a:graphicData>
        </a:graphic>
      </p:graphicFrame>
      <p:sp>
        <p:nvSpPr>
          <p:cNvPr id="7072775" name="AutoShape 7"/>
          <p:cNvSpPr>
            <a:spLocks noChangeArrowheads="1"/>
          </p:cNvSpPr>
          <p:nvPr/>
        </p:nvSpPr>
        <p:spPr bwMode="blackWhite">
          <a:xfrm>
            <a:off x="7365442" y="4296647"/>
            <a:ext cx="1583296" cy="1252537"/>
          </a:xfrm>
          <a:prstGeom prst="wedgeRectCallout">
            <a:avLst>
              <a:gd name="adj1" fmla="val -69326"/>
              <a:gd name="adj2" fmla="val -18664"/>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a:t>
            </a:r>
            <a:r>
              <a:rPr lang="en-US" sz="1400" b="1" dirty="0">
                <a:solidFill>
                  <a:schemeClr val="bg1"/>
                </a:solidFill>
                <a:latin typeface="Arial" panose="020B0604020202020204" pitchFamily="34" charset="0"/>
                <a:cs typeface="Arial" panose="020B0604020202020204" pitchFamily="34" charset="0"/>
              </a:rPr>
              <a:t>Headline” unemployment was </a:t>
            </a:r>
            <a:r>
              <a:rPr lang="en-US" sz="1400" b="1" dirty="0" smtClean="0">
                <a:solidFill>
                  <a:schemeClr val="bg1"/>
                </a:solidFill>
                <a:latin typeface="Arial" panose="020B0604020202020204" pitchFamily="34" charset="0"/>
                <a:cs typeface="Arial" panose="020B0604020202020204" pitchFamily="34" charset="0"/>
              </a:rPr>
              <a:t>5.0% </a:t>
            </a:r>
            <a:r>
              <a:rPr lang="en-US" sz="1400" b="1" dirty="0">
                <a:solidFill>
                  <a:schemeClr val="bg1"/>
                </a:solidFill>
                <a:latin typeface="Arial" panose="020B0604020202020204" pitchFamily="34" charset="0"/>
                <a:cs typeface="Arial" panose="020B0604020202020204" pitchFamily="34" charset="0"/>
              </a:rPr>
              <a:t>in </a:t>
            </a:r>
            <a:r>
              <a:rPr lang="en-US" sz="1400" b="1" dirty="0" smtClean="0">
                <a:solidFill>
                  <a:schemeClr val="bg1"/>
                </a:solidFill>
                <a:latin typeface="Arial" panose="020B0604020202020204" pitchFamily="34" charset="0"/>
                <a:cs typeface="Arial" panose="020B0604020202020204" pitchFamily="34" charset="0"/>
              </a:rPr>
              <a:t>March 2016. </a:t>
            </a:r>
            <a:r>
              <a:rPr lang="en-US" sz="1400" b="1" dirty="0">
                <a:solidFill>
                  <a:schemeClr val="bg1"/>
                </a:solidFill>
                <a:latin typeface="Arial" panose="020B0604020202020204" pitchFamily="34" charset="0"/>
                <a:cs typeface="Arial" panose="020B0604020202020204" pitchFamily="34" charset="0"/>
              </a:rPr>
              <a:t>4% to 6% is “normal.”</a:t>
            </a:r>
          </a:p>
        </p:txBody>
      </p:sp>
      <p:sp>
        <p:nvSpPr>
          <p:cNvPr id="17416" name="Rectangle 8"/>
          <p:cNvSpPr>
            <a:spLocks noChangeArrowheads="1"/>
          </p:cNvSpPr>
          <p:nvPr/>
        </p:nvSpPr>
        <p:spPr bwMode="auto">
          <a:xfrm>
            <a:off x="0" y="660908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2094089" name="AutoShape 38"/>
          <p:cNvSpPr>
            <a:spLocks noChangeArrowheads="1"/>
          </p:cNvSpPr>
          <p:nvPr/>
        </p:nvSpPr>
        <p:spPr bwMode="blackWhite">
          <a:xfrm>
            <a:off x="7365442" y="3030635"/>
            <a:ext cx="1583296" cy="509647"/>
          </a:xfrm>
          <a:prstGeom prst="wedgeRectCallout">
            <a:avLst>
              <a:gd name="adj1" fmla="val -65979"/>
              <a:gd name="adj2" fmla="val 470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anose="020B0604020202020204" pitchFamily="34" charset="0"/>
                <a:cs typeface="Arial" panose="020B0604020202020204" pitchFamily="34" charset="0"/>
              </a:rPr>
              <a:t>U-6 </a:t>
            </a:r>
            <a:r>
              <a:rPr lang="en-US" sz="1400" b="1" dirty="0" smtClean="0">
                <a:solidFill>
                  <a:schemeClr val="bg1"/>
                </a:solidFill>
                <a:latin typeface="Arial" panose="020B0604020202020204" pitchFamily="34" charset="0"/>
                <a:cs typeface="Arial" panose="020B0604020202020204" pitchFamily="34" charset="0"/>
              </a:rPr>
              <a:t>was 9.8% </a:t>
            </a:r>
            <a:r>
              <a:rPr lang="en-US" sz="1400" b="1" dirty="0">
                <a:solidFill>
                  <a:schemeClr val="bg1"/>
                </a:solidFill>
                <a:latin typeface="Arial" panose="020B0604020202020204" pitchFamily="34" charset="0"/>
                <a:cs typeface="Arial" panose="020B0604020202020204" pitchFamily="34" charset="0"/>
              </a:rPr>
              <a:t>in </a:t>
            </a:r>
            <a:r>
              <a:rPr lang="en-US" sz="1400" b="1" dirty="0" smtClean="0">
                <a:solidFill>
                  <a:schemeClr val="bg1"/>
                </a:solidFill>
                <a:latin typeface="Arial" panose="020B0604020202020204" pitchFamily="34" charset="0"/>
                <a:cs typeface="Arial" panose="020B0604020202020204" pitchFamily="34" charset="0"/>
              </a:rPr>
              <a:t>March 2016.</a:t>
            </a:r>
            <a:endParaRPr lang="en-US" sz="1400" b="1" dirty="0">
              <a:solidFill>
                <a:schemeClr val="bg1"/>
              </a:solidFill>
              <a:latin typeface="Arial" panose="020B0604020202020204" pitchFamily="34" charset="0"/>
              <a:cs typeface="Arial" panose="020B0604020202020204" pitchFamily="34" charset="0"/>
            </a:endParaRPr>
          </a:p>
        </p:txBody>
      </p:sp>
      <p:sp>
        <p:nvSpPr>
          <p:cNvPr id="17418" name="Rectangle 11"/>
          <p:cNvSpPr>
            <a:spLocks noChangeArrowheads="1"/>
          </p:cNvSpPr>
          <p:nvPr/>
        </p:nvSpPr>
        <p:spPr bwMode="black">
          <a:xfrm>
            <a:off x="85724" y="1101726"/>
            <a:ext cx="5360035"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a:solidFill>
                  <a:srgbClr val="225A7A"/>
                </a:solidFill>
                <a:latin typeface="Arial" panose="020B0604020202020204" pitchFamily="34" charset="0"/>
                <a:cs typeface="Arial" panose="020B0604020202020204" pitchFamily="34" charset="0"/>
              </a:rPr>
              <a:t>January 2000 through </a:t>
            </a:r>
            <a:r>
              <a:rPr lang="en-US" sz="1400" b="1" dirty="0" smtClean="0">
                <a:solidFill>
                  <a:srgbClr val="225A7A"/>
                </a:solidFill>
                <a:latin typeface="Arial" panose="020B0604020202020204" pitchFamily="34" charset="0"/>
                <a:cs typeface="Arial" panose="020B0604020202020204" pitchFamily="34" charset="0"/>
              </a:rPr>
              <a:t>March 2016, </a:t>
            </a:r>
            <a:r>
              <a:rPr lang="en-US" sz="1400" b="1" dirty="0">
                <a:solidFill>
                  <a:srgbClr val="225A7A"/>
                </a:solidFill>
                <a:latin typeface="Arial" panose="020B0604020202020204" pitchFamily="34" charset="0"/>
                <a:cs typeface="Arial" panose="020B0604020202020204" pitchFamily="34" charset="0"/>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anose="020B0604020202020204" pitchFamily="34" charset="0"/>
                <a:cs typeface="Arial" panose="020B0604020202020204" pitchFamily="34" charset="0"/>
              </a:rPr>
              <a:t>High </a:t>
            </a:r>
            <a:r>
              <a:rPr lang="en-US" b="1" dirty="0">
                <a:solidFill>
                  <a:srgbClr val="FFFFFF"/>
                </a:solidFill>
                <a:latin typeface="Arial" panose="020B0604020202020204" pitchFamily="34" charset="0"/>
                <a:cs typeface="Arial" panose="020B0604020202020204" pitchFamily="34" charset="0"/>
              </a:rPr>
              <a:t>unemployment and </a:t>
            </a:r>
            <a:r>
              <a:rPr lang="en-US" b="1" dirty="0" smtClean="0">
                <a:solidFill>
                  <a:srgbClr val="FFFFFF"/>
                </a:solidFill>
                <a:latin typeface="Arial" panose="020B0604020202020204" pitchFamily="34" charset="0"/>
                <a:cs typeface="Arial" panose="020B0604020202020204" pitchFamily="34" charset="0"/>
              </a:rPr>
              <a:t>underemployment constrained </a:t>
            </a:r>
            <a:r>
              <a:rPr lang="en-US" b="1" dirty="0">
                <a:solidFill>
                  <a:srgbClr val="FFFFFF"/>
                </a:solidFill>
                <a:latin typeface="Arial" panose="020B0604020202020204" pitchFamily="34" charset="0"/>
                <a:cs typeface="Arial" panose="020B0604020202020204" pitchFamily="34" charset="0"/>
              </a:rPr>
              <a:t>overall economic </a:t>
            </a:r>
            <a:r>
              <a:rPr lang="en-US" b="1" dirty="0" smtClean="0">
                <a:solidFill>
                  <a:srgbClr val="FFFFFF"/>
                </a:solidFill>
                <a:latin typeface="Arial" panose="020B0604020202020204" pitchFamily="34" charset="0"/>
                <a:cs typeface="Arial" panose="020B0604020202020204" pitchFamily="34" charset="0"/>
              </a:rPr>
              <a:t>growth for years, </a:t>
            </a:r>
            <a:r>
              <a:rPr lang="en-US" b="1" dirty="0">
                <a:solidFill>
                  <a:srgbClr val="FFFFFF"/>
                </a:solidFill>
                <a:latin typeface="Arial" panose="020B0604020202020204" pitchFamily="34" charset="0"/>
                <a:cs typeface="Arial" panose="020B0604020202020204" pitchFamily="34" charset="0"/>
              </a:rPr>
              <a:t>but the job market </a:t>
            </a:r>
            <a:r>
              <a:rPr lang="en-US" b="1" dirty="0" smtClean="0">
                <a:solidFill>
                  <a:srgbClr val="FFFFFF"/>
                </a:solidFill>
                <a:latin typeface="Arial" panose="020B0604020202020204" pitchFamily="34" charset="0"/>
                <a:cs typeface="Arial" panose="020B0604020202020204" pitchFamily="34" charset="0"/>
              </a:rPr>
              <a:t>is clearly </a:t>
            </a:r>
            <a:r>
              <a:rPr lang="en-US" b="1" dirty="0">
                <a:solidFill>
                  <a:srgbClr val="FFFFFF"/>
                </a:solidFill>
                <a:latin typeface="Arial" panose="020B0604020202020204" pitchFamily="34" charset="0"/>
                <a:cs typeface="Arial" panose="020B0604020202020204" pitchFamily="34" charset="0"/>
              </a:rPr>
              <a:t>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10</a:t>
            </a:fld>
            <a:endParaRPr lang="en-US"/>
          </a:p>
        </p:txBody>
      </p:sp>
      <p:sp>
        <p:nvSpPr>
          <p:cNvPr id="18" name="AutoShape 38"/>
          <p:cNvSpPr>
            <a:spLocks noChangeArrowheads="1"/>
          </p:cNvSpPr>
          <p:nvPr/>
        </p:nvSpPr>
        <p:spPr bwMode="blackWhite">
          <a:xfrm>
            <a:off x="2093913" y="2204388"/>
            <a:ext cx="1639887" cy="903313"/>
          </a:xfrm>
          <a:prstGeom prst="wedgeRectCallout">
            <a:avLst>
              <a:gd name="adj1" fmla="val 69854"/>
              <a:gd name="adj2" fmla="val 191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anose="020B0604020202020204" pitchFamily="34" charset="0"/>
                <a:cs typeface="Arial" panose="020B0604020202020204" pitchFamily="34" charset="0"/>
              </a:rPr>
              <a:t>U-6 went from 8.0% in March 2007 to 17.5% in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October </a:t>
            </a:r>
            <a:r>
              <a:rPr lang="en-US" sz="1400" b="1" dirty="0" smtClean="0">
                <a:solidFill>
                  <a:schemeClr val="bg1"/>
                </a:solidFill>
                <a:latin typeface="Arial" panose="020B0604020202020204" pitchFamily="34" charset="0"/>
                <a:cs typeface="Arial" panose="020B0604020202020204" pitchFamily="34" charset="0"/>
              </a:rPr>
              <a:t>2009</a:t>
            </a:r>
            <a:endParaRPr lang="en-US" sz="1400" b="1" dirty="0">
              <a:solidFill>
                <a:schemeClr val="bg1"/>
              </a:solidFill>
              <a:latin typeface="Arial" panose="020B0604020202020204" pitchFamily="34" charset="0"/>
              <a:cs typeface="Arial" panose="020B0604020202020204" pitchFamily="34" charset="0"/>
            </a:endParaRPr>
          </a:p>
        </p:txBody>
      </p:sp>
      <p:sp>
        <p:nvSpPr>
          <p:cNvPr id="17" name="Rectangle 7"/>
          <p:cNvSpPr>
            <a:spLocks noChangeArrowheads="1"/>
          </p:cNvSpPr>
          <p:nvPr/>
        </p:nvSpPr>
        <p:spPr bwMode="grayWhite">
          <a:xfrm>
            <a:off x="1059254" y="3363904"/>
            <a:ext cx="2796466" cy="67324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9" name="AutoShape 38"/>
          <p:cNvSpPr>
            <a:spLocks noChangeArrowheads="1"/>
          </p:cNvSpPr>
          <p:nvPr/>
        </p:nvSpPr>
        <p:spPr bwMode="blackWhite">
          <a:xfrm>
            <a:off x="6033315" y="1741165"/>
            <a:ext cx="1646255" cy="527006"/>
          </a:xfrm>
          <a:prstGeom prst="wedgeRectCallout">
            <a:avLst>
              <a:gd name="adj1" fmla="val -184902"/>
              <a:gd name="adj2" fmla="val 2650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anose="020B0604020202020204" pitchFamily="34" charset="0"/>
                <a:cs typeface="Arial" panose="020B0604020202020204" pitchFamily="34" charset="0"/>
              </a:rPr>
              <a:t>For U-6, 8</a:t>
            </a:r>
            <a:r>
              <a:rPr lang="en-US" sz="1400" b="1" dirty="0">
                <a:solidFill>
                  <a:schemeClr val="bg1"/>
                </a:solidFill>
                <a:latin typeface="Arial" panose="020B0604020202020204" pitchFamily="34" charset="0"/>
                <a:cs typeface="Arial" panose="020B0604020202020204" pitchFamily="34" charset="0"/>
              </a:rPr>
              <a:t>% to 10% is “normal.”</a:t>
            </a:r>
          </a:p>
        </p:txBody>
      </p:sp>
    </p:spTree>
    <p:extLst>
      <p:ext uri="{BB962C8B-B14F-4D97-AF65-F5344CB8AC3E}">
        <p14:creationId xmlns:p14="http://schemas.microsoft.com/office/powerpoint/2010/main" val="34566018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childTnLst>
                          </p:cTn>
                        </p:par>
                        <p:par>
                          <p:cTn id="24" fill="hold">
                            <p:stCondLst>
                              <p:cond delay="5000"/>
                            </p:stCondLst>
                            <p:childTnLst>
                              <p:par>
                                <p:cTn id="25" presetID="22" presetClass="entr" presetSubtype="8"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8" grpId="0" animBg="1"/>
      <p:bldP spid="17" grpId="0" animBg="1"/>
      <p:bldP spid="19"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100</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Household Income:  </a:t>
            </a:r>
            <a:r>
              <a:rPr lang="en-US" i="1" u="sng" dirty="0" smtClean="0"/>
              <a:t>Providers</a:t>
            </a:r>
            <a:r>
              <a:rPr lang="en-US" dirty="0" smtClean="0"/>
              <a:t> of the Sharing/On-Demand Economy</a:t>
            </a:r>
          </a:p>
        </p:txBody>
      </p:sp>
      <p:sp>
        <p:nvSpPr>
          <p:cNvPr id="5126" name="TextBox 9"/>
          <p:cNvSpPr txBox="1">
            <a:spLocks noChangeArrowheads="1"/>
          </p:cNvSpPr>
          <p:nvPr/>
        </p:nvSpPr>
        <p:spPr bwMode="auto">
          <a:xfrm>
            <a:off x="127897" y="6470196"/>
            <a:ext cx="8121142"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PwC survey of 1,000 adults </a:t>
            </a:r>
            <a:r>
              <a:rPr lang="en-US" sz="1200" dirty="0" smtClean="0">
                <a:solidFill>
                  <a:srgbClr val="000000"/>
                </a:solidFill>
              </a:rPr>
              <a:t>in the U.S., conducted online, December 2014</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graphicFrame>
        <p:nvGraphicFramePr>
          <p:cNvPr id="7" name="Chart 6"/>
          <p:cNvGraphicFramePr/>
          <p:nvPr>
            <p:extLst/>
          </p:nvPr>
        </p:nvGraphicFramePr>
        <p:xfrm>
          <a:off x="242845" y="1265043"/>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AutoShape 6"/>
          <p:cNvSpPr>
            <a:spLocks noChangeArrowheads="1"/>
          </p:cNvSpPr>
          <p:nvPr/>
        </p:nvSpPr>
        <p:spPr bwMode="blackWhite">
          <a:xfrm>
            <a:off x="6368999" y="2178152"/>
            <a:ext cx="2455913" cy="2418736"/>
          </a:xfrm>
          <a:prstGeom prst="wedgeRectCallout">
            <a:avLst>
              <a:gd name="adj1" fmla="val -114262"/>
              <a:gd name="adj2" fmla="val 229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Being a provider of services in the Sharing/On-Demand Economy is particularly attractive to workers with household incomes under $50,000</a:t>
            </a:r>
            <a:endParaRPr lang="en-US" b="1" dirty="0">
              <a:solidFill>
                <a:srgbClr val="FFFFFF"/>
              </a:solidFill>
              <a:latin typeface="Arial" charset="0"/>
              <a:cs typeface="Arial" charset="0"/>
            </a:endParaRPr>
          </a:p>
        </p:txBody>
      </p:sp>
      <p:sp>
        <p:nvSpPr>
          <p:cNvPr id="9" name="Rectangle 6"/>
          <p:cNvSpPr>
            <a:spLocks noChangeArrowheads="1"/>
          </p:cNvSpPr>
          <p:nvPr/>
        </p:nvSpPr>
        <p:spPr bwMode="blackWhite">
          <a:xfrm>
            <a:off x="283528" y="5414963"/>
            <a:ext cx="6088697" cy="102332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About 7% of US population are </a:t>
            </a:r>
            <a:r>
              <a:rPr lang="en-US" sz="1650" b="1" dirty="0">
                <a:solidFill>
                  <a:srgbClr val="FFFFFF"/>
                </a:solidFill>
              </a:rPr>
              <a:t>p</a:t>
            </a:r>
            <a:r>
              <a:rPr lang="en-US" sz="1650" b="1" dirty="0" smtClean="0">
                <a:solidFill>
                  <a:srgbClr val="FFFFFF"/>
                </a:solidFill>
              </a:rPr>
              <a:t>roviders in the Sharing Economy, cutting across age and incomes;                      </a:t>
            </a:r>
            <a:r>
              <a:rPr lang="en-US" sz="1650" b="1" i="1" dirty="0" smtClean="0">
                <a:solidFill>
                  <a:srgbClr val="FFFFFF"/>
                </a:solidFill>
              </a:rPr>
              <a:t>51% of those familiar with the concept could see them selves as providers within the next two years.</a:t>
            </a:r>
            <a:endParaRPr lang="en-US" sz="1650" b="1" i="1" dirty="0">
              <a:solidFill>
                <a:srgbClr val="FFFFFF"/>
              </a:solidFill>
            </a:endParaRPr>
          </a:p>
        </p:txBody>
      </p:sp>
    </p:spTree>
    <p:extLst>
      <p:ext uri="{BB962C8B-B14F-4D97-AF65-F5344CB8AC3E}">
        <p14:creationId xmlns:p14="http://schemas.microsoft.com/office/powerpoint/2010/main" val="40721009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101</a:t>
            </a:fld>
            <a:endParaRPr lang="en-US" smtClean="0">
              <a:solidFill>
                <a:srgbClr val="000000"/>
              </a:solidFill>
            </a:endParaRPr>
          </a:p>
        </p:txBody>
      </p:sp>
      <p:sp>
        <p:nvSpPr>
          <p:cNvPr id="5124" name="Rectangle 3"/>
          <p:cNvSpPr>
            <a:spLocks noGrp="1" noChangeArrowheads="1"/>
          </p:cNvSpPr>
          <p:nvPr>
            <p:ph type="title"/>
          </p:nvPr>
        </p:nvSpPr>
        <p:spPr>
          <a:xfrm>
            <a:off x="20320" y="90727"/>
            <a:ext cx="8010263" cy="860425"/>
          </a:xfrm>
        </p:spPr>
        <p:txBody>
          <a:bodyPr/>
          <a:lstStyle/>
          <a:p>
            <a:r>
              <a:rPr lang="en-US" dirty="0" smtClean="0"/>
              <a:t>Americans Love Working in the Sharing Economy but Many Feel Exploited</a:t>
            </a:r>
          </a:p>
        </p:txBody>
      </p:sp>
      <p:sp>
        <p:nvSpPr>
          <p:cNvPr id="5126" name="TextBox 9"/>
          <p:cNvSpPr txBox="1">
            <a:spLocks noChangeArrowheads="1"/>
          </p:cNvSpPr>
          <p:nvPr/>
        </p:nvSpPr>
        <p:spPr bwMode="auto">
          <a:xfrm>
            <a:off x="127896" y="6384120"/>
            <a:ext cx="8589383" cy="461665"/>
          </a:xfrm>
          <a:prstGeom prst="rect">
            <a:avLst/>
          </a:prstGeom>
          <a:noFill/>
          <a:ln w="9525">
            <a:noFill/>
            <a:miter lim="800000"/>
            <a:headEnd/>
            <a:tailEnd/>
          </a:ln>
        </p:spPr>
        <p:txBody>
          <a:bodyPr wrap="square">
            <a:spAutoFit/>
          </a:bodyPr>
          <a:lstStyle/>
          <a:p>
            <a:r>
              <a:rPr lang="en-US" sz="1200" dirty="0" smtClean="0">
                <a:solidFill>
                  <a:srgbClr val="000000"/>
                </a:solidFill>
                <a:latin typeface="Arial" charset="0"/>
                <a:cs typeface="Arial" charset="0"/>
              </a:rPr>
              <a:t>Sources: The SelfEmployed.com accessed at </a:t>
            </a:r>
            <a:r>
              <a:rPr lang="en-US" sz="1200" dirty="0" smtClean="0">
                <a:solidFill>
                  <a:srgbClr val="000000"/>
                </a:solidFill>
                <a:hlinkClick r:id="rId3"/>
              </a:rPr>
              <a:t>https</a:t>
            </a:r>
            <a:r>
              <a:rPr lang="en-US" sz="1200" dirty="0">
                <a:solidFill>
                  <a:srgbClr val="000000"/>
                </a:solidFill>
                <a:hlinkClick r:id="rId3"/>
              </a:rPr>
              <a:t>://www.theselfemployed.com/gig-economy/infographic-inside-the-new-economy</a:t>
            </a:r>
            <a:r>
              <a:rPr lang="en-US" sz="1200" dirty="0" smtClean="0">
                <a:solidFill>
                  <a:srgbClr val="000000"/>
                </a:solidFill>
                <a:hlinkClick r:id="rId3"/>
              </a:rPr>
              <a:t>/</a:t>
            </a:r>
            <a:r>
              <a:rPr lang="en-US" sz="1200" dirty="0" smtClean="0">
                <a:solidFill>
                  <a:srgbClr val="000000"/>
                </a:solidFill>
              </a:rPr>
              <a:t> based on a poll by Time magazine, </a:t>
            </a:r>
            <a:r>
              <a:rPr lang="en-US" sz="1200" dirty="0" err="1" smtClean="0">
                <a:solidFill>
                  <a:srgbClr val="000000"/>
                </a:solidFill>
              </a:rPr>
              <a:t>Bursten-Marsteller</a:t>
            </a:r>
            <a:r>
              <a:rPr lang="en-US" sz="1200" dirty="0" smtClean="0">
                <a:solidFill>
                  <a:srgbClr val="000000"/>
                </a:solidFill>
              </a:rPr>
              <a:t> and The Aspen Institute;</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pic>
        <p:nvPicPr>
          <p:cNvPr id="3" name="Picture 2"/>
          <p:cNvPicPr>
            <a:picLocks noChangeAspect="1"/>
          </p:cNvPicPr>
          <p:nvPr/>
        </p:nvPicPr>
        <p:blipFill>
          <a:blip r:embed="rId4"/>
          <a:stretch>
            <a:fillRect/>
          </a:stretch>
        </p:blipFill>
        <p:spPr>
          <a:xfrm>
            <a:off x="383191" y="1291474"/>
            <a:ext cx="5749884" cy="4753726"/>
          </a:xfrm>
          <a:prstGeom prst="rect">
            <a:avLst/>
          </a:prstGeom>
        </p:spPr>
      </p:pic>
      <p:sp>
        <p:nvSpPr>
          <p:cNvPr id="9" name="AutoShape 6"/>
          <p:cNvSpPr>
            <a:spLocks noChangeArrowheads="1"/>
          </p:cNvSpPr>
          <p:nvPr/>
        </p:nvSpPr>
        <p:spPr bwMode="blackWhite">
          <a:xfrm>
            <a:off x="6592837" y="1538072"/>
            <a:ext cx="2455913" cy="2418736"/>
          </a:xfrm>
          <a:prstGeom prst="wedgeRectCallout">
            <a:avLst>
              <a:gd name="adj1" fmla="val -144875"/>
              <a:gd name="adj2" fmla="val 212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Despite general satisfaction with sharing economy as an “industry,” there is a sense that workers are being exploited—especially by the workers themselves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955355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102</a:t>
            </a:fld>
            <a:endParaRPr lang="en-US" smtClean="0">
              <a:solidFill>
                <a:srgbClr val="000000"/>
              </a:solidFill>
            </a:endParaRPr>
          </a:p>
        </p:txBody>
      </p:sp>
      <p:sp>
        <p:nvSpPr>
          <p:cNvPr id="5124" name="Rectangle 3"/>
          <p:cNvSpPr>
            <a:spLocks noGrp="1" noChangeArrowheads="1"/>
          </p:cNvSpPr>
          <p:nvPr>
            <p:ph type="title"/>
          </p:nvPr>
        </p:nvSpPr>
        <p:spPr>
          <a:xfrm>
            <a:off x="20320" y="90727"/>
            <a:ext cx="8010263" cy="860425"/>
          </a:xfrm>
        </p:spPr>
        <p:txBody>
          <a:bodyPr/>
          <a:lstStyle/>
          <a:p>
            <a:r>
              <a:rPr lang="en-US" dirty="0" smtClean="0"/>
              <a:t>Opinions Are Split on Whether the   Sharing Economy Needs More Regulation</a:t>
            </a:r>
          </a:p>
        </p:txBody>
      </p:sp>
      <p:sp>
        <p:nvSpPr>
          <p:cNvPr id="5126" name="TextBox 9"/>
          <p:cNvSpPr txBox="1">
            <a:spLocks noChangeArrowheads="1"/>
          </p:cNvSpPr>
          <p:nvPr/>
        </p:nvSpPr>
        <p:spPr bwMode="auto">
          <a:xfrm>
            <a:off x="127896" y="6256338"/>
            <a:ext cx="8589383" cy="461665"/>
          </a:xfrm>
          <a:prstGeom prst="rect">
            <a:avLst/>
          </a:prstGeom>
          <a:noFill/>
          <a:ln w="9525">
            <a:noFill/>
            <a:miter lim="800000"/>
            <a:headEnd/>
            <a:tailEnd/>
          </a:ln>
        </p:spPr>
        <p:txBody>
          <a:bodyPr wrap="square">
            <a:spAutoFit/>
          </a:bodyPr>
          <a:lstStyle/>
          <a:p>
            <a:r>
              <a:rPr lang="en-US" sz="1200" dirty="0" smtClean="0">
                <a:solidFill>
                  <a:srgbClr val="000000"/>
                </a:solidFill>
                <a:latin typeface="Arial" charset="0"/>
                <a:cs typeface="Arial" charset="0"/>
              </a:rPr>
              <a:t>Sources: The SelfEmployed.com accessed at </a:t>
            </a:r>
            <a:r>
              <a:rPr lang="en-US" sz="1200" dirty="0" smtClean="0">
                <a:solidFill>
                  <a:srgbClr val="000000"/>
                </a:solidFill>
                <a:hlinkClick r:id="rId3"/>
              </a:rPr>
              <a:t>https</a:t>
            </a:r>
            <a:r>
              <a:rPr lang="en-US" sz="1200" dirty="0">
                <a:solidFill>
                  <a:srgbClr val="000000"/>
                </a:solidFill>
                <a:hlinkClick r:id="rId3"/>
              </a:rPr>
              <a:t>://www.theselfemployed.com/gig-economy/infographic-inside-the-new-economy</a:t>
            </a:r>
            <a:r>
              <a:rPr lang="en-US" sz="1200" dirty="0" smtClean="0">
                <a:solidFill>
                  <a:srgbClr val="000000"/>
                </a:solidFill>
                <a:hlinkClick r:id="rId3"/>
              </a:rPr>
              <a:t>/</a:t>
            </a:r>
            <a:r>
              <a:rPr lang="en-US" sz="1200" dirty="0" smtClean="0">
                <a:solidFill>
                  <a:srgbClr val="000000"/>
                </a:solidFill>
              </a:rPr>
              <a:t> based on a poll by Time magazine, </a:t>
            </a:r>
            <a:r>
              <a:rPr lang="en-US" sz="1200" dirty="0" err="1" smtClean="0">
                <a:solidFill>
                  <a:srgbClr val="000000"/>
                </a:solidFill>
              </a:rPr>
              <a:t>Bursten-Marsteller</a:t>
            </a:r>
            <a:r>
              <a:rPr lang="en-US" sz="1200" dirty="0" smtClean="0">
                <a:solidFill>
                  <a:srgbClr val="000000"/>
                </a:solidFill>
              </a:rPr>
              <a:t> and The Aspen Institute;</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pic>
        <p:nvPicPr>
          <p:cNvPr id="2" name="Picture 1"/>
          <p:cNvPicPr>
            <a:picLocks noChangeAspect="1"/>
          </p:cNvPicPr>
          <p:nvPr/>
        </p:nvPicPr>
        <p:blipFill>
          <a:blip r:embed="rId4"/>
          <a:stretch>
            <a:fillRect/>
          </a:stretch>
        </p:blipFill>
        <p:spPr>
          <a:xfrm>
            <a:off x="239656" y="1396047"/>
            <a:ext cx="7219950" cy="4391025"/>
          </a:xfrm>
          <a:prstGeom prst="rect">
            <a:avLst/>
          </a:prstGeom>
        </p:spPr>
      </p:pic>
      <p:sp>
        <p:nvSpPr>
          <p:cNvPr id="8" name="AutoShape 6"/>
          <p:cNvSpPr>
            <a:spLocks noChangeArrowheads="1"/>
          </p:cNvSpPr>
          <p:nvPr/>
        </p:nvSpPr>
        <p:spPr bwMode="blackWhite">
          <a:xfrm>
            <a:off x="7386320" y="1097280"/>
            <a:ext cx="1662430" cy="3312160"/>
          </a:xfrm>
          <a:prstGeom prst="wedgeRectCallout">
            <a:avLst>
              <a:gd name="adj1" fmla="val -88038"/>
              <a:gd name="adj2" fmla="val -35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 most frequent </a:t>
            </a:r>
            <a:r>
              <a:rPr lang="en-US" b="1" dirty="0" err="1" smtClean="0">
                <a:solidFill>
                  <a:srgbClr val="FFFFFF"/>
                </a:solidFill>
              </a:rPr>
              <a:t>offerers</a:t>
            </a:r>
            <a:r>
              <a:rPr lang="en-US" b="1" dirty="0" smtClean="0">
                <a:solidFill>
                  <a:srgbClr val="FFFFFF"/>
                </a:solidFill>
              </a:rPr>
              <a:t> of services  though online platforms are equally divided over the need for more regulation</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041739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103</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998315"/>
      </p:ext>
    </p:extLst>
  </p:cSld>
  <p:clrMapOvr>
    <a:masterClrMapping/>
  </p:clrMapOvr>
  <p:transition>
    <p:zoom dir="in"/>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104</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Who owns the data? Where does It flow? Who does the analytics? Who is the capital provider?</a:t>
            </a:r>
            <a:endParaRPr lang="en-US" altLang="en-US" sz="2000" b="1" dirty="0">
              <a:solidFill>
                <a:srgbClr val="FFFFFF"/>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941" y="5029181"/>
            <a:ext cx="724334" cy="724334"/>
          </a:xfrm>
          <a:prstGeom prst="rect">
            <a:avLst/>
          </a:prstGeom>
        </p:spPr>
      </p:pic>
    </p:spTree>
    <p:extLst>
      <p:ext uri="{BB962C8B-B14F-4D97-AF65-F5344CB8AC3E}">
        <p14:creationId xmlns:p14="http://schemas.microsoft.com/office/powerpoint/2010/main" val="6803824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105</a:t>
            </a:fld>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45395"/>
            <a:ext cx="9144000" cy="5763823"/>
          </a:xfrm>
          <a:prstGeom prst="rect">
            <a:avLst/>
          </a:prstGeom>
        </p:spPr>
      </p:pic>
      <p:sp>
        <p:nvSpPr>
          <p:cNvPr id="6" name="Rectangle 2"/>
          <p:cNvSpPr txBox="1">
            <a:spLocks noChangeArrowheads="1"/>
          </p:cNvSpPr>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The ‘Internet of Things’ and                ‘The Insurance-Net of Things’</a:t>
            </a:r>
            <a:endParaRPr lang="en-US" kern="0" dirty="0"/>
          </a:p>
        </p:txBody>
      </p:sp>
    </p:spTree>
    <p:extLst>
      <p:ext uri="{BB962C8B-B14F-4D97-AF65-F5344CB8AC3E}">
        <p14:creationId xmlns:p14="http://schemas.microsoft.com/office/powerpoint/2010/main" val="214811292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106</a:t>
            </a:fld>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91" y="1179981"/>
            <a:ext cx="8174283" cy="5505378"/>
          </a:xfrm>
          <a:prstGeom prst="rect">
            <a:avLst/>
          </a:prstGeom>
        </p:spPr>
      </p:pic>
      <p:sp>
        <p:nvSpPr>
          <p:cNvPr id="5" name="TextBox 4"/>
          <p:cNvSpPr txBox="1"/>
          <p:nvPr/>
        </p:nvSpPr>
        <p:spPr>
          <a:xfrm>
            <a:off x="482579" y="1762564"/>
            <a:ext cx="1355835" cy="338554"/>
          </a:xfrm>
          <a:prstGeom prst="rect">
            <a:avLst/>
          </a:prstGeom>
          <a:noFill/>
        </p:spPr>
        <p:txBody>
          <a:bodyPr wrap="square" rtlCol="0">
            <a:spAutoFit/>
          </a:bodyPr>
          <a:lstStyle/>
          <a:p>
            <a:pPr algn="ctr"/>
            <a:r>
              <a:rPr lang="en-US" sz="1600" dirty="0" smtClean="0">
                <a:solidFill>
                  <a:schemeClr val="accent3">
                    <a:lumMod val="50000"/>
                  </a:schemeClr>
                </a:solidFill>
              </a:rPr>
              <a:t>Aviation</a:t>
            </a:r>
            <a:endParaRPr lang="en-US" sz="1600" dirty="0">
              <a:solidFill>
                <a:schemeClr val="accent3">
                  <a:lumMod val="50000"/>
                </a:schemeClr>
              </a:solidFill>
            </a:endParaRPr>
          </a:p>
        </p:txBody>
      </p:sp>
      <p:sp>
        <p:nvSpPr>
          <p:cNvPr id="6" name="TextBox 5"/>
          <p:cNvSpPr txBox="1"/>
          <p:nvPr/>
        </p:nvSpPr>
        <p:spPr>
          <a:xfrm>
            <a:off x="6087046" y="1254832"/>
            <a:ext cx="2738766" cy="584775"/>
          </a:xfrm>
          <a:prstGeom prst="rect">
            <a:avLst/>
          </a:prstGeom>
          <a:noFill/>
        </p:spPr>
        <p:txBody>
          <a:bodyPr wrap="square" rtlCol="0">
            <a:spAutoFit/>
          </a:bodyPr>
          <a:lstStyle/>
          <a:p>
            <a:pPr algn="ctr"/>
            <a:r>
              <a:rPr lang="en-US" sz="1600" dirty="0" smtClean="0">
                <a:solidFill>
                  <a:srgbClr val="009B9A"/>
                </a:solidFill>
              </a:rPr>
              <a:t>Rail </a:t>
            </a:r>
            <a:r>
              <a:rPr lang="en-US" sz="1600" dirty="0">
                <a:solidFill>
                  <a:srgbClr val="009B9A"/>
                </a:solidFill>
              </a:rPr>
              <a:t>&amp;</a:t>
            </a:r>
            <a:r>
              <a:rPr lang="en-US" sz="1600" dirty="0" smtClean="0">
                <a:solidFill>
                  <a:srgbClr val="009B9A"/>
                </a:solidFill>
              </a:rPr>
              <a:t> Public </a:t>
            </a:r>
          </a:p>
          <a:p>
            <a:pPr algn="ctr"/>
            <a:r>
              <a:rPr lang="en-US" sz="1600" dirty="0" smtClean="0">
                <a:solidFill>
                  <a:srgbClr val="009B9A"/>
                </a:solidFill>
              </a:rPr>
              <a:t>Transport</a:t>
            </a:r>
            <a:endParaRPr lang="en-US" sz="1600" dirty="0">
              <a:solidFill>
                <a:srgbClr val="009B9A"/>
              </a:solidFill>
            </a:endParaRPr>
          </a:p>
        </p:txBody>
      </p:sp>
      <p:sp>
        <p:nvSpPr>
          <p:cNvPr id="7" name="TextBox 6"/>
          <p:cNvSpPr txBox="1"/>
          <p:nvPr/>
        </p:nvSpPr>
        <p:spPr>
          <a:xfrm>
            <a:off x="6421046" y="4006034"/>
            <a:ext cx="2010142" cy="584775"/>
          </a:xfrm>
          <a:prstGeom prst="rect">
            <a:avLst/>
          </a:prstGeom>
          <a:noFill/>
        </p:spPr>
        <p:txBody>
          <a:bodyPr wrap="square" rtlCol="0">
            <a:spAutoFit/>
          </a:bodyPr>
          <a:lstStyle/>
          <a:p>
            <a:pPr algn="ctr"/>
            <a:r>
              <a:rPr lang="en-US" sz="1600" dirty="0" smtClean="0">
                <a:solidFill>
                  <a:srgbClr val="6BCFF7"/>
                </a:solidFill>
              </a:rPr>
              <a:t>Trucking &amp; Fleet Vehicles</a:t>
            </a:r>
            <a:endParaRPr lang="en-US" sz="1600" dirty="0">
              <a:solidFill>
                <a:srgbClr val="6BCFF7"/>
              </a:solidFill>
            </a:endParaRPr>
          </a:p>
        </p:txBody>
      </p:sp>
      <p:sp>
        <p:nvSpPr>
          <p:cNvPr id="8" name="TextBox 7"/>
          <p:cNvSpPr txBox="1"/>
          <p:nvPr/>
        </p:nvSpPr>
        <p:spPr>
          <a:xfrm>
            <a:off x="378398" y="4691834"/>
            <a:ext cx="1319775" cy="584775"/>
          </a:xfrm>
          <a:prstGeom prst="rect">
            <a:avLst/>
          </a:prstGeom>
          <a:noFill/>
        </p:spPr>
        <p:txBody>
          <a:bodyPr wrap="square" rtlCol="0">
            <a:spAutoFit/>
          </a:bodyPr>
          <a:lstStyle/>
          <a:p>
            <a:pPr algn="ctr"/>
            <a:r>
              <a:rPr lang="en-US" sz="1600" dirty="0" smtClean="0">
                <a:solidFill>
                  <a:srgbClr val="00AEC6"/>
                </a:solidFill>
              </a:rPr>
              <a:t>Marine Transport</a:t>
            </a:r>
            <a:endParaRPr lang="en-US" sz="1600" dirty="0">
              <a:solidFill>
                <a:srgbClr val="00AEC6"/>
              </a:solidFill>
            </a:endParaRPr>
          </a:p>
        </p:txBody>
      </p:sp>
      <p:sp>
        <p:nvSpPr>
          <p:cNvPr id="9" name="TextBox 8"/>
          <p:cNvSpPr txBox="1"/>
          <p:nvPr/>
        </p:nvSpPr>
        <p:spPr>
          <a:xfrm>
            <a:off x="7098633" y="5345696"/>
            <a:ext cx="2039004" cy="584775"/>
          </a:xfrm>
          <a:prstGeom prst="rect">
            <a:avLst/>
          </a:prstGeom>
          <a:noFill/>
        </p:spPr>
        <p:txBody>
          <a:bodyPr wrap="square" rtlCol="0">
            <a:spAutoFit/>
          </a:bodyPr>
          <a:lstStyle/>
          <a:p>
            <a:pPr algn="ctr"/>
            <a:r>
              <a:rPr lang="en-US" sz="1600" dirty="0" smtClean="0">
                <a:solidFill>
                  <a:schemeClr val="tx1">
                    <a:lumMod val="75000"/>
                    <a:lumOff val="25000"/>
                  </a:schemeClr>
                </a:solidFill>
              </a:rPr>
              <a:t>Private Motor Vehicles</a:t>
            </a:r>
            <a:endParaRPr lang="en-US" sz="1600" dirty="0">
              <a:solidFill>
                <a:schemeClr val="tx1">
                  <a:lumMod val="75000"/>
                  <a:lumOff val="25000"/>
                </a:schemeClr>
              </a:solidFill>
            </a:endParaRPr>
          </a:p>
        </p:txBody>
      </p:sp>
      <p:sp>
        <p:nvSpPr>
          <p:cNvPr id="10" name="Rectangle 2"/>
          <p:cNvSpPr txBox="1">
            <a:spLocks noChangeArrowheads="1"/>
          </p:cNvSpPr>
          <p:nvPr/>
        </p:nvSpPr>
        <p:spPr bwMode="black">
          <a:xfrm>
            <a:off x="218622" y="116191"/>
            <a:ext cx="606243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The Insurance Industry’s Future Is in the Cloud…</a:t>
            </a:r>
          </a:p>
        </p:txBody>
      </p:sp>
      <p:sp>
        <p:nvSpPr>
          <p:cNvPr id="11" name="TextBox 10"/>
          <p:cNvSpPr txBox="1"/>
          <p:nvPr/>
        </p:nvSpPr>
        <p:spPr>
          <a:xfrm>
            <a:off x="3218064" y="3568794"/>
            <a:ext cx="2591735" cy="523220"/>
          </a:xfrm>
          <a:prstGeom prst="rect">
            <a:avLst/>
          </a:prstGeom>
          <a:noFill/>
        </p:spPr>
        <p:txBody>
          <a:bodyPr wrap="square" rtlCol="0">
            <a:spAutoFit/>
          </a:bodyPr>
          <a:lstStyle/>
          <a:p>
            <a:pPr algn="ctr"/>
            <a:r>
              <a:rPr lang="en-US" sz="2800" b="1" i="1" dirty="0" smtClean="0">
                <a:latin typeface="+mn-lt"/>
              </a:rPr>
              <a:t>The Cloud</a:t>
            </a:r>
            <a:endParaRPr lang="en-US" sz="2800" b="1" i="1" dirty="0">
              <a:latin typeface="+mn-lt"/>
            </a:endParaRPr>
          </a:p>
        </p:txBody>
      </p:sp>
    </p:spTree>
    <p:extLst>
      <p:ext uri="{BB962C8B-B14F-4D97-AF65-F5344CB8AC3E}">
        <p14:creationId xmlns:p14="http://schemas.microsoft.com/office/powerpoint/2010/main" val="10854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6415" y="1163781"/>
            <a:ext cx="6685941" cy="5608494"/>
          </a:xfrm>
          <a:prstGeom prst="rect">
            <a:avLst/>
          </a:prstGeom>
        </p:spPr>
      </p:pic>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107</a:t>
            </a:fld>
            <a:endParaRPr lang="en-US"/>
          </a:p>
        </p:txBody>
      </p:sp>
      <p:sp>
        <p:nvSpPr>
          <p:cNvPr id="5" name="TextBox 4"/>
          <p:cNvSpPr txBox="1"/>
          <p:nvPr/>
        </p:nvSpPr>
        <p:spPr>
          <a:xfrm>
            <a:off x="584181" y="2088767"/>
            <a:ext cx="1355835" cy="338554"/>
          </a:xfrm>
          <a:prstGeom prst="rect">
            <a:avLst/>
          </a:prstGeom>
          <a:noFill/>
        </p:spPr>
        <p:txBody>
          <a:bodyPr wrap="square" rtlCol="0">
            <a:spAutoFit/>
          </a:bodyPr>
          <a:lstStyle/>
          <a:p>
            <a:pPr algn="ctr"/>
            <a:r>
              <a:rPr lang="en-US" sz="1600" dirty="0" smtClean="0">
                <a:solidFill>
                  <a:schemeClr val="accent3">
                    <a:lumMod val="50000"/>
                  </a:schemeClr>
                </a:solidFill>
              </a:rPr>
              <a:t>Aviation</a:t>
            </a:r>
            <a:endParaRPr lang="en-US" sz="1600" dirty="0">
              <a:solidFill>
                <a:schemeClr val="accent3">
                  <a:lumMod val="50000"/>
                </a:schemeClr>
              </a:solidFill>
            </a:endParaRPr>
          </a:p>
        </p:txBody>
      </p:sp>
      <p:sp>
        <p:nvSpPr>
          <p:cNvPr id="6" name="TextBox 5"/>
          <p:cNvSpPr txBox="1"/>
          <p:nvPr/>
        </p:nvSpPr>
        <p:spPr>
          <a:xfrm>
            <a:off x="5726678" y="1431105"/>
            <a:ext cx="2738766" cy="584775"/>
          </a:xfrm>
          <a:prstGeom prst="rect">
            <a:avLst/>
          </a:prstGeom>
          <a:noFill/>
        </p:spPr>
        <p:txBody>
          <a:bodyPr wrap="square" rtlCol="0">
            <a:spAutoFit/>
          </a:bodyPr>
          <a:lstStyle/>
          <a:p>
            <a:pPr algn="ctr"/>
            <a:r>
              <a:rPr lang="en-US" sz="1600" dirty="0" smtClean="0">
                <a:solidFill>
                  <a:srgbClr val="009B9A"/>
                </a:solidFill>
              </a:rPr>
              <a:t>Rail </a:t>
            </a:r>
            <a:r>
              <a:rPr lang="en-US" sz="1600" dirty="0">
                <a:solidFill>
                  <a:srgbClr val="009B9A"/>
                </a:solidFill>
              </a:rPr>
              <a:t>&amp;</a:t>
            </a:r>
            <a:r>
              <a:rPr lang="en-US" sz="1600" dirty="0" smtClean="0">
                <a:solidFill>
                  <a:srgbClr val="009B9A"/>
                </a:solidFill>
              </a:rPr>
              <a:t> Public </a:t>
            </a:r>
          </a:p>
          <a:p>
            <a:pPr algn="ctr"/>
            <a:r>
              <a:rPr lang="en-US" sz="1600" dirty="0" smtClean="0">
                <a:solidFill>
                  <a:srgbClr val="009B9A"/>
                </a:solidFill>
              </a:rPr>
              <a:t>Transport</a:t>
            </a:r>
            <a:endParaRPr lang="en-US" sz="1600" dirty="0">
              <a:solidFill>
                <a:srgbClr val="009B9A"/>
              </a:solidFill>
            </a:endParaRPr>
          </a:p>
        </p:txBody>
      </p:sp>
      <p:sp>
        <p:nvSpPr>
          <p:cNvPr id="7" name="TextBox 6"/>
          <p:cNvSpPr txBox="1"/>
          <p:nvPr/>
        </p:nvSpPr>
        <p:spPr>
          <a:xfrm>
            <a:off x="6890827" y="3205692"/>
            <a:ext cx="2010142" cy="584775"/>
          </a:xfrm>
          <a:prstGeom prst="rect">
            <a:avLst/>
          </a:prstGeom>
          <a:noFill/>
        </p:spPr>
        <p:txBody>
          <a:bodyPr wrap="square" rtlCol="0">
            <a:spAutoFit/>
          </a:bodyPr>
          <a:lstStyle/>
          <a:p>
            <a:pPr algn="ctr"/>
            <a:r>
              <a:rPr lang="en-US" sz="1600" dirty="0" smtClean="0">
                <a:solidFill>
                  <a:srgbClr val="6BCFF7"/>
                </a:solidFill>
              </a:rPr>
              <a:t>Trucking &amp; Fleet Vehicles</a:t>
            </a:r>
            <a:endParaRPr lang="en-US" sz="1600" dirty="0">
              <a:solidFill>
                <a:srgbClr val="6BCFF7"/>
              </a:solidFill>
            </a:endParaRPr>
          </a:p>
        </p:txBody>
      </p:sp>
      <p:sp>
        <p:nvSpPr>
          <p:cNvPr id="8" name="TextBox 7"/>
          <p:cNvSpPr txBox="1"/>
          <p:nvPr/>
        </p:nvSpPr>
        <p:spPr>
          <a:xfrm>
            <a:off x="570323" y="4895034"/>
            <a:ext cx="1319775" cy="584775"/>
          </a:xfrm>
          <a:prstGeom prst="rect">
            <a:avLst/>
          </a:prstGeom>
          <a:noFill/>
        </p:spPr>
        <p:txBody>
          <a:bodyPr wrap="square" rtlCol="0">
            <a:spAutoFit/>
          </a:bodyPr>
          <a:lstStyle/>
          <a:p>
            <a:pPr algn="ctr"/>
            <a:r>
              <a:rPr lang="en-US" sz="1600" dirty="0" smtClean="0">
                <a:solidFill>
                  <a:srgbClr val="00AEC6"/>
                </a:solidFill>
              </a:rPr>
              <a:t>Marine Transport</a:t>
            </a:r>
            <a:endParaRPr lang="en-US" sz="1600" dirty="0">
              <a:solidFill>
                <a:srgbClr val="00AEC6"/>
              </a:solidFill>
            </a:endParaRPr>
          </a:p>
        </p:txBody>
      </p:sp>
      <p:sp>
        <p:nvSpPr>
          <p:cNvPr id="9" name="TextBox 8"/>
          <p:cNvSpPr txBox="1"/>
          <p:nvPr/>
        </p:nvSpPr>
        <p:spPr>
          <a:xfrm>
            <a:off x="6220574" y="5304332"/>
            <a:ext cx="2039004" cy="584775"/>
          </a:xfrm>
          <a:prstGeom prst="rect">
            <a:avLst/>
          </a:prstGeom>
          <a:noFill/>
        </p:spPr>
        <p:txBody>
          <a:bodyPr wrap="square" rtlCol="0">
            <a:spAutoFit/>
          </a:bodyPr>
          <a:lstStyle/>
          <a:p>
            <a:pPr algn="ctr"/>
            <a:r>
              <a:rPr lang="en-US" sz="1600" dirty="0" smtClean="0">
                <a:solidFill>
                  <a:schemeClr val="tx1">
                    <a:lumMod val="75000"/>
                    <a:lumOff val="25000"/>
                  </a:schemeClr>
                </a:solidFill>
              </a:rPr>
              <a:t>Private Motor Vehicles</a:t>
            </a:r>
            <a:endParaRPr lang="en-US" sz="1600" dirty="0">
              <a:solidFill>
                <a:schemeClr val="tx1">
                  <a:lumMod val="75000"/>
                  <a:lumOff val="25000"/>
                </a:schemeClr>
              </a:solidFill>
            </a:endParaRPr>
          </a:p>
        </p:txBody>
      </p:sp>
      <p:sp>
        <p:nvSpPr>
          <p:cNvPr id="10" name="TextBox 9"/>
          <p:cNvSpPr txBox="1"/>
          <p:nvPr/>
        </p:nvSpPr>
        <p:spPr>
          <a:xfrm>
            <a:off x="3134943" y="3892065"/>
            <a:ext cx="2591735" cy="523220"/>
          </a:xfrm>
          <a:prstGeom prst="rect">
            <a:avLst/>
          </a:prstGeom>
          <a:noFill/>
        </p:spPr>
        <p:txBody>
          <a:bodyPr wrap="square" rtlCol="0">
            <a:spAutoFit/>
          </a:bodyPr>
          <a:lstStyle/>
          <a:p>
            <a:pPr algn="ctr"/>
            <a:r>
              <a:rPr lang="en-US" sz="2800" b="1" i="1" dirty="0" smtClean="0">
                <a:latin typeface="+mn-lt"/>
              </a:rPr>
              <a:t>The Cloud</a:t>
            </a:r>
            <a:endParaRPr lang="en-US" sz="2800" b="1" i="1" dirty="0">
              <a:latin typeface="+mn-lt"/>
            </a:endParaRPr>
          </a:p>
        </p:txBody>
      </p:sp>
      <p:sp>
        <p:nvSpPr>
          <p:cNvPr id="11" name="Rectangle 2"/>
          <p:cNvSpPr txBox="1">
            <a:spLocks noChangeArrowheads="1"/>
          </p:cNvSpPr>
          <p:nvPr/>
        </p:nvSpPr>
        <p:spPr bwMode="black">
          <a:xfrm>
            <a:off x="218623" y="116191"/>
            <a:ext cx="6202424"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The Insurance Industry’s Future Is in the Cloud…</a:t>
            </a:r>
          </a:p>
        </p:txBody>
      </p:sp>
      <p:sp>
        <p:nvSpPr>
          <p:cNvPr id="13" name="TextBox 12"/>
          <p:cNvSpPr txBox="1"/>
          <p:nvPr/>
        </p:nvSpPr>
        <p:spPr>
          <a:xfrm>
            <a:off x="4125538" y="1187926"/>
            <a:ext cx="2738766" cy="338554"/>
          </a:xfrm>
          <a:prstGeom prst="rect">
            <a:avLst/>
          </a:prstGeom>
          <a:noFill/>
        </p:spPr>
        <p:txBody>
          <a:bodyPr wrap="square" rtlCol="0">
            <a:spAutoFit/>
          </a:bodyPr>
          <a:lstStyle/>
          <a:p>
            <a:pPr algn="ctr"/>
            <a:r>
              <a:rPr lang="en-US" sz="1600" dirty="0" smtClean="0">
                <a:solidFill>
                  <a:schemeClr val="accent2"/>
                </a:solidFill>
              </a:rPr>
              <a:t>Human Beings</a:t>
            </a:r>
            <a:endParaRPr lang="en-US" sz="1600" dirty="0">
              <a:solidFill>
                <a:schemeClr val="accent2"/>
              </a:solidFill>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3466" y="1095889"/>
            <a:ext cx="1442148" cy="1466870"/>
          </a:xfrm>
          <a:prstGeom prst="rect">
            <a:avLst/>
          </a:prstGeom>
        </p:spPr>
      </p:pic>
    </p:spTree>
    <p:extLst>
      <p:ext uri="{BB962C8B-B14F-4D97-AF65-F5344CB8AC3E}">
        <p14:creationId xmlns:p14="http://schemas.microsoft.com/office/powerpoint/2010/main" val="41317879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108</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600" b="1" dirty="0" smtClean="0">
                <a:solidFill>
                  <a:schemeClr val="bg1"/>
                </a:solidFill>
              </a:rPr>
              <a:t>Wearables and Beyond…</a:t>
            </a:r>
            <a:endParaRPr lang="en-US" sz="3600" b="1" dirty="0">
              <a:solidFill>
                <a:schemeClr val="bg1"/>
              </a:solidFill>
            </a:endParaRPr>
          </a:p>
        </p:txBody>
      </p:sp>
      <p:sp>
        <p:nvSpPr>
          <p:cNvPr id="109574" name="TextBox 5"/>
          <p:cNvSpPr txBox="1">
            <a:spLocks noChangeArrowheads="1"/>
          </p:cNvSpPr>
          <p:nvPr/>
        </p:nvSpPr>
        <p:spPr bwMode="auto">
          <a:xfrm>
            <a:off x="255985" y="3695819"/>
            <a:ext cx="8622502"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 Where The Internet of Things</a:t>
            </a:r>
          </a:p>
          <a:p>
            <a:pPr algn="ctr"/>
            <a:r>
              <a:rPr lang="en-US" sz="3200" b="1" dirty="0" smtClean="0">
                <a:solidFill>
                  <a:srgbClr val="225A7A"/>
                </a:solidFill>
              </a:rPr>
              <a:t> Meets Worker Comp</a:t>
            </a:r>
            <a:endParaRPr lang="en-US" sz="3200" b="1" dirty="0" smtClean="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Tree>
    <p:extLst>
      <p:ext uri="{BB962C8B-B14F-4D97-AF65-F5344CB8AC3E}">
        <p14:creationId xmlns:p14="http://schemas.microsoft.com/office/powerpoint/2010/main" val="2055050427"/>
      </p:ext>
    </p:extLst>
  </p:cSld>
  <p:clrMapOvr>
    <a:masterClrMapping/>
  </p:clrMapOvr>
  <p:transition>
    <p:zoom dir="in"/>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109</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Wearables Show Significant Potential to Reduce Workplace Injury, Death</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Wearables Today </a:t>
            </a:r>
            <a:r>
              <a:rPr lang="en-US" sz="2100" b="1" dirty="0"/>
              <a:t>C</a:t>
            </a:r>
            <a:r>
              <a:rPr lang="en-US" sz="2100" b="1" dirty="0" smtClean="0"/>
              <a:t>an </a:t>
            </a:r>
            <a:r>
              <a:rPr lang="en-US" sz="2100" b="1" dirty="0"/>
              <a:t>M</a:t>
            </a:r>
            <a:r>
              <a:rPr lang="en-US" sz="2100" b="1" dirty="0" smtClean="0"/>
              <a:t>onitor:</a:t>
            </a:r>
          </a:p>
          <a:p>
            <a:pPr lvl="1">
              <a:lnSpc>
                <a:spcPts val="2400"/>
              </a:lnSpc>
            </a:pPr>
            <a:r>
              <a:rPr lang="en-US" sz="1900" b="1" dirty="0" smtClean="0"/>
              <a:t>Location</a:t>
            </a:r>
          </a:p>
          <a:p>
            <a:pPr lvl="1">
              <a:lnSpc>
                <a:spcPts val="2400"/>
              </a:lnSpc>
            </a:pPr>
            <a:r>
              <a:rPr lang="en-US" sz="1900" b="1" dirty="0" smtClean="0"/>
              <a:t>Heart rate</a:t>
            </a:r>
          </a:p>
          <a:p>
            <a:pPr lvl="1">
              <a:lnSpc>
                <a:spcPts val="2400"/>
              </a:lnSpc>
            </a:pPr>
            <a:r>
              <a:rPr lang="en-US" sz="1900" b="1" dirty="0" smtClean="0"/>
              <a:t>Temperature</a:t>
            </a:r>
          </a:p>
          <a:p>
            <a:pPr lvl="1">
              <a:lnSpc>
                <a:spcPts val="2400"/>
              </a:lnSpc>
            </a:pPr>
            <a:r>
              <a:rPr lang="en-US" sz="1900" b="1" dirty="0" smtClean="0"/>
              <a:t>Steps/Exertion</a:t>
            </a:r>
          </a:p>
          <a:p>
            <a:pPr lvl="1">
              <a:lnSpc>
                <a:spcPts val="2400"/>
              </a:lnSpc>
            </a:pPr>
            <a:r>
              <a:rPr lang="en-US" sz="1900" b="1" dirty="0" smtClean="0"/>
              <a:t>Sweat</a:t>
            </a:r>
          </a:p>
          <a:p>
            <a:pPr lvl="1">
              <a:lnSpc>
                <a:spcPts val="2400"/>
              </a:lnSpc>
            </a:pPr>
            <a:r>
              <a:rPr lang="en-US" sz="1900" b="1" dirty="0" smtClean="0"/>
              <a:t>Sleep</a:t>
            </a:r>
          </a:p>
          <a:p>
            <a:pPr>
              <a:lnSpc>
                <a:spcPts val="2400"/>
              </a:lnSpc>
            </a:pPr>
            <a:r>
              <a:rPr lang="en-US" sz="2100" b="1" dirty="0" smtClean="0"/>
              <a:t>In the Near Future Could Monitor:</a:t>
            </a:r>
          </a:p>
          <a:p>
            <a:pPr lvl="1">
              <a:lnSpc>
                <a:spcPts val="2400"/>
              </a:lnSpc>
            </a:pPr>
            <a:r>
              <a:rPr lang="en-US" sz="1900" b="1" dirty="0" smtClean="0"/>
              <a:t>Glucose level</a:t>
            </a:r>
          </a:p>
          <a:p>
            <a:pPr lvl="1">
              <a:lnSpc>
                <a:spcPts val="2400"/>
              </a:lnSpc>
            </a:pPr>
            <a:r>
              <a:rPr lang="en-US" sz="1900" b="1" dirty="0" smtClean="0"/>
              <a:t>Oxygen levels</a:t>
            </a:r>
          </a:p>
          <a:p>
            <a:pPr lvl="1">
              <a:lnSpc>
                <a:spcPts val="2400"/>
              </a:lnSpc>
            </a:pPr>
            <a:r>
              <a:rPr lang="en-US" sz="1900" b="1" dirty="0" smtClean="0"/>
              <a:t>Pain </a:t>
            </a:r>
          </a:p>
          <a:p>
            <a:pPr lvl="1">
              <a:lnSpc>
                <a:spcPts val="2400"/>
              </a:lnSpc>
            </a:pPr>
            <a:r>
              <a:rPr lang="en-US" sz="1900" b="1" dirty="0" smtClean="0"/>
              <a:t>Nausea</a:t>
            </a: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t="53908"/>
          <a:stretch/>
        </p:blipFill>
        <p:spPr>
          <a:xfrm>
            <a:off x="3041150" y="1954058"/>
            <a:ext cx="2995448" cy="961043"/>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5461" y="3394606"/>
            <a:ext cx="2086731" cy="2781458"/>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11979" y="1128418"/>
            <a:ext cx="1953403" cy="274074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48425" y="5622653"/>
            <a:ext cx="2857500" cy="704850"/>
          </a:xfrm>
          <a:prstGeom prst="rect">
            <a:avLst/>
          </a:prstGeom>
        </p:spPr>
      </p:pic>
    </p:spTree>
    <p:extLst>
      <p:ext uri="{BB962C8B-B14F-4D97-AF65-F5344CB8AC3E}">
        <p14:creationId xmlns:p14="http://schemas.microsoft.com/office/powerpoint/2010/main" val="11303330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10" end="10"/>
                                            </p:txEl>
                                          </p:spTgt>
                                        </p:tgtEl>
                                        <p:attrNameLst>
                                          <p:attrName>style.visibility</p:attrName>
                                        </p:attrNameLst>
                                      </p:cBhvr>
                                      <p:to>
                                        <p:strVal val="visible"/>
                                      </p:to>
                                    </p:set>
                                    <p:animEffect transition="in" filter="wipe(left)">
                                      <p:cBhvr>
                                        <p:cTn id="39" dur="500"/>
                                        <p:tgtEl>
                                          <p:spTgt spid="1922051">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11" end="11"/>
                                            </p:txEl>
                                          </p:spTgt>
                                        </p:tgtEl>
                                        <p:attrNameLst>
                                          <p:attrName>style.visibility</p:attrName>
                                        </p:attrNameLst>
                                      </p:cBhvr>
                                      <p:to>
                                        <p:strVal val="visible"/>
                                      </p:to>
                                    </p:set>
                                    <p:animEffect transition="in" filter="wipe(left)">
                                      <p:cBhvr>
                                        <p:cTn id="4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11</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244475" y="1873250"/>
          <a:ext cx="8539163" cy="4383088"/>
        </p:xfrm>
        <a:graphic>
          <a:graphicData uri="http://schemas.openxmlformats.org/presentationml/2006/ole">
            <mc:AlternateContent xmlns:mc="http://schemas.openxmlformats.org/markup-compatibility/2006">
              <mc:Choice xmlns:v="urn:schemas-microsoft-com:vml" Requires="v">
                <p:oleObj spid="_x0000_s28301328" name="Chart" r:id="rId4" imgW="8220238" imgH="4219540" progId="MSGraph.Chart.8">
                  <p:embed followColorScheme="full"/>
                </p:oleObj>
              </mc:Choice>
              <mc:Fallback>
                <p:oleObj name="Chart" r:id="rId4" imgW="8220238" imgH="4219540" progId="MSGraph.Chart.8">
                  <p:embed followColorScheme="full"/>
                  <p:pic>
                    <p:nvPicPr>
                      <p:cNvPr id="0" name=""/>
                      <p:cNvPicPr>
                        <a:picLocks noChangeAspect="1" noChangeArrowheads="1"/>
                      </p:cNvPicPr>
                      <p:nvPr/>
                    </p:nvPicPr>
                    <p:blipFill>
                      <a:blip r:embed="rId5"/>
                      <a:srcRect/>
                      <a:stretch>
                        <a:fillRect/>
                      </a:stretch>
                    </p:blipFill>
                    <p:spPr bwMode="auto">
                      <a:xfrm>
                        <a:off x="244475" y="1873250"/>
                        <a:ext cx="8539163"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(4/16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2017:Q4F</a:t>
            </a:r>
            <a:r>
              <a:rPr lang="en-US" sz="1600" b="1" dirty="0">
                <a:solidFill>
                  <a:srgbClr val="225A7A"/>
                </a:solidFill>
              </a:rPr>
              <a:t>*</a:t>
            </a:r>
          </a:p>
        </p:txBody>
      </p:sp>
      <p:sp>
        <p:nvSpPr>
          <p:cNvPr id="12" name="AutoShape 7"/>
          <p:cNvSpPr>
            <a:spLocks noChangeArrowheads="1"/>
          </p:cNvSpPr>
          <p:nvPr/>
        </p:nvSpPr>
        <p:spPr bwMode="blackWhite">
          <a:xfrm>
            <a:off x="2654299" y="3897255"/>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4.4% by Q4 of 2016.</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6272"/>
              <a:gd name="adj2" fmla="val 1136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2016</a:t>
            </a:r>
            <a:endParaRPr lang="en-US" sz="1600" b="1" dirty="0">
              <a:solidFill>
                <a:schemeClr val="bg1"/>
              </a:solidFill>
              <a:cs typeface="+mn-cs"/>
            </a:endParaRPr>
          </a:p>
        </p:txBody>
      </p:sp>
    </p:spTree>
    <p:extLst>
      <p:ext uri="{BB962C8B-B14F-4D97-AF65-F5344CB8AC3E}">
        <p14:creationId xmlns:p14="http://schemas.microsoft.com/office/powerpoint/2010/main" val="30188289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110</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sz="2800" dirty="0" smtClean="0"/>
              <a:t>Beyond Wearables: </a:t>
            </a:r>
            <a:r>
              <a:rPr lang="en-US" sz="2800" dirty="0" err="1" smtClean="0"/>
              <a:t>Ingestibles</a:t>
            </a:r>
            <a:r>
              <a:rPr lang="en-US" sz="2800" dirty="0" smtClean="0"/>
              <a:t> and </a:t>
            </a:r>
            <a:r>
              <a:rPr lang="en-US" sz="2800" dirty="0" err="1" smtClean="0"/>
              <a:t>Implantables</a:t>
            </a:r>
            <a:r>
              <a:rPr lang="en-US" sz="2800" dirty="0" smtClean="0"/>
              <a:t>, VR Could Have Big Impacts Too</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100"/>
              </a:lnSpc>
              <a:spcBef>
                <a:spcPct val="50000"/>
              </a:spcBef>
            </a:pPr>
            <a:r>
              <a:rPr lang="en-US" sz="2100" b="1" dirty="0" err="1" smtClean="0"/>
              <a:t>Ingestibles</a:t>
            </a:r>
            <a:r>
              <a:rPr lang="en-US" sz="2100" b="1" dirty="0"/>
              <a:t>:</a:t>
            </a:r>
            <a:endParaRPr lang="en-US" sz="2100" b="1" dirty="0" smtClean="0"/>
          </a:p>
          <a:p>
            <a:pPr lvl="1">
              <a:lnSpc>
                <a:spcPts val="2100"/>
              </a:lnSpc>
            </a:pPr>
            <a:r>
              <a:rPr lang="en-US" sz="1900" b="1" dirty="0" smtClean="0"/>
              <a:t>Body chemistry</a:t>
            </a:r>
          </a:p>
          <a:p>
            <a:pPr lvl="1">
              <a:lnSpc>
                <a:spcPts val="2100"/>
              </a:lnSpc>
            </a:pPr>
            <a:r>
              <a:rPr lang="en-US" sz="1900" b="1" dirty="0" smtClean="0"/>
              <a:t>View malignancies</a:t>
            </a:r>
          </a:p>
          <a:p>
            <a:pPr lvl="1">
              <a:lnSpc>
                <a:spcPts val="2100"/>
              </a:lnSpc>
            </a:pPr>
            <a:r>
              <a:rPr lang="en-US" sz="1900" b="1" dirty="0" smtClean="0"/>
              <a:t>Detect diseases</a:t>
            </a:r>
          </a:p>
          <a:p>
            <a:pPr lvl="1">
              <a:lnSpc>
                <a:spcPts val="2100"/>
              </a:lnSpc>
            </a:pPr>
            <a:r>
              <a:rPr lang="en-US" sz="1900" b="1" dirty="0" smtClean="0"/>
              <a:t>Medication adherence</a:t>
            </a:r>
          </a:p>
          <a:p>
            <a:pPr>
              <a:lnSpc>
                <a:spcPts val="2100"/>
              </a:lnSpc>
            </a:pPr>
            <a:r>
              <a:rPr lang="en-US" sz="2100" b="1" dirty="0" err="1" smtClean="0"/>
              <a:t>Implantables</a:t>
            </a:r>
            <a:endParaRPr lang="en-US" sz="2100" b="1" dirty="0" smtClean="0"/>
          </a:p>
          <a:p>
            <a:pPr>
              <a:lnSpc>
                <a:spcPts val="2100"/>
              </a:lnSpc>
            </a:pPr>
            <a:r>
              <a:rPr lang="en-US" sz="2100" b="1" dirty="0" smtClean="0"/>
              <a:t>Smart Fabrics</a:t>
            </a:r>
          </a:p>
          <a:p>
            <a:pPr>
              <a:lnSpc>
                <a:spcPts val="2100"/>
              </a:lnSpc>
            </a:pPr>
            <a:r>
              <a:rPr lang="en-US" sz="2100" b="1" dirty="0" smtClean="0"/>
              <a:t>Virtual Reality</a:t>
            </a:r>
          </a:p>
          <a:p>
            <a:pPr lvl="1">
              <a:lnSpc>
                <a:spcPts val="2100"/>
              </a:lnSpc>
            </a:pPr>
            <a:r>
              <a:rPr lang="en-US" sz="1900" b="1" dirty="0" smtClean="0"/>
              <a:t>Computer simulated reality</a:t>
            </a:r>
          </a:p>
          <a:p>
            <a:pPr>
              <a:lnSpc>
                <a:spcPts val="2100"/>
              </a:lnSpc>
            </a:pPr>
            <a:r>
              <a:rPr lang="en-US" sz="2100" b="1" dirty="0" smtClean="0"/>
              <a:t>Augmented Reality</a:t>
            </a:r>
          </a:p>
          <a:p>
            <a:pPr lvl="1">
              <a:lnSpc>
                <a:spcPts val="2100"/>
              </a:lnSpc>
            </a:pPr>
            <a:r>
              <a:rPr lang="en-US" sz="1900" b="1" dirty="0" smtClean="0"/>
              <a:t>Real world environment supplemented by computer generated inputs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4034" y="3633206"/>
            <a:ext cx="2636262" cy="14750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58054" y="1083028"/>
            <a:ext cx="5485946" cy="2346766"/>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2165" y="5166237"/>
            <a:ext cx="2752166" cy="1548094"/>
          </a:xfrm>
          <a:prstGeom prst="rect">
            <a:avLst/>
          </a:prstGeom>
        </p:spPr>
      </p:pic>
    </p:spTree>
    <p:extLst>
      <p:ext uri="{BB962C8B-B14F-4D97-AF65-F5344CB8AC3E}">
        <p14:creationId xmlns:p14="http://schemas.microsoft.com/office/powerpoint/2010/main" val="3504174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111</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INSURANCE TECHNOLOGY:</a:t>
            </a:r>
          </a:p>
          <a:p>
            <a:pPr algn="ctr">
              <a:lnSpc>
                <a:spcPct val="85000"/>
              </a:lnSpc>
              <a:spcBef>
                <a:spcPct val="25000"/>
              </a:spcBef>
              <a:defRPr/>
            </a:pPr>
            <a:r>
              <a:rPr lang="en-US" sz="3200" b="1" i="1" dirty="0" smtClean="0">
                <a:solidFill>
                  <a:srgbClr val="FFFFFF"/>
                </a:solidFill>
                <a:latin typeface="Arial "/>
              </a:rPr>
              <a:t>FIN TECH ZEROES IN</a:t>
            </a:r>
          </a:p>
        </p:txBody>
      </p:sp>
      <p:sp>
        <p:nvSpPr>
          <p:cNvPr id="6" name="TextBox 5"/>
          <p:cNvSpPr txBox="1">
            <a:spLocks noChangeArrowheads="1"/>
          </p:cNvSpPr>
          <p:nvPr/>
        </p:nvSpPr>
        <p:spPr bwMode="auto">
          <a:xfrm>
            <a:off x="220717" y="4125887"/>
            <a:ext cx="8828033"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Number and Value of Deals Is Increasing</a:t>
            </a:r>
          </a:p>
          <a:p>
            <a:pPr algn="ctr"/>
            <a:endParaRPr lang="en-US" sz="3200" b="1" dirty="0" smtClean="0">
              <a:solidFill>
                <a:srgbClr val="225A7A"/>
              </a:solidFill>
              <a:latin typeface="Arial" panose="020B0604020202020204" pitchFamily="34" charset="0"/>
              <a:cs typeface="Arial" panose="020B0604020202020204" pitchFamily="34" charset="0"/>
            </a:endParaRPr>
          </a:p>
          <a:p>
            <a:pPr algn="ctr"/>
            <a:r>
              <a:rPr lang="en-US" sz="3200" b="1" i="1" dirty="0" smtClean="0">
                <a:solidFill>
                  <a:srgbClr val="FF0000"/>
                </a:solidFill>
                <a:latin typeface="Arial" panose="020B0604020202020204" pitchFamily="34" charset="0"/>
                <a:cs typeface="Arial" panose="020B0604020202020204" pitchFamily="34" charset="0"/>
              </a:rPr>
              <a:t>In Search of the Elusive Insurance ‘Unicorn’</a:t>
            </a:r>
          </a:p>
        </p:txBody>
      </p:sp>
    </p:spTree>
    <p:extLst>
      <p:ext uri="{BB962C8B-B14F-4D97-AF65-F5344CB8AC3E}">
        <p14:creationId xmlns:p14="http://schemas.microsoft.com/office/powerpoint/2010/main" val="3709457232"/>
      </p:ext>
    </p:extLst>
  </p:cSld>
  <p:clrMapOvr>
    <a:masterClrMapping/>
  </p:clrMapOvr>
  <p:transition>
    <p:zoom dir="in"/>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112</a:t>
            </a:fld>
            <a:endParaRPr lang="en-US" altLang="en-US" smtClean="0"/>
          </a:p>
        </p:txBody>
      </p:sp>
      <p:graphicFrame>
        <p:nvGraphicFramePr>
          <p:cNvPr id="58374" name="Object 3"/>
          <p:cNvGraphicFramePr>
            <a:graphicFrameLocks noGrp="1"/>
          </p:cNvGraphicFramePr>
          <p:nvPr>
            <p:ph type="chart" idx="4294967295"/>
            <p:extLst/>
          </p:nvPr>
        </p:nvGraphicFramePr>
        <p:xfrm>
          <a:off x="282575" y="1690688"/>
          <a:ext cx="8542337" cy="4513262"/>
        </p:xfrm>
        <a:graphic>
          <a:graphicData uri="http://schemas.openxmlformats.org/presentationml/2006/ole">
            <mc:AlternateContent xmlns:mc="http://schemas.openxmlformats.org/markup-compatibility/2006">
              <mc:Choice xmlns:v="urn:schemas-microsoft-com:vml" Requires="v">
                <p:oleObj spid="_x0000_s28349449" name="Chart" r:id="rId4" imgW="8581836" imgH="4533761" progId="MSGraph.Chart.8">
                  <p:embed followColorScheme="full"/>
                </p:oleObj>
              </mc:Choice>
              <mc:Fallback>
                <p:oleObj name="Chart" r:id="rId4" imgW="8581836" imgH="4533761" progId="MSGraph.Chart.8">
                  <p:embed followColorScheme="full"/>
                  <p:pic>
                    <p:nvPicPr>
                      <p:cNvPr id="0" name=""/>
                      <p:cNvPicPr>
                        <a:picLocks noGrp="1" noChangeArrowheads="1"/>
                      </p:cNvPicPr>
                      <p:nvPr/>
                    </p:nvPicPr>
                    <p:blipFill>
                      <a:blip r:embed="rId5"/>
                      <a:srcRect/>
                      <a:stretch>
                        <a:fillRect/>
                      </a:stretch>
                    </p:blipFill>
                    <p:spPr bwMode="gray">
                      <a:xfrm>
                        <a:off x="282575" y="169068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 Millions)</a:t>
            </a:r>
          </a:p>
        </p:txBody>
      </p:sp>
      <p:sp>
        <p:nvSpPr>
          <p:cNvPr id="1989639" name="AutoShape 7"/>
          <p:cNvSpPr>
            <a:spLocks noChangeArrowheads="1"/>
          </p:cNvSpPr>
          <p:nvPr/>
        </p:nvSpPr>
        <p:spPr bwMode="blackWhite">
          <a:xfrm>
            <a:off x="2916664" y="2506543"/>
            <a:ext cx="1739045" cy="907217"/>
          </a:xfrm>
          <a:prstGeom prst="wedgeRectCallout">
            <a:avLst>
              <a:gd name="adj1" fmla="val 162044"/>
              <a:gd name="adj2" fmla="val -4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smtClean="0">
                <a:solidFill>
                  <a:schemeClr val="bg1"/>
                </a:solidFill>
                <a:latin typeface="Arial" panose="020B0604020202020204" pitchFamily="34" charset="0"/>
                <a:cs typeface="Arial" panose="020B0604020202020204" pitchFamily="34" charset="0"/>
              </a:rPr>
              <a:t>Investment in insurance tech is rising</a:t>
            </a:r>
            <a:endParaRPr lang="en-US"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4401710" y="1238250"/>
            <a:ext cx="1813035" cy="1165105"/>
          </a:xfrm>
          <a:prstGeom prst="wedgeRectCallout">
            <a:avLst>
              <a:gd name="adj1" fmla="val 129787"/>
              <a:gd name="adj2" fmla="val -28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panose="020B0604020202020204" pitchFamily="34" charset="0"/>
                <a:cs typeface="Arial" panose="020B0604020202020204" pitchFamily="34" charset="0"/>
              </a:rPr>
              <a:t>Insurance tech deals reached a new record in 2016:Q1</a:t>
            </a:r>
            <a:endParaRPr lang="en-US" b="1" dirty="0">
              <a:solidFill>
                <a:srgbClr val="FFFFFF"/>
              </a:solidFill>
              <a:latin typeface="Arial" panose="020B0604020202020204" pitchFamily="34" charset="0"/>
              <a:cs typeface="Arial" panose="020B0604020202020204" pitchFamily="34" charset="0"/>
            </a:endParaRPr>
          </a:p>
        </p:txBody>
      </p:sp>
      <p:sp>
        <p:nvSpPr>
          <p:cNvPr id="11"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a:t>
            </a:r>
            <a:r>
              <a:rPr lang="en-US" sz="1100" dirty="0">
                <a:latin typeface="Arial" panose="020B0604020202020204" pitchFamily="34" charset="0"/>
                <a:cs typeface="Arial" panose="020B0604020202020204" pitchFamily="34" charset="0"/>
              </a:rPr>
              <a:t>CB Insights at </a:t>
            </a:r>
            <a:r>
              <a:rPr lang="en-US" sz="1100" dirty="0">
                <a:latin typeface="Arial" panose="020B0604020202020204" pitchFamily="34" charset="0"/>
                <a:cs typeface="Arial" panose="020B0604020202020204" pitchFamily="34" charset="0"/>
                <a:hlinkClick r:id="rId6"/>
              </a:rPr>
              <a:t>https://www.cbinsights.com/blog/insurance-tech-overview-q1-2016</a:t>
            </a:r>
            <a:r>
              <a:rPr lang="en-US" sz="1100" dirty="0" smtClean="0">
                <a:latin typeface="Arial" panose="020B0604020202020204" pitchFamily="34" charset="0"/>
                <a:cs typeface="Arial" panose="020B0604020202020204" pitchFamily="34" charset="0"/>
                <a:hlinkClick r:id="rId6"/>
              </a:rPr>
              <a:t>/</a:t>
            </a:r>
            <a:r>
              <a:rPr lang="en-US" sz="1100" dirty="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Insurance Information Institute. </a:t>
            </a:r>
          </a:p>
        </p:txBody>
      </p:sp>
      <p:sp>
        <p:nvSpPr>
          <p:cNvPr id="13" name="Rectangle 2"/>
          <p:cNvSpPr txBox="1">
            <a:spLocks noChangeArrowheads="1"/>
          </p:cNvSpPr>
          <p:nvPr/>
        </p:nvSpPr>
        <p:spPr bwMode="black">
          <a:xfrm>
            <a:off x="85725" y="74295"/>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Insurance Technology Financing Trend: Change Is Coming</a:t>
            </a:r>
            <a:endParaRPr lang="en-US" kern="0" dirty="0"/>
          </a:p>
        </p:txBody>
      </p:sp>
    </p:spTree>
    <p:extLst>
      <p:ext uri="{BB962C8B-B14F-4D97-AF65-F5344CB8AC3E}">
        <p14:creationId xmlns:p14="http://schemas.microsoft.com/office/powerpoint/2010/main" val="253460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Insurance Tech Activity by Area                   of Interest, 2013 – 2016:Q1</a:t>
            </a:r>
          </a:p>
        </p:txBody>
      </p:sp>
      <p:graphicFrame>
        <p:nvGraphicFramePr>
          <p:cNvPr id="7173" name="Object 3"/>
          <p:cNvGraphicFramePr>
            <a:graphicFrameLocks noChangeAspect="1"/>
          </p:cNvGraphicFramePr>
          <p:nvPr>
            <p:extLst/>
          </p:nvPr>
        </p:nvGraphicFramePr>
        <p:xfrm>
          <a:off x="406400" y="1317625"/>
          <a:ext cx="8058150" cy="4203700"/>
        </p:xfrm>
        <a:graphic>
          <a:graphicData uri="http://schemas.openxmlformats.org/presentationml/2006/ole">
            <mc:AlternateContent xmlns:mc="http://schemas.openxmlformats.org/markup-compatibility/2006">
              <mc:Choice xmlns:v="urn:schemas-microsoft-com:vml" Requires="v">
                <p:oleObj spid="_x0000_s28350473" name="Worksheet" r:id="rId4" imgW="8064613" imgH="4203746" progId="Excel.Sheet.8">
                  <p:embed/>
                </p:oleObj>
              </mc:Choice>
              <mc:Fallback>
                <p:oleObj name="Worksheet" r:id="rId4" imgW="8064613" imgH="4203746" progId="Excel.Sheet.8">
                  <p:embed/>
                  <p:pic>
                    <p:nvPicPr>
                      <p:cNvPr id="0" name=""/>
                      <p:cNvPicPr>
                        <a:picLocks noChangeAspect="1" noChangeArrowheads="1"/>
                      </p:cNvPicPr>
                      <p:nvPr/>
                    </p:nvPicPr>
                    <p:blipFill>
                      <a:blip r:embed="rId5"/>
                      <a:srcRect/>
                      <a:stretch>
                        <a:fillRect/>
                      </a:stretch>
                    </p:blipFill>
                    <p:spPr bwMode="auto">
                      <a:xfrm>
                        <a:off x="406400" y="1317625"/>
                        <a:ext cx="8058150" cy="4203700"/>
                      </a:xfrm>
                      <a:prstGeom prst="rect">
                        <a:avLst/>
                      </a:prstGeom>
                      <a:noFill/>
                      <a:ln>
                        <a:noFill/>
                      </a:ln>
                      <a:extLst/>
                    </p:spPr>
                  </p:pic>
                </p:oleObj>
              </mc:Fallback>
            </mc:AlternateContent>
          </a:graphicData>
        </a:graphic>
      </p:graphicFrame>
      <p:sp>
        <p:nvSpPr>
          <p:cNvPr id="8" name="Rectangle 6"/>
          <p:cNvSpPr>
            <a:spLocks noChangeArrowheads="1"/>
          </p:cNvSpPr>
          <p:nvPr/>
        </p:nvSpPr>
        <p:spPr bwMode="blackWhite">
          <a:xfrm>
            <a:off x="406400" y="5663922"/>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Silicon Valley and the Venture Capital community have the insurance industry in their sights.  Most will fail.  Some will succeed.</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a:t>
            </a:r>
            <a:r>
              <a:rPr lang="en-US" sz="1100" dirty="0">
                <a:latin typeface="Arial" panose="020B0604020202020204" pitchFamily="34" charset="0"/>
                <a:cs typeface="Arial" panose="020B0604020202020204" pitchFamily="34" charset="0"/>
              </a:rPr>
              <a:t>CB Insights at </a:t>
            </a:r>
            <a:r>
              <a:rPr lang="en-US" sz="1100" dirty="0">
                <a:latin typeface="Arial" panose="020B0604020202020204" pitchFamily="34" charset="0"/>
                <a:cs typeface="Arial" panose="020B0604020202020204" pitchFamily="34" charset="0"/>
                <a:hlinkClick r:id="rId6"/>
              </a:rPr>
              <a:t>https://www.cbinsights.com/blog/insurance-tech-overview-q1-2016</a:t>
            </a:r>
            <a:r>
              <a:rPr lang="en-US" sz="1100" dirty="0" smtClean="0">
                <a:latin typeface="Arial" panose="020B0604020202020204" pitchFamily="34" charset="0"/>
                <a:cs typeface="Arial" panose="020B0604020202020204" pitchFamily="34" charset="0"/>
                <a:hlinkClick r:id="rId6"/>
              </a:rPr>
              <a:t>/</a:t>
            </a:r>
            <a:r>
              <a:rPr lang="en-US" sz="1100" dirty="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Insurance Information Institute. </a:t>
            </a:r>
          </a:p>
        </p:txBody>
      </p:sp>
      <p:sp>
        <p:nvSpPr>
          <p:cNvPr id="10" name="Rectangle 4"/>
          <p:cNvSpPr>
            <a:spLocks noChangeArrowheads="1"/>
          </p:cNvSpPr>
          <p:nvPr/>
        </p:nvSpPr>
        <p:spPr bwMode="black">
          <a:xfrm>
            <a:off x="249237" y="1532591"/>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smtClean="0">
                <a:solidFill>
                  <a:srgbClr val="225A7A"/>
                </a:solidFill>
              </a:rPr>
              <a:t>(Percent)</a:t>
            </a:r>
            <a:endParaRPr lang="en-US" altLang="en-US" sz="1600" b="1" dirty="0">
              <a:solidFill>
                <a:srgbClr val="225A7A"/>
              </a:solidFill>
            </a:endParaRPr>
          </a:p>
        </p:txBody>
      </p:sp>
      <p:sp>
        <p:nvSpPr>
          <p:cNvPr id="11" name="AutoShape 14"/>
          <p:cNvSpPr>
            <a:spLocks noChangeArrowheads="1"/>
          </p:cNvSpPr>
          <p:nvPr/>
        </p:nvSpPr>
        <p:spPr bwMode="blackWhite">
          <a:xfrm>
            <a:off x="3403600" y="1092340"/>
            <a:ext cx="4147503" cy="893762"/>
          </a:xfrm>
          <a:prstGeom prst="wedgeRectCallout">
            <a:avLst>
              <a:gd name="adj1" fmla="val 35795"/>
              <a:gd name="adj2" fmla="val 18963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With the ACA in the rear view window, non-health insurance tech accounts for the majority of investment</a:t>
            </a:r>
          </a:p>
        </p:txBody>
      </p:sp>
    </p:spTree>
    <p:extLst>
      <p:ext uri="{BB962C8B-B14F-4D97-AF65-F5344CB8AC3E}">
        <p14:creationId xmlns:p14="http://schemas.microsoft.com/office/powerpoint/2010/main" val="8408456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114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12</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March 2016:</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9525" y="1535113"/>
          <a:ext cx="9144000" cy="4740275"/>
        </p:xfrm>
        <a:graphic>
          <a:graphicData uri="http://schemas.openxmlformats.org/presentationml/2006/ole">
            <mc:AlternateContent xmlns:mc="http://schemas.openxmlformats.org/markup-compatibility/2006">
              <mc:Choice xmlns:v="urn:schemas-microsoft-com:vml" Requires="v">
                <p:oleObj spid="_x0000_s28302352"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9525" y="1535113"/>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March 2016,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5105400" y="1154113"/>
            <a:ext cx="3495675" cy="1111567"/>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In March</a:t>
            </a:r>
            <a:r>
              <a:rPr lang="en-US" sz="1400" b="1" dirty="0">
                <a:solidFill>
                  <a:schemeClr val="bg1"/>
                </a:solidFill>
                <a:latin typeface="Arial" charset="0"/>
              </a:rPr>
              <a:t>, </a:t>
            </a:r>
            <a:r>
              <a:rPr lang="en-US" sz="1400" b="1" dirty="0" smtClean="0">
                <a:solidFill>
                  <a:schemeClr val="bg1"/>
                </a:solidFill>
                <a:latin typeface="Arial" charset="0"/>
              </a:rPr>
              <a:t>21 </a:t>
            </a:r>
            <a:r>
              <a:rPr lang="en-US" sz="1400" b="1" dirty="0">
                <a:solidFill>
                  <a:schemeClr val="bg1"/>
                </a:solidFill>
                <a:latin typeface="Arial" charset="0"/>
              </a:rPr>
              <a:t>states had over-the-month unemployment rate decreases, 15 states had increases, and 14 states and the District of Columbia had no change</a:t>
            </a:r>
            <a:r>
              <a:rPr lang="en-US" sz="1400" b="1" dirty="0" smtClean="0">
                <a:solidFill>
                  <a:schemeClr val="bg1"/>
                </a:solidFill>
                <a:latin typeface="Arial" charset="0"/>
              </a:rPr>
              <a:t>.</a:t>
            </a:r>
            <a:endParaRPr lang="en-US" sz="1400" b="1" dirty="0">
              <a:solidFill>
                <a:schemeClr val="bg1"/>
              </a:solidFill>
              <a:latin typeface="Arial" charset="0"/>
            </a:endParaRPr>
          </a:p>
          <a:p>
            <a:pPr>
              <a:lnSpc>
                <a:spcPct val="90000"/>
              </a:lnSpc>
              <a:spcBef>
                <a:spcPct val="50000"/>
              </a:spcBef>
              <a:buClr>
                <a:schemeClr val="bg1"/>
              </a:buClr>
              <a:defRPr/>
            </a:pPr>
            <a:endParaRPr lang="en-US" sz="1400" b="1" dirty="0">
              <a:solidFill>
                <a:schemeClr val="bg1"/>
              </a:solidFill>
              <a:latin typeface="Arial" charset="0"/>
            </a:endParaRPr>
          </a:p>
          <a:p>
            <a:pPr>
              <a:lnSpc>
                <a:spcPct val="90000"/>
              </a:lnSpc>
              <a:spcBef>
                <a:spcPct val="50000"/>
              </a:spcBef>
              <a:buClr>
                <a:schemeClr val="bg1"/>
              </a:buClr>
              <a:defRPr/>
            </a:pPr>
            <a:endParaRPr lang="en-US" sz="1400" b="1" dirty="0">
              <a:solidFill>
                <a:schemeClr val="bg1"/>
              </a:solidFill>
              <a:latin typeface="Arial" charset="0"/>
            </a:endParaRPr>
          </a:p>
        </p:txBody>
      </p:sp>
      <p:sp>
        <p:nvSpPr>
          <p:cNvPr id="8" name="AutoShape 7"/>
          <p:cNvSpPr>
            <a:spLocks noChangeArrowheads="1"/>
          </p:cNvSpPr>
          <p:nvPr/>
        </p:nvSpPr>
        <p:spPr bwMode="blackWhite">
          <a:xfrm>
            <a:off x="2379246" y="3729038"/>
            <a:ext cx="3064284" cy="1371600"/>
          </a:xfrm>
          <a:prstGeom prst="wedgeRectCallout">
            <a:avLst>
              <a:gd name="adj1" fmla="val -73461"/>
              <a:gd name="adj2" fmla="val 150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Residual impacts of the housing collapse, weak economies are holding back several states</a:t>
            </a:r>
            <a:endParaRPr lang="en-US" sz="2000" b="1" dirty="0">
              <a:solidFill>
                <a:srgbClr val="FFFFFF"/>
              </a:solidFill>
            </a:endParaRPr>
          </a:p>
        </p:txBody>
      </p:sp>
    </p:spTree>
    <p:extLst>
      <p:ext uri="{BB962C8B-B14F-4D97-AF65-F5344CB8AC3E}">
        <p14:creationId xmlns:p14="http://schemas.microsoft.com/office/powerpoint/2010/main" val="2499511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13</a:t>
            </a:fld>
            <a:endParaRPr lang="en-US" altLang="en-US" sz="900" dirty="0" smtClean="0"/>
          </a:p>
        </p:txBody>
      </p:sp>
      <p:graphicFrame>
        <p:nvGraphicFramePr>
          <p:cNvPr id="7171" name="Object 3"/>
          <p:cNvGraphicFramePr>
            <a:graphicFrameLocks noGrp="1" noChangeAspect="1"/>
          </p:cNvGraphicFramePr>
          <p:nvPr>
            <p:ph idx="4294967295"/>
            <p:extLst/>
          </p:nvPr>
        </p:nvGraphicFramePr>
        <p:xfrm>
          <a:off x="9525" y="1836738"/>
          <a:ext cx="9132888" cy="4733925"/>
        </p:xfrm>
        <a:graphic>
          <a:graphicData uri="http://schemas.openxmlformats.org/presentationml/2006/ole">
            <mc:AlternateContent xmlns:mc="http://schemas.openxmlformats.org/markup-compatibility/2006">
              <mc:Choice xmlns:v="urn:schemas-microsoft-com:vml" Requires="v">
                <p:oleObj spid="_x0000_s28303376"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9525" y="1836738"/>
                        <a:ext cx="9132888"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March 2016: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March 2016,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8" name="AutoShape 6"/>
          <p:cNvSpPr>
            <a:spLocks noChangeArrowheads="1"/>
          </p:cNvSpPr>
          <p:nvPr/>
        </p:nvSpPr>
        <p:spPr bwMode="blackWhite">
          <a:xfrm>
            <a:off x="5105400" y="1154113"/>
            <a:ext cx="3495675" cy="1111567"/>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In March, </a:t>
            </a:r>
            <a:r>
              <a:rPr lang="en-US" sz="1400" b="1" dirty="0">
                <a:solidFill>
                  <a:schemeClr val="bg1"/>
                </a:solidFill>
                <a:latin typeface="Arial" charset="0"/>
              </a:rPr>
              <a:t>21 states had over-the-month unemployment rate decreases, 15 states had increases, and 14 states and the District of Columbia had no change.</a:t>
            </a:r>
          </a:p>
          <a:p>
            <a:pPr>
              <a:lnSpc>
                <a:spcPct val="90000"/>
              </a:lnSpc>
              <a:spcBef>
                <a:spcPct val="50000"/>
              </a:spcBef>
              <a:buClr>
                <a:schemeClr val="bg1"/>
              </a:buClr>
              <a:defRPr/>
            </a:pPr>
            <a:endParaRPr lang="en-US" sz="1400" b="1" dirty="0">
              <a:solidFill>
                <a:schemeClr val="bg1"/>
              </a:solidFill>
              <a:latin typeface="Arial" charset="0"/>
            </a:endParaRPr>
          </a:p>
          <a:p>
            <a:pPr>
              <a:lnSpc>
                <a:spcPct val="90000"/>
              </a:lnSpc>
              <a:spcBef>
                <a:spcPct val="50000"/>
              </a:spcBef>
              <a:buClr>
                <a:schemeClr val="bg1"/>
              </a:buClr>
              <a:defRPr/>
            </a:pPr>
            <a:endParaRPr lang="en-US" sz="1400" b="1" dirty="0">
              <a:solidFill>
                <a:schemeClr val="bg1"/>
              </a:solidFill>
              <a:latin typeface="Arial" charset="0"/>
            </a:endParaRPr>
          </a:p>
        </p:txBody>
      </p:sp>
      <p:sp>
        <p:nvSpPr>
          <p:cNvPr id="7" name="AutoShape 7"/>
          <p:cNvSpPr>
            <a:spLocks noChangeArrowheads="1"/>
          </p:cNvSpPr>
          <p:nvPr/>
        </p:nvSpPr>
        <p:spPr bwMode="blackWhite">
          <a:xfrm>
            <a:off x="3971925" y="4100513"/>
            <a:ext cx="2678521" cy="1295912"/>
          </a:xfrm>
          <a:prstGeom prst="wedgeRectCallout">
            <a:avLst>
              <a:gd name="adj1" fmla="val 108614"/>
              <a:gd name="adj2" fmla="val -70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Strength in Energy, Agricultural States-most also avoided housing bust</a:t>
            </a:r>
            <a:endParaRPr lang="en-US" sz="2000" b="1" dirty="0">
              <a:solidFill>
                <a:srgbClr val="FFFFFF"/>
              </a:solidFill>
            </a:endParaRPr>
          </a:p>
        </p:txBody>
      </p:sp>
    </p:spTree>
    <p:extLst>
      <p:ext uri="{BB962C8B-B14F-4D97-AF65-F5344CB8AC3E}">
        <p14:creationId xmlns:p14="http://schemas.microsoft.com/office/powerpoint/2010/main" val="1434874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14</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2005–2016:Q1</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304400"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350487" y="2337798"/>
            <a:ext cx="2182812" cy="606107"/>
          </a:xfrm>
          <a:prstGeom prst="wedgeRectCallout">
            <a:avLst>
              <a:gd name="adj1" fmla="val 50278"/>
              <a:gd name="adj2" fmla="val 1787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387600" y="4457458"/>
            <a:ext cx="2419350" cy="728662"/>
          </a:xfrm>
          <a:prstGeom prst="wedgeRectCallout">
            <a:avLst>
              <a:gd name="adj1" fmla="val 17193"/>
              <a:gd name="adj2" fmla="val -674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56301" y="3606800"/>
            <a:ext cx="2932112" cy="1451293"/>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 2015:Q1 over 2014:Q1: 4.5%</a:t>
            </a:r>
            <a:br>
              <a:rPr lang="en-US" altLang="en-US" sz="1400" b="1" dirty="0" smtClean="0">
                <a:solidFill>
                  <a:schemeClr val="bg1"/>
                </a:solidFill>
              </a:rPr>
            </a:br>
            <a:r>
              <a:rPr lang="en-US" altLang="en-US" sz="1400" b="1" dirty="0" smtClean="0">
                <a:solidFill>
                  <a:schemeClr val="bg1"/>
                </a:solidFill>
              </a:rPr>
              <a:t>2016:Q1 over 2015:Q1: 4.5%</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14</a:t>
            </a:fld>
            <a:endParaRPr lang="en-US" altLang="en-US" smtClean="0"/>
          </a:p>
        </p:txBody>
      </p:sp>
      <p:sp>
        <p:nvSpPr>
          <p:cNvPr id="16" name="AutoShape 14"/>
          <p:cNvSpPr>
            <a:spLocks noChangeArrowheads="1"/>
          </p:cNvSpPr>
          <p:nvPr/>
        </p:nvSpPr>
        <p:spPr bwMode="blackWhite">
          <a:xfrm>
            <a:off x="4704080" y="1306966"/>
            <a:ext cx="2865120" cy="1091293"/>
          </a:xfrm>
          <a:prstGeom prst="wedgeRectCallout">
            <a:avLst>
              <a:gd name="adj1" fmla="val 85518"/>
              <a:gd name="adj2" fmla="val -1798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2016:Q1) </a:t>
            </a:r>
            <a:r>
              <a:rPr lang="en-US" b="1" dirty="0">
                <a:solidFill>
                  <a:schemeClr val="bg1"/>
                </a:solidFill>
              </a:rPr>
              <a:t>was </a:t>
            </a:r>
            <a:r>
              <a:rPr lang="en-US" b="1" dirty="0" smtClean="0">
                <a:solidFill>
                  <a:schemeClr val="bg1"/>
                </a:solidFill>
              </a:rPr>
              <a:t>$8.03 trillion</a:t>
            </a:r>
            <a:r>
              <a:rPr lang="en-US" b="1" dirty="0">
                <a:solidFill>
                  <a:schemeClr val="bg1"/>
                </a:solidFill>
              </a:rPr>
              <a:t>, a new </a:t>
            </a:r>
            <a:r>
              <a:rPr lang="en-US" b="1" dirty="0" smtClean="0">
                <a:solidFill>
                  <a:schemeClr val="bg1"/>
                </a:solidFill>
              </a:rPr>
              <a:t>peak--$1.80 trillion (29%) above 2009 trough</a:t>
            </a:r>
            <a:endParaRPr lang="en-US" b="1" dirty="0">
              <a:solidFill>
                <a:schemeClr val="bg1"/>
              </a:solidFill>
            </a:endParaRPr>
          </a:p>
        </p:txBody>
      </p:sp>
    </p:spTree>
    <p:extLst>
      <p:ext uri="{BB962C8B-B14F-4D97-AF65-F5344CB8AC3E}">
        <p14:creationId xmlns:p14="http://schemas.microsoft.com/office/powerpoint/2010/main" val="2107943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305424" name="Chart" r:id="rId4" imgW="8419970" imgH="3581539" progId="MSGraph.Chart.8">
                  <p:embed followColorScheme="full"/>
                </p:oleObj>
              </mc:Choice>
              <mc:Fallback>
                <p:oleObj name="Chart" r:id="rId4" imgW="8419970"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15</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1990-2015E</a:t>
            </a:r>
          </a:p>
        </p:txBody>
      </p:sp>
      <p:sp>
        <p:nvSpPr>
          <p:cNvPr id="14344" name="Rectangle 3"/>
          <p:cNvSpPr>
            <a:spLocks noChangeArrowheads="1"/>
          </p:cNvSpPr>
          <p:nvPr/>
        </p:nvSpPr>
        <p:spPr bwMode="auto">
          <a:xfrm>
            <a:off x="0" y="6245525"/>
            <a:ext cx="87725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*Private employment;  Shaded areas indicate recessions. </a:t>
            </a:r>
            <a:r>
              <a:rPr lang="en-US" sz="1100" dirty="0" smtClean="0">
                <a:latin typeface="Arial" panose="020B0604020202020204" pitchFamily="34" charset="0"/>
                <a:cs typeface="Arial" panose="020B0604020202020204" pitchFamily="34" charset="0"/>
              </a:rPr>
              <a:t>WC </a:t>
            </a:r>
            <a:r>
              <a:rPr lang="en-US" sz="1100" dirty="0">
                <a:latin typeface="Arial" panose="020B0604020202020204" pitchFamily="34" charset="0"/>
                <a:cs typeface="Arial" panose="020B0604020202020204" pitchFamily="34" charset="0"/>
              </a:rPr>
              <a:t>premiums </a:t>
            </a:r>
            <a:r>
              <a:rPr lang="en-US" sz="1100" dirty="0" smtClean="0">
                <a:latin typeface="Arial" panose="020B0604020202020204" pitchFamily="34" charset="0"/>
                <a:cs typeface="Arial" panose="020B0604020202020204" pitchFamily="34" charset="0"/>
              </a:rPr>
              <a:t>are from NCCI</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through 2014; I.I.I. estimate for 2015.</a:t>
            </a: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NBER (recessions); Federal Reserve Bank of St. Louis at </a:t>
            </a:r>
            <a:r>
              <a:rPr lang="en-US" sz="1100" dirty="0">
                <a:latin typeface="Arial" panose="020B0604020202020204" pitchFamily="34" charset="0"/>
                <a:cs typeface="Arial" panose="020B0604020202020204" pitchFamily="34" charset="0"/>
                <a:hlinkClick r:id="rId6"/>
              </a:rPr>
              <a:t>http://research.stlouisfed.org/fred2/series/WASCUR</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 (annualized as of Q4 2015); </a:t>
            </a:r>
            <a:r>
              <a:rPr lang="en-US" sz="1100" dirty="0">
                <a:latin typeface="Arial" panose="020B0604020202020204" pitchFamily="34" charset="0"/>
                <a:cs typeface="Arial" panose="020B0604020202020204" pitchFamily="34" charset="0"/>
              </a:rPr>
              <a:t>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anose="020B0604020202020204" pitchFamily="34" charset="0"/>
                <a:cs typeface="Arial" panose="020B0604020202020204" pitchFamily="34" charset="0"/>
              </a:rPr>
              <a:t>Continued </a:t>
            </a:r>
            <a:r>
              <a:rPr lang="en-US" b="1" dirty="0">
                <a:solidFill>
                  <a:srgbClr val="FFFFFF"/>
                </a:solidFill>
                <a:latin typeface="Arial" panose="020B0604020202020204" pitchFamily="34" charset="0"/>
                <a:cs typeface="Arial" panose="020B0604020202020204" pitchFamily="34" charset="0"/>
              </a:rPr>
              <a:t>P</a:t>
            </a:r>
            <a:r>
              <a:rPr lang="en-US" b="1" dirty="0" smtClean="0">
                <a:solidFill>
                  <a:srgbClr val="FFFFFF"/>
                </a:solidFill>
                <a:latin typeface="Arial" panose="020B0604020202020204" pitchFamily="34" charset="0"/>
                <a:cs typeface="Arial" panose="020B0604020202020204" pitchFamily="34" charset="0"/>
              </a:rPr>
              <a:t>ayroll </a:t>
            </a:r>
            <a:r>
              <a:rPr lang="en-US" b="1" dirty="0">
                <a:solidFill>
                  <a:srgbClr val="FFFFFF"/>
                </a:solidFill>
                <a:latin typeface="Arial" panose="020B0604020202020204" pitchFamily="34" charset="0"/>
                <a:cs typeface="Arial" panose="020B0604020202020204" pitchFamily="34" charset="0"/>
              </a:rPr>
              <a:t>G</a:t>
            </a:r>
            <a:r>
              <a:rPr lang="en-US" b="1" dirty="0" smtClean="0">
                <a:solidFill>
                  <a:srgbClr val="FFFFFF"/>
                </a:solidFill>
                <a:latin typeface="Arial" panose="020B0604020202020204" pitchFamily="34" charset="0"/>
                <a:cs typeface="Arial" panose="020B0604020202020204" pitchFamily="34" charset="0"/>
              </a:rPr>
              <a:t>rowth </a:t>
            </a:r>
            <a:r>
              <a:rPr lang="en-US" b="1" dirty="0">
                <a:solidFill>
                  <a:srgbClr val="FFFFFF"/>
                </a:solidFill>
                <a:latin typeface="Arial" panose="020B0604020202020204" pitchFamily="34" charset="0"/>
                <a:cs typeface="Arial" panose="020B0604020202020204" pitchFamily="34" charset="0"/>
              </a:rPr>
              <a:t>and </a:t>
            </a:r>
            <a:r>
              <a:rPr lang="en-US" b="1" dirty="0" smtClean="0">
                <a:solidFill>
                  <a:srgbClr val="FFFFFF"/>
                </a:solidFill>
                <a:latin typeface="Arial" panose="020B0604020202020204" pitchFamily="34" charset="0"/>
                <a:cs typeface="Arial" panose="020B0604020202020204" pitchFamily="34" charset="0"/>
              </a:rPr>
              <a:t>Rate Gains Suggest </a:t>
            </a:r>
            <a:r>
              <a:rPr lang="en-US" b="1" dirty="0">
                <a:solidFill>
                  <a:srgbClr val="FFFFFF"/>
                </a:solidFill>
                <a:latin typeface="Arial" panose="020B0604020202020204" pitchFamily="34" charset="0"/>
                <a:cs typeface="Arial" panose="020B0604020202020204" pitchFamily="34" charset="0"/>
              </a:rPr>
              <a:t>WC NWP </a:t>
            </a:r>
            <a:r>
              <a:rPr lang="en-US" b="1" dirty="0" smtClean="0">
                <a:solidFill>
                  <a:srgbClr val="FFFFFF"/>
                </a:solidFill>
                <a:latin typeface="Arial" panose="020B0604020202020204" pitchFamily="34" charset="0"/>
                <a:cs typeface="Arial" panose="020B0604020202020204" pitchFamily="34" charset="0"/>
              </a:rPr>
              <a:t>Will </a:t>
            </a:r>
            <a:r>
              <a:rPr lang="en-US" b="1" dirty="0">
                <a:solidFill>
                  <a:srgbClr val="FFFFFF"/>
                </a:solidFill>
                <a:latin typeface="Arial" panose="020B0604020202020204" pitchFamily="34" charset="0"/>
                <a:cs typeface="Arial" panose="020B0604020202020204" pitchFamily="34" charset="0"/>
              </a:rPr>
              <a:t>G</a:t>
            </a:r>
            <a:r>
              <a:rPr lang="en-US" b="1" dirty="0" smtClean="0">
                <a:solidFill>
                  <a:srgbClr val="FFFFFF"/>
                </a:solidFill>
                <a:latin typeface="Arial" panose="020B0604020202020204" pitchFamily="34" charset="0"/>
                <a:cs typeface="Arial" panose="020B0604020202020204" pitchFamily="34" charset="0"/>
              </a:rPr>
              <a:t>row </a:t>
            </a:r>
            <a:r>
              <a:rPr lang="en-US" b="1" dirty="0">
                <a:solidFill>
                  <a:srgbClr val="FFFFFF"/>
                </a:solidFill>
                <a:latin typeface="Arial" panose="020B0604020202020204" pitchFamily="34" charset="0"/>
                <a:cs typeface="Arial" panose="020B0604020202020204" pitchFamily="34" charset="0"/>
              </a:rPr>
              <a:t>A</a:t>
            </a:r>
            <a:r>
              <a:rPr lang="en-US" b="1" dirty="0" smtClean="0">
                <a:solidFill>
                  <a:srgbClr val="FFFFFF"/>
                </a:solidFill>
                <a:latin typeface="Arial" panose="020B0604020202020204" pitchFamily="34" charset="0"/>
                <a:cs typeface="Arial" panose="020B0604020202020204" pitchFamily="34" charset="0"/>
              </a:rPr>
              <a:t>gain </a:t>
            </a:r>
            <a:r>
              <a:rPr lang="en-US" b="1" dirty="0">
                <a:solidFill>
                  <a:srgbClr val="FFFFFF"/>
                </a:solidFill>
                <a:latin typeface="Arial" panose="020B0604020202020204" pitchFamily="34" charset="0"/>
                <a:cs typeface="Arial" panose="020B0604020202020204" pitchFamily="34" charset="0"/>
              </a:rPr>
              <a:t>in </a:t>
            </a:r>
            <a:r>
              <a:rPr lang="en-US" b="1" dirty="0" smtClean="0">
                <a:solidFill>
                  <a:srgbClr val="FFFFFF"/>
                </a:solidFill>
                <a:latin typeface="Arial" panose="020B0604020202020204" pitchFamily="34" charset="0"/>
                <a:cs typeface="Arial" panose="020B0604020202020204" pitchFamily="34" charset="0"/>
              </a:rPr>
              <a:t>2016</a:t>
            </a:r>
            <a:endParaRPr lang="en-US" b="1" dirty="0">
              <a:solidFill>
                <a:srgbClr val="FFFFFF"/>
              </a:solidFill>
              <a:latin typeface="Arial" panose="020B0604020202020204" pitchFamily="34" charset="0"/>
              <a:cs typeface="Arial" panose="020B0604020202020204" pitchFamily="34" charset="0"/>
            </a:endParaRPr>
          </a:p>
        </p:txBody>
      </p:sp>
      <p:sp>
        <p:nvSpPr>
          <p:cNvPr id="14346" name="Text Box 7"/>
          <p:cNvSpPr txBox="1">
            <a:spLocks noChangeArrowheads="1"/>
          </p:cNvSpPr>
          <p:nvPr/>
        </p:nvSpPr>
        <p:spPr bwMode="auto">
          <a:xfrm>
            <a:off x="1251200" y="1951574"/>
            <a:ext cx="647613" cy="184666"/>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7/90-3/91</a:t>
            </a:r>
          </a:p>
        </p:txBody>
      </p:sp>
      <p:sp>
        <p:nvSpPr>
          <p:cNvPr id="14347" name="Text Box 10"/>
          <p:cNvSpPr txBox="1">
            <a:spLocks noChangeArrowheads="1"/>
          </p:cNvSpPr>
          <p:nvPr/>
        </p:nvSpPr>
        <p:spPr bwMode="auto">
          <a:xfrm>
            <a:off x="4021413" y="1947181"/>
            <a:ext cx="724109" cy="184666"/>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3/01-11/01</a:t>
            </a:r>
          </a:p>
        </p:txBody>
      </p:sp>
      <p:sp>
        <p:nvSpPr>
          <p:cNvPr id="14348" name="Rectangle 16"/>
          <p:cNvSpPr>
            <a:spLocks noChangeArrowheads="1"/>
          </p:cNvSpPr>
          <p:nvPr/>
        </p:nvSpPr>
        <p:spPr bwMode="auto">
          <a:xfrm>
            <a:off x="1362870" y="2162009"/>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258066" y="211316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063441" y="2111520"/>
            <a:ext cx="483232"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5938344" y="1871078"/>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12/07-6/09</a:t>
            </a:r>
          </a:p>
        </p:txBody>
      </p:sp>
      <p:sp>
        <p:nvSpPr>
          <p:cNvPr id="14352" name="Rectangle 15"/>
          <p:cNvSpPr>
            <a:spLocks noChangeArrowheads="1"/>
          </p:cNvSpPr>
          <p:nvPr/>
        </p:nvSpPr>
        <p:spPr bwMode="black">
          <a:xfrm>
            <a:off x="178118" y="1420543"/>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32175"/>
              <a:gd name="adj2" fmla="val -42117"/>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WC premium volume dropped two years before the recession began</a:t>
            </a:r>
          </a:p>
        </p:txBody>
      </p:sp>
      <p:sp>
        <p:nvSpPr>
          <p:cNvPr id="18" name="AutoShape 38"/>
          <p:cNvSpPr>
            <a:spLocks noChangeArrowheads="1"/>
          </p:cNvSpPr>
          <p:nvPr/>
        </p:nvSpPr>
        <p:spPr bwMode="blackWhite">
          <a:xfrm>
            <a:off x="4254616" y="3488515"/>
            <a:ext cx="1882775" cy="1366837"/>
          </a:xfrm>
          <a:prstGeom prst="wedgeRectCallout">
            <a:avLst>
              <a:gd name="adj1" fmla="val 77762"/>
              <a:gd name="adj2" fmla="val -179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WC net premiums written were down $14B or 29.3% to $33.8B in 2010 after peaking at $47.8B in 2005</a:t>
            </a:r>
          </a:p>
        </p:txBody>
      </p:sp>
    </p:spTree>
    <p:extLst>
      <p:ext uri="{BB962C8B-B14F-4D97-AF65-F5344CB8AC3E}">
        <p14:creationId xmlns:p14="http://schemas.microsoft.com/office/powerpoint/2010/main" val="28996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646113" y="1957389"/>
            <a:ext cx="7916862" cy="184785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MANUFACTURING &amp; ENERGY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16</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Key Sectors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a:t>
            </a:fld>
            <a:endParaRPr lang="en-US"/>
          </a:p>
        </p:txBody>
      </p:sp>
    </p:spTree>
    <p:extLst>
      <p:ext uri="{BB962C8B-B14F-4D97-AF65-F5344CB8AC3E}">
        <p14:creationId xmlns:p14="http://schemas.microsoft.com/office/powerpoint/2010/main" val="33007932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17</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2003-2016*</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06448" name="Chart" r:id="rId4" imgW="8772414" imgH="3305140" progId="MSGraph.Chart.8">
                  <p:embed followColorScheme="full"/>
                </p:oleObj>
              </mc:Choice>
              <mc:Fallback>
                <p:oleObj name="Chart" r:id="rId4" imgW="8772414" imgH="3305140"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8672"/>
              <a:gd name="adj2" fmla="val 11935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467983" y="1843443"/>
            <a:ext cx="1734093" cy="1089211"/>
          </a:xfrm>
          <a:prstGeom prst="wedgeRectCallout">
            <a:avLst>
              <a:gd name="adj1" fmla="val 5193"/>
              <a:gd name="adj2" fmla="val 10772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510327" y="1058118"/>
            <a:ext cx="2480054" cy="1457243"/>
          </a:xfrm>
          <a:prstGeom prst="wedgeRectCallout">
            <a:avLst>
              <a:gd name="adj1" fmla="val 26075"/>
              <a:gd name="adj2" fmla="val 5526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2016: Value of new </a:t>
            </a:r>
            <a:r>
              <a:rPr lang="en-US" sz="1600" b="1" dirty="0" err="1" smtClean="0">
                <a:solidFill>
                  <a:schemeClr val="bg1"/>
                </a:solidFill>
              </a:rPr>
              <a:t>pvt.</a:t>
            </a:r>
            <a:r>
              <a:rPr lang="en-US" sz="1600" b="1" dirty="0" smtClean="0">
                <a:solidFill>
                  <a:schemeClr val="bg1"/>
                </a:solidFill>
              </a:rPr>
              <a:t> construction hits $846.2B as of Feb. 2016, up 69.0% from the 2010 trough but still 7.2%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9414" y="3060396"/>
            <a:ext cx="889000" cy="307777"/>
          </a:xfrm>
          <a:prstGeom prst="rect">
            <a:avLst/>
          </a:prstGeom>
          <a:noFill/>
          <a:ln w="9525">
            <a:noFill/>
            <a:miter lim="800000"/>
            <a:headEnd/>
            <a:tailEnd/>
          </a:ln>
        </p:spPr>
        <p:txBody>
          <a:bodyPr>
            <a:spAutoFit/>
          </a:bodyPr>
          <a:lstStyle/>
          <a:p>
            <a:pPr algn="ctr"/>
            <a:r>
              <a:rPr lang="en-US" sz="1400" b="1" dirty="0" smtClean="0"/>
              <a:t>$447.9</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$398.3</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*2016 figure is a seasonally adjusted annual rate as of February.</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1899148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18</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2016 vs. 2015*</a:t>
            </a:r>
          </a:p>
        </p:txBody>
      </p:sp>
      <p:graphicFrame>
        <p:nvGraphicFramePr>
          <p:cNvPr id="66562" name="Object 4"/>
          <p:cNvGraphicFramePr>
            <a:graphicFrameLocks noChangeAspect="1"/>
          </p:cNvGraphicFramePr>
          <p:nvPr>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07472"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66449" y="3832801"/>
            <a:ext cx="2794459" cy="983280"/>
          </a:xfrm>
          <a:prstGeom prst="wedgeRectCallout">
            <a:avLst>
              <a:gd name="adj1" fmla="val 41957"/>
              <a:gd name="adj2" fmla="val -7098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 data through February 2016.</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+10.6%</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+9.2%</a:t>
            </a:r>
            <a:endParaRPr lang="en-US" sz="2400" b="1" u="sng" dirty="0">
              <a:solidFill>
                <a:srgbClr val="225A7A"/>
              </a:solidFill>
            </a:endParaRPr>
          </a:p>
        </p:txBody>
      </p:sp>
      <p:sp>
        <p:nvSpPr>
          <p:cNvPr id="12" name="AutoShape 9"/>
          <p:cNvSpPr>
            <a:spLocks noChangeArrowheads="1"/>
          </p:cNvSpPr>
          <p:nvPr/>
        </p:nvSpPr>
        <p:spPr bwMode="blackWhite">
          <a:xfrm>
            <a:off x="4572000" y="2522463"/>
            <a:ext cx="2030261" cy="1046237"/>
          </a:xfrm>
          <a:prstGeom prst="wedgeRectCallout">
            <a:avLst>
              <a:gd name="adj1" fmla="val 33760"/>
              <a:gd name="adj2" fmla="val -1300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035829" y="1351280"/>
            <a:ext cx="2641891"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6953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19</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308496"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436492"/>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(4/16 for 2016-17; </a:t>
            </a:r>
            <a:r>
              <a:rPr lang="en-US" sz="1100" dirty="0"/>
              <a:t>3</a:t>
            </a:r>
            <a:r>
              <a:rPr lang="en-US" sz="1100" dirty="0" smtClean="0"/>
              <a:t>/16 for 2018-21F;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still-low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0314804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T</a:t>
            </a:r>
            <a:r>
              <a:rPr lang="en-US" sz="4200" dirty="0" smtClean="0">
                <a:solidFill>
                  <a:schemeClr val="bg1"/>
                </a:solidFill>
              </a:rPr>
              <a:t>he Economy Will Impact Workers Compensation Growth and Performance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Workers Comp Is Among the Fastest Growing Major Commercial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20</a:t>
            </a:fld>
            <a:endParaRPr lang="en-US" dirty="0"/>
          </a:p>
        </p:txBody>
      </p:sp>
      <p:graphicFrame>
        <p:nvGraphicFramePr>
          <p:cNvPr id="1936387" name="Object 3"/>
          <p:cNvGraphicFramePr>
            <a:graphicFrameLocks noChangeAspect="1"/>
          </p:cNvGraphicFramePr>
          <p:nvPr>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309520" name="Chart" r:id="rId4" imgW="8286815" imgH="3771900" progId="MSGraph.Chart.8">
                  <p:embed followColorScheme="full"/>
                </p:oleObj>
              </mc:Choice>
              <mc:Fallback>
                <p:oleObj name="Chart" r:id="rId4" imgW="828681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 Only Now Recovering</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2003-2016*</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*2016 figure is a seasonally adjusted annual rate as of February;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finally be turning around; still down $17.1B or 5.4% since 2009 peak</a:t>
            </a:r>
            <a:endParaRPr lang="en-US" sz="1600" b="1" dirty="0">
              <a:solidFill>
                <a:schemeClr val="bg1"/>
              </a:solidFill>
            </a:endParaRPr>
          </a:p>
        </p:txBody>
      </p:sp>
    </p:spTree>
    <p:extLst>
      <p:ext uri="{BB962C8B-B14F-4D97-AF65-F5344CB8AC3E}">
        <p14:creationId xmlns:p14="http://schemas.microsoft.com/office/powerpoint/2010/main" val="41468060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21</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2010—March 2016</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311568"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071"/>
              <a:gd name="adj2" fmla="val -25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+1.237 million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(+22.8%)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19170986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22</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2003–March 2016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312592"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80465" y="297380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2014-16 as the Housing Market,  Private Investment and Govt. Spending Recover.  WC Insurers Continue to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22</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207827" y="1095109"/>
            <a:ext cx="1769806" cy="1243780"/>
          </a:xfrm>
          <a:prstGeom prst="wedgeRectCallout">
            <a:avLst>
              <a:gd name="adj1" fmla="val 38639"/>
              <a:gd name="adj2" fmla="val 1064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March 2016 totaled 6.672 million, an increase of 1.237MM jobs or 22.8% from the Jan. 2011 trough</a:t>
            </a:r>
            <a:endParaRPr lang="en-US" sz="1200" b="1" dirty="0">
              <a:solidFill>
                <a:schemeClr val="bg1"/>
              </a:solidFill>
            </a:endParaRPr>
          </a:p>
        </p:txBody>
      </p:sp>
      <p:sp>
        <p:nvSpPr>
          <p:cNvPr id="17" name="AutoShape 14"/>
          <p:cNvSpPr>
            <a:spLocks noChangeArrowheads="1"/>
          </p:cNvSpPr>
          <p:nvPr/>
        </p:nvSpPr>
        <p:spPr bwMode="blackWhite">
          <a:xfrm>
            <a:off x="5196129" y="2359741"/>
            <a:ext cx="2139746" cy="1539210"/>
          </a:xfrm>
          <a:prstGeom prst="wedgeRectCallout">
            <a:avLst>
              <a:gd name="adj1" fmla="val 86299"/>
              <a:gd name="adj2" fmla="val 7651"/>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1.05 million jobs</a:t>
            </a:r>
            <a:endParaRPr lang="en-US" b="1" dirty="0">
              <a:solidFill>
                <a:schemeClr val="bg1"/>
              </a:solidFill>
            </a:endParaRPr>
          </a:p>
        </p:txBody>
      </p:sp>
    </p:spTree>
    <p:extLst>
      <p:ext uri="{BB962C8B-B14F-4D97-AF65-F5344CB8AC3E}">
        <p14:creationId xmlns:p14="http://schemas.microsoft.com/office/powerpoint/2010/main" val="35726325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&amp; ENERGY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23</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0" y="4026644"/>
            <a:ext cx="8805559"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Manufacturing and Energy Sectors Are Being Buffeted by a High Dollar, Weak Export Markets and Plunging Oil Prices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a:t>
            </a:fld>
            <a:endParaRPr lang="en-US"/>
          </a:p>
        </p:txBody>
      </p:sp>
    </p:spTree>
    <p:extLst>
      <p:ext uri="{BB962C8B-B14F-4D97-AF65-F5344CB8AC3E}">
        <p14:creationId xmlns:p14="http://schemas.microsoft.com/office/powerpoint/2010/main" val="19842118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nvPr>
        </p:nvGraphicFramePr>
        <p:xfrm>
          <a:off x="-39688" y="1397000"/>
          <a:ext cx="8574088" cy="4087813"/>
        </p:xfrm>
        <a:graphic>
          <a:graphicData uri="http://schemas.openxmlformats.org/presentationml/2006/ole">
            <mc:AlternateContent xmlns:mc="http://schemas.openxmlformats.org/markup-compatibility/2006">
              <mc:Choice xmlns:v="urn:schemas-microsoft-com:vml" Requires="v">
                <p:oleObj spid="_x0000_s28313616" name="Chart" r:id="rId4" imgW="8610548" imgH="4105240" progId="MSGraph.Chart.8">
                  <p:embed followColorScheme="full"/>
                </p:oleObj>
              </mc:Choice>
              <mc:Fallback>
                <p:oleObj name="Chart" r:id="rId4" imgW="8610548" imgH="4105240" progId="MSGraph.Chart.8">
                  <p:embed followColorScheme="full"/>
                  <p:pic>
                    <p:nvPicPr>
                      <p:cNvPr id="0" name=""/>
                      <p:cNvPicPr preferRelativeResize="0">
                        <a:picLocks noChangeArrowheads="1"/>
                      </p:cNvPicPr>
                      <p:nvPr/>
                    </p:nvPicPr>
                    <p:blipFill>
                      <a:blip r:embed="rId5"/>
                      <a:srcRect/>
                      <a:stretch>
                        <a:fillRect/>
                      </a:stretch>
                    </p:blipFill>
                    <p:spPr bwMode="gray">
                      <a:xfrm>
                        <a:off x="-39688" y="1397000"/>
                        <a:ext cx="8574088" cy="4087813"/>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2016</a:t>
            </a:r>
            <a:endParaRPr lang="en-US" sz="1600" b="1" dirty="0">
              <a:solidFill>
                <a:srgbClr val="225A7A"/>
              </a:solidFill>
            </a:endParaRPr>
          </a:p>
        </p:txBody>
      </p:sp>
      <p:sp>
        <p:nvSpPr>
          <p:cNvPr id="10" name="Rectangle 7"/>
          <p:cNvSpPr>
            <a:spLocks noChangeArrowheads="1"/>
          </p:cNvSpPr>
          <p:nvPr/>
        </p:nvSpPr>
        <p:spPr bwMode="blackWhite">
          <a:xfrm>
            <a:off x="342900" y="5555463"/>
            <a:ext cx="8503059"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70 of the 76 months from Jan. 2010 through Apr. 2016.  Manufacturing sector has weakened recently due to weakness abroad, strong dollar and collapse in oil prices</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754622" y="4069328"/>
            <a:ext cx="2673734" cy="796962"/>
          </a:xfrm>
          <a:prstGeom prst="wedgeRectCallout">
            <a:avLst>
              <a:gd name="adj1" fmla="val 82142"/>
              <a:gd name="adj2" fmla="val -536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began to contract in late 2015 but seems to be rebounding</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24</a:t>
            </a:fld>
            <a:endParaRPr lang="en-US"/>
          </a:p>
        </p:txBody>
      </p:sp>
    </p:spTree>
    <p:extLst>
      <p:ext uri="{BB962C8B-B14F-4D97-AF65-F5344CB8AC3E}">
        <p14:creationId xmlns:p14="http://schemas.microsoft.com/office/powerpoint/2010/main" val="41540722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25</a:t>
            </a:fld>
            <a:endParaRPr lang="en-US" sz="900"/>
          </a:p>
        </p:txBody>
      </p:sp>
      <p:graphicFrame>
        <p:nvGraphicFramePr>
          <p:cNvPr id="9218" name="Object 3"/>
          <p:cNvGraphicFramePr>
            <a:graphicFrameLocks/>
          </p:cNvGraphicFramePr>
          <p:nvPr>
            <p:extLst/>
          </p:nvPr>
        </p:nvGraphicFramePr>
        <p:xfrm>
          <a:off x="344488" y="968375"/>
          <a:ext cx="8597900" cy="4343400"/>
        </p:xfrm>
        <a:graphic>
          <a:graphicData uri="http://schemas.openxmlformats.org/presentationml/2006/ole">
            <mc:AlternateContent xmlns:mc="http://schemas.openxmlformats.org/markup-compatibility/2006">
              <mc:Choice xmlns:v="urn:schemas-microsoft-com:vml" Requires="v">
                <p:oleObj spid="_x0000_s28314640"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44488" y="968375"/>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1992—Feb. 2016</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Apr. 4, 2016.</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977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chemeClr val="bg1"/>
                </a:solidFill>
              </a:rPr>
              <a:t> Weakness abroad, falling energy prices and a strong dollar are hurting the manufacturing sector, especially exports.  Manufacturing growth </a:t>
            </a:r>
            <a:r>
              <a:rPr lang="en-US" sz="1600" b="1" dirty="0">
                <a:solidFill>
                  <a:schemeClr val="bg1"/>
                </a:solidFill>
              </a:rPr>
              <a:t>leads to gains in many commercial exposures: WC, Commercial Auto, Marine, Property, and various Liability Coverages.</a:t>
            </a:r>
            <a:endParaRPr lang="en-US" sz="16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25</a:t>
            </a:fld>
            <a:endParaRPr lang="en-US"/>
          </a:p>
        </p:txBody>
      </p:sp>
      <p:sp>
        <p:nvSpPr>
          <p:cNvPr id="15" name="AutoShape 5"/>
          <p:cNvSpPr>
            <a:spLocks noChangeArrowheads="1"/>
          </p:cNvSpPr>
          <p:nvPr/>
        </p:nvSpPr>
        <p:spPr bwMode="blackWhite">
          <a:xfrm>
            <a:off x="4572000" y="3585287"/>
            <a:ext cx="3484707" cy="914400"/>
          </a:xfrm>
          <a:prstGeom prst="wedgeRectCallout">
            <a:avLst>
              <a:gd name="adj1" fmla="val 65877"/>
              <a:gd name="adj2" fmla="val -2239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Feb. 2016 </a:t>
            </a:r>
            <a:r>
              <a:rPr lang="en-US" sz="1600" b="1" dirty="0">
                <a:solidFill>
                  <a:schemeClr val="bg1"/>
                </a:solidFill>
              </a:rPr>
              <a:t>was </a:t>
            </a:r>
            <a:r>
              <a:rPr lang="en-US" sz="1600" b="1" dirty="0" smtClean="0">
                <a:solidFill>
                  <a:schemeClr val="bg1"/>
                </a:solidFill>
              </a:rPr>
              <a:t>$462.8B—down 9% from the July 2014 record high of $508.1B</a:t>
            </a:r>
            <a:endParaRPr lang="en-US" sz="1600" b="1" dirty="0">
              <a:solidFill>
                <a:schemeClr val="bg1"/>
              </a:solidFill>
            </a:endParaRPr>
          </a:p>
        </p:txBody>
      </p:sp>
    </p:spTree>
    <p:extLst>
      <p:ext uri="{BB962C8B-B14F-4D97-AF65-F5344CB8AC3E}">
        <p14:creationId xmlns:p14="http://schemas.microsoft.com/office/powerpoint/2010/main" val="11031549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26</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2016 vs. 2015*</a:t>
            </a:r>
          </a:p>
        </p:txBody>
      </p:sp>
      <p:graphicFrame>
        <p:nvGraphicFramePr>
          <p:cNvPr id="66562" name="Object 4"/>
          <p:cNvGraphicFramePr>
            <a:graphicFrameLocks noChangeAspect="1"/>
          </p:cNvGraphicFramePr>
          <p:nvPr>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315664"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Contracting Across a Number of Sectors, Especially Petroleum and Coal.  Adverse Exposure Impacts Are Likely for: WC, Commercial Property, Commercial Auto and Certain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737079" y="3321535"/>
            <a:ext cx="2411972" cy="769233"/>
          </a:xfrm>
          <a:prstGeom prst="wedgeRectCallout">
            <a:avLst>
              <a:gd name="adj1" fmla="val 83129"/>
              <a:gd name="adj2" fmla="val -323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non-durable goods is weaker  than for durables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2016 to the same period in 2015.</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+1.3%</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-5.3%</a:t>
            </a:r>
            <a:endParaRPr lang="en-US" sz="2400" b="1" u="sng" dirty="0">
              <a:solidFill>
                <a:srgbClr val="225A7A"/>
              </a:solidFill>
            </a:endParaRPr>
          </a:p>
        </p:txBody>
      </p:sp>
    </p:spTree>
    <p:extLst>
      <p:ext uri="{BB962C8B-B14F-4D97-AF65-F5344CB8AC3E}">
        <p14:creationId xmlns:p14="http://schemas.microsoft.com/office/powerpoint/2010/main" val="13491527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27</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2010—March 2016</a:t>
            </a:r>
            <a:r>
              <a:rPr lang="en-US" dirty="0" smtClean="0"/>
              <a:t>*</a:t>
            </a:r>
          </a:p>
        </p:txBody>
      </p:sp>
      <p:graphicFrame>
        <p:nvGraphicFramePr>
          <p:cNvPr id="20482" name="Object 8"/>
          <p:cNvGraphicFramePr>
            <a:graphicFrameLocks noChangeAspect="1"/>
          </p:cNvGraphicFramePr>
          <p:nvPr>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316688"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dirty="0">
                <a:solidFill>
                  <a:schemeClr val="bg1"/>
                </a:solidFill>
              </a:rPr>
              <a:t>Manufacturing employment </a:t>
            </a:r>
            <a:r>
              <a:rPr lang="en-US" b="1" dirty="0" smtClean="0">
                <a:solidFill>
                  <a:schemeClr val="bg1"/>
                </a:solidFill>
              </a:rPr>
              <a:t>has been </a:t>
            </a:r>
            <a:r>
              <a:rPr lang="en-US" b="1" dirty="0">
                <a:solidFill>
                  <a:schemeClr val="bg1"/>
                </a:solidFill>
              </a:rPr>
              <a:t>a surprising source of strength in the economy.  </a:t>
            </a:r>
            <a:r>
              <a:rPr lang="en-US" b="1" dirty="0" smtClean="0">
                <a:solidFill>
                  <a:schemeClr val="bg1"/>
                </a:solidFill>
              </a:rPr>
              <a:t>Global economic weakness, falling oil prices have hurt.</a:t>
            </a:r>
            <a:endParaRPr lang="en-US" b="1" dirty="0">
              <a:solidFill>
                <a:schemeClr val="bg1"/>
              </a:solidFill>
            </a:endParaRP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(+831,000 </a:t>
            </a:r>
            <a:r>
              <a:rPr lang="en-US" b="1" dirty="0">
                <a:solidFill>
                  <a:schemeClr val="bg1"/>
                </a:solidFill>
              </a:rPr>
              <a:t>or </a:t>
            </a:r>
            <a:r>
              <a:rPr lang="en-US" b="1" dirty="0" smtClean="0">
                <a:solidFill>
                  <a:schemeClr val="bg1"/>
                </a:solidFill>
              </a:rPr>
              <a:t>+7.3%)</a:t>
            </a:r>
            <a:r>
              <a:rPr lang="en-US" b="1" dirty="0">
                <a:solidFill>
                  <a:schemeClr val="bg1"/>
                </a:solidFill>
              </a:rPr>
              <a:t/>
            </a:r>
            <a:br>
              <a:rPr lang="en-US" b="1" dirty="0">
                <a:solidFill>
                  <a:schemeClr val="bg1"/>
                </a:solidFill>
              </a:rPr>
            </a:br>
            <a:r>
              <a:rPr lang="en-US" b="1" dirty="0">
                <a:solidFill>
                  <a:schemeClr val="bg1"/>
                </a:solidFill>
              </a:rPr>
              <a:t>and </a:t>
            </a:r>
            <a:r>
              <a:rPr lang="en-US" b="1" dirty="0" smtClean="0">
                <a:solidFill>
                  <a:schemeClr val="bg1"/>
                </a:solidFill>
              </a:rPr>
              <a:t>is now falling</a:t>
            </a:r>
            <a:endParaRPr lang="en-US" b="1" dirty="0">
              <a:solidFill>
                <a:schemeClr val="bg1"/>
              </a:solidFill>
              <a:latin typeface="Arial" pitchFamily="34" charset="0"/>
            </a:endParaRPr>
          </a:p>
        </p:txBody>
      </p:sp>
      <p:sp>
        <p:nvSpPr>
          <p:cNvPr id="11" name="AutoShape 7"/>
          <p:cNvSpPr>
            <a:spLocks noChangeArrowheads="1"/>
          </p:cNvSpPr>
          <p:nvPr/>
        </p:nvSpPr>
        <p:spPr bwMode="blackWhite">
          <a:xfrm>
            <a:off x="4788647" y="3538910"/>
            <a:ext cx="3063128" cy="705086"/>
          </a:xfrm>
          <a:prstGeom prst="wedgeRectCallout">
            <a:avLst>
              <a:gd name="adj1" fmla="val 76129"/>
              <a:gd name="adj2" fmla="val -1387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Manufacturing employment in March fell to its lowest level since Dec.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41890546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28</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2010—March 2016*</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267009" y="1822669"/>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4572000" y="3735820"/>
            <a:ext cx="2373383" cy="1691146"/>
          </a:xfrm>
          <a:prstGeom prst="wedgeRectCallout">
            <a:avLst>
              <a:gd name="adj1" fmla="val 111643"/>
              <a:gd name="adj2" fmla="val -3544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down 11.2% since Oct. 2014 as oil prices sink</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126718" y="1097705"/>
            <a:ext cx="3063128" cy="705086"/>
          </a:xfrm>
          <a:prstGeom prst="wedgeRectCallout">
            <a:avLst>
              <a:gd name="adj1" fmla="val 2887"/>
              <a:gd name="adj2" fmla="val 909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peaked in Oct. 2014 at 201,500—its highest level since </a:t>
            </a:r>
            <a:r>
              <a:rPr lang="en-US" sz="1600" b="1" dirty="0" smtClean="0">
                <a:solidFill>
                  <a:srgbClr val="FFFFFF"/>
                </a:solidFill>
              </a:rPr>
              <a:t>Dec.</a:t>
            </a:r>
            <a:r>
              <a:rPr lang="en-US" sz="1600" b="1" dirty="0" smtClean="0">
                <a:solidFill>
                  <a:srgbClr val="FFFFFF"/>
                </a:solidFill>
                <a:latin typeface="Arial" charset="0"/>
                <a:cs typeface="Arial" charset="0"/>
              </a:rPr>
              <a:t>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5126153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29</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POSITIVE LABOR MARKET DEVELOPMENTS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dirty="0" smtClean="0">
                <a:solidFill>
                  <a:srgbClr val="225A7A"/>
                </a:solidFill>
              </a:rPr>
              <a:t>Key Factors Driving Workers Compensation Exposure</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Tree>
    <p:extLst>
      <p:ext uri="{BB962C8B-B14F-4D97-AF65-F5344CB8AC3E}">
        <p14:creationId xmlns:p14="http://schemas.microsoft.com/office/powerpoint/2010/main" val="317897791"/>
      </p:ext>
    </p:extLst>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5/16;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1477570129"/>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290089" name="Chart" r:id="rId4" imgW="8600977" imgH="3781460" progId="MSGraph.Chart.8">
                  <p:embed followColorScheme="full"/>
                </p:oleObj>
              </mc:Choice>
              <mc:Fallback>
                <p:oleObj name="Chart" r:id="rId4" imgW="8600977"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2016 as GDP Growth Continues at a Steady, Albeit Moderate Pace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a:t>
            </a:r>
            <a:r>
              <a:rPr lang="en-US" sz="1400" b="1" dirty="0" smtClean="0">
                <a:solidFill>
                  <a:schemeClr val="bg1"/>
                </a:solidFill>
              </a:rPr>
              <a:t>began in Dec, 2007</a:t>
            </a:r>
            <a:endParaRPr lang="en-US" sz="1400" b="1" dirty="0">
              <a:solidFill>
                <a:schemeClr val="bg1"/>
              </a:solidFill>
            </a:endParaRPr>
          </a:p>
        </p:txBody>
      </p:sp>
      <p:sp>
        <p:nvSpPr>
          <p:cNvPr id="1926154" name="AutoShape 10"/>
          <p:cNvSpPr>
            <a:spLocks noChangeArrowheads="1"/>
          </p:cNvSpPr>
          <p:nvPr/>
        </p:nvSpPr>
        <p:spPr bwMode="blackWhite">
          <a:xfrm>
            <a:off x="2222938" y="1140542"/>
            <a:ext cx="2349880" cy="688258"/>
          </a:xfrm>
          <a:prstGeom prst="wedgeRectCallout">
            <a:avLst>
              <a:gd name="adj1" fmla="val -30404"/>
              <a:gd name="adj2" fmla="val 205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3784600" y="3622414"/>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1965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3693472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30</a:t>
            </a:fld>
            <a:endParaRPr lang="en-US" sz="900"/>
          </a:p>
        </p:txBody>
      </p:sp>
      <p:sp>
        <p:nvSpPr>
          <p:cNvPr id="11270" name="Rectangle 7"/>
          <p:cNvSpPr>
            <a:spLocks noGrp="1" noChangeArrowheads="1"/>
          </p:cNvSpPr>
          <p:nvPr>
            <p:ph type="title" idx="4294967295"/>
          </p:nvPr>
        </p:nvSpPr>
        <p:spPr>
          <a:xfrm>
            <a:off x="103236" y="102934"/>
            <a:ext cx="7400925" cy="860425"/>
          </a:xfrm>
        </p:spPr>
        <p:txBody>
          <a:bodyPr/>
          <a:lstStyle/>
          <a:p>
            <a:r>
              <a:rPr lang="en-US" sz="3200" dirty="0" smtClean="0"/>
              <a:t>Average Weekly Hours of All Private Workers, March 2006—March 2016</a:t>
            </a:r>
            <a:endParaRPr lang="en-US" dirty="0" smtClean="0"/>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http://www.bls.gov/data/#employment</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317711"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530695" y="3818694"/>
            <a:ext cx="2831691" cy="1533836"/>
          </a:xfrm>
          <a:prstGeom prst="wedgeRectCallout">
            <a:avLst>
              <a:gd name="adj1" fmla="val 54909"/>
              <a:gd name="adj2" fmla="val -1100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Hours worked totaled 34.4 per week in March, just shy of the 34.6 hours typically worked before the “Great Recession”</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1048525" y="3000376"/>
            <a:ext cx="1786116" cy="1957704"/>
          </a:xfrm>
          <a:prstGeom prst="wedgeRectCallout">
            <a:avLst>
              <a:gd name="adj1" fmla="val 58780"/>
              <a:gd name="adj2" fmla="val -340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Hours worked plunged during the recession, impacting payroll exposures</a:t>
            </a:r>
            <a:endParaRPr lang="en-US" b="1" dirty="0">
              <a:solidFill>
                <a:schemeClr val="bg1"/>
              </a:solidFill>
            </a:endParaRPr>
          </a:p>
        </p:txBody>
      </p:sp>
      <p:sp>
        <p:nvSpPr>
          <p:cNvPr id="14" name="Rectangle 7"/>
          <p:cNvSpPr>
            <a:spLocks noChangeArrowheads="1"/>
          </p:cNvSpPr>
          <p:nvPr/>
        </p:nvSpPr>
        <p:spPr bwMode="black">
          <a:xfrm>
            <a:off x="235974" y="112888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(Hours Worked)</a:t>
            </a:r>
            <a:endParaRPr lang="en-US" sz="1600" b="1" dirty="0">
              <a:solidFill>
                <a:srgbClr val="225A7A"/>
              </a:solidFill>
            </a:endParaRPr>
          </a:p>
        </p:txBody>
      </p:sp>
    </p:spTree>
    <p:extLst>
      <p:ext uri="{BB962C8B-B14F-4D97-AF65-F5344CB8AC3E}">
        <p14:creationId xmlns:p14="http://schemas.microsoft.com/office/powerpoint/2010/main" val="5691105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31</a:t>
            </a:fld>
            <a:endParaRPr lang="en-US" sz="900"/>
          </a:p>
        </p:txBody>
      </p:sp>
      <p:sp>
        <p:nvSpPr>
          <p:cNvPr id="11270" name="Rectangle 7"/>
          <p:cNvSpPr>
            <a:spLocks noGrp="1" noChangeArrowheads="1"/>
          </p:cNvSpPr>
          <p:nvPr>
            <p:ph type="title" idx="4294967295"/>
          </p:nvPr>
        </p:nvSpPr>
        <p:spPr>
          <a:xfrm>
            <a:off x="103236" y="102934"/>
            <a:ext cx="7400925" cy="860425"/>
          </a:xfrm>
        </p:spPr>
        <p:txBody>
          <a:bodyPr/>
          <a:lstStyle/>
          <a:p>
            <a:r>
              <a:rPr lang="en-US" sz="3200" dirty="0" smtClean="0"/>
              <a:t>Average Hourly Wage of All Private Workers, March 2006—March 2016</a:t>
            </a:r>
            <a:endParaRPr lang="en-US" dirty="0" smtClean="0"/>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http://www.bls.gov/data/#employment</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318735"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094142" y="3515360"/>
            <a:ext cx="3435044" cy="1245415"/>
          </a:xfrm>
          <a:prstGeom prst="wedgeRectCallout">
            <a:avLst>
              <a:gd name="adj1" fmla="val 51825"/>
              <a:gd name="adj2" fmla="val -1420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The average hourly wage was $26.43 in March 2016, up 19.8% from $21.22 when the recession began in Dec. 2007</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1326515" y="3600402"/>
            <a:ext cx="2551471" cy="1075330"/>
          </a:xfrm>
          <a:prstGeom prst="wedgeRectCallout">
            <a:avLst>
              <a:gd name="adj1" fmla="val 22876"/>
              <a:gd name="adj2" fmla="val -117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Wage gains continued during the recession, despite massive job losses</a:t>
            </a:r>
            <a:endParaRPr lang="en-US" b="1" dirty="0">
              <a:solidFill>
                <a:schemeClr val="bg1"/>
              </a:solidFill>
            </a:endParaRPr>
          </a:p>
        </p:txBody>
      </p:sp>
      <p:sp>
        <p:nvSpPr>
          <p:cNvPr id="11" name="Rectangle 7"/>
          <p:cNvSpPr>
            <a:spLocks noChangeArrowheads="1"/>
          </p:cNvSpPr>
          <p:nvPr/>
        </p:nvSpPr>
        <p:spPr bwMode="black">
          <a:xfrm>
            <a:off x="280219" y="118787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(Hourly Wage)</a:t>
            </a:r>
            <a:endParaRPr lang="en-US" sz="1600" b="1" dirty="0">
              <a:solidFill>
                <a:srgbClr val="225A7A"/>
              </a:solidFill>
            </a:endParaRPr>
          </a:p>
        </p:txBody>
      </p:sp>
    </p:spTree>
    <p:extLst>
      <p:ext uri="{BB962C8B-B14F-4D97-AF65-F5344CB8AC3E}">
        <p14:creationId xmlns:p14="http://schemas.microsoft.com/office/powerpoint/2010/main" val="1521327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32</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ADVERSE LONG-TERM</a:t>
            </a:r>
          </a:p>
          <a:p>
            <a:pPr algn="ctr">
              <a:lnSpc>
                <a:spcPct val="85000"/>
              </a:lnSpc>
              <a:spcBef>
                <a:spcPct val="25000"/>
              </a:spcBef>
              <a:defRPr/>
            </a:pPr>
            <a:r>
              <a:rPr lang="en-US" sz="2800" b="1" dirty="0" smtClean="0">
                <a:solidFill>
                  <a:schemeClr val="bg1"/>
                </a:solidFill>
              </a:rPr>
              <a:t>LABOR MARKET DEVELOPMENTS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569660"/>
          </a:xfrm>
          <a:prstGeom prst="rect">
            <a:avLst/>
          </a:prstGeom>
          <a:noFill/>
          <a:ln w="9525">
            <a:noFill/>
            <a:miter lim="800000"/>
            <a:headEnd/>
            <a:tailEnd/>
          </a:ln>
        </p:spPr>
        <p:txBody>
          <a:bodyPr>
            <a:spAutoFit/>
          </a:bodyPr>
          <a:lstStyle/>
          <a:p>
            <a:pPr algn="ctr"/>
            <a:r>
              <a:rPr lang="en-US" sz="3200" b="1" dirty="0" smtClean="0">
                <a:solidFill>
                  <a:srgbClr val="225A7A"/>
                </a:solidFill>
              </a:rPr>
              <a:t>Key Factors Harming Workers Compensation Exposure and the Overall Economy</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32</a:t>
            </a:fld>
            <a:endParaRPr lang="en-US"/>
          </a:p>
        </p:txBody>
      </p:sp>
    </p:spTree>
    <p:extLst>
      <p:ext uri="{BB962C8B-B14F-4D97-AF65-F5344CB8AC3E}">
        <p14:creationId xmlns:p14="http://schemas.microsoft.com/office/powerpoint/2010/main" val="475626505"/>
      </p:ext>
    </p:extLst>
  </p:cSld>
  <p:clrMapOvr>
    <a:masterClrMapping/>
  </p:clrMapOvr>
  <p:transition>
    <p:zoom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33</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Labor Force Participation Rate,</a:t>
            </a:r>
            <a:br>
              <a:rPr lang="en-US" sz="3200" dirty="0" smtClean="0"/>
            </a:br>
            <a:r>
              <a:rPr lang="en-US" sz="3200" dirty="0" smtClean="0"/>
              <a:t>Jan. 2002—March 2016</a:t>
            </a:r>
            <a:r>
              <a:rPr lang="en-US" dirty="0" smtClean="0"/>
              <a:t>*</a:t>
            </a:r>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*Defined as the percentage of working age persons in the population who are employed or actively seeking work.</a:t>
            </a:r>
            <a:endParaRPr lang="en-US" sz="1100" dirty="0"/>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319759"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115007" y="3791155"/>
            <a:ext cx="2804274" cy="1268361"/>
          </a:xfrm>
          <a:prstGeom prst="wedgeRectCallout">
            <a:avLst>
              <a:gd name="adj1" fmla="val 111134"/>
              <a:gd name="adj2" fmla="val -195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Large numbers of people are exiting (or not returning to the labor force)</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6217920" y="2137825"/>
            <a:ext cx="2606992" cy="1252309"/>
          </a:xfrm>
          <a:prstGeom prst="wedgeRectCallout">
            <a:avLst>
              <a:gd name="adj1" fmla="val 39799"/>
              <a:gd name="adj2" fmla="val 1712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Labor force participation remains far below pre-recession levels but has improved modestly in recent months</a:t>
            </a:r>
            <a:endParaRPr lang="en-US" sz="1600" b="1" dirty="0">
              <a:solidFill>
                <a:schemeClr val="bg1"/>
              </a:solidFill>
            </a:endParaRPr>
          </a:p>
        </p:txBody>
      </p:sp>
      <p:sp>
        <p:nvSpPr>
          <p:cNvPr id="11"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Labor Force Participation as a % of Population</a:t>
            </a:r>
            <a:endParaRPr lang="en-US" sz="1600" b="1" dirty="0">
              <a:solidFill>
                <a:srgbClr val="225A7A"/>
              </a:solidFill>
            </a:endParaRPr>
          </a:p>
        </p:txBody>
      </p:sp>
    </p:spTree>
    <p:extLst>
      <p:ext uri="{BB962C8B-B14F-4D97-AF65-F5344CB8AC3E}">
        <p14:creationId xmlns:p14="http://schemas.microsoft.com/office/powerpoint/2010/main" val="14341029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2EFA083-5568-40FF-82F8-39BE79243992}" type="slidenum">
              <a:rPr lang="en-US" sz="900"/>
              <a:pPr algn="r" eaLnBrk="0" hangingPunct="0">
                <a:lnSpc>
                  <a:spcPct val="85000"/>
                </a:lnSpc>
                <a:spcBef>
                  <a:spcPct val="20000"/>
                </a:spcBef>
              </a:pPr>
              <a:t>34</a:t>
            </a:fld>
            <a:endParaRPr lang="en-US" sz="900"/>
          </a:p>
        </p:txBody>
      </p:sp>
      <p:sp>
        <p:nvSpPr>
          <p:cNvPr id="1031"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Notes: Recessions indicated by gray shaded columns. Data are seasonally adjusted.</a:t>
            </a:r>
          </a:p>
          <a:p>
            <a:pPr eaLnBrk="0" hangingPunct="0">
              <a:lnSpc>
                <a:spcPct val="85000"/>
              </a:lnSpc>
              <a:spcBef>
                <a:spcPct val="25000"/>
              </a:spcBef>
              <a:buClr>
                <a:schemeClr val="accent2"/>
              </a:buClr>
              <a:buFont typeface="Wingdings" pitchFamily="2" charset="2"/>
              <a:buNone/>
            </a:pPr>
            <a:r>
              <a:rPr lang="en-US" sz="1100" dirty="0"/>
              <a:t>Sources: Bureau of Labor </a:t>
            </a:r>
            <a:r>
              <a:rPr lang="en-US" sz="1100" dirty="0" smtClean="0"/>
              <a:t>Statistics </a:t>
            </a:r>
            <a:r>
              <a:rPr lang="en-US" sz="1100" dirty="0" smtClean="0">
                <a:hlinkClick r:id="rId4"/>
              </a:rPr>
              <a:t>http://www.bls.gov/news.release/empsit.a.htm</a:t>
            </a:r>
            <a:r>
              <a:rPr lang="en-US" sz="1100" dirty="0" smtClean="0"/>
              <a:t> ; NBER </a:t>
            </a:r>
            <a:r>
              <a:rPr lang="en-US" sz="1100" dirty="0"/>
              <a:t>(recession dates</a:t>
            </a:r>
            <a:r>
              <a:rPr lang="en-US" sz="1100" dirty="0" smtClean="0"/>
              <a:t>); Ins. Info. Inst.</a:t>
            </a:r>
            <a:endParaRPr lang="en-US" sz="1100" dirty="0"/>
          </a:p>
        </p:txBody>
      </p:sp>
      <p:graphicFrame>
        <p:nvGraphicFramePr>
          <p:cNvPr id="1026" name="Object 8"/>
          <p:cNvGraphicFramePr>
            <a:graphicFrameLocks noChangeAspect="1"/>
          </p:cNvGraphicFramePr>
          <p:nvPr>
            <p:extLst/>
          </p:nvPr>
        </p:nvGraphicFramePr>
        <p:xfrm>
          <a:off x="406400" y="1143000"/>
          <a:ext cx="8343900" cy="4730750"/>
        </p:xfrm>
        <a:graphic>
          <a:graphicData uri="http://schemas.openxmlformats.org/presentationml/2006/ole">
            <mc:AlternateContent xmlns:mc="http://schemas.openxmlformats.org/markup-compatibility/2006">
              <mc:Choice xmlns:v="urn:schemas-microsoft-com:vml" Requires="v">
                <p:oleObj spid="_x0000_s28320783"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406400" y="1143000"/>
                        <a:ext cx="83439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In recent good times, the number of discouraged workers ranged from 200,000-400,000 (1995-2000) or from 300,000-500,000 (2002-2007).</a:t>
            </a:r>
          </a:p>
        </p:txBody>
      </p:sp>
      <p:sp>
        <p:nvSpPr>
          <p:cNvPr id="12" name="AutoShape 7"/>
          <p:cNvSpPr>
            <a:spLocks noChangeArrowheads="1"/>
          </p:cNvSpPr>
          <p:nvPr/>
        </p:nvSpPr>
        <p:spPr bwMode="blackWhite">
          <a:xfrm>
            <a:off x="6448425" y="3663852"/>
            <a:ext cx="1958668" cy="1591270"/>
          </a:xfrm>
          <a:prstGeom prst="wedgeRectCallout">
            <a:avLst>
              <a:gd name="adj1" fmla="val 61761"/>
              <a:gd name="adj2" fmla="val -4923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There were 585,000 discouraged workers in March 2016, down from 738,000 a year earlier</a:t>
            </a:r>
            <a:endParaRPr lang="en-US" sz="1600" b="1" dirty="0">
              <a:solidFill>
                <a:srgbClr val="FFFFFF"/>
              </a:solidFill>
              <a:latin typeface="Arial" charset="0"/>
              <a:cs typeface="Arial" charset="0"/>
            </a:endParaRPr>
          </a:p>
        </p:txBody>
      </p:sp>
      <p:sp>
        <p:nvSpPr>
          <p:cNvPr id="13" name="Rectangle 8"/>
          <p:cNvSpPr>
            <a:spLocks noChangeArrowheads="1"/>
          </p:cNvSpPr>
          <p:nvPr/>
        </p:nvSpPr>
        <p:spPr bwMode="black">
          <a:xfrm>
            <a:off x="185431" y="102316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4" name="Text Box 17"/>
          <p:cNvSpPr txBox="1">
            <a:spLocks noChangeArrowheads="1"/>
          </p:cNvSpPr>
          <p:nvPr/>
        </p:nvSpPr>
        <p:spPr bwMode="auto">
          <a:xfrm>
            <a:off x="1165711" y="1448563"/>
            <a:ext cx="3276317"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“Discouraged Workers” are people who have searched for work for so long in vain that they actually stop searching and drop out of the labor force</a:t>
            </a:r>
          </a:p>
        </p:txBody>
      </p:sp>
      <p:sp>
        <p:nvSpPr>
          <p:cNvPr id="15" name="Rectangle 7"/>
          <p:cNvSpPr txBox="1">
            <a:spLocks noChangeArrowheads="1"/>
          </p:cNvSpPr>
          <p:nvPr/>
        </p:nvSpPr>
        <p:spPr bwMode="black">
          <a:xfrm>
            <a:off x="342698" y="83269"/>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Number of “Discouraged Workers,”</a:t>
            </a:r>
            <a:b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b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Jan. 2002—March 2016</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6" name="AutoShape 7"/>
          <p:cNvSpPr>
            <a:spLocks noChangeArrowheads="1"/>
          </p:cNvSpPr>
          <p:nvPr/>
        </p:nvSpPr>
        <p:spPr bwMode="blackWhite">
          <a:xfrm>
            <a:off x="4455774" y="1448109"/>
            <a:ext cx="1904386" cy="1145460"/>
          </a:xfrm>
          <a:prstGeom prst="wedgeRectCallout">
            <a:avLst>
              <a:gd name="adj1" fmla="val 69705"/>
              <a:gd name="adj2" fmla="val -226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Large numbers of people exited the labor force and were slow to return  </a:t>
            </a:r>
            <a:endParaRPr lang="en-US" sz="1600" b="1" dirty="0">
              <a:solidFill>
                <a:schemeClr val="bg1"/>
              </a:solidFill>
              <a:latin typeface="Arial" pitchFamily="34" charset="0"/>
            </a:endParaRPr>
          </a:p>
        </p:txBody>
      </p:sp>
    </p:spTree>
    <p:extLst>
      <p:ext uri="{BB962C8B-B14F-4D97-AF65-F5344CB8AC3E}">
        <p14:creationId xmlns:p14="http://schemas.microsoft.com/office/powerpoint/2010/main" val="34011253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35</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76262" y="2167867"/>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0" y="3564867"/>
            <a:ext cx="8963025" cy="23637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2015: Second-Best Year in the            Post-Crisis Era &amp; Carbon Copy of 2014</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i="1" dirty="0" smtClean="0">
                <a:solidFill>
                  <a:srgbClr val="225A7A"/>
                </a:solidFill>
              </a:rPr>
              <a:t>Modest CATs, Reserve Releases</a:t>
            </a:r>
            <a:endParaRPr lang="en-US" sz="3600" b="1" i="1" dirty="0" smtClean="0">
              <a:solidFill>
                <a:srgbClr val="FF0000"/>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i="1" dirty="0" smtClean="0">
                <a:solidFill>
                  <a:srgbClr val="FF0000"/>
                </a:solidFill>
              </a:rPr>
              <a:t>Workers Comp Helped Too</a:t>
            </a:r>
            <a:endParaRPr lang="en-US" sz="36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Tree>
    <p:extLst>
      <p:ext uri="{BB962C8B-B14F-4D97-AF65-F5344CB8AC3E}">
        <p14:creationId xmlns:p14="http://schemas.microsoft.com/office/powerpoint/2010/main" val="1003560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 ROAS </a:t>
            </a:r>
            <a:r>
              <a:rPr lang="en-US" sz="1200" dirty="0">
                <a:solidFill>
                  <a:srgbClr val="000000"/>
                </a:solidFill>
              </a:rPr>
              <a:t>= </a:t>
            </a:r>
            <a:r>
              <a:rPr lang="en-US" sz="1200" dirty="0" smtClean="0">
                <a:solidFill>
                  <a:srgbClr val="000000"/>
                </a:solidFill>
              </a:rPr>
              <a:t>8.4%</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268014" y="6267069"/>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t>
            </a:r>
            <a:r>
              <a:rPr lang="en-US" sz="1050" dirty="0" smtClean="0">
                <a:solidFill>
                  <a:srgbClr val="000000"/>
                </a:solidFill>
              </a:rPr>
              <a:t>a 8.2% ROAS in 2014, 9.8% </a:t>
            </a:r>
            <a:r>
              <a:rPr lang="en-US" sz="1050" dirty="0">
                <a:solidFill>
                  <a:srgbClr val="000000"/>
                </a:solidFill>
              </a:rPr>
              <a:t>ROAS </a:t>
            </a:r>
            <a:r>
              <a:rPr lang="en-US" sz="1050" dirty="0" smtClean="0">
                <a:solidFill>
                  <a:srgbClr val="000000"/>
                </a:solidFill>
              </a:rPr>
              <a:t>in 2013, </a:t>
            </a:r>
            <a:r>
              <a:rPr lang="en-US" sz="1050" dirty="0">
                <a:solidFill>
                  <a:srgbClr val="000000"/>
                </a:solidFill>
              </a:rPr>
              <a:t>6.2% ROAS in 2012, 4.7% ROAS for 2011, 7.6% for 2010 and 7.4% for </a:t>
            </a:r>
            <a:r>
              <a:rPr lang="en-US" sz="1050" dirty="0" smtClean="0">
                <a:solidFill>
                  <a:srgbClr val="000000"/>
                </a:solidFill>
              </a:rPr>
              <a:t>2009; 2015E is annualized figure based actual figure through Q3 of $44.0</a:t>
            </a:r>
            <a:endParaRPr lang="en-US" sz="1050" dirty="0">
              <a:solidFill>
                <a:srgbClr val="000000"/>
              </a:solidFill>
            </a:endParaRPr>
          </a:p>
          <a:p>
            <a:pPr fontAlgn="base">
              <a:lnSpc>
                <a:spcPct val="85000"/>
              </a:lnSpc>
              <a:spcBef>
                <a:spcPct val="25000"/>
              </a:spcBef>
              <a:spcAft>
                <a:spcPct val="0"/>
              </a:spcAft>
              <a:buClr>
                <a:srgbClr val="FF6801"/>
              </a:buClr>
            </a:pPr>
            <a:r>
              <a:rPr lang="en-US" sz="1050" dirty="0">
                <a:solidFill>
                  <a:srgbClr val="000000"/>
                </a:solidFill>
              </a:rPr>
              <a:t>Sources: A.M. Best, </a:t>
            </a:r>
            <a:r>
              <a:rPr lang="en-US" sz="1050" dirty="0" smtClean="0">
                <a:solidFill>
                  <a:srgbClr val="000000"/>
                </a:solidFill>
              </a:rPr>
              <a:t>ISO; Insurance </a:t>
            </a:r>
            <a:r>
              <a:rPr lang="en-US" sz="1050" dirty="0">
                <a:solidFill>
                  <a:srgbClr val="000000"/>
                </a:solidFill>
              </a:rPr>
              <a:t>Information Institute</a:t>
            </a:r>
          </a:p>
        </p:txBody>
      </p:sp>
      <p:graphicFrame>
        <p:nvGraphicFramePr>
          <p:cNvPr id="14341" name="Object 3"/>
          <p:cNvGraphicFramePr>
            <a:graphicFrameLocks/>
          </p:cNvGraphicFramePr>
          <p:nvPr>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321805" name="Chart" r:id="rId5" imgW="8715408" imgH="5048319" progId="MSGraph.Chart.8">
                  <p:embed followColorScheme="full"/>
                </p:oleObj>
              </mc:Choice>
              <mc:Fallback>
                <p:oleObj name="Chart" r:id="rId5" imgW="8715408" imgH="504831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242086" y="1323518"/>
            <a:ext cx="1591274" cy="1203994"/>
          </a:xfrm>
          <a:prstGeom prst="wedgeRectCallout">
            <a:avLst>
              <a:gd name="adj1" fmla="val 96888"/>
              <a:gd name="adj2" fmla="val 115411"/>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in 2015 was on par with 2014; ROE unchanged at 8.4%</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6950610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322829"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2011-15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10801"/>
              <a:gd name="adj2" fmla="val -1205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2014 8.4%</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 8.4%</a:t>
            </a:r>
            <a:endParaRPr lang="en-US" b="1" dirty="0">
              <a:solidFill>
                <a:srgbClr val="FFFFFF"/>
              </a:solidFill>
            </a:endParaRPr>
          </a:p>
        </p:txBody>
      </p:sp>
    </p:spTree>
    <p:custDataLst>
      <p:tags r:id="rId2"/>
    </p:custDataLst>
    <p:extLst>
      <p:ext uri="{BB962C8B-B14F-4D97-AF65-F5344CB8AC3E}">
        <p14:creationId xmlns:p14="http://schemas.microsoft.com/office/powerpoint/2010/main" val="73455691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38</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23854"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29840026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39</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a:t>
            </a:r>
            <a:r>
              <a:rPr lang="en-US" sz="1000" dirty="0" smtClean="0">
                <a:solidFill>
                  <a:srgbClr val="000000"/>
                </a:solidFill>
                <a:latin typeface="Arial" charset="0"/>
                <a:cs typeface="Arial" charset="0"/>
              </a:rPr>
              <a:t>ISO (2014-2015)</a:t>
            </a:r>
            <a:r>
              <a:rPr lang="en-US" sz="1000" dirty="0" smtClean="0">
                <a:solidFill>
                  <a:srgbClr val="000000"/>
                </a:solidFill>
              </a:rPr>
              <a:t>; Figure for 2010-2013 is from A.M. Best P&amp;C Review and Preview, Feb. 16, 2016.</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24877" name="Chart" r:id="rId5" imgW="8543971" imgH="3628921" progId="MSGraph.Chart.8">
                  <p:embed followColorScheme="full"/>
                </p:oleObj>
              </mc:Choice>
              <mc:Fallback>
                <p:oleObj name="Chart" r:id="rId5" imgW="8543971"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11085"/>
              <a:gd name="adj2" fmla="val 332220"/>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6951462" y="3388613"/>
            <a:ext cx="915740" cy="582804"/>
          </a:xfrm>
          <a:prstGeom prst="wedgeRectCallout">
            <a:avLst>
              <a:gd name="adj1" fmla="val -61882"/>
              <a:gd name="adj2" fmla="val 1122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237331" y="4029416"/>
            <a:ext cx="915740" cy="684963"/>
          </a:xfrm>
          <a:prstGeom prst="wedgeRectCallout">
            <a:avLst>
              <a:gd name="adj1" fmla="val -39990"/>
              <a:gd name="adj2" fmla="val 85162"/>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21" name="PPTShape_4"/>
          <p:cNvSpPr>
            <a:spLocks noChangeArrowheads="1"/>
          </p:cNvSpPr>
          <p:nvPr/>
        </p:nvSpPr>
        <p:spPr bwMode="blackWhite">
          <a:xfrm>
            <a:off x="7894770" y="2736234"/>
            <a:ext cx="1272879" cy="1239026"/>
          </a:xfrm>
          <a:prstGeom prst="wedgeRectCallout">
            <a:avLst>
              <a:gd name="adj1" fmla="val -6139"/>
              <a:gd name="adj2" fmla="val 122834"/>
            </a:avLst>
          </a:prstGeom>
          <a:solidFill>
            <a:srgbClr val="FF0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 Consecutive Years of U/W Profits: First Time Since 1971-73</a:t>
            </a:r>
            <a:endParaRPr lang="en-US" sz="1400" b="1" dirty="0">
              <a:solidFill>
                <a:srgbClr val="FFFFFF"/>
              </a:solidFill>
            </a:endParaRPr>
          </a:p>
        </p:txBody>
      </p:sp>
    </p:spTree>
    <p:custDataLst>
      <p:tags r:id="rId2"/>
    </p:custDataLst>
    <p:extLst>
      <p:ext uri="{BB962C8B-B14F-4D97-AF65-F5344CB8AC3E}">
        <p14:creationId xmlns:p14="http://schemas.microsoft.com/office/powerpoint/2010/main" val="1226869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a:t>
            </a:r>
            <a:br>
              <a:rPr lang="en-US" dirty="0" smtClean="0"/>
            </a:br>
            <a:r>
              <a:rPr lang="en-US" sz="3200" dirty="0" smtClean="0">
                <a:solidFill>
                  <a:schemeClr val="accent1"/>
                </a:solidFill>
              </a:rPr>
              <a:t>2015:II-2015:III - </a:t>
            </a:r>
            <a:r>
              <a:rPr lang="en-US" dirty="0" smtClean="0"/>
              <a:t>Highest 25 States</a:t>
            </a:r>
          </a:p>
        </p:txBody>
      </p:sp>
      <p:graphicFrame>
        <p:nvGraphicFramePr>
          <p:cNvPr id="1026" name="Object 3"/>
          <p:cNvGraphicFramePr>
            <a:graphicFrameLocks noGrp="1" noChangeAspect="1"/>
          </p:cNvGraphicFramePr>
          <p:nvPr>
            <p:ph idx="4294967295"/>
            <p:extLst/>
          </p:nvPr>
        </p:nvGraphicFramePr>
        <p:xfrm>
          <a:off x="-60325" y="1827213"/>
          <a:ext cx="9140825" cy="4748212"/>
        </p:xfrm>
        <a:graphic>
          <a:graphicData uri="http://schemas.openxmlformats.org/presentationml/2006/ole">
            <mc:AlternateContent xmlns:mc="http://schemas.openxmlformats.org/markup-compatibility/2006">
              <mc:Choice xmlns:v="urn:schemas-microsoft-com:vml" Requires="v">
                <p:oleObj spid="_x0000_s28296222" name="Chart" r:id="rId4" imgW="8820267" imgH="4581560" progId="MSGraph.Chart.8">
                  <p:embed followColorScheme="full"/>
                </p:oleObj>
              </mc:Choice>
              <mc:Fallback>
                <p:oleObj name="Chart" r:id="rId4" imgW="8820267" imgH="4581560" progId="MSGraph.Chart.8">
                  <p:embed followColorScheme="full"/>
                  <p:pic>
                    <p:nvPicPr>
                      <p:cNvPr id="0" name=""/>
                      <p:cNvPicPr>
                        <a:picLocks noChangeAspect="1" noChangeArrowheads="1"/>
                      </p:cNvPicPr>
                      <p:nvPr/>
                    </p:nvPicPr>
                    <p:blipFill>
                      <a:blip r:embed="rId5"/>
                      <a:srcRect/>
                      <a:stretch>
                        <a:fillRect/>
                      </a:stretch>
                    </p:blipFill>
                    <p:spPr bwMode="auto">
                      <a:xfrm>
                        <a:off x="-60325" y="1827213"/>
                        <a:ext cx="9140825" cy="474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South Dakota was the economic growth juggernaut of the US in Q3 2015—by far</a:t>
            </a:r>
            <a:endParaRPr lang="en-US" sz="1400" b="1" dirty="0">
              <a:solidFill>
                <a:schemeClr val="bg1"/>
              </a:solidFill>
            </a:endParaRPr>
          </a:p>
        </p:txBody>
      </p:sp>
      <p:sp>
        <p:nvSpPr>
          <p:cNvPr id="7" name="AutoShape 7"/>
          <p:cNvSpPr>
            <a:spLocks noChangeArrowheads="1"/>
          </p:cNvSpPr>
          <p:nvPr/>
        </p:nvSpPr>
        <p:spPr bwMode="blackWhite">
          <a:xfrm>
            <a:off x="4343399" y="1761619"/>
            <a:ext cx="4043363" cy="1108541"/>
          </a:xfrm>
          <a:prstGeom prst="wedgeRectCallout">
            <a:avLst>
              <a:gd name="adj1" fmla="val -97077"/>
              <a:gd name="adj2" fmla="val 1013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which is what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1.9%</a:t>
            </a:r>
            <a:endParaRPr lang="en-US" sz="1600" b="1" dirty="0">
              <a:solidFill>
                <a:schemeClr val="bg1"/>
              </a:solidFill>
              <a:cs typeface="+mn-cs"/>
            </a:endParaRPr>
          </a:p>
        </p:txBody>
      </p:sp>
    </p:spTree>
    <p:extLst>
      <p:ext uri="{BB962C8B-B14F-4D97-AF65-F5344CB8AC3E}">
        <p14:creationId xmlns:p14="http://schemas.microsoft.com/office/powerpoint/2010/main" val="3975949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1975–2015*</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Large Underwriting Losses Are </a:t>
            </a:r>
            <a:r>
              <a:rPr lang="en-US" b="1" i="1" dirty="0">
                <a:solidFill>
                  <a:srgbClr val="FFFFFF"/>
                </a:solidFill>
                <a:latin typeface="Arial" charset="0"/>
                <a:cs typeface="Arial" charset="0"/>
              </a:rPr>
              <a:t>NOT</a:t>
            </a:r>
            <a:r>
              <a:rPr lang="en-US" b="1" dirty="0">
                <a:solidFill>
                  <a:srgbClr val="FFFFFF"/>
                </a:solidFill>
                <a:latin typeface="Arial" charset="0"/>
                <a:cs typeface="Arial" charset="0"/>
              </a:rPr>
              <a:t> Sustainable </a:t>
            </a:r>
            <a:br>
              <a:rPr lang="en-US" b="1" dirty="0">
                <a:solidFill>
                  <a:srgbClr val="FFFFFF"/>
                </a:solidFill>
                <a:latin typeface="Arial" charset="0"/>
                <a:cs typeface="Arial" charset="0"/>
              </a:rPr>
            </a:br>
            <a:r>
              <a:rPr lang="en-US" b="1" dirty="0">
                <a:solidFill>
                  <a:srgbClr val="FFFFFF"/>
                </a:solidFill>
                <a:latin typeface="Arial" charset="0"/>
                <a:cs typeface="Arial" charset="0"/>
              </a:rPr>
              <a:t>in Current Investment </a:t>
            </a:r>
            <a:r>
              <a:rPr lang="en-US" b="1" dirty="0" smtClean="0">
                <a:solidFill>
                  <a:srgbClr val="FFFFFF"/>
                </a:solidFill>
                <a:latin typeface="Arial" charset="0"/>
                <a:cs typeface="Arial" charset="0"/>
              </a:rPr>
              <a:t>Environment</a:t>
            </a:r>
            <a:endParaRPr lang="en-US" b="1" dirty="0">
              <a:solidFill>
                <a:srgbClr val="FFFFFF"/>
              </a:solidFill>
              <a:latin typeface="Arial" charset="0"/>
              <a:cs typeface="Arial" charset="0"/>
            </a:endParaRPr>
          </a:p>
        </p:txBody>
      </p:sp>
      <p:graphicFrame>
        <p:nvGraphicFramePr>
          <p:cNvPr id="38914" name="Object 5"/>
          <p:cNvGraphicFramePr>
            <a:graphicFrameLocks noChangeAspect="1"/>
          </p:cNvGraphicFramePr>
          <p:nvPr>
            <p:extLst/>
          </p:nvPr>
        </p:nvGraphicFramePr>
        <p:xfrm>
          <a:off x="352425" y="1300163"/>
          <a:ext cx="8478838" cy="4167187"/>
        </p:xfrm>
        <a:graphic>
          <a:graphicData uri="http://schemas.openxmlformats.org/presentationml/2006/ole">
            <mc:AlternateContent xmlns:mc="http://schemas.openxmlformats.org/markup-compatibility/2006">
              <mc:Choice xmlns:v="urn:schemas-microsoft-com:vml" Requires="v">
                <p:oleObj spid="_x0000_s28325902" name="Chart" r:id="rId4" imgW="8581836" imgH="4219540" progId="MSGraph.Chart.8">
                  <p:embed followColorScheme="full"/>
                </p:oleObj>
              </mc:Choice>
              <mc:Fallback>
                <p:oleObj name="Chart" r:id="rId4" imgW="8581836" imgH="4219540" progId="MSGraph.Chart.8">
                  <p:embed followColorScheme="full"/>
                  <p:pic>
                    <p:nvPicPr>
                      <p:cNvPr id="0" name=""/>
                      <p:cNvPicPr>
                        <a:picLocks noChangeAspect="1" noChangeArrowheads="1"/>
                      </p:cNvPicPr>
                      <p:nvPr/>
                    </p:nvPicPr>
                    <p:blipFill>
                      <a:blip r:embed="rId5"/>
                      <a:srcRect/>
                      <a:stretch>
                        <a:fillRect/>
                      </a:stretch>
                    </p:blipFill>
                    <p:spPr bwMode="gray">
                      <a:xfrm>
                        <a:off x="352425" y="1300163"/>
                        <a:ext cx="8478838"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3" name="AutoShape 7"/>
          <p:cNvSpPr>
            <a:spLocks noChangeArrowheads="1"/>
          </p:cNvSpPr>
          <p:nvPr/>
        </p:nvSpPr>
        <p:spPr bwMode="blackWhite">
          <a:xfrm>
            <a:off x="2866231" y="1416844"/>
            <a:ext cx="1836738" cy="1016000"/>
          </a:xfrm>
          <a:prstGeom prst="wedgeRectCallout">
            <a:avLst>
              <a:gd name="adj1" fmla="val 123985"/>
              <a:gd name="adj2" fmla="val 978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2013 </a:t>
            </a:r>
            <a:r>
              <a:rPr lang="en-US" sz="1400" b="1" dirty="0" smtClean="0">
                <a:solidFill>
                  <a:srgbClr val="FFFFFF"/>
                </a:solidFill>
              </a:rPr>
              <a:t>wa</a:t>
            </a:r>
            <a:r>
              <a:rPr lang="en-US" sz="1400" b="1" dirty="0" smtClean="0">
                <a:solidFill>
                  <a:srgbClr val="FFFFFF"/>
                </a:solidFill>
                <a:latin typeface="Arial" charset="0"/>
                <a:cs typeface="Arial" charset="0"/>
              </a:rPr>
              <a:t>s $493B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506934" y="1179871"/>
            <a:ext cx="1356493" cy="989397"/>
          </a:xfrm>
          <a:prstGeom prst="wedgeRectCallout">
            <a:avLst>
              <a:gd name="adj1" fmla="val 28225"/>
              <a:gd name="adj2" fmla="val 913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2015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a:t>
            </a:r>
            <a:r>
              <a:rPr lang="en-US" sz="1400" b="1" dirty="0" smtClean="0">
                <a:solidFill>
                  <a:srgbClr val="FFFFFF"/>
                </a:solidFill>
              </a:rPr>
              <a:t>8.7</a:t>
            </a:r>
            <a:r>
              <a:rPr lang="en-US" sz="1400" b="1" dirty="0" smtClean="0">
                <a:solidFill>
                  <a:srgbClr val="FFFFFF"/>
                </a:solidFill>
                <a:latin typeface="Arial" charset="0"/>
                <a:cs typeface="Arial" charset="0"/>
              </a:rPr>
              <a:t>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127321" y="4521199"/>
            <a:ext cx="2673780" cy="645323"/>
          </a:xfrm>
          <a:prstGeom prst="wedgeRectCallout">
            <a:avLst>
              <a:gd name="adj1" fmla="val 11783"/>
              <a:gd name="adj2" fmla="val -65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WC losses in 2011 led to the </a:t>
            </a:r>
            <a:r>
              <a:rPr lang="en-US" sz="1400" b="1" dirty="0" smtClean="0">
                <a:solidFill>
                  <a:srgbClr val="FFFFFF"/>
                </a:solidFill>
              </a:rPr>
              <a:t>large</a:t>
            </a:r>
            <a:r>
              <a:rPr lang="en-US" sz="1400" b="1" dirty="0" smtClean="0">
                <a:solidFill>
                  <a:srgbClr val="FFFFFF"/>
                </a:solidFill>
                <a:latin typeface="Arial" charset="0"/>
                <a:cs typeface="Arial" charset="0"/>
              </a:rPr>
              <a:t>st underwriting loss since 2002</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814804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41</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extLst/>
          </p:nvPr>
        </p:nvGraphicFramePr>
        <p:xfrm>
          <a:off x="301625" y="1416050"/>
          <a:ext cx="8389938" cy="3475038"/>
        </p:xfrm>
        <a:graphic>
          <a:graphicData uri="http://schemas.openxmlformats.org/presentationml/2006/ole">
            <mc:AlternateContent xmlns:mc="http://schemas.openxmlformats.org/markup-compatibility/2006">
              <mc:Choice xmlns:v="urn:schemas-microsoft-com:vml" Requires="v">
                <p:oleObj spid="_x0000_s28326926" name="Chart" r:id="rId4" imgW="8534400" imgH="3533740" progId="MSGraph.Chart.8">
                  <p:embed followColorScheme="full"/>
                </p:oleObj>
              </mc:Choice>
              <mc:Fallback>
                <p:oleObj name="Chart" r:id="rId4" imgW="8534400" imgH="3533740" progId="MSGraph.Chart.8">
                  <p:embed followColorScheme="full"/>
                  <p:pic>
                    <p:nvPicPr>
                      <p:cNvPr id="0" name=""/>
                      <p:cNvPicPr>
                        <a:picLocks noChangeAspect="1" noChangeArrowheads="1"/>
                      </p:cNvPicPr>
                      <p:nvPr/>
                    </p:nvPicPr>
                    <p:blipFill>
                      <a:blip r:embed="rId5"/>
                      <a:srcRect/>
                      <a:stretch>
                        <a:fillRect/>
                      </a:stretch>
                    </p:blipFill>
                    <p:spPr bwMode="gray">
                      <a:xfrm>
                        <a:off x="301625" y="1416050"/>
                        <a:ext cx="8389938"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2015.</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41</a:t>
            </a:fld>
            <a:endParaRPr lang="en-US"/>
          </a:p>
        </p:txBody>
      </p:sp>
      <p:sp>
        <p:nvSpPr>
          <p:cNvPr id="12" name="AutoShape 6"/>
          <p:cNvSpPr>
            <a:spLocks noChangeArrowheads="1"/>
          </p:cNvSpPr>
          <p:nvPr/>
        </p:nvSpPr>
        <p:spPr bwMode="blackWhite">
          <a:xfrm>
            <a:off x="5493559" y="1487488"/>
            <a:ext cx="3426921" cy="1348421"/>
          </a:xfrm>
          <a:prstGeom prst="wedgeRectCallout">
            <a:avLst>
              <a:gd name="adj1" fmla="val 26529"/>
              <a:gd name="adj2" fmla="val 92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cs typeface="+mn-cs"/>
              </a:rPr>
              <a:t>Underwriting </a:t>
            </a:r>
            <a:r>
              <a:rPr lang="en-US" b="1" dirty="0">
                <a:solidFill>
                  <a:schemeClr val="bg1"/>
                </a:solidFill>
                <a:cs typeface="+mn-cs"/>
              </a:rPr>
              <a:t>P</a:t>
            </a:r>
            <a:r>
              <a:rPr lang="en-US" b="1" dirty="0" smtClean="0">
                <a:solidFill>
                  <a:schemeClr val="bg1"/>
                </a:solidFill>
                <a:cs typeface="+mn-cs"/>
              </a:rPr>
              <a:t>rofit in 2016?</a:t>
            </a:r>
          </a:p>
          <a:p>
            <a:pPr algn="ctr" eaLnBrk="0" hangingPunct="0">
              <a:lnSpc>
                <a:spcPct val="90000"/>
              </a:lnSpc>
              <a:spcBef>
                <a:spcPct val="50000"/>
              </a:spcBef>
              <a:buClr>
                <a:schemeClr val="bg1"/>
              </a:buClr>
              <a:defRPr/>
            </a:pPr>
            <a:r>
              <a:rPr lang="en-US" b="1" dirty="0" smtClean="0">
                <a:solidFill>
                  <a:schemeClr val="bg1"/>
                </a:solidFill>
                <a:cs typeface="+mn-cs"/>
              </a:rPr>
              <a:t>Would be the first time since the 1970s with 4+ underwriting profits</a:t>
            </a:r>
            <a:endParaRPr lang="en-US" b="1" dirty="0">
              <a:solidFill>
                <a:schemeClr val="bg1"/>
              </a:solidFill>
              <a:cs typeface="+mn-cs"/>
            </a:endParaRPr>
          </a:p>
        </p:txBody>
      </p:sp>
    </p:spTree>
    <p:extLst>
      <p:ext uri="{BB962C8B-B14F-4D97-AF65-F5344CB8AC3E}">
        <p14:creationId xmlns:p14="http://schemas.microsoft.com/office/powerpoint/2010/main" val="4083594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2" fill="hold" grpId="0" nodeType="after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2017E*</a:t>
            </a:r>
          </a:p>
        </p:txBody>
      </p:sp>
      <p:pic>
        <p:nvPicPr>
          <p:cNvPr id="2" name="Picture 1"/>
          <p:cNvPicPr>
            <a:picLocks noChangeAspect="1"/>
          </p:cNvPicPr>
          <p:nvPr/>
        </p:nvPicPr>
        <p:blipFill>
          <a:blip r:embed="rId4"/>
          <a:stretch>
            <a:fillRect/>
          </a:stretch>
        </p:blipFill>
        <p:spPr>
          <a:xfrm>
            <a:off x="42356" y="2498647"/>
            <a:ext cx="7991098" cy="3704785"/>
          </a:xfrm>
          <a:prstGeom prst="rect">
            <a:avLst/>
          </a:prstGeom>
        </p:spPr>
      </p:pic>
      <p:sp>
        <p:nvSpPr>
          <p:cNvPr id="8" name="AutoShape 6"/>
          <p:cNvSpPr>
            <a:spLocks noChangeArrowheads="1"/>
          </p:cNvSpPr>
          <p:nvPr/>
        </p:nvSpPr>
        <p:spPr bwMode="blackWhite">
          <a:xfrm>
            <a:off x="4017818" y="1109857"/>
            <a:ext cx="3805381" cy="1336855"/>
          </a:xfrm>
          <a:prstGeom prst="wedgeRectCallout">
            <a:avLst>
              <a:gd name="adj1" fmla="val 14539"/>
              <a:gd name="adj2" fmla="val 97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slowly, but will continue to benefit the bottom line and combined ratio through at least 2017</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39285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43</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2006:Q4–2015:Q4</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27949"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12/31/15 stood at a near-record high $673.7B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0.76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2016</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7254625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44</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THE CHALLENGES OF GROWTH</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dirty="0" smtClean="0">
                <a:solidFill>
                  <a:srgbClr val="225A7A"/>
                </a:solidFill>
              </a:rPr>
              <a:t>Cycles, M&amp;A and Lingering Scars of the ‘Great Recession’</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44</a:t>
            </a:fld>
            <a:endParaRPr lang="en-US"/>
          </a:p>
        </p:txBody>
      </p:sp>
    </p:spTree>
    <p:extLst>
      <p:ext uri="{BB962C8B-B14F-4D97-AF65-F5344CB8AC3E}">
        <p14:creationId xmlns:p14="http://schemas.microsoft.com/office/powerpoint/2010/main" val="2263680811"/>
      </p:ext>
    </p:extLst>
  </p:cSld>
  <p:clrMapOvr>
    <a:masterClrMapping/>
  </p:clrMapOvr>
  <p:transition>
    <p:zoom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45</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328973" name="Chart" r:id="rId4" imgW="8591407" imgH="4572000" progId="MSGraph.Chart.8">
                  <p:embed followColorScheme="full"/>
                </p:oleObj>
              </mc:Choice>
              <mc:Fallback>
                <p:oleObj name="Chart" r:id="rId4" imgW="8591407" imgH="4572000"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625714" y="3139122"/>
            <a:ext cx="1446213"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 3.4%</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a:t>
            </a:r>
            <a:r>
              <a:rPr lang="en-US" sz="1400" b="1" dirty="0" smtClean="0">
                <a:solidFill>
                  <a:srgbClr val="FFFFFF"/>
                </a:solidFill>
                <a:latin typeface="Arial "/>
                <a:cs typeface="Arial" charset="0"/>
              </a:rPr>
              <a:t>4.2%</a:t>
            </a:r>
            <a:endParaRPr lang="en-US" sz="1400" b="1" dirty="0">
              <a:solidFill>
                <a:srgbClr val="FFFFFF"/>
              </a:solidFill>
              <a:latin typeface="Arial "/>
              <a:cs typeface="Arial" charset="0"/>
            </a:endParaRP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2016F: 3.9%</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2017F: 3.8%</a:t>
            </a:r>
            <a:endParaRPr lang="en-US" sz="1600" b="1" dirty="0">
              <a:solidFill>
                <a:schemeClr val="bg1"/>
              </a:solidFill>
              <a:cs typeface="+mn-cs"/>
            </a:endParaRPr>
          </a:p>
        </p:txBody>
      </p:sp>
    </p:spTree>
    <p:extLst>
      <p:ext uri="{BB962C8B-B14F-4D97-AF65-F5344CB8AC3E}">
        <p14:creationId xmlns:p14="http://schemas.microsoft.com/office/powerpoint/2010/main" val="19305125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329997"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87977"/>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2015 3.4%</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53241"/>
            <a:ext cx="922303" cy="1118970"/>
          </a:xfrm>
          <a:prstGeom prst="wedgeRectCallout">
            <a:avLst>
              <a:gd name="adj1" fmla="val -12802"/>
              <a:gd name="adj2" fmla="val -627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2265232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47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2007-2015</a:t>
            </a:r>
          </a:p>
        </p:txBody>
      </p:sp>
      <p:graphicFrame>
        <p:nvGraphicFramePr>
          <p:cNvPr id="83970" name="Object 3"/>
          <p:cNvGraphicFramePr>
            <a:graphicFrameLocks noGrp="1" noChangeAspect="1"/>
          </p:cNvGraphicFramePr>
          <p:nvPr>
            <p:ph idx="4294967295"/>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1021" name="Chart" r:id="rId4" imgW="8810697" imgH="4572000" progId="MSGraph.Chart.8">
                  <p:embed followColorScheme="full"/>
                </p:oleObj>
              </mc:Choice>
              <mc:Fallback>
                <p:oleObj name="Chart" r:id="rId4" imgW="8810697" imgH="4572000"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smtClean="0">
                <a:solidFill>
                  <a:srgbClr val="000000"/>
                </a:solidFill>
              </a:rPr>
              <a:t>NAIC via SNL Financial; </a:t>
            </a:r>
            <a:r>
              <a:rPr lang="en-US" sz="1100" dirty="0">
                <a:solidFill>
                  <a:srgbClr val="000000"/>
                </a:solidFill>
              </a:rPr>
              <a:t>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44 states showed commercial lines growth from 2007 through 2015</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9.0%</a:t>
            </a:r>
            <a:endParaRPr lang="en-US" sz="1600" b="1" dirty="0">
              <a:solidFill>
                <a:schemeClr val="bg1"/>
              </a:solidFill>
              <a:cs typeface="+mn-cs"/>
            </a:endParaRPr>
          </a:p>
        </p:txBody>
      </p:sp>
    </p:spTree>
    <p:extLst>
      <p:ext uri="{BB962C8B-B14F-4D97-AF65-F5344CB8AC3E}">
        <p14:creationId xmlns:p14="http://schemas.microsoft.com/office/powerpoint/2010/main" val="293814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48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2007-2015</a:t>
            </a:r>
          </a:p>
        </p:txBody>
      </p:sp>
      <p:graphicFrame>
        <p:nvGraphicFramePr>
          <p:cNvPr id="84994" name="Object 3"/>
          <p:cNvGraphicFramePr>
            <a:graphicFrameLocks noGrp="1" noChangeAspect="1"/>
          </p:cNvGraphicFramePr>
          <p:nvPr>
            <p:ph idx="4294967295"/>
            <p:extLst/>
          </p:nvPr>
        </p:nvGraphicFramePr>
        <p:xfrm>
          <a:off x="0" y="1717675"/>
          <a:ext cx="9107487" cy="4686300"/>
        </p:xfrm>
        <a:graphic>
          <a:graphicData uri="http://schemas.openxmlformats.org/presentationml/2006/ole">
            <mc:AlternateContent xmlns:mc="http://schemas.openxmlformats.org/markup-compatibility/2006">
              <mc:Choice xmlns:v="urn:schemas-microsoft-com:vml" Requires="v">
                <p:oleObj spid="_x0000_s28332045" name="Chart" r:id="rId4" imgW="8810697" imgH="4533761" progId="MSGraph.Chart.8">
                  <p:embed followColorScheme="full"/>
                </p:oleObj>
              </mc:Choice>
              <mc:Fallback>
                <p:oleObj name="Chart" r:id="rId4" imgW="8810697" imgH="4533761" progId="MSGraph.Chart.8">
                  <p:embed followColorScheme="full"/>
                  <p:pic>
                    <p:nvPicPr>
                      <p:cNvPr id="0" name=""/>
                      <p:cNvPicPr>
                        <a:picLocks noChangeAspect="1" noChangeArrowheads="1"/>
                      </p:cNvPicPr>
                      <p:nvPr/>
                    </p:nvPicPr>
                    <p:blipFill>
                      <a:blip r:embed="rId5"/>
                      <a:srcRect/>
                      <a:stretch>
                        <a:fillRect/>
                      </a:stretch>
                    </p:blipFill>
                    <p:spPr bwMode="auto">
                      <a:xfrm>
                        <a:off x="0" y="1717675"/>
                        <a:ext cx="9107487"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smtClean="0">
                <a:solidFill>
                  <a:srgbClr val="000000"/>
                </a:solidFill>
              </a:rPr>
              <a:t>NAIC via SNL Financial; </a:t>
            </a:r>
            <a:r>
              <a:rPr lang="en-US" sz="1100" dirty="0">
                <a:solidFill>
                  <a:srgbClr val="000000"/>
                </a:solidFill>
              </a:rPr>
              <a:t>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7"/>
          <p:cNvSpPr>
            <a:spLocks noChangeArrowheads="1"/>
          </p:cNvSpPr>
          <p:nvPr/>
        </p:nvSpPr>
        <p:spPr bwMode="blackWhite">
          <a:xfrm>
            <a:off x="3281680" y="4177901"/>
            <a:ext cx="3229560" cy="887177"/>
          </a:xfrm>
          <a:prstGeom prst="wedgeRectCallout">
            <a:avLst>
              <a:gd name="adj1" fmla="val 70085"/>
              <a:gd name="adj2" fmla="val -509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Eight states still write less commercial business than they did in 2007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900566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49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2007-2015*</a:t>
            </a:r>
          </a:p>
        </p:txBody>
      </p:sp>
      <p:graphicFrame>
        <p:nvGraphicFramePr>
          <p:cNvPr id="83970" name="Object 3"/>
          <p:cNvGraphicFramePr>
            <a:graphicFrameLocks noGrp="1" noChangeAspect="1"/>
          </p:cNvGraphicFramePr>
          <p:nvPr>
            <p:ph idx="4294967295"/>
            <p:extLst/>
          </p:nvPr>
        </p:nvGraphicFramePr>
        <p:xfrm>
          <a:off x="0" y="1674813"/>
          <a:ext cx="9142413" cy="4719637"/>
        </p:xfrm>
        <a:graphic>
          <a:graphicData uri="http://schemas.openxmlformats.org/presentationml/2006/ole">
            <mc:AlternateContent xmlns:mc="http://schemas.openxmlformats.org/markup-compatibility/2006">
              <mc:Choice xmlns:v="urn:schemas-microsoft-com:vml" Requires="v">
                <p:oleObj spid="_x0000_s28333069"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2413"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smtClean="0">
                <a:solidFill>
                  <a:srgbClr val="000000"/>
                </a:solidFill>
              </a:rPr>
              <a:t>NAIC data, sourced from S&amp;P Global Market Intelligence; </a:t>
            </a:r>
            <a:r>
              <a:rPr lang="en-US" sz="1100" dirty="0">
                <a:solidFill>
                  <a:srgbClr val="000000"/>
                </a:solidFill>
              </a:rPr>
              <a:t>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0" name="AutoShape 14"/>
          <p:cNvSpPr>
            <a:spLocks noChangeArrowheads="1"/>
          </p:cNvSpPr>
          <p:nvPr/>
        </p:nvSpPr>
        <p:spPr bwMode="blackWhite">
          <a:xfrm>
            <a:off x="4635500" y="1834198"/>
            <a:ext cx="3175000" cy="1641475"/>
          </a:xfrm>
          <a:prstGeom prst="wedgeRectCallout">
            <a:avLst>
              <a:gd name="adj1" fmla="val -111404"/>
              <a:gd name="adj2" fmla="val 249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27 states showed positive growth in the workers comp line from 2007 – 2015 (up from 13 through 2013 and 5 through 2012).</a:t>
            </a:r>
            <a:endParaRPr lang="en-US" b="1" dirty="0">
              <a:solidFill>
                <a:schemeClr val="bg1"/>
              </a:solidFill>
            </a:endParaRPr>
          </a:p>
        </p:txBody>
      </p:sp>
    </p:spTree>
    <p:extLst>
      <p:ext uri="{BB962C8B-B14F-4D97-AF65-F5344CB8AC3E}">
        <p14:creationId xmlns:p14="http://schemas.microsoft.com/office/powerpoint/2010/main" val="1305155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5</a:t>
            </a:fld>
            <a:endParaRPr lang="en-US" smtClean="0"/>
          </a:p>
        </p:txBody>
      </p:sp>
      <p:graphicFrame>
        <p:nvGraphicFramePr>
          <p:cNvPr id="2050" name="Object 3"/>
          <p:cNvGraphicFramePr>
            <a:graphicFrameLocks noGrp="1" noChangeAspect="1"/>
          </p:cNvGraphicFramePr>
          <p:nvPr>
            <p:ph idx="4294967295"/>
            <p:extLst/>
          </p:nvPr>
        </p:nvGraphicFramePr>
        <p:xfrm>
          <a:off x="0" y="1710062"/>
          <a:ext cx="9150350" cy="4722813"/>
        </p:xfrm>
        <a:graphic>
          <a:graphicData uri="http://schemas.openxmlformats.org/presentationml/2006/ole">
            <mc:AlternateContent xmlns:mc="http://schemas.openxmlformats.org/markup-compatibility/2006">
              <mc:Choice xmlns:v="urn:schemas-microsoft-com:vml" Requires="v">
                <p:oleObj spid="_x0000_s28297246"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710062"/>
                        <a:ext cx="9150350" cy="472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
            </a:r>
            <a:br>
              <a:rPr lang="en-US" sz="3000" b="1" dirty="0" smtClean="0">
                <a:solidFill>
                  <a:schemeClr val="accent1"/>
                </a:solidFill>
              </a:rPr>
            </a:br>
            <a:r>
              <a:rPr lang="en-US" sz="2800" b="1" dirty="0" smtClean="0">
                <a:solidFill>
                  <a:schemeClr val="accent1"/>
                </a:solidFill>
              </a:rPr>
              <a:t>2015:II-2015:III -</a:t>
            </a:r>
            <a:r>
              <a:rPr lang="en-US" sz="3000" b="1" dirty="0" smtClean="0">
                <a:solidFill>
                  <a:schemeClr val="accent1"/>
                </a:solidFill>
              </a:rPr>
              <a:t> Lowest </a:t>
            </a:r>
            <a:r>
              <a:rPr lang="en-US" sz="3000" b="1" dirty="0">
                <a:solidFill>
                  <a:schemeClr val="accent1"/>
                </a:solidFill>
              </a:rPr>
              <a:t>25 States</a:t>
            </a:r>
          </a:p>
        </p:txBody>
      </p:sp>
      <p:sp>
        <p:nvSpPr>
          <p:cNvPr id="2053" name="Rectangle 7"/>
          <p:cNvSpPr>
            <a:spLocks noChangeArrowheads="1"/>
          </p:cNvSpPr>
          <p:nvPr/>
        </p:nvSpPr>
        <p:spPr bwMode="auto">
          <a:xfrm>
            <a:off x="0" y="6372223"/>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794745" y="4051005"/>
            <a:ext cx="1735406" cy="1155437"/>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smtClean="0">
                <a:solidFill>
                  <a:schemeClr val="bg1"/>
                </a:solidFill>
              </a:rPr>
              <a:t>Arkansas</a:t>
            </a:r>
            <a:r>
              <a:rPr lang="en-US" sz="1400" b="1" dirty="0" smtClean="0">
                <a:solidFill>
                  <a:schemeClr val="bg1"/>
                </a:solidFill>
              </a:rPr>
              <a:t>, West Virginia and North Dakota  were the only states to shrink </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10204"/>
              <a:gd name="adj2" fmla="val 1057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10 states  were below 1%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263723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2007-2015*</a:t>
            </a:r>
          </a:p>
        </p:txBody>
      </p:sp>
      <p:graphicFrame>
        <p:nvGraphicFramePr>
          <p:cNvPr id="84994" name="Object 3"/>
          <p:cNvGraphicFramePr>
            <a:graphicFrameLocks noGrp="1" noChangeAspect="1"/>
          </p:cNvGraphicFramePr>
          <p:nvPr>
            <p:ph idx="4294967295"/>
            <p:extLst/>
          </p:nvPr>
        </p:nvGraphicFramePr>
        <p:xfrm>
          <a:off x="0" y="1790700"/>
          <a:ext cx="9170988" cy="4733925"/>
        </p:xfrm>
        <a:graphic>
          <a:graphicData uri="http://schemas.openxmlformats.org/presentationml/2006/ole">
            <mc:AlternateContent xmlns:mc="http://schemas.openxmlformats.org/markup-compatibility/2006">
              <mc:Choice xmlns:v="urn:schemas-microsoft-com:vml" Requires="v">
                <p:oleObj spid="_x0000_s28334093"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0988"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NAIC data, sourced from S&amp;P Global Market </a:t>
            </a:r>
            <a:r>
              <a:rPr lang="en-US" sz="1100" dirty="0" smtClean="0">
                <a:solidFill>
                  <a:srgbClr val="000000"/>
                </a:solidFill>
              </a:rPr>
              <a:t>Intelligence; </a:t>
            </a:r>
            <a:r>
              <a:rPr lang="en-US" sz="1100" dirty="0">
                <a:solidFill>
                  <a:srgbClr val="000000"/>
                </a:solidFill>
              </a:rPr>
              <a:t>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38275" y="4009231"/>
            <a:ext cx="3441700" cy="1450975"/>
          </a:xfrm>
          <a:prstGeom prst="wedgeRectCallout">
            <a:avLst>
              <a:gd name="adj1" fmla="val 91377"/>
              <a:gd name="adj2" fmla="val 968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8 years</a:t>
            </a:r>
            <a:endParaRPr lang="en-US" b="1" dirty="0">
              <a:solidFill>
                <a:schemeClr val="bg1"/>
              </a:solidFill>
            </a:endParaRPr>
          </a:p>
        </p:txBody>
      </p:sp>
    </p:spTree>
    <p:extLst>
      <p:ext uri="{BB962C8B-B14F-4D97-AF65-F5344CB8AC3E}">
        <p14:creationId xmlns:p14="http://schemas.microsoft.com/office/powerpoint/2010/main" val="2528424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51</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1994-2015E (1)</a:t>
            </a:r>
          </a:p>
        </p:txBody>
      </p:sp>
      <p:graphicFrame>
        <p:nvGraphicFramePr>
          <p:cNvPr id="58374" name="Object 3"/>
          <p:cNvGraphicFramePr>
            <a:graphicFrameLocks noGrp="1"/>
          </p:cNvGraphicFramePr>
          <p:nvPr>
            <p:ph type="chart" idx="4294967295"/>
            <p:extLst/>
          </p:nvPr>
        </p:nvGraphicFramePr>
        <p:xfrm>
          <a:off x="282575" y="1690688"/>
          <a:ext cx="8542337" cy="4513262"/>
        </p:xfrm>
        <a:graphic>
          <a:graphicData uri="http://schemas.openxmlformats.org/presentationml/2006/ole">
            <mc:AlternateContent xmlns:mc="http://schemas.openxmlformats.org/markup-compatibility/2006">
              <mc:Choice xmlns:v="urn:schemas-microsoft-com:vml" Requires="v">
                <p:oleObj spid="_x0000_s28335117" name="Chart" r:id="rId4" imgW="8581836" imgH="4533761" progId="MSGraph.Chart.8">
                  <p:embed followColorScheme="full"/>
                </p:oleObj>
              </mc:Choice>
              <mc:Fallback>
                <p:oleObj name="Chart" r:id="rId4" imgW="8581836" imgH="4533761" progId="MSGraph.Chart.8">
                  <p:embed followColorScheme="full"/>
                  <p:pic>
                    <p:nvPicPr>
                      <p:cNvPr id="0" name=""/>
                      <p:cNvPicPr>
                        <a:picLocks noGrp="1" noChangeArrowheads="1"/>
                      </p:cNvPicPr>
                      <p:nvPr/>
                    </p:nvPicPr>
                    <p:blipFill>
                      <a:blip r:embed="rId5"/>
                      <a:srcRect/>
                      <a:stretch>
                        <a:fillRect/>
                      </a:stretch>
                    </p:blipFill>
                    <p:spPr bwMode="gray">
                      <a:xfrm>
                        <a:off x="282575" y="169068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a:t>
            </a:r>
            <a:r>
              <a:rPr lang="en-US" altLang="en-US" sz="1100" dirty="0" smtClean="0"/>
              <a:t>database; 2015 I.I.I. estimate.</a:t>
            </a:r>
            <a:endParaRPr lang="en-US" altLang="en-US" sz="1100" dirty="0"/>
          </a:p>
        </p:txBody>
      </p:sp>
      <p:sp>
        <p:nvSpPr>
          <p:cNvPr id="1989639" name="AutoShape 7"/>
          <p:cNvSpPr>
            <a:spLocks noChangeArrowheads="1"/>
          </p:cNvSpPr>
          <p:nvPr/>
        </p:nvSpPr>
        <p:spPr bwMode="blackWhite">
          <a:xfrm>
            <a:off x="5785944" y="1517650"/>
            <a:ext cx="1993599" cy="1082198"/>
          </a:xfrm>
          <a:prstGeom prst="wedgeRectCallout">
            <a:avLst>
              <a:gd name="adj1" fmla="val 40341"/>
              <a:gd name="adj2" fmla="val 1122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a:t>
            </a:r>
            <a:r>
              <a:rPr lang="en-US" sz="1600" b="1" dirty="0" smtClean="0">
                <a:solidFill>
                  <a:schemeClr val="bg1"/>
                </a:solidFill>
                <a:latin typeface="Arial" panose="020B0604020202020204" pitchFamily="34" charset="0"/>
                <a:cs typeface="Arial" panose="020B0604020202020204" pitchFamily="34" charset="0"/>
              </a:rPr>
              <a:t>was up sharply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panose="020B0604020202020204" pitchFamily="34" charset="0"/>
                <a:cs typeface="Arial" panose="020B0604020202020204" pitchFamily="34" charset="0"/>
              </a:rPr>
              <a:t>M&amp;A activity in 2015 will likely reach its highest level since 1998</a:t>
            </a: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2405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52</a:t>
            </a:fld>
            <a:endParaRPr lang="en-US" altLang="en-US" smtClean="0"/>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smtClean="0">
                <a:latin typeface="Arial" panose="020B0604020202020204" pitchFamily="34" charset="0"/>
              </a:rPr>
              <a:t>M&amp;A Activity Is Shifting Toward North America and Asia and Away from Europe</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as of Oct. 2015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28920" y="2074227"/>
            <a:ext cx="8819830" cy="4243885"/>
          </a:xfrm>
          <a:prstGeom prst="rect">
            <a:avLst/>
          </a:prstGeom>
        </p:spPr>
      </p:pic>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7"/>
          <p:cNvSpPr>
            <a:spLocks noChangeArrowheads="1"/>
          </p:cNvSpPr>
          <p:nvPr/>
        </p:nvSpPr>
        <p:spPr bwMode="blackWhite">
          <a:xfrm>
            <a:off x="5024905" y="1093509"/>
            <a:ext cx="2320775" cy="877530"/>
          </a:xfrm>
          <a:prstGeom prst="wedgeRectCallout">
            <a:avLst>
              <a:gd name="adj1" fmla="val 53708"/>
              <a:gd name="adj2" fmla="val 132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Asian, N. American deal volumes were up sharply in 2015</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689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53</a:t>
            </a:fld>
            <a:endParaRPr lang="en-US" altLang="en-US" smtClean="0"/>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smtClean="0">
                <a:latin typeface="Arial" panose="020B0604020202020204" pitchFamily="34" charset="0"/>
              </a:rPr>
              <a:t>M&amp;A: Deal Rationale by Dollar Amount</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287844"/>
            <a:ext cx="7569200" cy="57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SNL Financial and WCMA estimates from Geneva Association Newsletter </a:t>
            </a:r>
            <a:r>
              <a:rPr lang="en-US" altLang="en-US" sz="1100" i="1" dirty="0" smtClean="0"/>
              <a:t>Insurance and Finance</a:t>
            </a:r>
            <a:r>
              <a:rPr lang="en-US" altLang="en-US" sz="1100" dirty="0" smtClean="0"/>
              <a:t>, Jan. 2016, presentation “</a:t>
            </a:r>
            <a:r>
              <a:rPr lang="en-US" altLang="en-US" sz="1100" i="1" dirty="0" smtClean="0"/>
              <a:t>What is the Logic Behind Consolidation? And Does It Create Value? A View from Outside</a:t>
            </a:r>
            <a:r>
              <a:rPr lang="en-US" altLang="en-US" sz="1100" dirty="0" smtClean="0"/>
              <a:t>,” by Brian </a:t>
            </a:r>
            <a:r>
              <a:rPr lang="en-US" altLang="en-US" sz="1100" dirty="0" err="1" smtClean="0"/>
              <a:t>Shea</a:t>
            </a:r>
            <a:r>
              <a:rPr lang="en-US" altLang="en-US" sz="1100" dirty="0" smtClean="0"/>
              <a:t>, Head of Willis Capital Markets  &amp; Advisory Europe (WCMA).</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63074" y="1795287"/>
            <a:ext cx="8438001" cy="4318038"/>
          </a:xfrm>
          <a:prstGeom prst="rect">
            <a:avLst/>
          </a:prstGeom>
        </p:spPr>
      </p:pic>
      <p:sp>
        <p:nvSpPr>
          <p:cNvPr id="14" name="AutoShape 7"/>
          <p:cNvSpPr>
            <a:spLocks noChangeArrowheads="1"/>
          </p:cNvSpPr>
          <p:nvPr/>
        </p:nvSpPr>
        <p:spPr bwMode="blackWhite">
          <a:xfrm>
            <a:off x="4856480" y="1125432"/>
            <a:ext cx="2129472" cy="877530"/>
          </a:xfrm>
          <a:prstGeom prst="wedgeRectCallout">
            <a:avLst>
              <a:gd name="adj1" fmla="val 68154"/>
              <a:gd name="adj2" fmla="val 1268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Scale drives most deals (excluding health sector)</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9745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54</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54</a:t>
            </a:fld>
            <a:endParaRPr lang="en-US"/>
          </a:p>
        </p:txBody>
      </p:sp>
    </p:spTree>
    <p:extLst>
      <p:ext uri="{BB962C8B-B14F-4D97-AF65-F5344CB8AC3E}">
        <p14:creationId xmlns:p14="http://schemas.microsoft.com/office/powerpoint/2010/main" val="208908176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336140"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 but showed a small (1.9%) increase in 2015—a trend that may continue</a:t>
            </a:r>
            <a:endParaRPr lang="en-US" sz="2000" b="1" dirty="0">
              <a:solidFill>
                <a:srgbClr val="FFFFFF"/>
              </a:solidFill>
            </a:endParaRP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0005923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56</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1990–2016*</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March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337164"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0"/>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a:t>
            </a:r>
            <a:r>
              <a:rPr lang="en-US" sz="1400" b="1" dirty="0" smtClean="0">
                <a:solidFill>
                  <a:schemeClr val="bg1"/>
                </a:solidFill>
              </a:rPr>
              <a:t>more than a </a:t>
            </a:r>
            <a:r>
              <a:rPr lang="en-US" sz="1400" b="1" dirty="0">
                <a:solidFill>
                  <a:schemeClr val="bg1"/>
                </a:solidFill>
              </a:rPr>
              <a:t>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9522"/>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Despite the Fed’s  December 2015 rate hike, yield remain low though short-term yields have seen some gains</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56</a:t>
            </a:fld>
            <a:endParaRPr lang="en-US"/>
          </a:p>
        </p:txBody>
      </p:sp>
      <p:sp>
        <p:nvSpPr>
          <p:cNvPr id="14" name="Rectangle 7"/>
          <p:cNvSpPr>
            <a:spLocks noChangeArrowheads="1"/>
          </p:cNvSpPr>
          <p:nvPr/>
        </p:nvSpPr>
        <p:spPr bwMode="grayWhite">
          <a:xfrm>
            <a:off x="7819697" y="3657928"/>
            <a:ext cx="1062827"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3568159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2014</a:t>
            </a:r>
            <a:endParaRPr lang="en-US" altLang="en-US" dirty="0"/>
          </a:p>
        </p:txBody>
      </p:sp>
      <p:graphicFrame>
        <p:nvGraphicFramePr>
          <p:cNvPr id="2853891" name="Object 3"/>
          <p:cNvGraphicFramePr>
            <a:graphicFrameLocks noGrp="1" noChangeAspect="1"/>
          </p:cNvGraphicFramePr>
          <p:nvPr>
            <p:ph idx="1"/>
            <p:extLst/>
          </p:nvPr>
        </p:nvGraphicFramePr>
        <p:xfrm>
          <a:off x="-1644333" y="1661319"/>
          <a:ext cx="11347451" cy="5673725"/>
        </p:xfrm>
        <a:graphic>
          <a:graphicData uri="http://schemas.openxmlformats.org/presentationml/2006/ole">
            <mc:AlternateContent xmlns:mc="http://schemas.openxmlformats.org/markup-compatibility/2006">
              <mc:Choice xmlns:v="urn:schemas-microsoft-com:vml" Requires="v">
                <p:oleObj spid="_x0000_s28338188" name="Chart" r:id="rId3" imgW="10820504" imgH="5410339" progId="MSGraph.Chart.8">
                  <p:embed followColorScheme="full"/>
                </p:oleObj>
              </mc:Choice>
              <mc:Fallback>
                <p:oleObj name="Chart" r:id="rId3" imgW="10820504" imgH="5410339" progId="MSGraph.Chart.8">
                  <p:embed followColorScheme="full"/>
                  <p:pic>
                    <p:nvPicPr>
                      <p:cNvPr id="0" name=""/>
                      <p:cNvPicPr>
                        <a:picLocks noChangeAspect="1" noChangeArrowheads="1"/>
                      </p:cNvPicPr>
                      <p:nvPr/>
                    </p:nvPicPr>
                    <p:blipFill>
                      <a:blip r:embed="rId4"/>
                      <a:srcRect/>
                      <a:stretch>
                        <a:fillRect/>
                      </a:stretch>
                    </p:blipFill>
                    <p:spPr bwMode="auto">
                      <a:xfrm>
                        <a:off x="-1644333" y="1661319"/>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2016,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1.533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2000338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smtClean="0"/>
              <a:t>Net Investment Yield on Property/ Casualty Insurance Invested Assets, 2007–2016P*</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339212"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t>
            </a:r>
            <a:r>
              <a:rPr lang="en-US" sz="1500" b="1" dirty="0" smtClean="0">
                <a:solidFill>
                  <a:srgbClr val="FFFFFF"/>
                </a:solidFill>
              </a:rPr>
              <a:t>pushed </a:t>
            </a:r>
            <a:r>
              <a:rPr lang="en-US" sz="1500" b="1" dirty="0">
                <a:solidFill>
                  <a:srgbClr val="FFFFFF"/>
                </a:solidFill>
              </a:rPr>
              <a:t>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smtClean="0"/>
              <a:t>Sources</a:t>
            </a:r>
            <a:r>
              <a:rPr lang="en-US" sz="1000" dirty="0"/>
              <a:t>: </a:t>
            </a:r>
            <a:r>
              <a:rPr lang="en-US" sz="1000" dirty="0" smtClean="0"/>
              <a:t>A.M. Best; 2015E-2016P figures from A.M. Best P/C Review and Preview, Feb. 2016; </a:t>
            </a:r>
            <a:r>
              <a:rPr lang="en-US" sz="1000" dirty="0"/>
              <a:t>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smtClean="0">
                <a:solidFill>
                  <a:schemeClr val="bg1"/>
                </a:solidFill>
                <a:latin typeface="Arial" pitchFamily="34" charset="0"/>
                <a:cs typeface="+mn-cs"/>
              </a:rPr>
              <a:t>Estimated book </a:t>
            </a:r>
            <a:r>
              <a:rPr lang="en-US" sz="1500" b="1" dirty="0">
                <a:solidFill>
                  <a:schemeClr val="bg1"/>
                </a:solidFill>
                <a:latin typeface="Arial" pitchFamily="34" charset="0"/>
                <a:cs typeface="+mn-cs"/>
              </a:rPr>
              <a:t>yield in </a:t>
            </a:r>
            <a:r>
              <a:rPr lang="en-US" sz="1500" b="1" dirty="0" smtClean="0">
                <a:solidFill>
                  <a:schemeClr val="bg1"/>
                </a:solidFill>
                <a:latin typeface="Arial" pitchFamily="34" charset="0"/>
                <a:cs typeface="+mn-cs"/>
              </a:rPr>
              <a:t>2016 is </a:t>
            </a:r>
            <a:r>
              <a:rPr lang="en-US" sz="1500" b="1" dirty="0">
                <a:solidFill>
                  <a:schemeClr val="bg1"/>
                </a:solidFill>
                <a:latin typeface="Arial" pitchFamily="34" charset="0"/>
                <a:cs typeface="+mn-cs"/>
              </a:rPr>
              <a:t>down </a:t>
            </a:r>
            <a:r>
              <a:rPr lang="en-US" sz="1500" b="1" dirty="0" smtClean="0">
                <a:solidFill>
                  <a:schemeClr val="bg1"/>
                </a:solidFill>
                <a:latin typeface="Arial" pitchFamily="34" charset="0"/>
                <a:cs typeface="+mn-cs"/>
              </a:rPr>
              <a:t>about 140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4472628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59</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2016 – 2021</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340236"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(4/16 for 2016 and 2017; for 2018-2021 3/16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3410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6</a:t>
            </a:fld>
            <a:endParaRPr lang="en-US"/>
          </a:p>
        </p:txBody>
      </p:sp>
      <p:sp>
        <p:nvSpPr>
          <p:cNvPr id="5" name="Rectangle 2"/>
          <p:cNvSpPr txBox="1">
            <a:spLocks noChangeArrowheads="1"/>
          </p:cNvSpPr>
          <p:nvPr/>
        </p:nvSpPr>
        <p:spPr bwMode="auto">
          <a:xfrm>
            <a:off x="85725" y="34191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2015:Q3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3"/>
              </a:rPr>
              <a:t>US </a:t>
            </a:r>
            <a:r>
              <a:rPr lang="en-US" sz="1100" dirty="0">
                <a:hlinkClick r:id="rId3"/>
              </a:rPr>
              <a:t>Bureau of </a:t>
            </a:r>
            <a:r>
              <a:rPr lang="en-US" sz="1100" dirty="0" smtClean="0">
                <a:hlinkClick r:id="rId3"/>
              </a:rPr>
              <a:t>Economic Analysis</a:t>
            </a:r>
            <a:r>
              <a:rPr lang="en-US" sz="1100" dirty="0" smtClean="0"/>
              <a:t>; </a:t>
            </a:r>
            <a:r>
              <a:rPr lang="en-US" sz="1100" dirty="0"/>
              <a:t>Insurance Information Institute.	</a:t>
            </a:r>
          </a:p>
        </p:txBody>
      </p:sp>
      <p:pic>
        <p:nvPicPr>
          <p:cNvPr id="7" name="Picture 6"/>
          <p:cNvPicPr>
            <a:picLocks noChangeAspect="1"/>
          </p:cNvPicPr>
          <p:nvPr/>
        </p:nvPicPr>
        <p:blipFill>
          <a:blip r:embed="rId4"/>
          <a:stretch>
            <a:fillRect/>
          </a:stretch>
        </p:blipFill>
        <p:spPr>
          <a:xfrm>
            <a:off x="282964" y="1165855"/>
            <a:ext cx="8467336" cy="5330193"/>
          </a:xfrm>
          <a:prstGeom prst="rect">
            <a:avLst/>
          </a:prstGeom>
          <a:ln>
            <a:solidFill>
              <a:schemeClr val="tx1"/>
            </a:solidFill>
          </a:ln>
        </p:spPr>
      </p:pic>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60</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April 2016* </a:t>
            </a:r>
          </a:p>
        </p:txBody>
      </p:sp>
      <p:graphicFrame>
        <p:nvGraphicFramePr>
          <p:cNvPr id="59394" name="Object 3"/>
          <p:cNvGraphicFramePr>
            <a:graphicFrameLocks noChangeAspect="1"/>
          </p:cNvGraphicFramePr>
          <p:nvPr>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341260" name="Chart" r:id="rId4" imgW="8439111" imgH="4324281" progId="MSGraph.Chart.8">
                  <p:embed followColorScheme="full"/>
                </p:oleObj>
              </mc:Choice>
              <mc:Fallback>
                <p:oleObj name="Chart" r:id="rId4" imgW="8439111" imgH="4324281"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31874" y="2299734"/>
            <a:ext cx="4453473" cy="1619224"/>
          </a:xfrm>
          <a:prstGeom prst="wedgeRectCallout">
            <a:avLst>
              <a:gd name="adj1" fmla="val 6173"/>
              <a:gd name="adj2" fmla="val 753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a:t>
            </a:r>
            <a:r>
              <a:rPr lang="en-US" b="1" dirty="0" smtClean="0">
                <a:solidFill>
                  <a:schemeClr val="bg1"/>
                </a:solidFill>
                <a:cs typeface="+mn-cs"/>
              </a:rPr>
              <a:t>depressed </a:t>
            </a:r>
            <a:r>
              <a:rPr lang="en-US" b="1" dirty="0">
                <a:solidFill>
                  <a:schemeClr val="bg1"/>
                </a:solidFill>
                <a:cs typeface="+mn-cs"/>
              </a:rPr>
              <a:t>as a result.  </a:t>
            </a:r>
            <a:r>
              <a:rPr lang="en-US" b="1" dirty="0" smtClean="0">
                <a:solidFill>
                  <a:schemeClr val="bg1"/>
                </a:solidFill>
                <a:cs typeface="+mn-cs"/>
              </a:rPr>
              <a:t>Fed  began to raise rates in Dec. 2015, but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1031874" y="5593715"/>
            <a:ext cx="7161213" cy="65468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Began to Raise Rates in Dec. 2015 but Market Volatility and Weakness Abroad  Have Made Additional Hikes Difficult</a:t>
            </a:r>
            <a:endParaRPr lang="en-US" b="1" dirty="0">
              <a:solidFill>
                <a:srgbClr val="FFFFFF"/>
              </a:solidFill>
            </a:endParaRPr>
          </a:p>
        </p:txBody>
      </p:sp>
      <p:sp>
        <p:nvSpPr>
          <p:cNvPr id="10" name="Rectangle 4"/>
          <p:cNvSpPr>
            <a:spLocks noChangeArrowheads="1"/>
          </p:cNvSpPr>
          <p:nvPr/>
        </p:nvSpPr>
        <p:spPr bwMode="auto">
          <a:xfrm>
            <a:off x="-1" y="6223525"/>
            <a:ext cx="8601075" cy="65479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*As of April 22, 2016.</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hlinkClick r:id="rId6"/>
              </a:rPr>
              <a:t>http://www.federalreserve.gov/releases/h15/data.htm</a:t>
            </a:r>
            <a:r>
              <a:rPr lang="en-US" sz="1100" dirty="0" smtClean="0"/>
              <a:t>; </a:t>
            </a:r>
            <a:r>
              <a:rPr lang="en-US" sz="1100" dirty="0"/>
              <a:t>Insurance Information Institute.</a:t>
            </a:r>
          </a:p>
        </p:txBody>
      </p:sp>
    </p:spTree>
    <p:extLst>
      <p:ext uri="{BB962C8B-B14F-4D97-AF65-F5344CB8AC3E}">
        <p14:creationId xmlns:p14="http://schemas.microsoft.com/office/powerpoint/2010/main" val="13777490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61</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1990–2017F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342284" name="Chart" r:id="rId4" imgW="8296386" imgH="3847961" progId="MSGraph.Chart.8">
                  <p:embed followColorScheme="full"/>
                </p:oleObj>
              </mc:Choice>
              <mc:Fallback>
                <p:oleObj name="Chart" r:id="rId4" imgW="8296386" imgH="3847961"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4/16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36700334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62</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a:t>
            </a:r>
            <a:r>
              <a:rPr lang="en-US" sz="1100" dirty="0" smtClean="0"/>
              <a:t>ISO; Insurance </a:t>
            </a:r>
            <a:r>
              <a:rPr lang="en-US" sz="1100" dirty="0"/>
              <a:t>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343308" name="Chart" r:id="rId4" imgW="8581836" imgH="4162598" progId="MSGraph.Chart.8">
                  <p:embed followColorScheme="full"/>
                </p:oleObj>
              </mc:Choice>
              <mc:Fallback>
                <p:oleObj name="Chart" r:id="rId4" imgW="8581836" imgH="416259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2010 - 2015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37628352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344332"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Flat in 2015 as Investment Income Rose Marginally and Realized Capital Gains Fell Slightly</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226118" cy="976429"/>
          </a:xfrm>
          <a:prstGeom prst="wedgeRectCallout">
            <a:avLst>
              <a:gd name="adj1" fmla="val 93869"/>
              <a:gd name="adj2" fmla="val -1165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2015 were unchanged from 2014 and still well below the pre-crisis highs</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42082176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1994–2015:Q3</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345356"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226118" cy="976429"/>
          </a:xfrm>
          <a:prstGeom prst="wedgeRectCallout">
            <a:avLst>
              <a:gd name="adj1" fmla="val 93869"/>
              <a:gd name="adj2" fmla="val -1165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2015 will be similar to those earned in 2014 but still well below the pre-crisis highs</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8000955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346380" name="Chart" r:id="rId5" imgW="8258103" imgH="5534198" progId="MSGraph.Chart.8">
                  <p:embed followColorScheme="full"/>
                </p:oleObj>
              </mc:Choice>
              <mc:Fallback>
                <p:oleObj name="Chart" r:id="rId5" imgW="8258103" imgH="553419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May 1, 2016.</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587960" y="4703352"/>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290519" y="5345161"/>
            <a:ext cx="1078171" cy="405481"/>
          </a:xfrm>
          <a:prstGeom prst="wedgeRectCallout">
            <a:avLst>
              <a:gd name="adj1" fmla="val 71018"/>
              <a:gd name="adj2" fmla="val -4586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499204" y="5380854"/>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62212" y="4703352"/>
            <a:ext cx="772370" cy="542954"/>
          </a:xfrm>
          <a:prstGeom prst="wedgeRectCallout">
            <a:avLst>
              <a:gd name="adj1" fmla="val 30296"/>
              <a:gd name="adj2" fmla="val -1721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2016*:</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2016*</a:t>
            </a:r>
          </a:p>
        </p:txBody>
      </p:sp>
      <p:sp>
        <p:nvSpPr>
          <p:cNvPr id="22" name="AutoShape 6"/>
          <p:cNvSpPr>
            <a:spLocks noChangeArrowheads="1"/>
          </p:cNvSpPr>
          <p:nvPr/>
        </p:nvSpPr>
        <p:spPr bwMode="auto">
          <a:xfrm>
            <a:off x="4147905" y="4502101"/>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010785" y="1061665"/>
            <a:ext cx="6574415" cy="1119499"/>
          </a:xfrm>
          <a:prstGeom prst="wedgeRectCallout">
            <a:avLst>
              <a:gd name="adj1" fmla="val 39819"/>
              <a:gd name="adj2" fmla="val 847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In 2016 the stock market had its worst start ever but has since recovered.  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4169860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66</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5450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p>
          <a:p>
            <a:pPr marL="292100" indent="-292100" algn="ctr" eaLnBrk="0" hangingPunct="0">
              <a:lnSpc>
                <a:spcPct val="90000"/>
              </a:lnSpc>
              <a:spcBef>
                <a:spcPct val="25000"/>
              </a:spcBef>
              <a:buClr>
                <a:schemeClr val="accent2"/>
              </a:buClr>
              <a:buFont typeface="Wingdings" pitchFamily="2" charset="2"/>
              <a:buNone/>
            </a:pPr>
            <a:r>
              <a:rPr lang="en-US" sz="3200" b="1" i="1" dirty="0" smtClean="0">
                <a:solidFill>
                  <a:srgbClr val="FF0000"/>
                </a:solidFill>
              </a:rPr>
              <a:t>Can Gains Be Maintained?</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66</a:t>
            </a:fld>
            <a:endParaRPr lang="en-US"/>
          </a:p>
        </p:txBody>
      </p:sp>
    </p:spTree>
    <p:extLst>
      <p:ext uri="{BB962C8B-B14F-4D97-AF65-F5344CB8AC3E}">
        <p14:creationId xmlns:p14="http://schemas.microsoft.com/office/powerpoint/2010/main" val="151918823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1994–2015P</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1183452818"/>
              </p:ext>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199047"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(2010-2015P)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67</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7857263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8278842" name="Chart" r:id="rId3" imgW="8362963" imgH="4667098" progId="MSGraph.Chart.8">
                  <p:embed followColorScheme="full"/>
                </p:oleObj>
              </mc:Choice>
              <mc:Fallback>
                <p:oleObj name="Chart" r:id="rId3" imgW="8362963" imgH="4667098" progId="MSGraph.Chart.8">
                  <p:embed followColorScheme="full"/>
                  <p:pic>
                    <p:nvPicPr>
                      <p:cNvPr id="0" name=""/>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(1990-2014F); Conning (2015F)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r>
              <a:rPr lang="en-US" dirty="0"/>
              <a:t>*</a:t>
            </a:r>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68</a:t>
            </a:fld>
            <a:endParaRPr lang="en-US"/>
          </a:p>
        </p:txBody>
      </p:sp>
    </p:spTree>
    <p:extLst>
      <p:ext uri="{BB962C8B-B14F-4D97-AF65-F5344CB8AC3E}">
        <p14:creationId xmlns:p14="http://schemas.microsoft.com/office/powerpoint/2010/main" val="3104420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Fifth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7376532"/>
              </p:ext>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69</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589155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September 2016</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7</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4" name="AutoShape 7"/>
          <p:cNvSpPr>
            <a:spLocks noChangeArrowheads="1"/>
          </p:cNvSpPr>
          <p:nvPr/>
        </p:nvSpPr>
        <p:spPr bwMode="blackWhite">
          <a:xfrm>
            <a:off x="160337" y="1366837"/>
            <a:ext cx="1277938" cy="1317174"/>
          </a:xfrm>
          <a:prstGeom prst="wedgeRectCallout">
            <a:avLst>
              <a:gd name="adj1" fmla="val 76923"/>
              <a:gd name="adj2" fmla="val 4233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pic>
        <p:nvPicPr>
          <p:cNvPr id="28291074" name="Picture 2" descr="https://www.philadelphiafed.org/-/media/research-and-data/regional-economy/indexes/leading/charts/2016/leadingindexes0316-img.jpg?la=e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38275" y="1277969"/>
            <a:ext cx="6426720" cy="4959287"/>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8"/>
          <p:cNvSpPr>
            <a:spLocks noChangeArrowheads="1"/>
          </p:cNvSpPr>
          <p:nvPr/>
        </p:nvSpPr>
        <p:spPr bwMode="blackWhite">
          <a:xfrm>
            <a:off x="7004369" y="4271019"/>
            <a:ext cx="2044382" cy="1446618"/>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oil and coal states are hurting</a:t>
            </a:r>
            <a:endParaRPr lang="en-US" sz="1600" b="1" dirty="0">
              <a:solidFill>
                <a:schemeClr val="bg1"/>
              </a:solidFill>
            </a:endParaRPr>
          </a:p>
        </p:txBody>
      </p:sp>
    </p:spTree>
    <p:extLst>
      <p:ext uri="{BB962C8B-B14F-4D97-AF65-F5344CB8AC3E}">
        <p14:creationId xmlns:p14="http://schemas.microsoft.com/office/powerpoint/2010/main" val="4239696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70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2015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2015 Growth = +4.3%</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1763" t="11156" r="18492" b="17445"/>
          <a:stretch/>
        </p:blipFill>
        <p:spPr>
          <a:xfrm>
            <a:off x="85725" y="1656509"/>
            <a:ext cx="7384870" cy="4251895"/>
          </a:xfrm>
          <a:prstGeom prst="rect">
            <a:avLst/>
          </a:prstGeom>
        </p:spPr>
      </p:pic>
      <p:sp>
        <p:nvSpPr>
          <p:cNvPr id="10" name="Text Box 17"/>
          <p:cNvSpPr txBox="1">
            <a:spLocks noChangeArrowheads="1"/>
          </p:cNvSpPr>
          <p:nvPr/>
        </p:nvSpPr>
        <p:spPr bwMode="auto">
          <a:xfrm>
            <a:off x="6958438" y="1735339"/>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modest positive growth in 2015</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5921957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71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7438327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72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2014 to 2015</a:t>
            </a:r>
          </a:p>
        </p:txBody>
      </p:sp>
      <p:graphicFrame>
        <p:nvGraphicFramePr>
          <p:cNvPr id="2" name="Table 1"/>
          <p:cNvGraphicFramePr>
            <a:graphicFrameLocks noGrp="1"/>
          </p:cNvGraphicFramePr>
          <p:nvPr>
            <p:extLst>
              <p:ext uri="{D42A27DB-BD31-4B8C-83A1-F6EECF244321}">
                <p14:modId xmlns:p14="http://schemas.microsoft.com/office/powerpoint/2010/main" val="2436021067"/>
              </p:ext>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2014 to 2015</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+2.9%</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+4.3%</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+2.5%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+4.5%</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-4.0%</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-0.3%</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+2.2%</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+2.5%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3834399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820791" cy="860425"/>
          </a:xfrm>
        </p:spPr>
        <p:txBody>
          <a:bodyPr anchor="t" anchorCtr="0"/>
          <a:lstStyle/>
          <a:p>
            <a:r>
              <a:rPr lang="en-US" dirty="0" smtClean="0"/>
              <a:t>Workers Comp Approved Changes in Bureau Premium Level, 2000-2016p</a:t>
            </a: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73</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126835910"/>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158010" y="6043971"/>
            <a:ext cx="8213725" cy="707842"/>
          </a:xfrm>
          <a:prstGeom prst="rect">
            <a:avLst/>
          </a:prstGeom>
          <a:noFill/>
          <a:ln w="0">
            <a:noFill/>
            <a:miter lim="800000"/>
            <a:headEnd/>
            <a:tailEnd/>
          </a:ln>
          <a:effectLst/>
        </p:spPr>
        <p:txBody>
          <a:bodyPr wrap="square" lIns="91397" tIns="45698" rIns="91397" bIns="45698">
            <a:spAutoFit/>
          </a:bodyPr>
          <a:lstStyle/>
          <a:p>
            <a:pPr>
              <a:tabLst>
                <a:tab pos="515695" algn="l"/>
              </a:tabLst>
            </a:pPr>
            <a:r>
              <a:rPr lang="en-US" sz="1000" dirty="0" smtClean="0"/>
              <a:t>Note: </a:t>
            </a:r>
            <a:r>
              <a:rPr lang="en-US" sz="1000" dirty="0" smtClean="0">
                <a:latin typeface="Arial" charset="0"/>
                <a:cs typeface="Arial" charset="0"/>
              </a:rPr>
              <a:t>Bureau premium level charges reflect approved changes in advisory rates, loss costs, assigned risk rates relative to those approved in NCCI states only IN and NC are filed in cooperation with state rating bureaus.</a:t>
            </a:r>
          </a:p>
          <a:p>
            <a:pPr>
              <a:tabLst>
                <a:tab pos="515695" algn="l"/>
              </a:tabLst>
            </a:pPr>
            <a:r>
              <a:rPr lang="en-US" sz="1000" dirty="0" smtClean="0">
                <a:latin typeface="Arial" charset="0"/>
                <a:cs typeface="Arial" charset="0"/>
              </a:rPr>
              <a:t>2016p</a:t>
            </a:r>
            <a:r>
              <a:rPr lang="en-US" sz="1000" dirty="0">
                <a:latin typeface="Arial" charset="0"/>
                <a:cs typeface="Arial" charset="0"/>
              </a:rPr>
              <a:t>: Preliminary based on data valued as of </a:t>
            </a:r>
            <a:r>
              <a:rPr lang="en-US" sz="1000" dirty="0"/>
              <a:t>4</a:t>
            </a:r>
            <a:r>
              <a:rPr lang="en-US" sz="1000" dirty="0" smtClean="0">
                <a:latin typeface="Arial" charset="0"/>
                <a:cs typeface="Arial" charset="0"/>
              </a:rPr>
              <a:t>/15/2015.</a:t>
            </a:r>
            <a:endParaRPr lang="en-US" sz="1000" dirty="0">
              <a:latin typeface="Arial" charset="0"/>
              <a:cs typeface="Arial" charset="0"/>
            </a:endParaRPr>
          </a:p>
          <a:p>
            <a:pPr>
              <a:tabLst>
                <a:tab pos="515695" algn="l"/>
              </a:tabLst>
            </a:pPr>
            <a:r>
              <a:rPr lang="en-US" sz="1000" dirty="0" smtClean="0">
                <a:latin typeface="Arial" charset="0"/>
                <a:cs typeface="Arial" charset="0"/>
              </a:rPr>
              <a:t>Source: NCCI</a:t>
            </a:r>
            <a:endParaRPr lang="en-US" sz="1000" dirty="0">
              <a:latin typeface="Arial" charset="0"/>
              <a:cs typeface="Arial" charset="0"/>
            </a:endParaRPr>
          </a:p>
        </p:txBody>
      </p:sp>
      <p:sp>
        <p:nvSpPr>
          <p:cNvPr id="10" name="Text Box 3"/>
          <p:cNvSpPr txBox="1">
            <a:spLocks noChangeArrowheads="1"/>
          </p:cNvSpPr>
          <p:nvPr/>
        </p:nvSpPr>
        <p:spPr bwMode="auto">
          <a:xfrm>
            <a:off x="2186785" y="1790411"/>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smtClean="0"/>
              <a:t>Cumulative </a:t>
            </a:r>
            <a:r>
              <a:rPr lang="en-US" sz="1400" b="1" dirty="0" smtClean="0">
                <a:latin typeface="Arial" charset="0"/>
              </a:rPr>
              <a:t>Change </a:t>
            </a:r>
            <a:r>
              <a:rPr lang="en-US" sz="1400" b="1" dirty="0"/>
              <a:t>=</a:t>
            </a:r>
            <a:r>
              <a:rPr lang="en-US" sz="1400" b="1" dirty="0" smtClean="0">
                <a:latin typeface="Arial" charset="0"/>
              </a:rPr>
              <a:t> –20.1%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1994–2016p)</a:t>
            </a:r>
            <a:endParaRPr lang="en-US" sz="1400" b="1" dirty="0">
              <a:solidFill>
                <a:schemeClr val="bg2"/>
              </a:solidFill>
              <a:latin typeface="Arial" charset="0"/>
            </a:endParaRPr>
          </a:p>
        </p:txBody>
      </p:sp>
    </p:spTree>
    <p:extLst>
      <p:ext uri="{BB962C8B-B14F-4D97-AF65-F5344CB8AC3E}">
        <p14:creationId xmlns:p14="http://schemas.microsoft.com/office/powerpoint/2010/main" val="848757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74</a:t>
            </a:fld>
            <a:endParaRPr lang="en-US" smtClean="0"/>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*As of 4/15/16. 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192462" y="1740350"/>
            <a:ext cx="8226366" cy="4488246"/>
          </a:xfrm>
          <a:prstGeom prst="rect">
            <a:avLst/>
          </a:prstGeom>
        </p:spPr>
      </p:pic>
      <p:sp>
        <p:nvSpPr>
          <p:cNvPr id="11"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12" name="Text Box 17"/>
          <p:cNvSpPr txBox="1">
            <a:spLocks noChangeArrowheads="1"/>
          </p:cNvSpPr>
          <p:nvPr/>
        </p:nvSpPr>
        <p:spPr bwMode="auto">
          <a:xfrm>
            <a:off x="6892487" y="1223267"/>
            <a:ext cx="21336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Many states have seen rates </a:t>
            </a:r>
            <a:r>
              <a:rPr lang="en-US" sz="1600" b="1" dirty="0" err="1" smtClean="0">
                <a:solidFill>
                  <a:schemeClr val="bg1"/>
                </a:solidFill>
                <a:latin typeface="Arial" pitchFamily="34" charset="0"/>
                <a:cs typeface="Arial" pitchFamily="34" charset="0"/>
              </a:rPr>
              <a:t>rates</a:t>
            </a:r>
            <a:r>
              <a:rPr lang="en-US" sz="1600" b="1" dirty="0" smtClean="0">
                <a:solidFill>
                  <a:schemeClr val="bg1"/>
                </a:solidFill>
                <a:latin typeface="Arial" pitchFamily="34" charset="0"/>
                <a:cs typeface="Arial" pitchFamily="34" charset="0"/>
              </a:rPr>
              <a:t> drop recently</a:t>
            </a:r>
            <a:endParaRPr lang="en-US" sz="1600" b="1" dirty="0">
              <a:solidFill>
                <a:schemeClr val="bg1"/>
              </a:solidFill>
              <a:latin typeface="Arial" pitchFamily="34" charset="0"/>
              <a:cs typeface="Arial" pitchFamily="34" charset="0"/>
            </a:endParaRPr>
          </a:p>
        </p:txBody>
      </p:sp>
      <p:sp>
        <p:nvSpPr>
          <p:cNvPr id="4" name="Rectangle 3"/>
          <p:cNvSpPr/>
          <p:nvPr/>
        </p:nvSpPr>
        <p:spPr>
          <a:xfrm>
            <a:off x="3595687" y="1638765"/>
            <a:ext cx="2442506" cy="415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966277"/>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221525"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75</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470504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2015</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76</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2015p</a:t>
            </a:r>
            <a:r>
              <a:rPr lang="en-US" sz="1000" dirty="0">
                <a:latin typeface="Arial" charset="0"/>
                <a:cs typeface="Arial" charset="0"/>
              </a:rPr>
              <a:t>: Preliminary based on data valued as of </a:t>
            </a:r>
            <a:r>
              <a:rPr lang="en-US" sz="1000" dirty="0" smtClean="0">
                <a:latin typeface="Arial" charset="0"/>
                <a:cs typeface="Arial" charset="0"/>
              </a:rPr>
              <a:t>12/31/2015.</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1994-2014: Based on data through 12/31/14.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2186785" y="1790411"/>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smtClean="0"/>
              <a:t>Average Annual</a:t>
            </a:r>
            <a:r>
              <a:rPr lang="en-US" sz="1400" b="1" dirty="0" smtClean="0">
                <a:latin typeface="Arial" charset="0"/>
              </a:rPr>
              <a:t> </a:t>
            </a:r>
            <a:r>
              <a:rPr lang="en-US" sz="1400" b="1" dirty="0">
                <a:latin typeface="Arial" charset="0"/>
              </a:rPr>
              <a:t>Change </a:t>
            </a:r>
            <a:r>
              <a:rPr lang="en-US" sz="1400" b="1" dirty="0"/>
              <a:t>=</a:t>
            </a:r>
            <a:r>
              <a:rPr lang="en-US" sz="1400" b="1" dirty="0" smtClean="0">
                <a:latin typeface="Arial" charset="0"/>
              </a:rPr>
              <a:t> –3.6%</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1994–2014)</a:t>
            </a:r>
            <a:endParaRPr lang="en-US" sz="1400" b="1" dirty="0">
              <a:solidFill>
                <a:schemeClr val="bg2"/>
              </a:solidFill>
              <a:latin typeface="Arial" charset="0"/>
            </a:endParaRPr>
          </a:p>
        </p:txBody>
      </p:sp>
    </p:spTree>
    <p:extLst>
      <p:ext uri="{BB962C8B-B14F-4D97-AF65-F5344CB8AC3E}">
        <p14:creationId xmlns:p14="http://schemas.microsoft.com/office/powerpoint/2010/main" val="478063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ext uri="{D42A27DB-BD31-4B8C-83A1-F6EECF244321}">
                <p14:modId xmlns:p14="http://schemas.microsoft.com/office/powerpoint/2010/main" val="2978783885"/>
              </p:ext>
            </p:extLst>
          </p:nvPr>
        </p:nvGraphicFramePr>
        <p:xfrm>
          <a:off x="118260" y="2330881"/>
          <a:ext cx="8955888" cy="4151313"/>
        </p:xfrm>
        <a:graphic>
          <a:graphicData uri="http://schemas.openxmlformats.org/presentationml/2006/ole">
            <mc:AlternateContent xmlns:mc="http://schemas.openxmlformats.org/markup-compatibility/2006">
              <mc:Choice xmlns:v="urn:schemas-microsoft-com:vml" Requires="v">
                <p:oleObj spid="_x0000_s28218473" name="Chart" r:id="rId4" imgW="8419970" imgH="4086121" progId="MSGraph.Chart.8">
                  <p:embed followColorScheme="full"/>
                </p:oleObj>
              </mc:Choice>
              <mc:Fallback>
                <p:oleObj name="Chart" r:id="rId4" imgW="8419970" imgH="4086121" progId="MSGraph.Chart.8">
                  <p:embed followColorScheme="full"/>
                  <p:pic>
                    <p:nvPicPr>
                      <p:cNvPr id="0" name=""/>
                      <p:cNvPicPr>
                        <a:picLocks noChangeAspect="1" noChangeArrowheads="1"/>
                      </p:cNvPicPr>
                      <p:nvPr/>
                    </p:nvPicPr>
                    <p:blipFill>
                      <a:blip r:embed="rId5"/>
                      <a:srcRect/>
                      <a:stretch>
                        <a:fillRect/>
                      </a:stretch>
                    </p:blipFill>
                    <p:spPr bwMode="auto">
                      <a:xfrm>
                        <a:off x="118260" y="2330881"/>
                        <a:ext cx="8955888" cy="4151313"/>
                      </a:xfrm>
                      <a:prstGeom prst="rect">
                        <a:avLst/>
                      </a:prstGeom>
                      <a:noFill/>
                      <a:ln>
                        <a:noFill/>
                      </a:ln>
                      <a:effectLs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27060" y="617946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Slight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2015</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490952" y="1550988"/>
            <a:ext cx="3295817" cy="1177925"/>
          </a:xfrm>
          <a:prstGeom prst="wedgeRectCallout">
            <a:avLst>
              <a:gd name="adj1" fmla="val 148454"/>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2015 to $23,500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rot="16200000">
            <a:off x="8522462" y="2301323"/>
            <a:ext cx="613193" cy="276999"/>
          </a:xfrm>
          <a:prstGeom prst="rect">
            <a:avLst/>
          </a:prstGeom>
          <a:noFill/>
        </p:spPr>
        <p:txBody>
          <a:bodyPr wrap="square" rtlCol="0">
            <a:spAutoFit/>
          </a:bodyPr>
          <a:lstStyle/>
          <a:p>
            <a:pPr algn="ctr"/>
            <a:r>
              <a:rPr lang="en-US" sz="1200" dirty="0" smtClean="0"/>
              <a:t>+1%</a:t>
            </a:r>
            <a:endParaRPr lang="en-US" sz="1200" dirty="0"/>
          </a:p>
        </p:txBody>
      </p:sp>
      <p:sp>
        <p:nvSpPr>
          <p:cNvPr id="13" name="TextBox 12"/>
          <p:cNvSpPr txBox="1"/>
          <p:nvPr/>
        </p:nvSpPr>
        <p:spPr>
          <a:xfrm rot="16200000">
            <a:off x="8127284" y="2301324"/>
            <a:ext cx="728707" cy="276999"/>
          </a:xfrm>
          <a:prstGeom prst="rect">
            <a:avLst/>
          </a:prstGeom>
          <a:noFill/>
        </p:spPr>
        <p:txBody>
          <a:bodyPr wrap="square" rtlCol="0">
            <a:spAutoFit/>
          </a:bodyPr>
          <a:lstStyle/>
          <a:p>
            <a:pPr algn="ctr"/>
            <a:r>
              <a:rPr lang="en-US" sz="1200" dirty="0" smtClean="0"/>
              <a:t>+1.5%</a:t>
            </a:r>
            <a:endParaRPr lang="en-US" sz="1200" dirty="0"/>
          </a:p>
        </p:txBody>
      </p:sp>
      <p:sp>
        <p:nvSpPr>
          <p:cNvPr id="14" name="Text Box 8"/>
          <p:cNvSpPr txBox="1">
            <a:spLocks noChangeArrowheads="1"/>
          </p:cNvSpPr>
          <p:nvPr/>
        </p:nvSpPr>
        <p:spPr bwMode="auto">
          <a:xfrm>
            <a:off x="696948" y="2800920"/>
            <a:ext cx="3613771" cy="707886"/>
          </a:xfrm>
          <a:prstGeom prst="rect">
            <a:avLst/>
          </a:prstGeom>
          <a:solidFill>
            <a:schemeClr val="bg1"/>
          </a:solidFill>
          <a:ln w="0">
            <a:solidFill>
              <a:srgbClr val="FF3300"/>
            </a:solidFill>
            <a:miter lim="800000"/>
            <a:headEnd/>
            <a:tailEnd/>
          </a:ln>
        </p:spPr>
        <p:txBody>
          <a:bodyPr wrap="square">
            <a:spAutoFit/>
          </a:bodyPr>
          <a:lstStyle/>
          <a:p>
            <a:pPr algn="ctr"/>
            <a:r>
              <a:rPr lang="en-US" sz="2000" b="1" dirty="0">
                <a:solidFill>
                  <a:srgbClr val="3333FF"/>
                </a:solidFill>
              </a:rPr>
              <a:t>Cumulative Change = </a:t>
            </a:r>
            <a:r>
              <a:rPr lang="en-US" sz="2000" b="1" dirty="0" smtClean="0">
                <a:solidFill>
                  <a:srgbClr val="3333FF"/>
                </a:solidFill>
              </a:rPr>
              <a:t>140%</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1991-2015p</a:t>
            </a:r>
            <a:r>
              <a:rPr lang="en-US" sz="2000" b="1" dirty="0">
                <a:solidFill>
                  <a:srgbClr val="3333FF"/>
                </a:solidFill>
              </a:rPr>
              <a:t>)</a:t>
            </a:r>
          </a:p>
        </p:txBody>
      </p:sp>
      <p:sp>
        <p:nvSpPr>
          <p:cNvPr id="16" name="Text Box 6"/>
          <p:cNvSpPr txBox="1">
            <a:spLocks noChangeArrowheads="1"/>
          </p:cNvSpPr>
          <p:nvPr/>
        </p:nvSpPr>
        <p:spPr bwMode="auto">
          <a:xfrm>
            <a:off x="118260" y="6561950"/>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12" name="TextBox 11"/>
          <p:cNvSpPr txBox="1"/>
          <p:nvPr/>
        </p:nvSpPr>
        <p:spPr>
          <a:xfrm rot="16200000">
            <a:off x="7770648" y="2385019"/>
            <a:ext cx="767137" cy="276999"/>
          </a:xfrm>
          <a:prstGeom prst="rect">
            <a:avLst/>
          </a:prstGeom>
          <a:noFill/>
        </p:spPr>
        <p:txBody>
          <a:bodyPr wrap="square" rtlCol="0">
            <a:spAutoFit/>
          </a:bodyPr>
          <a:lstStyle/>
          <a:p>
            <a:pPr algn="ctr"/>
            <a:r>
              <a:rPr lang="en-US" sz="1200" dirty="0" smtClean="0"/>
              <a:t>+2.9%</a:t>
            </a:r>
            <a:endParaRPr lang="en-US" sz="1200" dirty="0"/>
          </a:p>
        </p:txBody>
      </p:sp>
    </p:spTree>
    <p:extLst>
      <p:ext uri="{BB962C8B-B14F-4D97-AF65-F5344CB8AC3E}">
        <p14:creationId xmlns:p14="http://schemas.microsoft.com/office/powerpoint/2010/main" val="949165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ext uri="{D42A27DB-BD31-4B8C-83A1-F6EECF244321}">
                <p14:modId xmlns:p14="http://schemas.microsoft.com/office/powerpoint/2010/main" val="2396616545"/>
              </p:ext>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280889" name="Chart" r:id="rId3" imgW="8620118" imgH="5505519" progId="MSGraph.Chart.8">
                  <p:embed followColorScheme="full"/>
                </p:oleObj>
              </mc:Choice>
              <mc:Fallback>
                <p:oleObj name="Chart" r:id="rId3" imgW="8620118"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1995 -2015p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a:t>
            </a:r>
            <a:r>
              <a:rPr lang="en-US" sz="1000" dirty="0" smtClean="0"/>
              <a:t>NCCI; Insurance Information Institute</a:t>
            </a:r>
            <a:endParaRPr lang="en-US" sz="1000" dirty="0"/>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1179891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2015</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79</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ext uri="{D42A27DB-BD31-4B8C-83A1-F6EECF244321}">
                <p14:modId xmlns:p14="http://schemas.microsoft.com/office/powerpoint/2010/main" val="3698564622"/>
              </p:ext>
            </p:extLst>
          </p:nvPr>
        </p:nvGraphicFramePr>
        <p:xfrm>
          <a:off x="192088" y="1471613"/>
          <a:ext cx="8899525" cy="4597400"/>
        </p:xfrm>
        <a:graphic>
          <a:graphicData uri="http://schemas.openxmlformats.org/presentationml/2006/ole">
            <mc:AlternateContent xmlns:mc="http://schemas.openxmlformats.org/markup-compatibility/2006">
              <mc:Choice xmlns:v="urn:schemas-microsoft-com:vml" Requires="v">
                <p:oleObj spid="_x0000_s28216431" name="Worksheet" r:id="rId5" imgW="8762844" imgH="4771921" progId="Excel.Sheet.8">
                  <p:embed/>
                </p:oleObj>
              </mc:Choice>
              <mc:Fallback>
                <p:oleObj name="Worksheet" r:id="rId5" imgW="8762844" imgH="4771921" progId="Excel.Sheet.8">
                  <p:embed/>
                  <p:pic>
                    <p:nvPicPr>
                      <p:cNvPr id="0" name=""/>
                      <p:cNvPicPr>
                        <a:picLocks noChangeArrowheads="1"/>
                      </p:cNvPicPr>
                      <p:nvPr/>
                    </p:nvPicPr>
                    <p:blipFill>
                      <a:blip r:embed="rId6"/>
                      <a:srcRect/>
                      <a:stretch>
                        <a:fillRect/>
                      </a:stretch>
                    </p:blipFill>
                    <p:spPr bwMode="auto">
                      <a:xfrm>
                        <a:off x="192088" y="1471613"/>
                        <a:ext cx="8899525" cy="459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2015p</a:t>
            </a:r>
            <a:r>
              <a:rPr lang="en-US" sz="1000" dirty="0"/>
              <a:t>: Preliminary based on data valued as of </a:t>
            </a:r>
            <a:r>
              <a:rPr lang="en-US" sz="1000" dirty="0" smtClean="0"/>
              <a:t>12/31/2015.</a:t>
            </a:r>
            <a:endParaRPr lang="en-US" sz="1000" dirty="0"/>
          </a:p>
          <a:p>
            <a:r>
              <a:rPr lang="en-US" sz="1000" dirty="0" smtClean="0"/>
              <a:t>1991-2013: </a:t>
            </a:r>
            <a:r>
              <a:rPr lang="en-US" sz="1000" dirty="0"/>
              <a:t>Based on data through </a:t>
            </a:r>
            <a:r>
              <a:rPr lang="en-US" sz="1000" dirty="0" smtClean="0"/>
              <a:t>12/31/2014,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1991-2015p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2699096" y="1649801"/>
            <a:ext cx="3167700" cy="1145146"/>
          </a:xfrm>
          <a:prstGeom prst="wedgeRectCallout">
            <a:avLst>
              <a:gd name="adj1" fmla="val 121407"/>
              <a:gd name="adj2" fmla="val -23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a:t>
            </a:r>
            <a:r>
              <a:rPr lang="en-US" b="1" i="1" dirty="0" smtClean="0">
                <a:solidFill>
                  <a:schemeClr val="bg1"/>
                </a:solidFill>
                <a:cs typeface="+mn-cs"/>
              </a:rPr>
              <a:t>down</a:t>
            </a:r>
            <a:r>
              <a:rPr lang="en-US" b="1" dirty="0" smtClean="0">
                <a:solidFill>
                  <a:schemeClr val="bg1"/>
                </a:solidFill>
                <a:cs typeface="+mn-cs"/>
              </a:rPr>
              <a:t> </a:t>
            </a:r>
            <a:r>
              <a:rPr lang="en-US" b="1" dirty="0">
                <a:solidFill>
                  <a:schemeClr val="bg1"/>
                </a:solidFill>
                <a:cs typeface="+mn-cs"/>
              </a:rPr>
              <a:t>1</a:t>
            </a:r>
            <a:r>
              <a:rPr lang="en-US" b="1" dirty="0" smtClean="0">
                <a:solidFill>
                  <a:schemeClr val="bg1"/>
                </a:solidFill>
                <a:cs typeface="+mn-cs"/>
              </a:rPr>
              <a:t>% in 2015, the first decline in at least 20 years</a:t>
            </a:r>
            <a:endParaRPr lang="en-US" b="1" i="1" dirty="0">
              <a:solidFill>
                <a:schemeClr val="bg1"/>
              </a:solidFill>
              <a:cs typeface="+mn-cs"/>
            </a:endParaRPr>
          </a:p>
        </p:txBody>
      </p:sp>
    </p:spTree>
    <p:extLst>
      <p:ext uri="{BB962C8B-B14F-4D97-AF65-F5344CB8AC3E}">
        <p14:creationId xmlns:p14="http://schemas.microsoft.com/office/powerpoint/2010/main" val="2915058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8</a:t>
            </a:fld>
            <a:endParaRPr lang="en-US" sz="900"/>
          </a:p>
        </p:txBody>
      </p:sp>
      <p:graphicFrame>
        <p:nvGraphicFramePr>
          <p:cNvPr id="71682" name="Object 3"/>
          <p:cNvGraphicFramePr>
            <a:graphicFrameLocks/>
          </p:cNvGraphicFramePr>
          <p:nvPr>
            <p:extLst>
              <p:ext uri="{D42A27DB-BD31-4B8C-83A1-F6EECF244321}">
                <p14:modId xmlns:p14="http://schemas.microsoft.com/office/powerpoint/2010/main" val="3024168455"/>
              </p:ext>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692" name="Chart" r:id="rId4" imgW="3432901" imgH="1581081" progId="MSGraph.Chart.8">
                  <p:embed followColorScheme="full"/>
                </p:oleObj>
              </mc:Choice>
              <mc:Fallback>
                <p:oleObj name="Chart" r:id="rId4" imgW="3432901" imgH="1581081"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1980-2014</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2013-14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bankruptcies totaled 26,983, down 18.8% from 2013—the 5</a:t>
            </a:r>
            <a:r>
              <a:rPr lang="en-US" sz="1400" b="1" baseline="30000" dirty="0" smtClean="0">
                <a:solidFill>
                  <a:schemeClr val="bg1"/>
                </a:solidFill>
              </a:rPr>
              <a:t>th</a:t>
            </a:r>
            <a:r>
              <a:rPr lang="en-US" sz="1400" b="1" dirty="0" smtClean="0">
                <a:solidFill>
                  <a:schemeClr val="bg1"/>
                </a:solidFill>
              </a:rPr>
              <a:t>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091658" y="1111376"/>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dirty="0">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8</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80</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1990–2017F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99285" name="Chart" r:id="rId4" imgW="8296386" imgH="3838402" progId="MSGraph.Chart.8">
                  <p:embed followColorScheme="full"/>
                </p:oleObj>
              </mc:Choice>
              <mc:Fallback>
                <p:oleObj name="Chart" r:id="rId4" imgW="8296386" imgH="3838402"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4/16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801473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81</a:t>
            </a:fld>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1494288652"/>
              </p:ext>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876800" y="2196516"/>
            <a:ext cx="4018091"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1994—2015</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+5.9%</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+3.6%</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2015p</a:t>
            </a:r>
            <a:r>
              <a:rPr lang="en-US" sz="1000" dirty="0"/>
              <a:t>: Preliminary based on data valued as of </a:t>
            </a:r>
            <a:r>
              <a:rPr lang="en-US" sz="1000" dirty="0" smtClean="0"/>
              <a:t>12/31/2015.</a:t>
            </a:r>
            <a:endParaRPr lang="en-US" sz="1000" dirty="0"/>
          </a:p>
          <a:p>
            <a:r>
              <a:rPr lang="en-US" sz="1000" dirty="0" smtClean="0"/>
              <a:t>Sources: Severity: 995-2013: </a:t>
            </a:r>
            <a:r>
              <a:rPr lang="en-US" sz="1000" dirty="0"/>
              <a:t>Based on data through </a:t>
            </a:r>
            <a:r>
              <a:rPr lang="en-US" sz="1000" dirty="0" smtClean="0"/>
              <a:t>12/31/2014,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302974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ext uri="{D42A27DB-BD31-4B8C-83A1-F6EECF244321}">
                <p14:modId xmlns:p14="http://schemas.microsoft.com/office/powerpoint/2010/main" val="4264594167"/>
              </p:ext>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201097" name="Chart" r:id="rId3" imgW="8677125" imgH="5515079" progId="MSGraph.Chart.8">
                  <p:embed followColorScheme="full"/>
                </p:oleObj>
              </mc:Choice>
              <mc:Fallback>
                <p:oleObj name="Chart" r:id="rId3" imgW="8677125"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37258"/>
              <a:gd name="adj2" fmla="val 1368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2015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(5.9% </a:t>
            </a:r>
            <a:r>
              <a:rPr lang="en-US" sz="1600" b="1" dirty="0">
                <a:solidFill>
                  <a:schemeClr val="bg1"/>
                </a:solidFill>
              </a:rPr>
              <a:t>vs. </a:t>
            </a:r>
            <a:r>
              <a:rPr lang="en-US" sz="1600" b="1" dirty="0" smtClean="0">
                <a:solidFill>
                  <a:schemeClr val="bg1"/>
                </a:solidFill>
              </a:rPr>
              <a:t>3.6%),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26676599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202119" name="Chart" r:id="rId3" imgW="8658208" imgH="5524428" progId="MSGraph.Chart.8">
                  <p:embed followColorScheme="full"/>
                </p:oleObj>
              </mc:Choice>
              <mc:Fallback>
                <p:oleObj name="Chart" r:id="rId3" imgW="8658208" imgH="5524428"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6918099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84</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311168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203143"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3983461484"/>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86</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Commercial Lines 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86</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87</a:t>
            </a:fld>
            <a:endParaRPr lang="en-US" smtClean="0"/>
          </a:p>
        </p:txBody>
      </p:sp>
      <p:sp>
        <p:nvSpPr>
          <p:cNvPr id="100358" name="Rectangle 3"/>
          <p:cNvSpPr>
            <a:spLocks noGrp="1" noChangeArrowheads="1"/>
          </p:cNvSpPr>
          <p:nvPr>
            <p:ph type="title"/>
          </p:nvPr>
        </p:nvSpPr>
        <p:spPr/>
        <p:txBody>
          <a:bodyPr/>
          <a:lstStyle/>
          <a:p>
            <a:r>
              <a:rPr lang="en-US" dirty="0" smtClean="0"/>
              <a:t>CIAB: Average Commercial Rate Change, All Lines, (1Q:2004–4Q:2015)</a:t>
            </a:r>
          </a:p>
        </p:txBody>
      </p:sp>
      <p:graphicFrame>
        <p:nvGraphicFramePr>
          <p:cNvPr id="7200771" name="Object 2"/>
          <p:cNvGraphicFramePr>
            <a:graphicFrameLocks noGrp="1" noChangeAspect="1"/>
          </p:cNvGraphicFramePr>
          <p:nvPr>
            <p:ph type="chart" idx="4294967295"/>
            <p:extLst/>
          </p:nvPr>
        </p:nvGraphicFramePr>
        <p:xfrm>
          <a:off x="203200" y="1633538"/>
          <a:ext cx="8683625" cy="4843462"/>
        </p:xfrm>
        <a:graphic>
          <a:graphicData uri="http://schemas.openxmlformats.org/presentationml/2006/ole">
            <mc:AlternateContent xmlns:mc="http://schemas.openxmlformats.org/markup-compatibility/2006">
              <mc:Choice xmlns:v="urn:schemas-microsoft-com:vml" Requires="v">
                <p:oleObj spid="_x0000_s28347401" name="Chart" r:id="rId4" imgW="8572682" imgH="4781481" progId="MSGraph.Chart.8">
                  <p:embed followColorScheme="full"/>
                </p:oleObj>
              </mc:Choice>
              <mc:Fallback>
                <p:oleObj name="Chart" r:id="rId4" imgW="8572682" imgH="4781481" progId="MSGraph.Chart.8">
                  <p:embed followColorScheme="full"/>
                  <p:pic>
                    <p:nvPicPr>
                      <p:cNvPr id="0" name=""/>
                      <p:cNvPicPr>
                        <a:picLocks noGrp="1" noChangeAspect="1" noChangeArrowheads="1"/>
                      </p:cNvPicPr>
                      <p:nvPr/>
                    </p:nvPicPr>
                    <p:blipFill>
                      <a:blip r:embed="rId5"/>
                      <a:srcRect/>
                      <a:stretch>
                        <a:fillRect/>
                      </a:stretch>
                    </p:blipFill>
                    <p:spPr bwMode="auto">
                      <a:xfrm>
                        <a:off x="203200" y="1633538"/>
                        <a:ext cx="8683625"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12279" y="4460306"/>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Q4:2015  remained somewhat negative</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092130" y="1716579"/>
            <a:ext cx="1951038" cy="1075297"/>
          </a:xfrm>
          <a:prstGeom prst="wedgeRectCallout">
            <a:avLst>
              <a:gd name="adj1" fmla="val 91150"/>
              <a:gd name="adj2" fmla="val 65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573954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88</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762298" y="6155653"/>
            <a:ext cx="3743325" cy="16192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298450" y="1353655"/>
            <a:ext cx="8591550" cy="4797608"/>
          </a:xfrm>
          <a:prstGeom prst="rect">
            <a:avLst/>
          </a:prstGeom>
        </p:spPr>
      </p:pic>
      <p:sp>
        <p:nvSpPr>
          <p:cNvPr id="16" name="AutoShape 7"/>
          <p:cNvSpPr>
            <a:spLocks noChangeArrowheads="1"/>
          </p:cNvSpPr>
          <p:nvPr/>
        </p:nvSpPr>
        <p:spPr bwMode="blackWhite">
          <a:xfrm>
            <a:off x="2500485" y="1488852"/>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3" name="AutoShape 6"/>
          <p:cNvSpPr>
            <a:spLocks noChangeArrowheads="1"/>
          </p:cNvSpPr>
          <p:nvPr/>
        </p:nvSpPr>
        <p:spPr bwMode="blackWhite">
          <a:xfrm>
            <a:off x="2996541" y="2496082"/>
            <a:ext cx="1771650" cy="1104900"/>
          </a:xfrm>
          <a:prstGeom prst="wedgeRectCallout">
            <a:avLst>
              <a:gd name="adj1" fmla="val -42157"/>
              <a:gd name="adj2" fmla="val 112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1072491" y="5085858"/>
            <a:ext cx="1924050" cy="666750"/>
          </a:xfrm>
          <a:prstGeom prst="wedgeRectCallout">
            <a:avLst>
              <a:gd name="adj1" fmla="val 133159"/>
              <a:gd name="adj2" fmla="val 149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5" name="AutoShape 6"/>
          <p:cNvSpPr>
            <a:spLocks noChangeArrowheads="1"/>
          </p:cNvSpPr>
          <p:nvPr/>
        </p:nvSpPr>
        <p:spPr bwMode="blackWhite">
          <a:xfrm>
            <a:off x="4209106" y="3612055"/>
            <a:ext cx="1395269" cy="658813"/>
          </a:xfrm>
          <a:prstGeom prst="wedgeRectCallout">
            <a:avLst>
              <a:gd name="adj1" fmla="val -52476"/>
              <a:gd name="adj2" fmla="val 7850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6" name="AutoShape 6"/>
          <p:cNvSpPr>
            <a:spLocks noChangeArrowheads="1"/>
          </p:cNvSpPr>
          <p:nvPr/>
        </p:nvSpPr>
        <p:spPr bwMode="blackWhite">
          <a:xfrm>
            <a:off x="5192495" y="1822227"/>
            <a:ext cx="2658599" cy="1571261"/>
          </a:xfrm>
          <a:prstGeom prst="wedgeRectCallout">
            <a:avLst>
              <a:gd name="adj1" fmla="val -10570"/>
              <a:gd name="adj2" fmla="val 1017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Q4:2015 renewals were down 2.8%; Some insurers posted stronger numbers.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2210576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900"/>
                            </p:stCondLst>
                            <p:childTnLst>
                              <p:par>
                                <p:cTn id="17" presetID="22" presetClass="entr" presetSubtype="1"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2015:Q4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3" name="Picture 2"/>
          <p:cNvPicPr>
            <a:picLocks noChangeAspect="1"/>
          </p:cNvPicPr>
          <p:nvPr/>
        </p:nvPicPr>
        <p:blipFill>
          <a:blip r:embed="rId3"/>
          <a:stretch>
            <a:fillRect/>
          </a:stretch>
        </p:blipFill>
        <p:spPr>
          <a:xfrm>
            <a:off x="85724" y="1279866"/>
            <a:ext cx="8515351" cy="5262593"/>
          </a:xfrm>
          <a:prstGeom prst="rect">
            <a:avLst/>
          </a:prstGeom>
        </p:spPr>
      </p:pic>
      <p:cxnSp>
        <p:nvCxnSpPr>
          <p:cNvPr id="18" name="Straight Connector 17"/>
          <p:cNvCxnSpPr/>
          <p:nvPr/>
        </p:nvCxnSpPr>
        <p:spPr>
          <a:xfrm>
            <a:off x="559307" y="4228275"/>
            <a:ext cx="7928709" cy="1296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9309" y="4765473"/>
            <a:ext cx="7943485" cy="8685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9307" y="5655798"/>
            <a:ext cx="7928709" cy="6462"/>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AutoShape 6"/>
          <p:cNvSpPr>
            <a:spLocks noChangeArrowheads="1"/>
          </p:cNvSpPr>
          <p:nvPr/>
        </p:nvSpPr>
        <p:spPr bwMode="blackWhite">
          <a:xfrm>
            <a:off x="6278880" y="1171804"/>
            <a:ext cx="2209136" cy="1193671"/>
          </a:xfrm>
          <a:prstGeom prst="wedgeRectCallout">
            <a:avLst>
              <a:gd name="adj1" fmla="val 28343"/>
              <a:gd name="adj2" fmla="val 1817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Pricing for smaller accounts has more stable than for larger accounts</a:t>
            </a:r>
            <a:endParaRPr lang="en-US" sz="1400" b="1" dirty="0">
              <a:solidFill>
                <a:schemeClr val="bg1"/>
              </a:solidFill>
              <a:latin typeface="Arial" pitchFamily="34" charset="0"/>
            </a:endParaRPr>
          </a:p>
        </p:txBody>
      </p:sp>
    </p:spTree>
    <p:extLst>
      <p:ext uri="{BB962C8B-B14F-4D97-AF65-F5344CB8AC3E}">
        <p14:creationId xmlns:p14="http://schemas.microsoft.com/office/powerpoint/2010/main" val="34791087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9</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4836" y="2008151"/>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Labor </a:t>
            </a:r>
            <a:r>
              <a:rPr lang="en-US" sz="4000" b="1" dirty="0" smtClean="0">
                <a:solidFill>
                  <a:srgbClr val="FFFFFF"/>
                </a:solidFill>
              </a:rPr>
              <a:t>Markets Trends:</a:t>
            </a:r>
          </a:p>
          <a:p>
            <a:pPr algn="ctr" defTabSz="114300">
              <a:lnSpc>
                <a:spcPct val="95000"/>
              </a:lnSpc>
              <a:spcBef>
                <a:spcPct val="25000"/>
              </a:spcBef>
            </a:pPr>
            <a:r>
              <a:rPr lang="en-US" sz="4000" b="1" dirty="0" smtClean="0">
                <a:solidFill>
                  <a:srgbClr val="FFFFFF"/>
                </a:solidFill>
              </a:rPr>
              <a:t> </a:t>
            </a:r>
            <a:r>
              <a:rPr lang="en-US" sz="4000" b="1" i="1" dirty="0" smtClean="0">
                <a:solidFill>
                  <a:srgbClr val="FFFFFF"/>
                </a:solidFill>
              </a:rPr>
              <a:t>Recovery Continues in 2016</a:t>
            </a:r>
            <a:endParaRPr lang="en-US" sz="4000" b="1" i="1" dirty="0">
              <a:solidFill>
                <a:srgbClr val="FFFFFF"/>
              </a:solidFill>
            </a:endParaRPr>
          </a:p>
        </p:txBody>
      </p:sp>
      <p:sp>
        <p:nvSpPr>
          <p:cNvPr id="1940487" name="Rectangle 7"/>
          <p:cNvSpPr>
            <a:spLocks noChangeArrowheads="1"/>
          </p:cNvSpPr>
          <p:nvPr/>
        </p:nvSpPr>
        <p:spPr bwMode="auto">
          <a:xfrm>
            <a:off x="266699" y="3555554"/>
            <a:ext cx="8601075" cy="300082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u="sng" dirty="0" smtClean="0">
                <a:solidFill>
                  <a:srgbClr val="225A7A"/>
                </a:solidFill>
              </a:rPr>
              <a:t>2015</a:t>
            </a: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Largest Job Gains in Many Years</a:t>
            </a: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00B0F0"/>
                </a:solidFill>
              </a:rPr>
              <a:t>Unemployment Rate Fell to Lowest Level Since 2008</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Payrolls Expanded to Record High</a:t>
            </a:r>
            <a:endParaRPr lang="en-US" sz="36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a:t>
            </a:fld>
            <a:endParaRPr lang="en-US"/>
          </a:p>
        </p:txBody>
      </p:sp>
    </p:spTree>
    <p:extLst>
      <p:ext uri="{BB962C8B-B14F-4D97-AF65-F5344CB8AC3E}">
        <p14:creationId xmlns:p14="http://schemas.microsoft.com/office/powerpoint/2010/main" val="158912793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90</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Line: 1999:Q4 to 2015:Q4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 name="Picture 1"/>
          <p:cNvPicPr>
            <a:picLocks noChangeAspect="1"/>
          </p:cNvPicPr>
          <p:nvPr/>
        </p:nvPicPr>
        <p:blipFill>
          <a:blip r:embed="rId3"/>
          <a:stretch>
            <a:fillRect/>
          </a:stretch>
        </p:blipFill>
        <p:spPr>
          <a:xfrm>
            <a:off x="146811" y="1454601"/>
            <a:ext cx="8454264" cy="4863499"/>
          </a:xfrm>
          <a:prstGeom prst="rect">
            <a:avLst/>
          </a:prstGeom>
        </p:spPr>
      </p:pic>
      <p:sp>
        <p:nvSpPr>
          <p:cNvPr id="12" name="AutoShape 6"/>
          <p:cNvSpPr>
            <a:spLocks noChangeArrowheads="1"/>
          </p:cNvSpPr>
          <p:nvPr/>
        </p:nvSpPr>
        <p:spPr bwMode="blackWhite">
          <a:xfrm>
            <a:off x="6721554" y="2376488"/>
            <a:ext cx="1955641" cy="1097280"/>
          </a:xfrm>
          <a:prstGeom prst="wedgeRectCallout">
            <a:avLst>
              <a:gd name="adj1" fmla="val 37711"/>
              <a:gd name="adj2" fmla="val 1471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Commercial Auto is currently experiencing the strongest rate trend, supplanting WC</a:t>
            </a:r>
            <a:endParaRPr lang="en-US" sz="1400" b="1" dirty="0">
              <a:solidFill>
                <a:schemeClr val="bg1"/>
              </a:solidFill>
              <a:latin typeface="Arial" pitchFamily="34" charset="0"/>
            </a:endParaRPr>
          </a:p>
        </p:txBody>
      </p:sp>
      <p:sp>
        <p:nvSpPr>
          <p:cNvPr id="14" name="AutoShape 7"/>
          <p:cNvSpPr>
            <a:spLocks noChangeArrowheads="1"/>
          </p:cNvSpPr>
          <p:nvPr/>
        </p:nvSpPr>
        <p:spPr bwMode="blackWhite">
          <a:xfrm>
            <a:off x="2477143" y="1569093"/>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a:t>
            </a:r>
            <a:r>
              <a:rPr lang="en-US" sz="1600" b="1" dirty="0" smtClean="0">
                <a:solidFill>
                  <a:schemeClr val="bg1"/>
                </a:solidFill>
                <a:latin typeface="Arial" pitchFamily="34" charset="0"/>
                <a:cs typeface="+mn-cs"/>
              </a:rPr>
              <a:t>2001:Q4</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115783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Rate Changes, by Line: 1999:Q4 to 2015:Q4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 name="Picture 1"/>
          <p:cNvPicPr>
            <a:picLocks noChangeAspect="1"/>
          </p:cNvPicPr>
          <p:nvPr/>
        </p:nvPicPr>
        <p:blipFill>
          <a:blip r:embed="rId3"/>
          <a:stretch>
            <a:fillRect/>
          </a:stretch>
        </p:blipFill>
        <p:spPr>
          <a:xfrm>
            <a:off x="85724" y="1425525"/>
            <a:ext cx="8794116" cy="4969135"/>
          </a:xfrm>
          <a:prstGeom prst="rect">
            <a:avLst/>
          </a:prstGeom>
        </p:spPr>
      </p:pic>
      <p:sp>
        <p:nvSpPr>
          <p:cNvPr id="11" name="AutoShape 6"/>
          <p:cNvSpPr>
            <a:spLocks noChangeArrowheads="1"/>
          </p:cNvSpPr>
          <p:nvPr/>
        </p:nvSpPr>
        <p:spPr bwMode="blackWhite">
          <a:xfrm>
            <a:off x="6813629" y="1778323"/>
            <a:ext cx="1955641" cy="1097280"/>
          </a:xfrm>
          <a:prstGeom prst="wedgeRectCallout">
            <a:avLst>
              <a:gd name="adj1" fmla="val 34074"/>
              <a:gd name="adj2" fmla="val 1499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Commercial Auto is currently experiencing the strongest rate trend, supplanting WC</a:t>
            </a:r>
            <a:endParaRPr lang="en-US" sz="1400" b="1" dirty="0">
              <a:solidFill>
                <a:schemeClr val="bg1"/>
              </a:solidFill>
              <a:latin typeface="Arial" pitchFamily="34" charset="0"/>
            </a:endParaRPr>
          </a:p>
        </p:txBody>
      </p:sp>
    </p:spTree>
    <p:extLst>
      <p:ext uri="{BB962C8B-B14F-4D97-AF65-F5344CB8AC3E}">
        <p14:creationId xmlns:p14="http://schemas.microsoft.com/office/powerpoint/2010/main" val="2297152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92</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2015:Q4</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Down in Q4:2015;   EPL, D&amp;O and Commercial Auto Saw Gains</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348425" name="Chart" r:id="rId4" imgW="8315527" imgH="3771900" progId="MSGraph.Chart.8">
                  <p:embed followColorScheme="full"/>
                </p:oleObj>
              </mc:Choice>
              <mc:Fallback>
                <p:oleObj name="Chart" r:id="rId4" imgW="8315527" imgH="377190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998357" y="1186471"/>
            <a:ext cx="2624779" cy="1276910"/>
          </a:xfrm>
          <a:prstGeom prst="wedgeRectCallout">
            <a:avLst>
              <a:gd name="adj1" fmla="val 142942"/>
              <a:gd name="adj2" fmla="val 149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 </a:t>
            </a:r>
            <a:r>
              <a:rPr lang="en-US" sz="1600" b="1" dirty="0" smtClean="0">
                <a:solidFill>
                  <a:srgbClr val="FFFFFF"/>
                </a:solidFill>
                <a:latin typeface="Arial" charset="0"/>
                <a:cs typeface="Arial" charset="0"/>
              </a:rPr>
              <a:t>rate increases are larger than any other line, followed by </a:t>
            </a:r>
            <a:r>
              <a:rPr lang="en-US" sz="1600" b="1" dirty="0" smtClean="0">
                <a:solidFill>
                  <a:srgbClr val="FFFFFF"/>
                </a:solidFill>
              </a:rPr>
              <a:t>D&amp;O</a:t>
            </a:r>
            <a:r>
              <a:rPr lang="en-US" sz="1600" b="1" dirty="0" smtClean="0">
                <a:solidFill>
                  <a:srgbClr val="FFFFFF"/>
                </a:solidFill>
                <a:latin typeface="Arial" charset="0"/>
                <a:cs typeface="Arial" charset="0"/>
              </a:rPr>
              <a:t> and EPL</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4049088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ea typeface="ＭＳ Ｐゴシック" panose="020B0600070205080204" pitchFamily="34" charset="-128"/>
              </a:rPr>
              <a:t>Workers Comp and the              ‘Gig’ Economy: An Update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0"/>
            <a:ext cx="8001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The On-Demand Economy Will Transform the American Workforce and the                       P/C Insurance Industry Too</a:t>
            </a:r>
            <a:endParaRPr lang="en-US" altLang="en-US" sz="3600" b="1" dirty="0">
              <a:solidFill>
                <a:srgbClr val="225A7A"/>
              </a:solidFill>
              <a:cs typeface="Arial" panose="020B0604020202020204" pitchFamily="34" charset="0"/>
            </a:endParaRP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93</a:t>
            </a:fld>
            <a:endParaRPr lang="en-US" altLang="en-US" sz="1800"/>
          </a:p>
        </p:txBody>
      </p:sp>
    </p:spTree>
    <p:extLst>
      <p:ext uri="{BB962C8B-B14F-4D97-AF65-F5344CB8AC3E}">
        <p14:creationId xmlns:p14="http://schemas.microsoft.com/office/powerpoint/2010/main" val="177601820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94</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39794"/>
            <a:ext cx="9144000" cy="5888736"/>
          </a:xfrm>
          <a:prstGeom prst="rect">
            <a:avLst/>
          </a:prstGeom>
        </p:spPr>
      </p:pic>
      <p:sp>
        <p:nvSpPr>
          <p:cNvPr id="5" name="Rectangle 2"/>
          <p:cNvSpPr txBox="1">
            <a:spLocks noChangeArrowheads="1"/>
          </p:cNvSpPr>
          <p:nvPr/>
        </p:nvSpPr>
        <p:spPr bwMode="black">
          <a:xfrm>
            <a:off x="120650" y="45884"/>
            <a:ext cx="795081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The Sharing Economy Has Grown—      And Attracted Political Scrutiny</a:t>
            </a:r>
          </a:p>
        </p:txBody>
      </p:sp>
    </p:spTree>
    <p:extLst>
      <p:ext uri="{BB962C8B-B14F-4D97-AF65-F5344CB8AC3E}">
        <p14:creationId xmlns:p14="http://schemas.microsoft.com/office/powerpoint/2010/main" val="1482461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9" y="1131806"/>
            <a:ext cx="7512611" cy="5677036"/>
          </a:xfrm>
          <a:prstGeom prst="rect">
            <a:avLst/>
          </a:prstGeom>
        </p:spPr>
      </p:pic>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95</a:t>
            </a:fld>
            <a:endParaRPr lang="en-US" sz="900"/>
          </a:p>
        </p:txBody>
      </p:sp>
      <p:sp>
        <p:nvSpPr>
          <p:cNvPr id="65541" name="Rectangle 2"/>
          <p:cNvSpPr>
            <a:spLocks noGrp="1" noChangeArrowheads="1"/>
          </p:cNvSpPr>
          <p:nvPr>
            <p:ph type="title" idx="4294967295"/>
          </p:nvPr>
        </p:nvSpPr>
        <p:spPr>
          <a:xfrm>
            <a:off x="120650" y="45884"/>
            <a:ext cx="7950815" cy="860425"/>
          </a:xfrm>
        </p:spPr>
        <p:txBody>
          <a:bodyPr/>
          <a:lstStyle/>
          <a:p>
            <a:r>
              <a:rPr lang="en-US" dirty="0" smtClean="0"/>
              <a:t>Political Skepticism About the</a:t>
            </a:r>
            <a:br>
              <a:rPr lang="en-US" dirty="0" smtClean="0"/>
            </a:br>
            <a:r>
              <a:rPr lang="en-US" dirty="0" smtClean="0"/>
              <a:t>‘Gig’ Economy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863" y="-4604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5867402" y="1404447"/>
            <a:ext cx="3048000" cy="4801314"/>
          </a:xfrm>
          <a:prstGeom prst="rect">
            <a:avLst/>
          </a:prstGeom>
        </p:spPr>
        <p:txBody>
          <a:bodyPr wrap="square">
            <a:spAutoFit/>
          </a:bodyPr>
          <a:lstStyle/>
          <a:p>
            <a:r>
              <a:rPr lang="en-US" i="1" dirty="0"/>
              <a:t>"Many Americans are making extra money renting out a spare room, designing a website ... even driving their own car. This on demand or so called 'gig' economy is creating </a:t>
            </a:r>
            <a:r>
              <a:rPr lang="en-US" i="1" dirty="0" smtClean="0"/>
              <a:t>exciting opportunities </a:t>
            </a:r>
            <a:r>
              <a:rPr lang="en-US" i="1" dirty="0"/>
              <a:t>and unleashing innovation, </a:t>
            </a:r>
            <a:r>
              <a:rPr lang="en-US" b="1" i="1" dirty="0">
                <a:solidFill>
                  <a:srgbClr val="FF0000"/>
                </a:solidFill>
              </a:rPr>
              <a:t>but it's also raising hard questions about workplace protections </a:t>
            </a:r>
            <a:r>
              <a:rPr lang="en-US" i="1" dirty="0"/>
              <a:t>and what a good job will look like in the </a:t>
            </a:r>
            <a:r>
              <a:rPr lang="en-US" i="1" dirty="0" smtClean="0"/>
              <a:t>future." </a:t>
            </a:r>
          </a:p>
          <a:p>
            <a:r>
              <a:rPr lang="en-US" dirty="0" smtClean="0"/>
              <a:t>	</a:t>
            </a:r>
          </a:p>
          <a:p>
            <a:r>
              <a:rPr lang="en-US" dirty="0" smtClean="0"/>
              <a:t>--Hillary Clinton, </a:t>
            </a:r>
          </a:p>
          <a:p>
            <a:r>
              <a:rPr lang="en-US" dirty="0" smtClean="0"/>
              <a:t>July 13, 2015</a:t>
            </a:r>
            <a:endParaRPr lang="en-US" dirty="0"/>
          </a:p>
        </p:txBody>
      </p:sp>
    </p:spTree>
    <p:extLst>
      <p:ext uri="{BB962C8B-B14F-4D97-AF65-F5344CB8AC3E}">
        <p14:creationId xmlns:p14="http://schemas.microsoft.com/office/powerpoint/2010/main" val="1578517560"/>
      </p:ext>
    </p:extLst>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0697" y="1234544"/>
            <a:ext cx="4553303" cy="3151494"/>
          </a:xfrm>
          <a:prstGeom prst="rect">
            <a:avLst/>
          </a:prstGeom>
        </p:spPr>
      </p:pic>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96</a:t>
            </a:fld>
            <a:endParaRPr lang="en-US" sz="900"/>
          </a:p>
        </p:txBody>
      </p:sp>
      <p:sp>
        <p:nvSpPr>
          <p:cNvPr id="65541" name="Rectangle 2"/>
          <p:cNvSpPr>
            <a:spLocks noGrp="1" noChangeArrowheads="1"/>
          </p:cNvSpPr>
          <p:nvPr>
            <p:ph type="title" idx="4294967295"/>
          </p:nvPr>
        </p:nvSpPr>
        <p:spPr>
          <a:xfrm>
            <a:off x="196850" y="116191"/>
            <a:ext cx="7950815" cy="860425"/>
          </a:xfrm>
        </p:spPr>
        <p:txBody>
          <a:bodyPr/>
          <a:lstStyle/>
          <a:p>
            <a:r>
              <a:rPr lang="en-US" dirty="0" smtClean="0"/>
              <a:t>Regulatory Issues Abound as Well, With Implications for Insurance Coverages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07738" y="3214186"/>
            <a:ext cx="8566148" cy="3693319"/>
          </a:xfrm>
          <a:prstGeom prst="rect">
            <a:avLst/>
          </a:prstGeom>
        </p:spPr>
        <p:txBody>
          <a:bodyPr wrap="square">
            <a:spAutoFit/>
          </a:bodyPr>
          <a:lstStyle/>
          <a:p>
            <a:r>
              <a:rPr lang="en-US" i="1" dirty="0"/>
              <a:t>A driver for Uber is an </a:t>
            </a:r>
            <a:r>
              <a:rPr lang="en-US" b="1" i="1" dirty="0">
                <a:solidFill>
                  <a:srgbClr val="FF0000"/>
                </a:solidFill>
              </a:rPr>
              <a:t>employee</a:t>
            </a:r>
            <a:r>
              <a:rPr lang="en-US" i="1" dirty="0"/>
              <a:t>, </a:t>
            </a:r>
            <a:r>
              <a:rPr lang="en-US" b="1" i="1" dirty="0">
                <a:solidFill>
                  <a:srgbClr val="FF0000"/>
                </a:solidFill>
              </a:rPr>
              <a:t>not </a:t>
            </a:r>
            <a:r>
              <a:rPr lang="en-US" b="1" i="1" dirty="0" smtClean="0">
                <a:solidFill>
                  <a:srgbClr val="FF0000"/>
                </a:solidFill>
              </a:rPr>
              <a:t>a </a:t>
            </a:r>
          </a:p>
          <a:p>
            <a:r>
              <a:rPr lang="en-US" b="1" i="1" dirty="0" smtClean="0">
                <a:solidFill>
                  <a:srgbClr val="FF0000"/>
                </a:solidFill>
              </a:rPr>
              <a:t>contractor</a:t>
            </a:r>
            <a:r>
              <a:rPr lang="en-US" i="1" dirty="0"/>
              <a:t>, according to a California </a:t>
            </a:r>
            <a:endParaRPr lang="en-US" i="1" dirty="0" smtClean="0"/>
          </a:p>
          <a:p>
            <a:r>
              <a:rPr lang="en-US" i="1" dirty="0" smtClean="0"/>
              <a:t>Ruling that </a:t>
            </a:r>
            <a:r>
              <a:rPr lang="en-US" i="1" dirty="0"/>
              <a:t>eventually could push up </a:t>
            </a:r>
            <a:r>
              <a:rPr lang="en-US" i="1" dirty="0" smtClean="0"/>
              <a:t>costs </a:t>
            </a:r>
          </a:p>
          <a:p>
            <a:r>
              <a:rPr lang="en-US" i="1" dirty="0" smtClean="0"/>
              <a:t>‘for </a:t>
            </a:r>
            <a:r>
              <a:rPr lang="en-US" i="1" dirty="0"/>
              <a:t>the </a:t>
            </a:r>
            <a:r>
              <a:rPr lang="en-US" i="1" dirty="0" smtClean="0"/>
              <a:t>smartphone-based </a:t>
            </a:r>
            <a:r>
              <a:rPr lang="en-US" i="1" dirty="0"/>
              <a:t>ride </a:t>
            </a:r>
            <a:r>
              <a:rPr lang="en-US" i="1" dirty="0" smtClean="0"/>
              <a:t>hailing </a:t>
            </a:r>
            <a:r>
              <a:rPr lang="en-US" i="1" dirty="0"/>
              <a:t>service </a:t>
            </a:r>
            <a:endParaRPr lang="en-US" i="1" dirty="0" smtClean="0"/>
          </a:p>
          <a:p>
            <a:r>
              <a:rPr lang="en-US" i="1" dirty="0" smtClean="0"/>
              <a:t>and hurt </a:t>
            </a:r>
            <a:r>
              <a:rPr lang="en-US" i="1" dirty="0"/>
              <a:t>the closely </a:t>
            </a:r>
            <a:r>
              <a:rPr lang="en-US" i="1" dirty="0" smtClean="0"/>
              <a:t>watched </a:t>
            </a:r>
            <a:r>
              <a:rPr lang="en-US" i="1" dirty="0"/>
              <a:t>start-up's valuation</a:t>
            </a:r>
            <a:r>
              <a:rPr lang="en-US" i="1" dirty="0" smtClean="0"/>
              <a:t>.</a:t>
            </a:r>
          </a:p>
          <a:p>
            <a:endParaRPr lang="en-US" i="1" dirty="0"/>
          </a:p>
          <a:p>
            <a:r>
              <a:rPr lang="en-US" i="1" dirty="0"/>
              <a:t>The California </a:t>
            </a:r>
            <a:r>
              <a:rPr lang="en-US" i="1" dirty="0" smtClean="0"/>
              <a:t>Labor Commissioner's </a:t>
            </a:r>
            <a:r>
              <a:rPr lang="en-US" i="1" dirty="0"/>
              <a:t>decision could ripple through the burgeoning industry of providing services via smartphones, with </a:t>
            </a:r>
            <a:r>
              <a:rPr lang="en-US" b="1" i="1" dirty="0">
                <a:solidFill>
                  <a:srgbClr val="FF0000"/>
                </a:solidFill>
              </a:rPr>
              <a:t>potential implications for other “crowdsourced” services such as Uber rival Lyft, chore service </a:t>
            </a:r>
            <a:r>
              <a:rPr lang="en-US" b="1" i="1" dirty="0" err="1">
                <a:solidFill>
                  <a:srgbClr val="FF0000"/>
                </a:solidFill>
              </a:rPr>
              <a:t>TaskRabbit</a:t>
            </a:r>
            <a:r>
              <a:rPr lang="en-US" b="1" i="1" dirty="0">
                <a:solidFill>
                  <a:srgbClr val="FF0000"/>
                </a:solidFill>
              </a:rPr>
              <a:t>, and cleaning service </a:t>
            </a:r>
            <a:r>
              <a:rPr lang="en-US" b="1" i="1" dirty="0" err="1">
                <a:solidFill>
                  <a:srgbClr val="FF0000"/>
                </a:solidFill>
              </a:rPr>
              <a:t>Homejoy</a:t>
            </a:r>
            <a:r>
              <a:rPr lang="en-US" i="1" dirty="0" smtClean="0"/>
              <a:t>.</a:t>
            </a:r>
          </a:p>
          <a:p>
            <a:endParaRPr lang="en-US" i="1" dirty="0" smtClean="0"/>
          </a:p>
          <a:p>
            <a:r>
              <a:rPr lang="en-US" dirty="0" smtClean="0"/>
              <a:t>--Reuters, June 18, 2015</a:t>
            </a:r>
          </a:p>
          <a:p>
            <a:endParaRPr lang="en-US" i="1" dirty="0"/>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295" y="1287265"/>
            <a:ext cx="5240704" cy="2264502"/>
          </a:xfrm>
          <a:prstGeom prst="rect">
            <a:avLst/>
          </a:prstGeom>
        </p:spPr>
      </p:pic>
    </p:spTree>
    <p:extLst>
      <p:ext uri="{BB962C8B-B14F-4D97-AF65-F5344CB8AC3E}">
        <p14:creationId xmlns:p14="http://schemas.microsoft.com/office/powerpoint/2010/main" val="1087871448"/>
      </p:ext>
    </p:extLst>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97</a:t>
            </a:fld>
            <a:endParaRPr lang="en-US" smtClean="0">
              <a:solidFill>
                <a:srgbClr val="000000"/>
              </a:solidFill>
            </a:endParaRPr>
          </a:p>
        </p:txBody>
      </p:sp>
      <p:sp>
        <p:nvSpPr>
          <p:cNvPr id="5124" name="Rectangle 3"/>
          <p:cNvSpPr>
            <a:spLocks noGrp="1" noChangeArrowheads="1"/>
          </p:cNvSpPr>
          <p:nvPr>
            <p:ph type="title"/>
          </p:nvPr>
        </p:nvSpPr>
        <p:spPr>
          <a:xfrm>
            <a:off x="127897" y="92144"/>
            <a:ext cx="7661363" cy="860425"/>
          </a:xfrm>
        </p:spPr>
        <p:txBody>
          <a:bodyPr/>
          <a:lstStyle/>
          <a:p>
            <a:r>
              <a:rPr lang="en-US" sz="2600" dirty="0" smtClean="0"/>
              <a:t>Percent of Americans Who Have Engaged in the  “Gig/Sharing Economy” by Transaction</a:t>
            </a:r>
          </a:p>
        </p:txBody>
      </p:sp>
      <p:sp>
        <p:nvSpPr>
          <p:cNvPr id="5126" name="TextBox 9"/>
          <p:cNvSpPr txBox="1">
            <a:spLocks noChangeArrowheads="1"/>
          </p:cNvSpPr>
          <p:nvPr/>
        </p:nvSpPr>
        <p:spPr bwMode="auto">
          <a:xfrm>
            <a:off x="127896" y="6394280"/>
            <a:ext cx="8589383" cy="461665"/>
          </a:xfrm>
          <a:prstGeom prst="rect">
            <a:avLst/>
          </a:prstGeom>
          <a:noFill/>
          <a:ln w="9525">
            <a:noFill/>
            <a:miter lim="800000"/>
            <a:headEnd/>
            <a:tailEnd/>
          </a:ln>
        </p:spPr>
        <p:txBody>
          <a:bodyPr wrap="square">
            <a:spAutoFit/>
          </a:bodyPr>
          <a:lstStyle/>
          <a:p>
            <a:r>
              <a:rPr lang="en-US" sz="1200" dirty="0" smtClean="0">
                <a:solidFill>
                  <a:srgbClr val="000000"/>
                </a:solidFill>
                <a:latin typeface="Arial" charset="0"/>
                <a:cs typeface="Arial" charset="0"/>
              </a:rPr>
              <a:t>Sources: The SelfEmployed.com accessed at </a:t>
            </a:r>
            <a:r>
              <a:rPr lang="en-US" sz="1200" dirty="0" smtClean="0">
                <a:solidFill>
                  <a:srgbClr val="000000"/>
                </a:solidFill>
                <a:hlinkClick r:id="rId3"/>
              </a:rPr>
              <a:t>https</a:t>
            </a:r>
            <a:r>
              <a:rPr lang="en-US" sz="1200" dirty="0">
                <a:solidFill>
                  <a:srgbClr val="000000"/>
                </a:solidFill>
                <a:hlinkClick r:id="rId3"/>
              </a:rPr>
              <a:t>://www.theselfemployed.com/gig-economy/infographic-inside-the-new-economy</a:t>
            </a:r>
            <a:r>
              <a:rPr lang="en-US" sz="1200" dirty="0" smtClean="0">
                <a:solidFill>
                  <a:srgbClr val="000000"/>
                </a:solidFill>
                <a:hlinkClick r:id="rId3"/>
              </a:rPr>
              <a:t>/</a:t>
            </a:r>
            <a:r>
              <a:rPr lang="en-US" sz="1200" dirty="0" smtClean="0">
                <a:solidFill>
                  <a:srgbClr val="000000"/>
                </a:solidFill>
              </a:rPr>
              <a:t> based on a poll by Time magazine, </a:t>
            </a:r>
            <a:r>
              <a:rPr lang="en-US" sz="1200" dirty="0" err="1" smtClean="0">
                <a:solidFill>
                  <a:srgbClr val="000000"/>
                </a:solidFill>
              </a:rPr>
              <a:t>Bursten-Marsteller</a:t>
            </a:r>
            <a:r>
              <a:rPr lang="en-US" sz="1200" dirty="0" smtClean="0">
                <a:solidFill>
                  <a:srgbClr val="000000"/>
                </a:solidFill>
              </a:rPr>
              <a:t> and The Aspen Institute;</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pic>
        <p:nvPicPr>
          <p:cNvPr id="3" name="Picture 2"/>
          <p:cNvPicPr>
            <a:picLocks noChangeAspect="1"/>
          </p:cNvPicPr>
          <p:nvPr/>
        </p:nvPicPr>
        <p:blipFill>
          <a:blip r:embed="rId4"/>
          <a:stretch>
            <a:fillRect/>
          </a:stretch>
        </p:blipFill>
        <p:spPr>
          <a:xfrm>
            <a:off x="127897" y="1071688"/>
            <a:ext cx="3895725" cy="4752975"/>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6629" y="1548384"/>
            <a:ext cx="3614738" cy="3349688"/>
          </a:xfrm>
          <a:prstGeom prst="rect">
            <a:avLst/>
          </a:prstGeom>
        </p:spPr>
      </p:pic>
      <p:sp>
        <p:nvSpPr>
          <p:cNvPr id="11" name="Rectangle 6"/>
          <p:cNvSpPr>
            <a:spLocks noChangeArrowheads="1"/>
          </p:cNvSpPr>
          <p:nvPr/>
        </p:nvSpPr>
        <p:spPr bwMode="blackWhite">
          <a:xfrm>
            <a:off x="68230" y="5824663"/>
            <a:ext cx="4463130" cy="5696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About 22% of Americans have offered services in the sharing economy</a:t>
            </a:r>
            <a:endParaRPr lang="en-US" b="1" dirty="0">
              <a:solidFill>
                <a:srgbClr val="FFFFFF"/>
              </a:solidFill>
            </a:endParaRPr>
          </a:p>
        </p:txBody>
      </p:sp>
      <p:sp>
        <p:nvSpPr>
          <p:cNvPr id="12" name="AutoShape 6"/>
          <p:cNvSpPr>
            <a:spLocks noChangeArrowheads="1"/>
          </p:cNvSpPr>
          <p:nvPr/>
        </p:nvSpPr>
        <p:spPr bwMode="blackWhite">
          <a:xfrm>
            <a:off x="4853009" y="5433539"/>
            <a:ext cx="4195741" cy="877071"/>
          </a:xfrm>
          <a:prstGeom prst="wedgeRectCallout">
            <a:avLst>
              <a:gd name="adj1" fmla="val -23115"/>
              <a:gd name="adj2" fmla="val -1148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Service platforms have the most direct link to WC; 11% of Americans have offered their services</a:t>
            </a:r>
            <a:endParaRPr lang="en-US" b="1" dirty="0">
              <a:solidFill>
                <a:srgbClr val="FFFFFF"/>
              </a:solidFill>
              <a:latin typeface="Arial" charset="0"/>
              <a:cs typeface="Arial" charset="0"/>
            </a:endParaRPr>
          </a:p>
        </p:txBody>
      </p:sp>
      <p:sp>
        <p:nvSpPr>
          <p:cNvPr id="5" name="Rectangle 4"/>
          <p:cNvSpPr/>
          <p:nvPr/>
        </p:nvSpPr>
        <p:spPr>
          <a:xfrm>
            <a:off x="4956629" y="3243548"/>
            <a:ext cx="1728651" cy="159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utoShape 6"/>
          <p:cNvSpPr>
            <a:spLocks noChangeArrowheads="1"/>
          </p:cNvSpPr>
          <p:nvPr/>
        </p:nvSpPr>
        <p:spPr bwMode="blackWhite">
          <a:xfrm>
            <a:off x="4821880" y="1056559"/>
            <a:ext cx="2859079" cy="557382"/>
          </a:xfrm>
          <a:prstGeom prst="wedgeRectCallout">
            <a:avLst>
              <a:gd name="adj1" fmla="val 4687"/>
              <a:gd name="adj2" fmla="val 118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Drivers have significant WC exposures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7612555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98</a:t>
            </a:fld>
            <a:endParaRPr lang="en-US" smtClean="0">
              <a:solidFill>
                <a:srgbClr val="000000"/>
              </a:solidFill>
            </a:endParaRPr>
          </a:p>
        </p:txBody>
      </p:sp>
      <p:sp>
        <p:nvSpPr>
          <p:cNvPr id="5124" name="Rectangle 3"/>
          <p:cNvSpPr>
            <a:spLocks noGrp="1" noChangeArrowheads="1"/>
          </p:cNvSpPr>
          <p:nvPr>
            <p:ph type="title"/>
          </p:nvPr>
        </p:nvSpPr>
        <p:spPr>
          <a:xfrm>
            <a:off x="0" y="90727"/>
            <a:ext cx="8010263" cy="860425"/>
          </a:xfrm>
        </p:spPr>
        <p:txBody>
          <a:bodyPr/>
          <a:lstStyle/>
          <a:p>
            <a:r>
              <a:rPr lang="en-US" sz="2200" dirty="0" smtClean="0"/>
              <a:t>Americans Who Offer Services in the Sharing/Gig  Economy Are Statistically More Prone to Workplace Injury</a:t>
            </a:r>
          </a:p>
        </p:txBody>
      </p:sp>
      <p:sp>
        <p:nvSpPr>
          <p:cNvPr id="5126" name="TextBox 9"/>
          <p:cNvSpPr txBox="1">
            <a:spLocks noChangeArrowheads="1"/>
          </p:cNvSpPr>
          <p:nvPr/>
        </p:nvSpPr>
        <p:spPr bwMode="auto">
          <a:xfrm>
            <a:off x="127896" y="6384120"/>
            <a:ext cx="8589383" cy="461665"/>
          </a:xfrm>
          <a:prstGeom prst="rect">
            <a:avLst/>
          </a:prstGeom>
          <a:noFill/>
          <a:ln w="9525">
            <a:noFill/>
            <a:miter lim="800000"/>
            <a:headEnd/>
            <a:tailEnd/>
          </a:ln>
        </p:spPr>
        <p:txBody>
          <a:bodyPr wrap="square">
            <a:spAutoFit/>
          </a:bodyPr>
          <a:lstStyle/>
          <a:p>
            <a:r>
              <a:rPr lang="en-US" sz="1200" dirty="0" smtClean="0">
                <a:solidFill>
                  <a:srgbClr val="000000"/>
                </a:solidFill>
                <a:latin typeface="Arial" charset="0"/>
                <a:cs typeface="Arial" charset="0"/>
              </a:rPr>
              <a:t>Sources: The SelfEmployed.com accessed at </a:t>
            </a:r>
            <a:r>
              <a:rPr lang="en-US" sz="1200" dirty="0" smtClean="0">
                <a:solidFill>
                  <a:srgbClr val="000000"/>
                </a:solidFill>
                <a:hlinkClick r:id="rId3"/>
              </a:rPr>
              <a:t>https</a:t>
            </a:r>
            <a:r>
              <a:rPr lang="en-US" sz="1200" dirty="0">
                <a:solidFill>
                  <a:srgbClr val="000000"/>
                </a:solidFill>
                <a:hlinkClick r:id="rId3"/>
              </a:rPr>
              <a:t>://www.theselfemployed.com/gig-economy/infographic-inside-the-new-economy</a:t>
            </a:r>
            <a:r>
              <a:rPr lang="en-US" sz="1200" dirty="0" smtClean="0">
                <a:solidFill>
                  <a:srgbClr val="000000"/>
                </a:solidFill>
                <a:hlinkClick r:id="rId3"/>
              </a:rPr>
              <a:t>/</a:t>
            </a:r>
            <a:r>
              <a:rPr lang="en-US" sz="1200" dirty="0" smtClean="0">
                <a:solidFill>
                  <a:srgbClr val="000000"/>
                </a:solidFill>
              </a:rPr>
              <a:t> based on a poll by Time magazine, </a:t>
            </a:r>
            <a:r>
              <a:rPr lang="en-US" sz="1200" dirty="0" err="1" smtClean="0">
                <a:solidFill>
                  <a:srgbClr val="000000"/>
                </a:solidFill>
              </a:rPr>
              <a:t>Bursten-Marsteller</a:t>
            </a:r>
            <a:r>
              <a:rPr lang="en-US" sz="1200" dirty="0" smtClean="0">
                <a:solidFill>
                  <a:srgbClr val="000000"/>
                </a:solidFill>
              </a:rPr>
              <a:t> and The Aspen Institute;</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sp>
        <p:nvSpPr>
          <p:cNvPr id="11" name="Rectangle 6"/>
          <p:cNvSpPr>
            <a:spLocks noChangeArrowheads="1"/>
          </p:cNvSpPr>
          <p:nvPr/>
        </p:nvSpPr>
        <p:spPr bwMode="blackWhite">
          <a:xfrm>
            <a:off x="921670" y="5814503"/>
            <a:ext cx="7088593" cy="5696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Young, Urban Minority Males Are the Most Likely to Offer their Services in the Sharing Economy</a:t>
            </a:r>
            <a:endParaRPr lang="en-US" b="1" dirty="0">
              <a:solidFill>
                <a:srgbClr val="FFFFFF"/>
              </a:solidFill>
            </a:endParaRPr>
          </a:p>
        </p:txBody>
      </p:sp>
      <p:sp>
        <p:nvSpPr>
          <p:cNvPr id="5" name="Rectangle 4"/>
          <p:cNvSpPr/>
          <p:nvPr/>
        </p:nvSpPr>
        <p:spPr>
          <a:xfrm>
            <a:off x="4956629" y="3243548"/>
            <a:ext cx="1728651" cy="159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921670" y="1062689"/>
            <a:ext cx="7052309" cy="4650436"/>
          </a:xfrm>
          <a:prstGeom prst="rect">
            <a:avLst/>
          </a:prstGeom>
        </p:spPr>
      </p:pic>
    </p:spTree>
    <p:extLst>
      <p:ext uri="{BB962C8B-B14F-4D97-AF65-F5344CB8AC3E}">
        <p14:creationId xmlns:p14="http://schemas.microsoft.com/office/powerpoint/2010/main" val="6983347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99</a:t>
            </a:fld>
            <a:endParaRPr lang="en-US" smtClean="0">
              <a:solidFill>
                <a:srgbClr val="000000"/>
              </a:solidFill>
            </a:endParaRPr>
          </a:p>
        </p:txBody>
      </p:sp>
      <p:sp>
        <p:nvSpPr>
          <p:cNvPr id="5124" name="Rectangle 3"/>
          <p:cNvSpPr>
            <a:spLocks noGrp="1" noChangeArrowheads="1"/>
          </p:cNvSpPr>
          <p:nvPr>
            <p:ph type="title"/>
          </p:nvPr>
        </p:nvSpPr>
        <p:spPr>
          <a:xfrm>
            <a:off x="127897" y="92143"/>
            <a:ext cx="7661363" cy="860425"/>
          </a:xfrm>
        </p:spPr>
        <p:txBody>
          <a:bodyPr/>
          <a:lstStyle/>
          <a:p>
            <a:r>
              <a:rPr lang="en-US" dirty="0" smtClean="0"/>
              <a:t>Age of People Who are </a:t>
            </a:r>
            <a:r>
              <a:rPr lang="en-US" i="1" u="sng" dirty="0" smtClean="0"/>
              <a:t>Providing</a:t>
            </a:r>
            <a:r>
              <a:rPr lang="en-US" dirty="0" smtClean="0"/>
              <a:t> the Sharing/On-Demand Economy</a:t>
            </a:r>
          </a:p>
        </p:txBody>
      </p:sp>
      <p:sp>
        <p:nvSpPr>
          <p:cNvPr id="5126" name="TextBox 9"/>
          <p:cNvSpPr txBox="1">
            <a:spLocks noChangeArrowheads="1"/>
          </p:cNvSpPr>
          <p:nvPr/>
        </p:nvSpPr>
        <p:spPr bwMode="auto">
          <a:xfrm>
            <a:off x="127897" y="6527348"/>
            <a:ext cx="8121142"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PwC survey of 1,000 adults </a:t>
            </a:r>
            <a:r>
              <a:rPr lang="en-US" sz="1200" dirty="0" smtClean="0">
                <a:solidFill>
                  <a:srgbClr val="000000"/>
                </a:solidFill>
              </a:rPr>
              <a:t>in the U.S., conducted online, December 2014</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graphicFrame>
        <p:nvGraphicFramePr>
          <p:cNvPr id="7" name="Chart 6"/>
          <p:cNvGraphicFramePr/>
          <p:nvPr>
            <p:extLst/>
          </p:nvPr>
        </p:nvGraphicFramePr>
        <p:xfrm>
          <a:off x="271420" y="1199638"/>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AutoShape 6"/>
          <p:cNvSpPr>
            <a:spLocks noChangeArrowheads="1"/>
          </p:cNvSpPr>
          <p:nvPr/>
        </p:nvSpPr>
        <p:spPr bwMode="blackWhite">
          <a:xfrm>
            <a:off x="6561303" y="1299918"/>
            <a:ext cx="2455913" cy="3588775"/>
          </a:xfrm>
          <a:prstGeom prst="wedgeRectCallout">
            <a:avLst>
              <a:gd name="adj1" fmla="val -89440"/>
              <a:gd name="adj2" fmla="val 21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Being a provider of services in the Sharing/On-Demand Economy is attractive to workers in the 25-44 age range (who want flexibility in raising families) as well as seniors age 65+ who see the offering their services on-demand as a way to augment retirement income</a:t>
            </a:r>
            <a:endParaRPr lang="en-US" b="1" dirty="0">
              <a:solidFill>
                <a:srgbClr val="FFFFFF"/>
              </a:solidFill>
              <a:latin typeface="Arial" charset="0"/>
              <a:cs typeface="Arial" charset="0"/>
            </a:endParaRPr>
          </a:p>
        </p:txBody>
      </p:sp>
      <p:sp>
        <p:nvSpPr>
          <p:cNvPr id="8" name="Rectangle 6"/>
          <p:cNvSpPr>
            <a:spLocks noChangeArrowheads="1"/>
          </p:cNvSpPr>
          <p:nvPr/>
        </p:nvSpPr>
        <p:spPr bwMode="blackWhite">
          <a:xfrm>
            <a:off x="312104" y="5414963"/>
            <a:ext cx="6088697" cy="102332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About 7% of US population are </a:t>
            </a:r>
            <a:r>
              <a:rPr lang="en-US" sz="1650" b="1" dirty="0">
                <a:solidFill>
                  <a:srgbClr val="FFFFFF"/>
                </a:solidFill>
              </a:rPr>
              <a:t>p</a:t>
            </a:r>
            <a:r>
              <a:rPr lang="en-US" sz="1650" b="1" dirty="0" smtClean="0">
                <a:solidFill>
                  <a:srgbClr val="FFFFFF"/>
                </a:solidFill>
              </a:rPr>
              <a:t>roviders in the Sharing Economy, cutting across age and incomes;                      </a:t>
            </a:r>
            <a:r>
              <a:rPr lang="en-US" sz="1650" b="1" i="1" dirty="0" smtClean="0">
                <a:solidFill>
                  <a:srgbClr val="FFFFFF"/>
                </a:solidFill>
              </a:rPr>
              <a:t>51% of those familiar with the concept could see themselves as providers within the next two years.</a:t>
            </a:r>
            <a:endParaRPr lang="en-US" sz="1650" b="1" i="1" dirty="0">
              <a:solidFill>
                <a:srgbClr val="FFFFFF"/>
              </a:solidFill>
            </a:endParaRPr>
          </a:p>
        </p:txBody>
      </p:sp>
    </p:spTree>
    <p:extLst>
      <p:ext uri="{BB962C8B-B14F-4D97-AF65-F5344CB8AC3E}">
        <p14:creationId xmlns:p14="http://schemas.microsoft.com/office/powerpoint/2010/main" val="1031216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204655</TotalTime>
  <Words>8707</Words>
  <Application>Microsoft Office PowerPoint</Application>
  <PresentationFormat>On-screen Show (4:3)</PresentationFormat>
  <Paragraphs>1133</Paragraphs>
  <Slides>114</Slides>
  <Notes>103</Notes>
  <HiddenSlides>28</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114</vt:i4>
      </vt:variant>
    </vt:vector>
  </HeadingPairs>
  <TitlesOfParts>
    <vt:vector size="125" baseType="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Workers Compensation and the New Economy: Trends, Challenges and Opportunities</vt:lpstr>
      <vt:lpstr>The Economy Will Impact Workers Compensation Growth and Performance</vt:lpstr>
      <vt:lpstr>US Real GDP Growth*</vt:lpstr>
      <vt:lpstr>Real GDP by State Percent Change,  2015:II-2015:III - Highest 25 States</vt:lpstr>
      <vt:lpstr>PowerPoint Presentation</vt:lpstr>
      <vt:lpstr>PowerPoint Presentation</vt:lpstr>
      <vt:lpstr>PowerPoint Presentation</vt:lpstr>
      <vt:lpstr>Business Bankruptcy Filings, 1980-2014</vt:lpstr>
      <vt:lpstr>PowerPoint Presentation</vt:lpstr>
      <vt:lpstr>Unemployment and Underemployment Rates: Still Falling</vt:lpstr>
      <vt:lpstr>US Unemployment Rate Forecast</vt:lpstr>
      <vt:lpstr>Unemployment Rates by State, March 2016: Highest 25 States*</vt:lpstr>
      <vt:lpstr>PowerPoint Presentation</vt:lpstr>
      <vt:lpstr>Nonfarm Payroll (Wages and Salaries): Quarterly, 2005–2016:Q1</vt:lpstr>
      <vt:lpstr>Payroll vs. Workers Comp Net Written Premiums, 1990-2015E</vt:lpstr>
      <vt:lpstr>CONSTRUCTION, MANUFACTURING &amp; ENERGY OUTLOOK</vt:lpstr>
      <vt:lpstr>Value of New Private Construction: Residential &amp; Nonresidential, 2003-2016*</vt:lpstr>
      <vt:lpstr>Value of Construction Put in Place,  2016 vs. 2015*</vt:lpstr>
      <vt:lpstr>New Private Housing Starts, 1990-2021F</vt:lpstr>
      <vt:lpstr>PowerPoint Presentation</vt:lpstr>
      <vt:lpstr>Construction Employment, Jan. 2010—March 2016*</vt:lpstr>
      <vt:lpstr>Construction Employment,  Jan. 2003–March 2016 </vt:lpstr>
      <vt:lpstr>MANUFACTURING &amp; ENERGY SECTOR OVERVIEW &amp; OUTLOOK</vt:lpstr>
      <vt:lpstr>PowerPoint Presentation</vt:lpstr>
      <vt:lpstr>Dollar Value* of Manufacturers’ Shipments Monthly, Jan. 1992—Feb. 2016</vt:lpstr>
      <vt:lpstr>Manufacturing Growth for Selected Sectors, 2016 vs. 2015*</vt:lpstr>
      <vt:lpstr>Manufacturing Employment, Jan. 2010—March 2016*</vt:lpstr>
      <vt:lpstr>Employment in Oil &amp; Gas Extraction, Jan. 2010—March 2016*</vt:lpstr>
      <vt:lpstr>PowerPoint Presentation</vt:lpstr>
      <vt:lpstr>Average Weekly Hours of All Private Workers, March 2006—March 2016</vt:lpstr>
      <vt:lpstr>Average Hourly Wage of All Private Workers, March 2006—March 2016</vt:lpstr>
      <vt:lpstr>PowerPoint Presentation</vt:lpstr>
      <vt:lpstr>Labor Force Participation Rate, Jan. 2002—March 2016*</vt:lpstr>
      <vt:lpstr>PowerPoint Presentation</vt:lpstr>
      <vt:lpstr>PowerPoint Presentation</vt:lpstr>
      <vt:lpstr>P/C Industry Net Income After Taxes 1991–2015</vt:lpstr>
      <vt:lpstr>Profitability Peaks &amp; Troughs in the P/C Insurance Industry, 1975 – 2015</vt:lpstr>
      <vt:lpstr>ROE: Property/Casualty Insurance by Major Event, 1987–2015</vt:lpstr>
      <vt:lpstr>P/C Insurance Industry  Combined Ratio, 2001–2015*</vt:lpstr>
      <vt:lpstr>Underwriting Gain (Loss) 1975–2015*</vt:lpstr>
      <vt:lpstr>Number of Years with Underwriting Profits by Decade, 1920s–2010s </vt:lpstr>
      <vt:lpstr>PowerPoint Presentation</vt:lpstr>
      <vt:lpstr>Policyholder Surplus,  2006:Q4–2015:Q4</vt:lpstr>
      <vt:lpstr>PowerPoint Presentation</vt:lpstr>
      <vt:lpstr>Net Premium Growth (All P/C Lines): Annual Change, 1971—2015</vt:lpstr>
      <vt:lpstr>PowerPoint Presentation</vt:lpstr>
      <vt:lpstr>Direct Premiums Written: Comm. Lines Percent Change by State, 2007-2015</vt:lpstr>
      <vt:lpstr>Direct Premiums Written: Comm. Lines Percent Change by State, 2007-2015</vt:lpstr>
      <vt:lpstr>Direct Premiums Written: Workers’ Comp Percent Change by State, 2007-2015*</vt:lpstr>
      <vt:lpstr>Direct Premiums Written: Worker’s Comp Percent Change by State, 2007-2015*</vt:lpstr>
      <vt:lpstr>U.S. INSURANCE MERGERS AND ACQUISITIONS, P/C SECTOR, 1994-2015E (1)</vt:lpstr>
      <vt:lpstr>M&amp;A Activity Is Shifting Toward North America and Asia and Away from Europe</vt:lpstr>
      <vt:lpstr>M&amp;A: Deal Rationale by Dollar Amount</vt:lpstr>
      <vt:lpstr>INVESTMENTS:  THE NEW REALITY</vt:lpstr>
      <vt:lpstr>Property/Casualty Insurance Industry Investment Income: 2000–20151</vt:lpstr>
      <vt:lpstr>U.S. Treasury Security Yields: A Long Downward Trend, 1990–2016*</vt:lpstr>
      <vt:lpstr>Distribution of Invested Assets: P/C Insurance Industry, 2014</vt:lpstr>
      <vt:lpstr>Net Investment Yield on Property/ Casualty Insurance Invested Assets, 2007–2016P*</vt:lpstr>
      <vt:lpstr>Interest Rate Forecasts: 2016 – 2021</vt:lpstr>
      <vt:lpstr>Treasury Yield Curves:   Pre-Crisis (July 2007) vs. April 2016* </vt:lpstr>
      <vt:lpstr>Annual Inflation Rates, (CPI-U, %), 1990–2017F</vt:lpstr>
      <vt:lpstr>P/C Insurer Net Realized  Capital Gains/Losses, 1990-2015</vt:lpstr>
      <vt:lpstr>Property/Casualty Insurance Industry Investment Gain: 1994–20151</vt:lpstr>
      <vt:lpstr>Property/Casualty Insurance Industry Investment Gain: 1994–2015:Q31</vt:lpstr>
      <vt:lpstr>PowerPoint Presentation</vt:lpstr>
      <vt:lpstr>Workers Compensation   Operating Environment</vt:lpstr>
      <vt:lpstr>Workers Compensation Combined Ratio: 1994–2015P</vt:lpstr>
      <vt:lpstr>Commercial Lines Combined Ratio, 1990-2015F*</vt:lpstr>
      <vt:lpstr>Workers Compensation Premium:  Fifth Consecutive Year of Increase  Net Written Premium</vt:lpstr>
      <vt:lpstr>2015 Workers Compensation Direct Written Premium Growth, by State*</vt:lpstr>
      <vt:lpstr>2014 Workers Compensation Direct Written Premium Growth, by State*</vt:lpstr>
      <vt:lpstr>Workers Compensation Components of Written Premium Change, 2014 to 2015</vt:lpstr>
      <vt:lpstr>Workers Comp Approved Changes in Bureau Premium Level, 2000-2016p</vt:lpstr>
      <vt:lpstr>WC Approved or Filed and Pending Change in NCCI Premium Level by State*</vt:lpstr>
      <vt:lpstr>WC Approved Changes in Bureau     Premium Level (Rates/Loss Costs)</vt:lpstr>
      <vt:lpstr>Workers Compensation Lost-Time  Claim Frequency Declined in 2015 </vt:lpstr>
      <vt:lpstr>PowerPoint Presentation</vt:lpstr>
      <vt:lpstr>WC Indemnity Severity vs. Wage Inflation, 1995 -2015p</vt:lpstr>
      <vt:lpstr>Workers Compensation Medical Severity: Moderate Increase in 2015</vt:lpstr>
      <vt:lpstr>Annual Inflation Rates, (CPI-U, %), 1990–2017F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CIAB: Average Commercial Rate Change, All Lines, (1Q:2004–4Q:2015)</vt:lpstr>
      <vt:lpstr>Change in Commercial Rate Renewals, by Account Size: 1999:Q4 to 2015:Q4</vt:lpstr>
      <vt:lpstr>Cumulative Qtrly. Commercial Rate Changes, by Account Size: 1999:Q4 to 2015:Q4</vt:lpstr>
      <vt:lpstr>Change in Commercial Rate Renewals, by Line: 1999:Q4 to 2015:Q4</vt:lpstr>
      <vt:lpstr>Cumulative Qtrly. Rate Changes, by Line: 1999:Q4 to 2015:Q4</vt:lpstr>
      <vt:lpstr>Change in Commercial Rate Renewals, by Line: 2015:Q4</vt:lpstr>
      <vt:lpstr>Workers Comp and the              ‘Gig’ Economy: An Update</vt:lpstr>
      <vt:lpstr>PowerPoint Presentation</vt:lpstr>
      <vt:lpstr>Political Skepticism About the ‘Gig’ Economy</vt:lpstr>
      <vt:lpstr>Regulatory Issues Abound as Well, With Implications for Insurance Coverages</vt:lpstr>
      <vt:lpstr>Percent of Americans Who Have Engaged in the  “Gig/Sharing Economy” by Transaction</vt:lpstr>
      <vt:lpstr>Americans Who Offer Services in the Sharing/Gig  Economy Are Statistically More Prone to Workplace Injury</vt:lpstr>
      <vt:lpstr>Age of People Who are Providing the Sharing/On-Demand Economy</vt:lpstr>
      <vt:lpstr>Household Income:  Providers of the Sharing/On-Demand Economy</vt:lpstr>
      <vt:lpstr>Americans Love Working in the Sharing Economy but Many Feel Exploited</vt:lpstr>
      <vt:lpstr>Opinions Are Split on Whether the   Sharing Economy Needs More Regulation</vt:lpstr>
      <vt:lpstr>PowerPoint Presentation</vt:lpstr>
      <vt:lpstr>The Internet of Things and the Insurance Industry Value Chain</vt:lpstr>
      <vt:lpstr>PowerPoint Presentation</vt:lpstr>
      <vt:lpstr>PowerPoint Presentation</vt:lpstr>
      <vt:lpstr>PowerPoint Presentation</vt:lpstr>
      <vt:lpstr>PowerPoint Presentation</vt:lpstr>
      <vt:lpstr>Wearables Show Significant Potential to Reduce Workplace Injury, Death</vt:lpstr>
      <vt:lpstr>Beyond Wearables: Ingestibles and Implantables, VR Could Have Big Impacts Too</vt:lpstr>
      <vt:lpstr>PowerPoint Presentation</vt:lpstr>
      <vt:lpstr>PowerPoint Presentation</vt:lpstr>
      <vt:lpstr>Insurance Tech Activity by Area                   of Interest, 2013 – 2016:Q1</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4332</cp:revision>
  <cp:lastPrinted>2015-01-28T15:23:12Z</cp:lastPrinted>
  <dcterms:modified xsi:type="dcterms:W3CDTF">2016-05-10T15:29:48Z</dcterms:modified>
</cp:coreProperties>
</file>