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87"/>
  </p:notesMasterIdLst>
  <p:handoutMasterIdLst>
    <p:handoutMasterId r:id="rId88"/>
  </p:handoutMasterIdLst>
  <p:sldIdLst>
    <p:sldId id="4339" r:id="rId2"/>
    <p:sldId id="4128" r:id="rId3"/>
    <p:sldId id="4341" r:id="rId4"/>
    <p:sldId id="4342" r:id="rId5"/>
    <p:sldId id="4343" r:id="rId6"/>
    <p:sldId id="4345" r:id="rId7"/>
    <p:sldId id="4346" r:id="rId8"/>
    <p:sldId id="4347" r:id="rId9"/>
    <p:sldId id="4205" r:id="rId10"/>
    <p:sldId id="4348" r:id="rId11"/>
    <p:sldId id="4344" r:id="rId12"/>
    <p:sldId id="4350" r:id="rId13"/>
    <p:sldId id="4351" r:id="rId14"/>
    <p:sldId id="4352" r:id="rId15"/>
    <p:sldId id="4353" r:id="rId16"/>
    <p:sldId id="4223" r:id="rId17"/>
    <p:sldId id="4355" r:id="rId18"/>
    <p:sldId id="4356" r:id="rId19"/>
    <p:sldId id="4357" r:id="rId20"/>
    <p:sldId id="4358" r:id="rId21"/>
    <p:sldId id="4359" r:id="rId22"/>
    <p:sldId id="4360" r:id="rId23"/>
    <p:sldId id="4332" r:id="rId24"/>
    <p:sldId id="4335" r:id="rId25"/>
    <p:sldId id="4242" r:id="rId26"/>
    <p:sldId id="4383" r:id="rId27"/>
    <p:sldId id="4384" r:id="rId28"/>
    <p:sldId id="4385" r:id="rId29"/>
    <p:sldId id="4386" r:id="rId30"/>
    <p:sldId id="4387" r:id="rId31"/>
    <p:sldId id="4252" r:id="rId32"/>
    <p:sldId id="4253" r:id="rId33"/>
    <p:sldId id="4254" r:id="rId34"/>
    <p:sldId id="4255" r:id="rId35"/>
    <p:sldId id="4256" r:id="rId36"/>
    <p:sldId id="4257" r:id="rId37"/>
    <p:sldId id="4361" r:id="rId38"/>
    <p:sldId id="4362" r:id="rId39"/>
    <p:sldId id="4363" r:id="rId40"/>
    <p:sldId id="4364" r:id="rId41"/>
    <p:sldId id="4365" r:id="rId42"/>
    <p:sldId id="4366" r:id="rId43"/>
    <p:sldId id="4367" r:id="rId44"/>
    <p:sldId id="4368" r:id="rId45"/>
    <p:sldId id="4369" r:id="rId46"/>
    <p:sldId id="4370" r:id="rId47"/>
    <p:sldId id="4371" r:id="rId48"/>
    <p:sldId id="4372" r:id="rId49"/>
    <p:sldId id="4389" r:id="rId50"/>
    <p:sldId id="4374" r:id="rId51"/>
    <p:sldId id="4375" r:id="rId52"/>
    <p:sldId id="4376" r:id="rId53"/>
    <p:sldId id="4390" r:id="rId54"/>
    <p:sldId id="4378" r:id="rId55"/>
    <p:sldId id="4379" r:id="rId56"/>
    <p:sldId id="4380" r:id="rId57"/>
    <p:sldId id="4381" r:id="rId58"/>
    <p:sldId id="4305" r:id="rId59"/>
    <p:sldId id="4304" r:id="rId60"/>
    <p:sldId id="4292" r:id="rId61"/>
    <p:sldId id="4293" r:id="rId62"/>
    <p:sldId id="4295" r:id="rId63"/>
    <p:sldId id="4296" r:id="rId64"/>
    <p:sldId id="4302" r:id="rId65"/>
    <p:sldId id="4329" r:id="rId66"/>
    <p:sldId id="4328" r:id="rId67"/>
    <p:sldId id="4278" r:id="rId68"/>
    <p:sldId id="4307" r:id="rId69"/>
    <p:sldId id="4322" r:id="rId70"/>
    <p:sldId id="4323" r:id="rId71"/>
    <p:sldId id="4324" r:id="rId72"/>
    <p:sldId id="4325" r:id="rId73"/>
    <p:sldId id="4331" r:id="rId74"/>
    <p:sldId id="4285" r:id="rId75"/>
    <p:sldId id="4287" r:id="rId76"/>
    <p:sldId id="4288" r:id="rId77"/>
    <p:sldId id="4326" r:id="rId78"/>
    <p:sldId id="4327" r:id="rId79"/>
    <p:sldId id="4316" r:id="rId80"/>
    <p:sldId id="4317" r:id="rId81"/>
    <p:sldId id="4318" r:id="rId82"/>
    <p:sldId id="4315" r:id="rId83"/>
    <p:sldId id="4294" r:id="rId84"/>
    <p:sldId id="4298" r:id="rId85"/>
    <p:sldId id="1136" r:id="rId86"/>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86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225A7A"/>
    <a:srgbClr val="3691C4"/>
    <a:srgbClr val="2B7299"/>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861"/>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19817573708167E-2"/>
          <c:y val="2.1353781849654852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Sheet1!$A$2:$A$68</c:f>
              <c:numCache>
                <c:formatCode>[$-409]mmm\-yy;@</c:formatCode>
                <c:ptCount val="67"/>
                <c:pt idx="0">
                  <c:v>40209</c:v>
                </c:pt>
                <c:pt idx="1">
                  <c:v>40237</c:v>
                </c:pt>
                <c:pt idx="2">
                  <c:v>40268</c:v>
                </c:pt>
                <c:pt idx="3">
                  <c:v>40296</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41304</c:v>
                </c:pt>
                <c:pt idx="37">
                  <c:v>41333</c:v>
                </c:pt>
                <c:pt idx="38">
                  <c:v>41361</c:v>
                </c:pt>
                <c:pt idx="39">
                  <c:v>41392</c:v>
                </c:pt>
                <c:pt idx="40">
                  <c:v>41422</c:v>
                </c:pt>
                <c:pt idx="41">
                  <c:v>41453</c:v>
                </c:pt>
                <c:pt idx="42">
                  <c:v>41483</c:v>
                </c:pt>
                <c:pt idx="43">
                  <c:v>41514</c:v>
                </c:pt>
                <c:pt idx="44">
                  <c:v>41545</c:v>
                </c:pt>
                <c:pt idx="45">
                  <c:v>41575</c:v>
                </c:pt>
                <c:pt idx="46">
                  <c:v>41606</c:v>
                </c:pt>
                <c:pt idx="47">
                  <c:v>41636</c:v>
                </c:pt>
                <c:pt idx="48">
                  <c:v>41669</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42215</c:v>
                </c:pt>
              </c:numCache>
            </c:numRef>
          </c:cat>
          <c:val>
            <c:numRef>
              <c:f>Sheet1!$B$2:$B$68</c:f>
              <c:numCache>
                <c:formatCode>#0.0</c:formatCode>
                <c:ptCount val="67"/>
                <c:pt idx="0">
                  <c:v>156.5</c:v>
                </c:pt>
                <c:pt idx="1">
                  <c:v>156.4</c:v>
                </c:pt>
                <c:pt idx="2">
                  <c:v>156.69999999999999</c:v>
                </c:pt>
                <c:pt idx="3">
                  <c:v>157.6</c:v>
                </c:pt>
                <c:pt idx="4">
                  <c:v>158.69999999999999</c:v>
                </c:pt>
                <c:pt idx="5">
                  <c:v>158.1</c:v>
                </c:pt>
                <c:pt idx="6">
                  <c:v>158.4</c:v>
                </c:pt>
                <c:pt idx="7">
                  <c:v>159.69999999999999</c:v>
                </c:pt>
                <c:pt idx="8">
                  <c:v>160.19999999999999</c:v>
                </c:pt>
                <c:pt idx="9">
                  <c:v>161.5</c:v>
                </c:pt>
                <c:pt idx="10">
                  <c:v>161.4</c:v>
                </c:pt>
                <c:pt idx="11">
                  <c:v>161</c:v>
                </c:pt>
                <c:pt idx="12">
                  <c:v>162.69999999999999</c:v>
                </c:pt>
                <c:pt idx="13">
                  <c:v>164.3</c:v>
                </c:pt>
                <c:pt idx="14">
                  <c:v>166.6</c:v>
                </c:pt>
                <c:pt idx="15">
                  <c:v>169.2</c:v>
                </c:pt>
                <c:pt idx="16">
                  <c:v>170.1</c:v>
                </c:pt>
                <c:pt idx="17">
                  <c:v>171.2</c:v>
                </c:pt>
                <c:pt idx="18">
                  <c:v>172.6</c:v>
                </c:pt>
                <c:pt idx="19">
                  <c:v>174</c:v>
                </c:pt>
                <c:pt idx="20">
                  <c:v>176.6</c:v>
                </c:pt>
                <c:pt idx="21">
                  <c:v>178.2</c:v>
                </c:pt>
                <c:pt idx="22">
                  <c:v>178.7</c:v>
                </c:pt>
                <c:pt idx="23">
                  <c:v>180.6</c:v>
                </c:pt>
                <c:pt idx="24">
                  <c:v>181.3</c:v>
                </c:pt>
                <c:pt idx="25">
                  <c:v>182.3</c:v>
                </c:pt>
                <c:pt idx="26">
                  <c:v>184.7</c:v>
                </c:pt>
                <c:pt idx="27">
                  <c:v>185.2</c:v>
                </c:pt>
                <c:pt idx="28">
                  <c:v>186.2</c:v>
                </c:pt>
                <c:pt idx="29">
                  <c:v>187.8</c:v>
                </c:pt>
                <c:pt idx="30">
                  <c:v>188.6</c:v>
                </c:pt>
                <c:pt idx="31">
                  <c:v>189.3</c:v>
                </c:pt>
                <c:pt idx="32">
                  <c:v>189.4</c:v>
                </c:pt>
                <c:pt idx="33">
                  <c:v>189.4</c:v>
                </c:pt>
                <c:pt idx="34">
                  <c:v>190.5</c:v>
                </c:pt>
                <c:pt idx="35">
                  <c:v>192.2</c:v>
                </c:pt>
                <c:pt idx="36">
                  <c:v>193.1</c:v>
                </c:pt>
                <c:pt idx="37">
                  <c:v>194.6</c:v>
                </c:pt>
                <c:pt idx="38">
                  <c:v>194</c:v>
                </c:pt>
                <c:pt idx="39">
                  <c:v>193.8</c:v>
                </c:pt>
                <c:pt idx="40">
                  <c:v>193.1</c:v>
                </c:pt>
                <c:pt idx="41">
                  <c:v>192.5</c:v>
                </c:pt>
                <c:pt idx="42">
                  <c:v>193</c:v>
                </c:pt>
                <c:pt idx="43">
                  <c:v>193.4</c:v>
                </c:pt>
                <c:pt idx="44">
                  <c:v>193.3</c:v>
                </c:pt>
                <c:pt idx="45">
                  <c:v>193.1</c:v>
                </c:pt>
                <c:pt idx="46">
                  <c:v>194</c:v>
                </c:pt>
                <c:pt idx="47">
                  <c:v>194</c:v>
                </c:pt>
                <c:pt idx="48">
                  <c:v>194</c:v>
                </c:pt>
                <c:pt idx="49">
                  <c:v>195.4</c:v>
                </c:pt>
                <c:pt idx="50">
                  <c:v>193.7</c:v>
                </c:pt>
                <c:pt idx="51">
                  <c:v>194.6</c:v>
                </c:pt>
                <c:pt idx="52">
                  <c:v>196.4</c:v>
                </c:pt>
                <c:pt idx="53">
                  <c:v>197.6</c:v>
                </c:pt>
                <c:pt idx="54">
                  <c:v>198.6</c:v>
                </c:pt>
                <c:pt idx="55">
                  <c:v>198.4</c:v>
                </c:pt>
                <c:pt idx="56">
                  <c:v>199.4</c:v>
                </c:pt>
                <c:pt idx="57">
                  <c:v>201.5</c:v>
                </c:pt>
                <c:pt idx="58">
                  <c:v>201</c:v>
                </c:pt>
                <c:pt idx="59">
                  <c:v>201.2</c:v>
                </c:pt>
                <c:pt idx="60">
                  <c:v>199.4</c:v>
                </c:pt>
                <c:pt idx="61">
                  <c:v>197.6</c:v>
                </c:pt>
                <c:pt idx="62">
                  <c:v>197.7</c:v>
                </c:pt>
                <c:pt idx="63">
                  <c:v>194.4</c:v>
                </c:pt>
                <c:pt idx="64">
                  <c:v>194.2</c:v>
                </c:pt>
                <c:pt idx="65">
                  <c:v>193.3</c:v>
                </c:pt>
                <c:pt idx="66">
                  <c:v>193.8</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Sheet1!$A$2:$A$68</c:f>
              <c:numCache>
                <c:formatCode>[$-409]mmm\-yy;@</c:formatCode>
                <c:ptCount val="67"/>
                <c:pt idx="0">
                  <c:v>40209</c:v>
                </c:pt>
                <c:pt idx="1">
                  <c:v>40237</c:v>
                </c:pt>
                <c:pt idx="2">
                  <c:v>40268</c:v>
                </c:pt>
                <c:pt idx="3">
                  <c:v>40296</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41304</c:v>
                </c:pt>
                <c:pt idx="37">
                  <c:v>41333</c:v>
                </c:pt>
                <c:pt idx="38">
                  <c:v>41361</c:v>
                </c:pt>
                <c:pt idx="39">
                  <c:v>41392</c:v>
                </c:pt>
                <c:pt idx="40">
                  <c:v>41422</c:v>
                </c:pt>
                <c:pt idx="41">
                  <c:v>41453</c:v>
                </c:pt>
                <c:pt idx="42">
                  <c:v>41483</c:v>
                </c:pt>
                <c:pt idx="43">
                  <c:v>41514</c:v>
                </c:pt>
                <c:pt idx="44">
                  <c:v>41545</c:v>
                </c:pt>
                <c:pt idx="45">
                  <c:v>41575</c:v>
                </c:pt>
                <c:pt idx="46">
                  <c:v>41606</c:v>
                </c:pt>
                <c:pt idx="47">
                  <c:v>41636</c:v>
                </c:pt>
                <c:pt idx="48">
                  <c:v>41669</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42215</c:v>
                </c:pt>
              </c:numCache>
            </c:numRef>
          </c:cat>
          <c:val>
            <c:numRef>
              <c:f>Sheet1!$C$2:$C$68</c:f>
              <c:numCache>
                <c:formatCode>0</c:formatCode>
                <c:ptCount val="67"/>
                <c:pt idx="0">
                  <c:v>0</c:v>
                </c:pt>
                <c:pt idx="1">
                  <c:v>0</c:v>
                </c:pt>
                <c:pt idx="2" formatCode="General">
                  <c:v>0</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pt idx="48" formatCode="General">
                  <c:v>0</c:v>
                </c:pt>
                <c:pt idx="49" formatCode="General">
                  <c:v>0</c:v>
                </c:pt>
                <c:pt idx="50" formatCode="General">
                  <c:v>0</c:v>
                </c:pt>
                <c:pt idx="51" formatCode="General">
                  <c:v>0</c:v>
                </c:pt>
                <c:pt idx="52" formatCode="General">
                  <c:v>0</c:v>
                </c:pt>
                <c:pt idx="53" formatCode="General">
                  <c:v>0</c:v>
                </c:pt>
                <c:pt idx="54" formatCode="General">
                  <c:v>0</c:v>
                </c:pt>
                <c:pt idx="55" formatCode="General">
                  <c:v>0</c:v>
                </c:pt>
                <c:pt idx="56" formatCode="General">
                  <c:v>0</c:v>
                </c:pt>
                <c:pt idx="57" formatCode="General">
                  <c:v>0</c:v>
                </c:pt>
                <c:pt idx="58" formatCode="General">
                  <c:v>0</c:v>
                </c:pt>
                <c:pt idx="59" formatCode="General">
                  <c:v>0</c:v>
                </c:pt>
                <c:pt idx="60" formatCode="General">
                  <c:v>0</c:v>
                </c:pt>
                <c:pt idx="61" formatCode="General">
                  <c:v>0</c:v>
                </c:pt>
                <c:pt idx="62" formatCode="General">
                  <c:v>0</c:v>
                </c:pt>
                <c:pt idx="63" formatCode="General">
                  <c:v>0</c:v>
                </c:pt>
                <c:pt idx="64" formatCode="General">
                  <c:v>0</c:v>
                </c:pt>
                <c:pt idx="65" formatCode="General">
                  <c:v>0</c:v>
                </c:pt>
                <c:pt idx="66" formatCode="General">
                  <c:v>0</c:v>
                </c:pt>
              </c:numCache>
            </c:numRef>
          </c:val>
        </c:ser>
        <c:dLbls>
          <c:showLegendKey val="0"/>
          <c:showVal val="0"/>
          <c:showCatName val="0"/>
          <c:showSerName val="0"/>
          <c:showPercent val="0"/>
          <c:showBubbleSize val="0"/>
        </c:dLbls>
        <c:gapWidth val="0"/>
        <c:axId val="275206344"/>
        <c:axId val="282310640"/>
      </c:barChart>
      <c:dateAx>
        <c:axId val="275206344"/>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282310640"/>
        <c:crossesAt val="0"/>
        <c:auto val="1"/>
        <c:lblOffset val="100"/>
        <c:baseTimeUnit val="months"/>
        <c:majorUnit val="2"/>
        <c:minorUnit val="1"/>
      </c:dateAx>
      <c:valAx>
        <c:axId val="282310640"/>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275206344"/>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03592519685042"/>
          <c:y val="0.12384375"/>
          <c:w val="0.49992814960629922"/>
          <c:h val="0.7498922244094488"/>
        </c:manualLayout>
      </c:layout>
      <c:doughnutChart>
        <c:varyColors val="1"/>
        <c:ser>
          <c:idx val="0"/>
          <c:order val="0"/>
          <c:tx>
            <c:strRef>
              <c:f>Sheet1!$B$1</c:f>
              <c:strCache>
                <c:ptCount val="1"/>
                <c:pt idx="0">
                  <c:v>Share</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rgbClr val="FFC000"/>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rgbClr val="C00000"/>
              </a:solidFill>
              <a:ln>
                <a:noFill/>
              </a:ln>
              <a:effectLst>
                <a:outerShdw blurRad="254000" sx="102000" sy="102000" algn="ctr" rotWithShape="0">
                  <a:prstClr val="black">
                    <a:alpha val="20000"/>
                  </a:prstClr>
                </a:outerShdw>
              </a:effectLst>
            </c:spPr>
          </c:dPt>
          <c:dLbls>
            <c:dLbl>
              <c:idx val="0"/>
              <c:layout>
                <c:manualLayout>
                  <c:x val="9.7916666666666596E-2"/>
                  <c:y val="-0.125"/>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21874999999999983"/>
                  <c:y val="-0.14375000000000004"/>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17291666666666666"/>
                  <c:y val="0.14999999999999988"/>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0.19166666666666668"/>
                  <c:y val="0.14687500000000001"/>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18541666666666667"/>
                  <c:y val="-6.25E-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0.15000000000000005"/>
                  <c:y val="-0.1125"/>
                </c:manualLayout>
              </c:layout>
              <c:showLegendKey val="0"/>
              <c:showVal val="0"/>
              <c:showCatName val="1"/>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18 to 24</c:v>
                </c:pt>
                <c:pt idx="1">
                  <c:v>25 to 34</c:v>
                </c:pt>
                <c:pt idx="2">
                  <c:v>35 to 44</c:v>
                </c:pt>
                <c:pt idx="3">
                  <c:v>45 to 54</c:v>
                </c:pt>
                <c:pt idx="4">
                  <c:v>55 to 64</c:v>
                </c:pt>
                <c:pt idx="5">
                  <c:v>65+</c:v>
                </c:pt>
              </c:strCache>
            </c:strRef>
          </c:cat>
          <c:val>
            <c:numRef>
              <c:f>Sheet1!$B$2:$B$7</c:f>
              <c:numCache>
                <c:formatCode>General</c:formatCode>
                <c:ptCount val="6"/>
                <c:pt idx="0">
                  <c:v>0.14000000000000001</c:v>
                </c:pt>
                <c:pt idx="1">
                  <c:v>0.24</c:v>
                </c:pt>
                <c:pt idx="2">
                  <c:v>0.24</c:v>
                </c:pt>
                <c:pt idx="3">
                  <c:v>0.14000000000000001</c:v>
                </c:pt>
                <c:pt idx="4">
                  <c:v>0.08</c:v>
                </c:pt>
                <c:pt idx="5">
                  <c:v>0.16</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03592519685042"/>
          <c:y val="0.12384375"/>
          <c:w val="0.49992814960629922"/>
          <c:h val="0.7498922244094488"/>
        </c:manualLayout>
      </c:layout>
      <c:doughnutChart>
        <c:varyColors val="1"/>
        <c:ser>
          <c:idx val="0"/>
          <c:order val="0"/>
          <c:tx>
            <c:strRef>
              <c:f>Sheet1!$B$1</c:f>
              <c:strCache>
                <c:ptCount val="1"/>
                <c:pt idx="0">
                  <c:v>Share</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rgbClr val="FFC000"/>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rgbClr val="C00000"/>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Lbls>
            <c:dLbl>
              <c:idx val="0"/>
              <c:layout>
                <c:manualLayout>
                  <c:x val="0.15624999999999992"/>
                  <c:y val="-0.18576968503937008"/>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21874999999999983"/>
                  <c:y val="-0.14375000000000004"/>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2.0833333333334096E-3"/>
                  <c:y val="0.13074335629921249"/>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0.19166666666666668"/>
                  <c:y val="0.14687500000000001"/>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20833333333333334"/>
                  <c:y val="1.5625E-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0.19583333333333333"/>
                  <c:y val="-0.121875"/>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3.125E-2"/>
                  <c:y val="-0.1790179625984252"/>
                </c:manualLayout>
              </c:layout>
              <c:showLegendKey val="0"/>
              <c:showVal val="0"/>
              <c:showCatName val="1"/>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Sheet1!$A$2:$A$8</c:f>
              <c:strCache>
                <c:ptCount val="7"/>
                <c:pt idx="0">
                  <c:v>Less than $25,000</c:v>
                </c:pt>
                <c:pt idx="1">
                  <c:v>$25,000 - $49,999</c:v>
                </c:pt>
                <c:pt idx="2">
                  <c:v>$50,000 - $74,999</c:v>
                </c:pt>
                <c:pt idx="3">
                  <c:v>$75,000 - $99,999</c:v>
                </c:pt>
                <c:pt idx="4">
                  <c:v>$100,000 - $149,999</c:v>
                </c:pt>
                <c:pt idx="5">
                  <c:v>$150,000 - $149,999</c:v>
                </c:pt>
                <c:pt idx="6">
                  <c:v>$200,000+</c:v>
                </c:pt>
              </c:strCache>
            </c:strRef>
          </c:cat>
          <c:val>
            <c:numRef>
              <c:f>Sheet1!$B$2:$B$8</c:f>
              <c:numCache>
                <c:formatCode>General</c:formatCode>
                <c:ptCount val="7"/>
                <c:pt idx="0">
                  <c:v>0.19</c:v>
                </c:pt>
                <c:pt idx="1">
                  <c:v>0.24</c:v>
                </c:pt>
                <c:pt idx="2">
                  <c:v>0.16</c:v>
                </c:pt>
                <c:pt idx="3">
                  <c:v>0.16</c:v>
                </c:pt>
                <c:pt idx="4">
                  <c:v>0.11</c:v>
                </c:pt>
                <c:pt idx="5">
                  <c:v>0.03</c:v>
                </c:pt>
                <c:pt idx="6">
                  <c:v>0.11</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53562"/>
          </a:xfrm>
          <a:prstGeom prst="rect">
            <a:avLst/>
          </a:prstGeom>
          <a:noFill/>
          <a:ln w="9525">
            <a:noFill/>
            <a:miter lim="800000"/>
            <a:headEnd/>
            <a:tailEnd/>
          </a:ln>
          <a:effectLst/>
        </p:spPr>
        <p:txBody>
          <a:bodyPr vert="horz" wrap="square" lIns="89357" tIns="44678" rIns="89357" bIns="44678" numCol="1" anchor="t" anchorCtr="0" compatLnSpc="1">
            <a:prstTxWarp prst="textNoShape">
              <a:avLst/>
            </a:prstTxWarp>
          </a:bodyPr>
          <a:lstStyle>
            <a:lvl1pPr defTabSz="893735"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53562"/>
          </a:xfrm>
          <a:prstGeom prst="rect">
            <a:avLst/>
          </a:prstGeom>
          <a:noFill/>
          <a:ln w="9525">
            <a:noFill/>
            <a:miter lim="800000"/>
            <a:headEnd/>
            <a:tailEnd/>
          </a:ln>
          <a:effectLst/>
        </p:spPr>
        <p:txBody>
          <a:bodyPr vert="horz" wrap="square" lIns="89357" tIns="44678" rIns="89357" bIns="44678" numCol="1" anchor="t" anchorCtr="0" compatLnSpc="1">
            <a:prstTxWarp prst="textNoShape">
              <a:avLst/>
            </a:prstTxWarp>
          </a:bodyPr>
          <a:lstStyle>
            <a:lvl1pPr algn="r" defTabSz="893735" eaLnBrk="0" hangingPunct="0">
              <a:defRPr sz="1200">
                <a:latin typeface="Arial" charset="0"/>
                <a:cs typeface="+mn-cs"/>
              </a:defRPr>
            </a:lvl1pPr>
          </a:lstStyle>
          <a:p>
            <a:pPr>
              <a:defRPr/>
            </a:pPr>
            <a:fld id="{56428D4E-CD86-468D-BEE4-4FD3A017EE70}" type="datetime1">
              <a:rPr lang="en-US"/>
              <a:pPr>
                <a:defRPr/>
              </a:pPr>
              <a:t>8/24/2015</a:t>
            </a:fld>
            <a:endParaRPr lang="en-US"/>
          </a:p>
        </p:txBody>
      </p:sp>
      <p:sp>
        <p:nvSpPr>
          <p:cNvPr id="229380" name="Rectangle 1028"/>
          <p:cNvSpPr>
            <a:spLocks noGrp="1" noChangeArrowheads="1"/>
          </p:cNvSpPr>
          <p:nvPr>
            <p:ph type="ftr" sz="quarter" idx="2"/>
          </p:nvPr>
        </p:nvSpPr>
        <p:spPr bwMode="auto">
          <a:xfrm>
            <a:off x="0" y="8628560"/>
            <a:ext cx="2973149" cy="453562"/>
          </a:xfrm>
          <a:prstGeom prst="rect">
            <a:avLst/>
          </a:prstGeom>
          <a:noFill/>
          <a:ln w="9525">
            <a:noFill/>
            <a:miter lim="800000"/>
            <a:headEnd/>
            <a:tailEnd/>
          </a:ln>
          <a:effectLst/>
        </p:spPr>
        <p:txBody>
          <a:bodyPr vert="horz" wrap="square" lIns="89357" tIns="44678" rIns="89357" bIns="44678" numCol="1" anchor="b" anchorCtr="0" compatLnSpc="1">
            <a:prstTxWarp prst="textNoShape">
              <a:avLst/>
            </a:prstTxWarp>
          </a:bodyPr>
          <a:lstStyle>
            <a:lvl1pPr defTabSz="893735"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628560"/>
            <a:ext cx="2973149" cy="453562"/>
          </a:xfrm>
          <a:prstGeom prst="rect">
            <a:avLst/>
          </a:prstGeom>
          <a:noFill/>
          <a:ln w="9525">
            <a:noFill/>
            <a:miter lim="800000"/>
            <a:headEnd/>
            <a:tailEnd/>
          </a:ln>
          <a:effectLst/>
        </p:spPr>
        <p:txBody>
          <a:bodyPr vert="horz" wrap="square" lIns="89357" tIns="44678" rIns="89357" bIns="44678" numCol="1" anchor="b" anchorCtr="0" compatLnSpc="1">
            <a:prstTxWarp prst="textNoShape">
              <a:avLst/>
            </a:prstTxWarp>
          </a:bodyPr>
          <a:lstStyle>
            <a:lvl1pPr algn="r" defTabSz="893735"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006629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44625" y="568325"/>
            <a:ext cx="3968750" cy="2976563"/>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737231"/>
            <a:ext cx="5739375" cy="5037339"/>
          </a:xfrm>
          <a:prstGeom prst="rect">
            <a:avLst/>
          </a:prstGeom>
          <a:noFill/>
          <a:ln w="9525" algn="ctr">
            <a:noFill/>
            <a:miter lim="800000"/>
            <a:headEnd/>
            <a:tailEnd/>
          </a:ln>
          <a:effectLst/>
        </p:spPr>
        <p:txBody>
          <a:bodyPr vert="horz" wrap="square" lIns="45103" tIns="45103" rIns="45103" bIns="4510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8836292"/>
            <a:ext cx="690779" cy="245831"/>
          </a:xfrm>
          <a:prstGeom prst="rect">
            <a:avLst/>
          </a:prstGeom>
          <a:noFill/>
          <a:ln w="9525">
            <a:noFill/>
            <a:miter lim="800000"/>
            <a:headEnd/>
            <a:tailEnd/>
          </a:ln>
        </p:spPr>
        <p:txBody>
          <a:bodyPr vert="horz" wrap="square" lIns="44928" tIns="45527" rIns="44928" bIns="45527" numCol="1" anchor="b" anchorCtr="0" compatLnSpc="1">
            <a:prstTxWarp prst="textNoShape">
              <a:avLst/>
            </a:prstTxWarp>
            <a:spAutoFit/>
          </a:bodyPr>
          <a:lstStyle>
            <a:lvl1pPr algn="ctr" defTabSz="910832">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305936946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19595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10</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612070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11</a:t>
            </a:fld>
            <a:endParaRPr lang="en-US" smtClean="0"/>
          </a:p>
        </p:txBody>
      </p:sp>
    </p:spTree>
    <p:extLst>
      <p:ext uri="{BB962C8B-B14F-4D97-AF65-F5344CB8AC3E}">
        <p14:creationId xmlns:p14="http://schemas.microsoft.com/office/powerpoint/2010/main" val="339474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12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766134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13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926427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14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692554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15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49488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49986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4175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18</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1797704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8125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8836291"/>
            <a:ext cx="690779" cy="245831"/>
          </a:xfrm>
        </p:spPr>
        <p:txBody>
          <a:bodyPr/>
          <a:lstStyle/>
          <a:p>
            <a:pPr>
              <a:defRPr/>
            </a:pPr>
            <a:fld id="{3A6B90E8-B186-4EE7-9831-1401031F6C6C}" type="slidenum">
              <a:rPr lang="en-US" smtClean="0">
                <a:solidFill>
                  <a:srgbClr val="000000"/>
                </a:solidFill>
              </a:rPr>
              <a:pPr>
                <a:defRPr/>
              </a:pPr>
              <a:t>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27745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20</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2185054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21</a:t>
            </a:fld>
            <a:endParaRPr lang="en-US" smtClean="0"/>
          </a:p>
        </p:txBody>
      </p:sp>
    </p:spTree>
    <p:extLst>
      <p:ext uri="{BB962C8B-B14F-4D97-AF65-F5344CB8AC3E}">
        <p14:creationId xmlns:p14="http://schemas.microsoft.com/office/powerpoint/2010/main" val="4191984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945961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23</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60903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956135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25</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51625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26</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67908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11680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28</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96079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29</a:t>
            </a:fld>
            <a:endParaRPr lang="en-US" altLang="en-US" sz="1000" dirty="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20133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03694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30</a:t>
            </a:fld>
            <a:endParaRPr lang="en-US" altLang="en-US" sz="1000" dirty="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417223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31</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37941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32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294165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33</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3686890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34</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873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35</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2427482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Grp="1" noChangeArrowheads="1"/>
          </p:cNvSpPr>
          <p:nvPr/>
        </p:nvSpPr>
        <p:spPr bwMode="auto">
          <a:xfrm>
            <a:off x="3086100" y="8836163"/>
            <a:ext cx="688975" cy="245961"/>
          </a:xfrm>
          <a:prstGeom prst="rect">
            <a:avLst/>
          </a:prstGeom>
          <a:noFill/>
          <a:ln w="9525">
            <a:noFill/>
            <a:miter lim="800000"/>
            <a:headEnd/>
            <a:tailEnd/>
          </a:ln>
        </p:spPr>
        <p:txBody>
          <a:bodyPr lIns="44991" tIns="45591" rIns="44991" bIns="45591" anchor="b">
            <a:spAutoFit/>
          </a:bodyPr>
          <a:lstStyle/>
          <a:p>
            <a:pPr algn="ctr" defTabSz="912387"/>
            <a:fld id="{61488FDF-B10F-4D0A-9F87-BD966162DAB6}" type="slidenum">
              <a:rPr lang="en-US" sz="1000"/>
              <a:pPr algn="ctr" defTabSz="912387"/>
              <a:t>36</a:t>
            </a:fld>
            <a:endParaRPr lang="en-US" sz="10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474548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37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18056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38</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7012350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39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783823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2821371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40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695909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41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972307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42</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91379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43</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43151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883BD4-5489-4C3D-9B47-9DFB43E02C4A}" type="slidenum">
              <a:rPr lang="en-US" altLang="en-US" smtClean="0"/>
              <a:pPr/>
              <a:t>44</a:t>
            </a:fld>
            <a:endParaRPr lang="en-US" altLang="en-US"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01820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45</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750406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91D0600E-F83F-4247-A8E5-4562B523541F}" type="slidenum">
              <a:rPr lang="en-US" altLang="en-US" sz="1000">
                <a:latin typeface="Arial" panose="020B0604020202020204" pitchFamily="34" charset="0"/>
              </a:rPr>
              <a:pPr algn="ctr" eaLnBrk="1" hangingPunct="1">
                <a:spcBef>
                  <a:spcPct val="0"/>
                </a:spcBef>
              </a:pPr>
              <a:t>46</a:t>
            </a:fld>
            <a:endParaRPr lang="en-US" altLang="en-US" sz="1000">
              <a:latin typeface="Arial" panose="020B060402020202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1475783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47</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8845501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48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1083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49</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936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95233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52</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24528163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53</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15756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55785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55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9465006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56</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412029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57</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12892124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58</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706072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59</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462206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60</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967798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61</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2998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828191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62</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533139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63</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40573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64</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738701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65</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249193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69</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434575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70</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778244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71</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875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72</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407392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73</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84898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74</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90885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237683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75</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924090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76</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569370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77</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919996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79</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46714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82</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934108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83</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27768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84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254901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85</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425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8</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64327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78474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hyperlink" Target="http://www.federalreserve.gov/releases/h15/data.htm"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6.xml"/><Relationship Id="rId1" Type="http://schemas.openxmlformats.org/officeDocument/2006/relationships/vmlDrawing" Target="../drawings/vmlDrawing18.vml"/><Relationship Id="rId6" Type="http://schemas.openxmlformats.org/officeDocument/2006/relationships/image" Target="../media/image21.emf"/><Relationship Id="rId5" Type="http://schemas.openxmlformats.org/officeDocument/2006/relationships/oleObject" Target="../embeddings/oleObject18.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hyperlink" Target="http://www.bls.gov/ces/home.htm" TargetMode="Externa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5.emf"/><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7.e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28.emf"/><Relationship Id="rId5" Type="http://schemas.openxmlformats.org/officeDocument/2006/relationships/oleObject" Target="../embeddings/oleObject25.bin"/><Relationship Id="rId4" Type="http://schemas.openxmlformats.org/officeDocument/2006/relationships/hyperlink" Target="http://www.bls.gov/data/#employment"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29.emf"/><Relationship Id="rId5" Type="http://schemas.openxmlformats.org/officeDocument/2006/relationships/oleObject" Target="../embeddings/oleObject26.bin"/><Relationship Id="rId4" Type="http://schemas.openxmlformats.org/officeDocument/2006/relationships/hyperlink" Target="http://www.bls.gov/dat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30.emf"/><Relationship Id="rId5" Type="http://schemas.openxmlformats.org/officeDocument/2006/relationships/oleObject" Target="../embeddings/oleObject27.bin"/><Relationship Id="rId4" Type="http://schemas.openxmlformats.org/officeDocument/2006/relationships/hyperlink" Target="http://www.bls.gov/data/"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31.emf"/><Relationship Id="rId5" Type="http://schemas.openxmlformats.org/officeDocument/2006/relationships/oleObject" Target="../embeddings/oleObject28.bin"/><Relationship Id="rId4" Type="http://schemas.openxmlformats.org/officeDocument/2006/relationships/hyperlink" Target="http://www.bls.gov/news.release/empsit.a.ht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hyperlink" Target="http://www.census.gov/construction/c30/c30index.html" TargetMode="External"/><Relationship Id="rId5" Type="http://schemas.openxmlformats.org/officeDocument/2006/relationships/image" Target="../media/image32.emf"/><Relationship Id="rId4" Type="http://schemas.openxmlformats.org/officeDocument/2006/relationships/oleObject" Target="../embeddings/oleObject29.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0.vml"/><Relationship Id="rId6" Type="http://schemas.openxmlformats.org/officeDocument/2006/relationships/hyperlink" Target="http://www.census.gov/construction/c30/c30index.html" TargetMode="External"/><Relationship Id="rId5" Type="http://schemas.openxmlformats.org/officeDocument/2006/relationships/image" Target="../media/image33.emf"/><Relationship Id="rId4" Type="http://schemas.openxmlformats.org/officeDocument/2006/relationships/oleObject" Target="../embeddings/oleObject30.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1.vml"/><Relationship Id="rId6" Type="http://schemas.openxmlformats.org/officeDocument/2006/relationships/hyperlink" Target="http://www.census.gov/construction/c30/c30index.html" TargetMode="External"/><Relationship Id="rId5" Type="http://schemas.openxmlformats.org/officeDocument/2006/relationships/image" Target="../media/image34.emf"/><Relationship Id="rId4" Type="http://schemas.openxmlformats.org/officeDocument/2006/relationships/oleObject" Target="../embeddings/oleObject31.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2.vml"/><Relationship Id="rId6" Type="http://schemas.openxmlformats.org/officeDocument/2006/relationships/hyperlink" Target="http://www.census.gov/construction/c30/c30index.html" TargetMode="External"/><Relationship Id="rId5" Type="http://schemas.openxmlformats.org/officeDocument/2006/relationships/image" Target="../media/image35.emf"/><Relationship Id="rId4" Type="http://schemas.openxmlformats.org/officeDocument/2006/relationships/oleObject" Target="../embeddings/oleObject32.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3.vml"/><Relationship Id="rId6" Type="http://schemas.openxmlformats.org/officeDocument/2006/relationships/hyperlink" Target="http://www.census.gov/construction/c30/historical_data.html" TargetMode="External"/><Relationship Id="rId5" Type="http://schemas.openxmlformats.org/officeDocument/2006/relationships/image" Target="../media/image36.emf"/><Relationship Id="rId4" Type="http://schemas.openxmlformats.org/officeDocument/2006/relationships/oleObject" Target="../embeddings/oleObject33.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7.emf"/><Relationship Id="rId4" Type="http://schemas.openxmlformats.org/officeDocument/2006/relationships/oleObject" Target="../embeddings/oleObject34.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38.emf"/><Relationship Id="rId4" Type="http://schemas.openxmlformats.org/officeDocument/2006/relationships/oleObject" Target="../embeddings/oleObject35.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39.emf"/><Relationship Id="rId4" Type="http://schemas.openxmlformats.org/officeDocument/2006/relationships/oleObject" Target="../embeddings/oleObject36.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0.emf"/><Relationship Id="rId4" Type="http://schemas.openxmlformats.org/officeDocument/2006/relationships/oleObject" Target="../embeddings/oleObject37.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41.emf"/><Relationship Id="rId5" Type="http://schemas.openxmlformats.org/officeDocument/2006/relationships/oleObject" Target="../embeddings/oleObject38.bin"/><Relationship Id="rId4" Type="http://schemas.openxmlformats.org/officeDocument/2006/relationships/hyperlink" Target="http://data.bls.gov/"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2.emf"/><Relationship Id="rId4" Type="http://schemas.openxmlformats.org/officeDocument/2006/relationships/oleObject" Target="../embeddings/oleObject39.bin"/></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6.xml"/><Relationship Id="rId1" Type="http://schemas.openxmlformats.org/officeDocument/2006/relationships/vmlDrawing" Target="../drawings/vmlDrawing40.vml"/><Relationship Id="rId4" Type="http://schemas.openxmlformats.org/officeDocument/2006/relationships/image" Target="../media/image43.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6.xml"/><Relationship Id="rId1" Type="http://schemas.openxmlformats.org/officeDocument/2006/relationships/vmlDrawing" Target="../drawings/vmlDrawing41.vml"/><Relationship Id="rId4" Type="http://schemas.openxmlformats.org/officeDocument/2006/relationships/image" Target="../media/image44.emf"/></Relationships>
</file>

<file path=ppt/slides/_rels/slide52.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2.vml"/><Relationship Id="rId6" Type="http://schemas.openxmlformats.org/officeDocument/2006/relationships/hyperlink" Target="http://www.ism.ws/ismreport/mfgrob.cfm" TargetMode="External"/><Relationship Id="rId5" Type="http://schemas.openxmlformats.org/officeDocument/2006/relationships/image" Target="../media/image45.emf"/><Relationship Id="rId4" Type="http://schemas.openxmlformats.org/officeDocument/2006/relationships/oleObject" Target="../embeddings/oleObject42.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3.vml"/><Relationship Id="rId6" Type="http://schemas.openxmlformats.org/officeDocument/2006/relationships/hyperlink" Target="http://www.census.gov/manufacturing/m3/" TargetMode="External"/><Relationship Id="rId5" Type="http://schemas.openxmlformats.org/officeDocument/2006/relationships/image" Target="../media/image46.emf"/><Relationship Id="rId4" Type="http://schemas.openxmlformats.org/officeDocument/2006/relationships/oleObject" Target="../embeddings/oleObject43.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47.emf"/><Relationship Id="rId4" Type="http://schemas.openxmlformats.org/officeDocument/2006/relationships/oleObject" Target="../embeddings/oleObject44.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hyperlink" Target="http://data.bls.gov/" TargetMode="External"/><Relationship Id="rId5" Type="http://schemas.openxmlformats.org/officeDocument/2006/relationships/image" Target="../media/image48.emf"/><Relationship Id="rId4" Type="http://schemas.openxmlformats.org/officeDocument/2006/relationships/oleObject" Target="../embeddings/oleObject45.bin"/></Relationships>
</file>

<file path=ppt/slides/_rels/slide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7.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8.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9.xml"/><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jpg"/><Relationship Id="rId4" Type="http://schemas.openxmlformats.org/officeDocument/2006/relationships/image" Target="../media/image59.JPG"/></Relationships>
</file>

<file path=ppt/slides/_rels/slide6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1.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png"/></Relationships>
</file>

<file path=ppt/slides/_rels/slide6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66.jpg"/><Relationship Id="rId5" Type="http://schemas.openxmlformats.org/officeDocument/2006/relationships/image" Target="../media/image64.png"/><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6.xml"/><Relationship Id="rId1" Type="http://schemas.openxmlformats.org/officeDocument/2006/relationships/vmlDrawing" Target="../drawings/vmlDrawing46.vml"/><Relationship Id="rId4" Type="http://schemas.openxmlformats.org/officeDocument/2006/relationships/image" Target="../media/image68.emf"/></Relationships>
</file>

<file path=ppt/slides/_rels/slide68.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70.emf"/><Relationship Id="rId4" Type="http://schemas.openxmlformats.org/officeDocument/2006/relationships/oleObject" Target="../embeddings/oleObject47.bin"/></Relationships>
</file>

<file path=ppt/slides/_rels/slide7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75.jpeg"/></Relationships>
</file>

<file path=ppt/slides/_rels/slide8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39687" y="2351106"/>
            <a:ext cx="9104313" cy="1661993"/>
          </a:xfrm>
          <a:ln/>
        </p:spPr>
        <p:txBody>
          <a:bodyPr/>
          <a:lstStyle/>
          <a:p>
            <a:r>
              <a:rPr lang="en-US" sz="4000" dirty="0" smtClean="0"/>
              <a:t>Economic Forces Shaping the Workers Compensation Insurance Industry of Today </a:t>
            </a:r>
            <a:r>
              <a:rPr lang="en-US" sz="4000" u="sng" dirty="0" smtClean="0"/>
              <a:t>and</a:t>
            </a:r>
            <a:r>
              <a:rPr lang="en-US" sz="4000" dirty="0" smtClean="0"/>
              <a:t> Tomorrow</a:t>
            </a:r>
            <a:endParaRPr lang="en-US" sz="3200" i="1" dirty="0">
              <a:solidFill>
                <a:srgbClr val="00B0F0"/>
              </a:solidFill>
            </a:endParaRPr>
          </a:p>
        </p:txBody>
      </p:sp>
      <p:sp>
        <p:nvSpPr>
          <p:cNvPr id="94211" name="Rectangle 3"/>
          <p:cNvSpPr>
            <a:spLocks noGrp="1" noChangeArrowheads="1"/>
          </p:cNvSpPr>
          <p:nvPr>
            <p:ph type="subTitle" idx="1"/>
          </p:nvPr>
        </p:nvSpPr>
        <p:spPr>
          <a:xfrm>
            <a:off x="0" y="4194433"/>
            <a:ext cx="8952271" cy="1640449"/>
          </a:xfrm>
        </p:spPr>
        <p:txBody>
          <a:bodyPr/>
          <a:lstStyle/>
          <a:p>
            <a:pPr>
              <a:lnSpc>
                <a:spcPct val="80000"/>
              </a:lnSpc>
            </a:pPr>
            <a:r>
              <a:rPr lang="en-US" dirty="0" smtClean="0"/>
              <a:t>Workers Compensation Educational Conference</a:t>
            </a:r>
          </a:p>
          <a:p>
            <a:pPr>
              <a:lnSpc>
                <a:spcPct val="80000"/>
              </a:lnSpc>
            </a:pPr>
            <a:r>
              <a:rPr lang="en-US" dirty="0" smtClean="0"/>
              <a:t> Orlando, FL</a:t>
            </a:r>
          </a:p>
          <a:p>
            <a:pPr>
              <a:lnSpc>
                <a:spcPct val="80000"/>
              </a:lnSpc>
            </a:pPr>
            <a:r>
              <a:rPr lang="en-US" dirty="0" smtClean="0"/>
              <a:t>August 25, 2015</a:t>
            </a:r>
          </a:p>
          <a:p>
            <a:pPr>
              <a:lnSpc>
                <a:spcPct val="80000"/>
              </a:lnSpc>
            </a:pPr>
            <a:r>
              <a:rPr lang="en-US" sz="2400" i="1" dirty="0" smtClean="0">
                <a:solidFill>
                  <a:srgbClr val="C0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385251884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559374"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3/31/15 stood at a near-record high $671.7B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298604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555278" name="Chart" r:id="rId5" imgW="8258103" imgH="5515079" progId="MSGraph.Chart.8">
                  <p:embed followColorScheme="full"/>
                </p:oleObj>
              </mc:Choice>
              <mc:Fallback>
                <p:oleObj name="Chart" r:id="rId5" imgW="8258103" imgH="551507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510605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560398" name="Chart" r:id="rId4" imgW="8810697" imgH="4572000" progId="MSGraph.Chart.8">
                  <p:embed followColorScheme="full"/>
                </p:oleObj>
              </mc:Choice>
              <mc:Fallback>
                <p:oleObj name="Chart" r:id="rId4" imgW="8810697" imgH="4572000"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Tree>
    <p:extLst>
      <p:ext uri="{BB962C8B-B14F-4D97-AF65-F5344CB8AC3E}">
        <p14:creationId xmlns:p14="http://schemas.microsoft.com/office/powerpoint/2010/main" val="2497694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17463" y="1941513"/>
          <a:ext cx="9107487" cy="4706937"/>
        </p:xfrm>
        <a:graphic>
          <a:graphicData uri="http://schemas.openxmlformats.org/presentationml/2006/ole">
            <mc:AlternateContent xmlns:mc="http://schemas.openxmlformats.org/markup-compatibility/2006">
              <mc:Choice xmlns:v="urn:schemas-microsoft-com:vml" Requires="v">
                <p:oleObj spid="_x0000_s28561422"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7463" y="1941513"/>
                        <a:ext cx="9107487"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4182666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nvPr>
        </p:nvGraphicFramePr>
        <p:xfrm>
          <a:off x="23813" y="1608138"/>
          <a:ext cx="9096375" cy="4700587"/>
        </p:xfrm>
        <a:graphic>
          <a:graphicData uri="http://schemas.openxmlformats.org/presentationml/2006/ole">
            <mc:AlternateContent xmlns:mc="http://schemas.openxmlformats.org/markup-compatibility/2006">
              <mc:Choice xmlns:v="urn:schemas-microsoft-com:vml" Requires="v">
                <p:oleObj spid="_x0000_s28562446"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23813" y="1608138"/>
                        <a:ext cx="9096375"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21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3064438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0" y="1790700"/>
          <a:ext cx="9170988" cy="4733925"/>
        </p:xfrm>
        <a:graphic>
          <a:graphicData uri="http://schemas.openxmlformats.org/presentationml/2006/ole">
            <mc:AlternateContent xmlns:mc="http://schemas.openxmlformats.org/markup-compatibility/2006">
              <mc:Choice xmlns:v="urn:schemas-microsoft-com:vml" Requires="v">
                <p:oleObj spid="_x0000_s28563470"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0988"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7 years</a:t>
            </a:r>
            <a:endParaRPr lang="en-US" b="1" dirty="0">
              <a:solidFill>
                <a:schemeClr val="bg1"/>
              </a:solidFill>
            </a:endParaRPr>
          </a:p>
        </p:txBody>
      </p:sp>
    </p:spTree>
    <p:extLst>
      <p:ext uri="{BB962C8B-B14F-4D97-AF65-F5344CB8AC3E}">
        <p14:creationId xmlns:p14="http://schemas.microsoft.com/office/powerpoint/2010/main" val="2303852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41824" y="3705634"/>
            <a:ext cx="8450825" cy="272382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Investment Performance is a Key Driver of </a:t>
            </a:r>
            <a:r>
              <a:rPr lang="en-US" sz="36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 </a:t>
            </a:r>
            <a:r>
              <a:rPr lang="en-US" sz="3600" b="1" i="1" dirty="0" smtClean="0">
                <a:solidFill>
                  <a:srgbClr val="FF0000"/>
                </a:solidFill>
              </a:rPr>
              <a:t>Low Yields Have an Especially    Large Influence on Profitability of        Long-Tailed Lines Like WC</a:t>
            </a:r>
            <a:endParaRPr lang="en-US" sz="36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a:t>
            </a:fld>
            <a:endParaRPr lang="en-US"/>
          </a:p>
        </p:txBody>
      </p:sp>
    </p:spTree>
    <p:extLst>
      <p:ext uri="{BB962C8B-B14F-4D97-AF65-F5344CB8AC3E}">
        <p14:creationId xmlns:p14="http://schemas.microsoft.com/office/powerpoint/2010/main" val="40126469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564490" name="Chart" r:id="rId4" imgW="8429540" imgH="3648040" progId="MSGraph.Chart.8">
                  <p:embed followColorScheme="full"/>
                </p:oleObj>
              </mc:Choice>
              <mc:Fallback>
                <p:oleObj name="Chart" r:id="rId4" imgW="8429540" imgH="364804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Q1.</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24953014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18</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July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565514"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18</a:t>
            </a:fld>
            <a:endParaRPr lang="en-US"/>
          </a:p>
        </p:txBody>
      </p:sp>
      <p:sp>
        <p:nvSpPr>
          <p:cNvPr id="14" name="Rectangle 7"/>
          <p:cNvSpPr>
            <a:spLocks noChangeArrowheads="1"/>
          </p:cNvSpPr>
          <p:nvPr/>
        </p:nvSpPr>
        <p:spPr bwMode="grayWhite">
          <a:xfrm>
            <a:off x="7939257" y="365792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8026124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Book Yield on Property/Casualty Insurance Invested Assets, 2007–2015*</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66538" name="Chart" r:id="rId4" imgW="8429540" imgH="3667160" progId="MSGraph.Chart.8">
                  <p:embed followColorScheme="full"/>
                </p:oleObj>
              </mc:Choice>
              <mc:Fallback>
                <p:oleObj name="Chart" r:id="rId4" imgW="8429540" imgH="366716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2015:Q1.</a:t>
            </a:r>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74 BP from pre-crisis levels</a:t>
            </a:r>
          </a:p>
        </p:txBody>
      </p:sp>
    </p:spTree>
    <p:extLst>
      <p:ext uri="{BB962C8B-B14F-4D97-AF65-F5344CB8AC3E}">
        <p14:creationId xmlns:p14="http://schemas.microsoft.com/office/powerpoint/2010/main" val="16060442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76262" y="2167867"/>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762000" y="3473584"/>
            <a:ext cx="7396069" cy="23637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endParaRPr lang="en-US" sz="3600" b="1" i="1" dirty="0" smtClean="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i="1" dirty="0" smtClean="0">
                <a:solidFill>
                  <a:srgbClr val="225A7A"/>
                </a:solidFill>
              </a:rPr>
              <a:t>Reasonably Strong Performance</a:t>
            </a:r>
            <a:endParaRPr lang="en-US" sz="3600" b="1" i="1" dirty="0" smtClean="0">
              <a:solidFill>
                <a:srgbClr val="FF0000"/>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i="1" dirty="0" smtClean="0">
                <a:solidFill>
                  <a:srgbClr val="FF0000"/>
                </a:solidFill>
              </a:rPr>
              <a:t>Workers Comp Improvement Helped Too</a:t>
            </a:r>
            <a:endParaRPr lang="en-US" sz="36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extLst>
      <p:ext uri="{BB962C8B-B14F-4D97-AF65-F5344CB8AC3E}">
        <p14:creationId xmlns:p14="http://schemas.microsoft.com/office/powerpoint/2010/main" val="619503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20</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1237592269"/>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567562" name="Chart" r:id="rId4" imgW="8629689" imgH="3781460" progId="MSGraph.Chart.8">
                  <p:embed followColorScheme="full"/>
                </p:oleObj>
              </mc:Choice>
              <mc:Fallback>
                <p:oleObj name="Chart" r:id="rId4" imgW="8629689" imgH="378146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20</a:t>
            </a:fld>
            <a:endParaRPr lang="en-US"/>
          </a:p>
        </p:txBody>
      </p:sp>
    </p:spTree>
    <p:extLst>
      <p:ext uri="{BB962C8B-B14F-4D97-AF65-F5344CB8AC3E}">
        <p14:creationId xmlns:p14="http://schemas.microsoft.com/office/powerpoint/2010/main" val="18396083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959595886"/>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568586" name="Chart" r:id="rId5" imgW="8258103" imgH="5534198" progId="MSGraph.Chart.8">
                  <p:embed followColorScheme="full"/>
                </p:oleObj>
              </mc:Choice>
              <mc:Fallback>
                <p:oleObj name="Chart" r:id="rId5" imgW="8258103" imgH="553419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August 24,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8002852" y="4779683"/>
            <a:ext cx="772370" cy="688440"/>
          </a:xfrm>
          <a:prstGeom prst="wedgeRectCallout">
            <a:avLst>
              <a:gd name="adj1" fmla="val 30296"/>
              <a:gd name="adj2" fmla="val -1057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 YTD:</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-8.1%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553036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1994–2015:Q1</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569610" name="Chart" r:id="rId4" imgW="8429540" imgH="3638481" progId="MSGraph.Chart.8">
                  <p:embed followColorScheme="full"/>
                </p:oleObj>
              </mc:Choice>
              <mc:Fallback>
                <p:oleObj name="Chart" r:id="rId4" imgW="8429540" imgH="363848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Q1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02372"/>
              <a:gd name="adj2" fmla="val -12588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8191568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23</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4836" y="2117244"/>
            <a:ext cx="7924800" cy="199231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u="sng" dirty="0" smtClean="0">
                <a:solidFill>
                  <a:srgbClr val="FFFFFF"/>
                </a:solidFill>
              </a:rPr>
              <a:t>2015</a:t>
            </a:r>
          </a:p>
          <a:p>
            <a:pPr algn="ctr" defTabSz="114300">
              <a:lnSpc>
                <a:spcPct val="95000"/>
              </a:lnSpc>
              <a:spcBef>
                <a:spcPct val="25000"/>
              </a:spcBef>
            </a:pPr>
            <a:r>
              <a:rPr lang="en-US" sz="4000" b="1" dirty="0" smtClean="0">
                <a:solidFill>
                  <a:srgbClr val="FFFFFF"/>
                </a:solidFill>
              </a:rPr>
              <a:t>  </a:t>
            </a:r>
            <a:r>
              <a:rPr lang="en-US" sz="4000" b="1" i="1" dirty="0" smtClean="0">
                <a:solidFill>
                  <a:srgbClr val="FFFFFF"/>
                </a:solidFill>
              </a:rPr>
              <a:t>Non-Financial Challenges and Criticisms of Workers Comp</a:t>
            </a:r>
            <a:endParaRPr lang="en-US" sz="4000" b="1" i="1" dirty="0">
              <a:solidFill>
                <a:srgbClr val="FFFFFF"/>
              </a:solidFill>
            </a:endParaRPr>
          </a:p>
        </p:txBody>
      </p:sp>
      <p:sp>
        <p:nvSpPr>
          <p:cNvPr id="1940487" name="Rectangle 7"/>
          <p:cNvSpPr>
            <a:spLocks noChangeArrowheads="1"/>
          </p:cNvSpPr>
          <p:nvPr/>
        </p:nvSpPr>
        <p:spPr bwMode="auto">
          <a:xfrm>
            <a:off x="604836" y="4527404"/>
            <a:ext cx="7640530"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A Number of Issues Have Stirred Interest in Workers Compensation in  2015</a:t>
            </a:r>
            <a:endParaRPr lang="en-US" sz="36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a:t>
            </a:fld>
            <a:endParaRPr lang="en-US"/>
          </a:p>
        </p:txBody>
      </p:sp>
    </p:spTree>
    <p:extLst>
      <p:ext uri="{BB962C8B-B14F-4D97-AF65-F5344CB8AC3E}">
        <p14:creationId xmlns:p14="http://schemas.microsoft.com/office/powerpoint/2010/main" val="119382560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24</a:t>
            </a:fld>
            <a:endParaRPr lang="en-US" dirty="0" smtClean="0"/>
          </a:p>
        </p:txBody>
      </p:sp>
      <p:sp>
        <p:nvSpPr>
          <p:cNvPr id="82949" name="Rectangle 2"/>
          <p:cNvSpPr>
            <a:spLocks noGrp="1" noChangeArrowheads="1"/>
          </p:cNvSpPr>
          <p:nvPr>
            <p:ph type="title"/>
          </p:nvPr>
        </p:nvSpPr>
        <p:spPr/>
        <p:txBody>
          <a:bodyPr/>
          <a:lstStyle/>
          <a:p>
            <a:r>
              <a:rPr lang="en-US" dirty="0" smtClean="0"/>
              <a:t>Challenges Raised in the Workers Comp Line</a:t>
            </a:r>
          </a:p>
        </p:txBody>
      </p:sp>
      <p:sp>
        <p:nvSpPr>
          <p:cNvPr id="1922051" name="Rectangle 3"/>
          <p:cNvSpPr>
            <a:spLocks noGrp="1" noChangeArrowheads="1"/>
          </p:cNvSpPr>
          <p:nvPr>
            <p:ph type="body" idx="1"/>
          </p:nvPr>
        </p:nvSpPr>
        <p:spPr>
          <a:xfrm>
            <a:off x="245806" y="1102195"/>
            <a:ext cx="8780207" cy="5448301"/>
          </a:xfrm>
        </p:spPr>
        <p:txBody>
          <a:bodyPr/>
          <a:lstStyle/>
          <a:p>
            <a:pPr>
              <a:lnSpc>
                <a:spcPts val="2500"/>
              </a:lnSpc>
            </a:pPr>
            <a:r>
              <a:rPr lang="en-US" b="1" dirty="0" smtClean="0">
                <a:solidFill>
                  <a:srgbClr val="C00000"/>
                </a:solidFill>
              </a:rPr>
              <a:t>Opt Out Legislation:</a:t>
            </a:r>
            <a:r>
              <a:rPr lang="en-US" b="1" dirty="0" smtClean="0"/>
              <a:t> Coalition of large employers is aggressively pushing for legislation that would allow them to forego purchasing WC coverage in favor of creating their own programs while also seeking to specify the criteria for claiming and the size of benefits</a:t>
            </a:r>
          </a:p>
          <a:p>
            <a:pPr lvl="1">
              <a:lnSpc>
                <a:spcPts val="2500"/>
              </a:lnSpc>
            </a:pPr>
            <a:r>
              <a:rPr lang="en-US" sz="2000" b="1" dirty="0" smtClean="0"/>
              <a:t>Allowed in TX for many years and passed in OK in 2014</a:t>
            </a:r>
          </a:p>
          <a:p>
            <a:pPr lvl="1">
              <a:lnSpc>
                <a:spcPts val="2500"/>
              </a:lnSpc>
            </a:pPr>
            <a:r>
              <a:rPr lang="en-US" sz="2000" b="1" dirty="0" smtClean="0"/>
              <a:t>Failed in TN in 2015; Lobbying in AL, FL, GA, NC, SC</a:t>
            </a:r>
          </a:p>
          <a:p>
            <a:pPr>
              <a:lnSpc>
                <a:spcPts val="2500"/>
              </a:lnSpc>
            </a:pPr>
            <a:r>
              <a:rPr lang="en-US" b="1" dirty="0" smtClean="0">
                <a:solidFill>
                  <a:srgbClr val="C00000"/>
                </a:solidFill>
              </a:rPr>
              <a:t>Challenges to Exclusive Remedy:  </a:t>
            </a:r>
            <a:r>
              <a:rPr lang="en-US" b="1" dirty="0" smtClean="0"/>
              <a:t>Assertion that after reforms in several states the WC “Grand Bargain” has been breached and that benefits are now insufficient</a:t>
            </a:r>
          </a:p>
          <a:p>
            <a:pPr lvl="1">
              <a:lnSpc>
                <a:spcPts val="2500"/>
              </a:lnSpc>
            </a:pPr>
            <a:r>
              <a:rPr lang="en-US" sz="2000" b="1" dirty="0" smtClean="0"/>
              <a:t>Objective of trial lawyers is to tap into the tort system</a:t>
            </a:r>
          </a:p>
          <a:p>
            <a:pPr>
              <a:lnSpc>
                <a:spcPts val="2500"/>
              </a:lnSpc>
            </a:pPr>
            <a:r>
              <a:rPr lang="en-US" b="1" dirty="0" err="1">
                <a:solidFill>
                  <a:srgbClr val="C00000"/>
                </a:solidFill>
              </a:rPr>
              <a:t>ProPublica</a:t>
            </a:r>
            <a:r>
              <a:rPr lang="en-US" b="1" dirty="0">
                <a:solidFill>
                  <a:srgbClr val="C00000"/>
                </a:solidFill>
              </a:rPr>
              <a:t>/NPR Attack Series:</a:t>
            </a:r>
            <a:r>
              <a:rPr lang="en-US" b="1" dirty="0"/>
              <a:t> “</a:t>
            </a:r>
            <a:r>
              <a:rPr lang="en-US" b="1" i="1" dirty="0"/>
              <a:t>The Demolition of Workers Comp</a:t>
            </a:r>
            <a:r>
              <a:rPr lang="en-US" b="1" dirty="0"/>
              <a:t>” (Published in March 2015)</a:t>
            </a:r>
          </a:p>
          <a:p>
            <a:pPr lvl="1">
              <a:lnSpc>
                <a:spcPts val="2500"/>
              </a:lnSpc>
            </a:pPr>
            <a:endParaRPr lang="en-US" sz="2400" b="1" dirty="0"/>
          </a:p>
        </p:txBody>
      </p:sp>
    </p:spTree>
    <p:extLst>
      <p:ext uri="{BB962C8B-B14F-4D97-AF65-F5344CB8AC3E}">
        <p14:creationId xmlns:p14="http://schemas.microsoft.com/office/powerpoint/2010/main" val="955251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25</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4836" y="2008151"/>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Labor </a:t>
            </a:r>
            <a:r>
              <a:rPr lang="en-US" sz="4000" b="1" dirty="0" smtClean="0">
                <a:solidFill>
                  <a:srgbClr val="FFFFFF"/>
                </a:solidFill>
              </a:rPr>
              <a:t>Markets Trends:</a:t>
            </a:r>
          </a:p>
          <a:p>
            <a:pPr algn="ctr" defTabSz="114300">
              <a:lnSpc>
                <a:spcPct val="95000"/>
              </a:lnSpc>
              <a:spcBef>
                <a:spcPct val="25000"/>
              </a:spcBef>
            </a:pPr>
            <a:r>
              <a:rPr lang="en-US" sz="4000" b="1" dirty="0" smtClean="0">
                <a:solidFill>
                  <a:srgbClr val="FFFFFF"/>
                </a:solidFill>
              </a:rPr>
              <a:t> </a:t>
            </a:r>
            <a:r>
              <a:rPr lang="en-US" sz="4000" b="1" i="1" dirty="0" smtClean="0">
                <a:solidFill>
                  <a:srgbClr val="FFFFFF"/>
                </a:solidFill>
              </a:rPr>
              <a:t>Recovery Continues in 2015</a:t>
            </a:r>
            <a:endParaRPr lang="en-US" sz="4000" b="1" i="1" dirty="0">
              <a:solidFill>
                <a:srgbClr val="FFFFFF"/>
              </a:solidFill>
            </a:endParaRPr>
          </a:p>
        </p:txBody>
      </p:sp>
      <p:sp>
        <p:nvSpPr>
          <p:cNvPr id="1940487" name="Rectangle 7"/>
          <p:cNvSpPr>
            <a:spLocks noChangeArrowheads="1"/>
          </p:cNvSpPr>
          <p:nvPr/>
        </p:nvSpPr>
        <p:spPr bwMode="auto">
          <a:xfrm>
            <a:off x="266699" y="3555554"/>
            <a:ext cx="8601075" cy="3000821"/>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u="sng" dirty="0" smtClean="0">
                <a:solidFill>
                  <a:srgbClr val="225A7A"/>
                </a:solidFill>
              </a:rPr>
              <a:t>In 2014…</a:t>
            </a: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Largest Increase in Jobs Since 1997</a:t>
            </a: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00B0F0"/>
                </a:solidFill>
              </a:rPr>
              <a:t>Unemployment Rate Fell to Lowest Level Since 2008</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Payrolls Expanded to Record High</a:t>
            </a:r>
            <a:endParaRPr lang="en-US" sz="36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25</a:t>
            </a:fld>
            <a:endParaRPr lang="en-US"/>
          </a:p>
        </p:txBody>
      </p:sp>
    </p:spTree>
    <p:extLst>
      <p:ext uri="{BB962C8B-B14F-4D97-AF65-F5344CB8AC3E}">
        <p14:creationId xmlns:p14="http://schemas.microsoft.com/office/powerpoint/2010/main" val="7605064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26</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nvPr>
        </p:nvGraphicFramePr>
        <p:xfrm>
          <a:off x="120650" y="1350963"/>
          <a:ext cx="6846888" cy="4718050"/>
        </p:xfrm>
        <a:graphic>
          <a:graphicData uri="http://schemas.openxmlformats.org/presentationml/2006/ole">
            <mc:AlternateContent xmlns:mc="http://schemas.openxmlformats.org/markup-compatibility/2006">
              <mc:Choice xmlns:v="urn:schemas-microsoft-com:vml" Requires="v">
                <p:oleObj spid="_x0000_s28570633" name="Chart" r:id="rId4" imgW="7077186" imgH="4876661" progId="MSGraph.Chart.8">
                  <p:embed followColorScheme="full"/>
                </p:oleObj>
              </mc:Choice>
              <mc:Fallback>
                <p:oleObj name="Chart" r:id="rId4" imgW="7077186" imgH="4876661" progId="MSGraph.Chart.8">
                  <p:embed followColorScheme="full"/>
                  <p:pic>
                    <p:nvPicPr>
                      <p:cNvPr id="0" name=""/>
                      <p:cNvPicPr>
                        <a:picLocks noGrp="1" noChangeArrowheads="1"/>
                      </p:cNvPicPr>
                      <p:nvPr/>
                    </p:nvPicPr>
                    <p:blipFill>
                      <a:blip r:embed="rId5"/>
                      <a:srcRect/>
                      <a:stretch>
                        <a:fillRect/>
                      </a:stretch>
                    </p:blipFill>
                    <p:spPr bwMode="auto">
                      <a:xfrm>
                        <a:off x="120650" y="1350963"/>
                        <a:ext cx="6846888"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5.3% </a:t>
            </a:r>
            <a:r>
              <a:rPr lang="en-US" sz="1400" b="1" dirty="0">
                <a:solidFill>
                  <a:schemeClr val="bg1"/>
                </a:solidFill>
                <a:cs typeface="+mn-cs"/>
              </a:rPr>
              <a:t>in </a:t>
            </a:r>
            <a:r>
              <a:rPr lang="en-US" sz="1400" b="1" dirty="0" smtClean="0">
                <a:solidFill>
                  <a:schemeClr val="bg1"/>
                </a:solidFill>
                <a:cs typeface="+mn-cs"/>
              </a:rPr>
              <a:t>July</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July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underemployment constrain overall economic growth, but the job market </a:t>
            </a:r>
            <a:r>
              <a:rPr lang="en-US" b="1" dirty="0" smtClean="0">
                <a:solidFill>
                  <a:srgbClr val="FFFFFF"/>
                </a:solidFill>
              </a:rPr>
              <a:t>is continuing to improve.</a:t>
            </a:r>
            <a:endParaRPr lang="en-US" b="1" dirty="0">
              <a:solidFill>
                <a:srgbClr val="FFFFFF"/>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26</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10.4% </a:t>
            </a:r>
            <a:r>
              <a:rPr lang="en-US" sz="1400" b="1" dirty="0">
                <a:solidFill>
                  <a:schemeClr val="bg1"/>
                </a:solidFill>
                <a:cs typeface="+mn-cs"/>
              </a:rPr>
              <a:t>in </a:t>
            </a:r>
            <a:r>
              <a:rPr lang="en-US" sz="1400" b="1" dirty="0" smtClean="0">
                <a:solidFill>
                  <a:schemeClr val="bg1"/>
                </a:solidFill>
                <a:cs typeface="+mn-cs"/>
              </a:rPr>
              <a:t>June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6588722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333375" y="1455738"/>
          <a:ext cx="8521700" cy="4086225"/>
        </p:xfrm>
        <a:graphic>
          <a:graphicData uri="http://schemas.openxmlformats.org/presentationml/2006/ole">
            <mc:AlternateContent xmlns:mc="http://schemas.openxmlformats.org/markup-compatibility/2006">
              <mc:Choice xmlns:v="urn:schemas-microsoft-com:vml" Requires="v">
                <p:oleObj spid="_x0000_s28571657" name="Chart" r:id="rId4" imgW="8581836" imgH="4114800" progId="MSGraph.Chart.8">
                  <p:embed followColorScheme="full"/>
                </p:oleObj>
              </mc:Choice>
              <mc:Fallback>
                <p:oleObj name="Chart" r:id="rId4" imgW="8581836" imgH="41148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455738"/>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July 2015 (000s,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12.84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107440" y="4024965"/>
            <a:ext cx="1444359" cy="1020862"/>
          </a:xfrm>
          <a:prstGeom prst="wedgeRectCallout">
            <a:avLst>
              <a:gd name="adj1" fmla="val 61418"/>
              <a:gd name="adj2" fmla="val -28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461433"/>
            <a:ext cx="1927072" cy="804932"/>
          </a:xfrm>
          <a:prstGeom prst="wedgeRectCallout">
            <a:avLst>
              <a:gd name="adj1" fmla="val 44468"/>
              <a:gd name="adj2" fmla="val -1053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210,000 </a:t>
            </a:r>
            <a:r>
              <a:rPr lang="en-US" sz="1400" b="1" dirty="0">
                <a:cs typeface="+mn-cs"/>
              </a:rPr>
              <a:t>private sector jobs were created in </a:t>
            </a:r>
            <a:r>
              <a:rPr lang="en-US" sz="1400" b="1" dirty="0" smtClean="0">
                <a:cs typeface="+mn-cs"/>
              </a:rPr>
              <a:t>July.</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27</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3.042 Mill</a:t>
            </a:r>
          </a:p>
          <a:p>
            <a:pPr algn="ctr">
              <a:defRPr/>
            </a:pPr>
            <a:r>
              <a:rPr lang="en-US" sz="1400" b="1" dirty="0" smtClean="0">
                <a:solidFill>
                  <a:schemeClr val="bg1"/>
                </a:solidFill>
              </a:rPr>
              <a:t>2013: 2.452 Mill</a:t>
            </a:r>
          </a:p>
          <a:p>
            <a:pPr algn="ctr">
              <a:defRPr/>
            </a:pPr>
            <a:r>
              <a:rPr lang="en-US" sz="1400" b="1" dirty="0" smtClean="0">
                <a:solidFill>
                  <a:schemeClr val="bg1"/>
                </a:solidFill>
              </a:rPr>
              <a:t>2012: 2.315 Mill</a:t>
            </a:r>
          </a:p>
          <a:p>
            <a:pPr algn="ctr">
              <a:defRPr/>
            </a:pPr>
            <a:r>
              <a:rPr lang="en-US" sz="1400" b="1" dirty="0" smtClean="0">
                <a:solidFill>
                  <a:schemeClr val="bg1"/>
                </a:solidFill>
              </a:rPr>
              <a:t>2011: 2.396 Mill</a:t>
            </a:r>
          </a:p>
          <a:p>
            <a:pPr algn="ctr">
              <a:defRPr/>
            </a:pPr>
            <a:r>
              <a:rPr lang="en-US" sz="1400" b="1" dirty="0" smtClean="0">
                <a:solidFill>
                  <a:schemeClr val="bg1"/>
                </a:solidFill>
              </a:rPr>
              <a:t>2010: 1.282 Mill</a:t>
            </a:r>
          </a:p>
        </p:txBody>
      </p:sp>
      <p:sp>
        <p:nvSpPr>
          <p:cNvPr id="15" name="AutoShape 7"/>
          <p:cNvSpPr>
            <a:spLocks noChangeArrowheads="1"/>
          </p:cNvSpPr>
          <p:nvPr/>
        </p:nvSpPr>
        <p:spPr bwMode="blackWhite">
          <a:xfrm>
            <a:off x="5712491" y="1111072"/>
            <a:ext cx="2984602" cy="531998"/>
          </a:xfrm>
          <a:prstGeom prst="wedgeRectCallout">
            <a:avLst>
              <a:gd name="adj1" fmla="val 33935"/>
              <a:gd name="adj2" fmla="val 1161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3,042,000 jobs were created in 2014, the most since 1997</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705163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28</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239713" y="1860550"/>
          <a:ext cx="8548687" cy="4408488"/>
        </p:xfrm>
        <a:graphic>
          <a:graphicData uri="http://schemas.openxmlformats.org/presentationml/2006/ole">
            <mc:AlternateContent xmlns:mc="http://schemas.openxmlformats.org/markup-compatibility/2006">
              <mc:Choice xmlns:v="urn:schemas-microsoft-com:vml" Requires="v">
                <p:oleObj spid="_x0000_s28572681" name="Chart" r:id="rId4" imgW="8238962" imgH="4248219" progId="MSGraph.Chart.8">
                  <p:embed followColorScheme="full"/>
                </p:oleObj>
              </mc:Choice>
              <mc:Fallback>
                <p:oleObj name="Chart" r:id="rId4" imgW="8238962" imgH="4248219" progId="MSGraph.Chart.8">
                  <p:embed followColorScheme="full"/>
                  <p:pic>
                    <p:nvPicPr>
                      <p:cNvPr id="0" name=""/>
                      <p:cNvPicPr>
                        <a:picLocks noChangeAspect="1" noChangeArrowheads="1"/>
                      </p:cNvPicPr>
                      <p:nvPr/>
                    </p:nvPicPr>
                    <p:blipFill>
                      <a:blip r:embed="rId5"/>
                      <a:srcRect/>
                      <a:stretch>
                        <a:fillRect/>
                      </a:stretch>
                    </p:blipFill>
                    <p:spPr bwMode="auto">
                      <a:xfrm>
                        <a:off x="239713" y="1860550"/>
                        <a:ext cx="8548687" cy="440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(8/15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2422807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29</a:t>
            </a:fld>
            <a:endParaRPr lang="en-US" altLang="en-US" sz="900" dirty="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June 2015:</a:t>
            </a:r>
            <a:br>
              <a:rPr lang="en-US" altLang="en-US" sz="2600" dirty="0" smtClean="0">
                <a:latin typeface="Arial" panose="020B0604020202020204" pitchFamily="34" charset="0"/>
              </a:rPr>
            </a:br>
            <a:r>
              <a:rPr lang="en-US" altLang="en-US" sz="26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9525" y="1535113"/>
          <a:ext cx="9144000" cy="4740275"/>
        </p:xfrm>
        <a:graphic>
          <a:graphicData uri="http://schemas.openxmlformats.org/presentationml/2006/ole">
            <mc:AlternateContent xmlns:mc="http://schemas.openxmlformats.org/markup-compatibility/2006">
              <mc:Choice xmlns:v="urn:schemas-microsoft-com:vml" Requires="v">
                <p:oleObj spid="_x0000_s28573705"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9525" y="1535113"/>
                        <a:ext cx="9144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a:t>
            </a:r>
            <a:r>
              <a:rPr lang="en-US" altLang="en-US" sz="1100" dirty="0" smtClean="0"/>
              <a:t>for June 2015, </a:t>
            </a:r>
            <a:r>
              <a:rPr lang="en-US" altLang="en-US" sz="1100" dirty="0"/>
              <a:t>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4581525" y="1019175"/>
            <a:ext cx="3495675" cy="1287463"/>
          </a:xfrm>
          <a:prstGeom prst="wedgeRectCallout">
            <a:avLst>
              <a:gd name="adj1" fmla="val -74021"/>
              <a:gd name="adj2" fmla="val -20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In June, </a:t>
            </a:r>
            <a:r>
              <a:rPr lang="en-US" sz="1400" b="1" dirty="0">
                <a:solidFill>
                  <a:schemeClr val="bg1"/>
                </a:solidFill>
                <a:latin typeface="Arial" charset="0"/>
              </a:rPr>
              <a:t>21 states and the District of Columbia had over-the-month unemployment rate decreases, 12 states had increases, and 17 states had no change.</a:t>
            </a:r>
          </a:p>
        </p:txBody>
      </p:sp>
    </p:spTree>
    <p:extLst>
      <p:ext uri="{BB962C8B-B14F-4D97-AF65-F5344CB8AC3E}">
        <p14:creationId xmlns:p14="http://schemas.microsoft.com/office/powerpoint/2010/main" val="1519433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1991–2015:Q1</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2015:Q1 ROAS </a:t>
            </a:r>
            <a:r>
              <a:rPr lang="en-US" sz="1200" dirty="0">
                <a:solidFill>
                  <a:srgbClr val="000000"/>
                </a:solidFill>
              </a:rPr>
              <a:t>= </a:t>
            </a:r>
            <a:r>
              <a:rPr lang="en-US" sz="1200" dirty="0" smtClean="0">
                <a:solidFill>
                  <a:srgbClr val="000000"/>
                </a:solidFill>
              </a:rPr>
              <a:t>10.8%</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nvPr>
        </p:nvGraphicFramePr>
        <p:xfrm>
          <a:off x="257175" y="1627188"/>
          <a:ext cx="8701088" cy="4903787"/>
        </p:xfrm>
        <a:graphic>
          <a:graphicData uri="http://schemas.openxmlformats.org/presentationml/2006/ole">
            <mc:AlternateContent xmlns:mc="http://schemas.openxmlformats.org/markup-compatibility/2006">
              <mc:Choice xmlns:v="urn:schemas-microsoft-com:vml" Requires="v">
                <p:oleObj spid="_x0000_s28552206" name="Chart" r:id="rId5" imgW="8724978" imgH="5057879" progId="MSGraph.Chart.8">
                  <p:embed followColorScheme="full"/>
                </p:oleObj>
              </mc:Choice>
              <mc:Fallback>
                <p:oleObj name="Chart" r:id="rId5" imgW="8724978" imgH="5057879" progId="MSGraph.Chart.8">
                  <p:embed followColorScheme="full"/>
                  <p:pic>
                    <p:nvPicPr>
                      <p:cNvPr id="0" name=""/>
                      <p:cNvPicPr>
                        <a:picLocks noChangeArrowheads="1"/>
                      </p:cNvPicPr>
                      <p:nvPr/>
                    </p:nvPicPr>
                    <p:blipFill>
                      <a:blip r:embed="rId6"/>
                      <a:srcRect/>
                      <a:stretch>
                        <a:fillRect/>
                      </a:stretch>
                    </p:blipFill>
                    <p:spPr bwMode="auto">
                      <a:xfrm>
                        <a:off x="257175" y="16271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354763" y="1532016"/>
            <a:ext cx="1503293" cy="912809"/>
          </a:xfrm>
          <a:prstGeom prst="wedgeRectCallout">
            <a:avLst>
              <a:gd name="adj1" fmla="val 84852"/>
              <a:gd name="adj2" fmla="val 136862"/>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96398" y="1387476"/>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9582629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30</a:t>
            </a:fld>
            <a:endParaRPr lang="en-US" altLang="en-US" sz="900" dirty="0" smtClean="0"/>
          </a:p>
        </p:txBody>
      </p:sp>
      <p:graphicFrame>
        <p:nvGraphicFramePr>
          <p:cNvPr id="7171" name="Object 3"/>
          <p:cNvGraphicFramePr>
            <a:graphicFrameLocks noGrp="1" noChangeAspect="1"/>
          </p:cNvGraphicFramePr>
          <p:nvPr>
            <p:ph idx="4294967295"/>
            <p:extLst/>
          </p:nvPr>
        </p:nvGraphicFramePr>
        <p:xfrm>
          <a:off x="9525" y="1836738"/>
          <a:ext cx="9132888" cy="4733925"/>
        </p:xfrm>
        <a:graphic>
          <a:graphicData uri="http://schemas.openxmlformats.org/presentationml/2006/ole">
            <mc:AlternateContent xmlns:mc="http://schemas.openxmlformats.org/markup-compatibility/2006">
              <mc:Choice xmlns:v="urn:schemas-microsoft-com:vml" Requires="v">
                <p:oleObj spid="_x0000_s28574729"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9525" y="1836738"/>
                        <a:ext cx="9132888"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a:t>
            </a:r>
            <a:r>
              <a:rPr lang="en-US" altLang="en-US" sz="2600" b="1" dirty="0" smtClean="0">
                <a:solidFill>
                  <a:schemeClr val="accent1"/>
                </a:solidFill>
              </a:rPr>
              <a:t>June 2015: </a:t>
            </a:r>
            <a:endParaRPr lang="en-US" altLang="en-US" sz="2600" b="1" dirty="0">
              <a:solidFill>
                <a:schemeClr val="accent1"/>
              </a:solidFill>
            </a:endParaRP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a:t>
            </a:r>
            <a:r>
              <a:rPr lang="en-US" altLang="en-US" sz="1100" dirty="0" smtClean="0"/>
              <a:t>June 2015, </a:t>
            </a:r>
            <a:r>
              <a:rPr lang="en-US" altLang="en-US" sz="1100" dirty="0"/>
              <a:t>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3512185" y="1238250"/>
            <a:ext cx="3495675" cy="1355725"/>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In June</a:t>
            </a:r>
            <a:r>
              <a:rPr lang="en-US" sz="1400" b="1" dirty="0">
                <a:solidFill>
                  <a:schemeClr val="bg1"/>
                </a:solidFill>
                <a:latin typeface="Arial" charset="0"/>
              </a:rPr>
              <a:t>, 21 states and the District of Columbia had over-the-month unemployment rate decreases, 12 states had increases, and 17 states had no change.</a:t>
            </a:r>
          </a:p>
          <a:p>
            <a:pPr>
              <a:lnSpc>
                <a:spcPct val="90000"/>
              </a:lnSpc>
              <a:spcBef>
                <a:spcPct val="50000"/>
              </a:spcBef>
              <a:buClr>
                <a:schemeClr val="bg1"/>
              </a:buClr>
              <a:defRPr/>
            </a:pPr>
            <a:endParaRPr lang="en-US" sz="1400" b="1" dirty="0">
              <a:solidFill>
                <a:schemeClr val="bg1"/>
              </a:solidFill>
              <a:latin typeface="Arial" charset="0"/>
            </a:endParaRPr>
          </a:p>
        </p:txBody>
      </p:sp>
    </p:spTree>
    <p:extLst>
      <p:ext uri="{BB962C8B-B14F-4D97-AF65-F5344CB8AC3E}">
        <p14:creationId xmlns:p14="http://schemas.microsoft.com/office/powerpoint/2010/main" val="33234312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31</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POSITIVE LABOR MARKET DEVELOPMENTS</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dirty="0" smtClean="0">
                <a:solidFill>
                  <a:srgbClr val="225A7A"/>
                </a:solidFill>
              </a:rPr>
              <a:t>Key Factors Driving Workers Compensation Exposure</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31</a:t>
            </a:fld>
            <a:endParaRPr lang="en-US"/>
          </a:p>
        </p:txBody>
      </p:sp>
    </p:spTree>
    <p:extLst>
      <p:ext uri="{BB962C8B-B14F-4D97-AF65-F5344CB8AC3E}">
        <p14:creationId xmlns:p14="http://schemas.microsoft.com/office/powerpoint/2010/main" val="4246380132"/>
      </p:ext>
    </p:extLst>
  </p:cSld>
  <p:clrMapOvr>
    <a:masterClrMapping/>
  </p:clrMapOvr>
  <p:transition>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32</a:t>
            </a:fld>
            <a:endParaRPr lang="en-US" sz="900"/>
          </a:p>
        </p:txBody>
      </p:sp>
      <p:sp>
        <p:nvSpPr>
          <p:cNvPr id="11270" name="Rectangle 7"/>
          <p:cNvSpPr>
            <a:spLocks noGrp="1" noChangeArrowheads="1"/>
          </p:cNvSpPr>
          <p:nvPr>
            <p:ph type="title" idx="4294967295"/>
          </p:nvPr>
        </p:nvSpPr>
        <p:spPr>
          <a:xfrm>
            <a:off x="103236" y="102934"/>
            <a:ext cx="7400925" cy="860425"/>
          </a:xfrm>
        </p:spPr>
        <p:txBody>
          <a:bodyPr/>
          <a:lstStyle/>
          <a:p>
            <a:r>
              <a:rPr lang="en-US" sz="3200" dirty="0" smtClean="0"/>
              <a:t>Average Weekly Hours of All Private Workers, Mar. 2006—April 2015</a:t>
            </a:r>
            <a:endParaRPr lang="en-US" dirty="0" smtClean="0"/>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http://www.bls.gov/data/#employment</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3422376"/>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523654"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530695" y="3818694"/>
            <a:ext cx="2831691" cy="1533836"/>
          </a:xfrm>
          <a:prstGeom prst="wedgeRectCallout">
            <a:avLst>
              <a:gd name="adj1" fmla="val 57779"/>
              <a:gd name="adj2" fmla="val -1292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Hours worked totaled 34.5 per week in April, just shy of the 34.6 hours typically worked before the “Great Recession”</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1048524" y="3000376"/>
            <a:ext cx="1951851" cy="1571624"/>
          </a:xfrm>
          <a:prstGeom prst="wedgeRectCallout">
            <a:avLst>
              <a:gd name="adj1" fmla="val 62762"/>
              <a:gd name="adj2" fmla="val -28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Hours worked plunged during the recession, impacting payroll exposures</a:t>
            </a:r>
            <a:endParaRPr lang="en-US" b="1" dirty="0">
              <a:solidFill>
                <a:schemeClr val="bg1"/>
              </a:solidFill>
            </a:endParaRPr>
          </a:p>
        </p:txBody>
      </p:sp>
      <p:sp>
        <p:nvSpPr>
          <p:cNvPr id="14" name="Rectangle 7"/>
          <p:cNvSpPr>
            <a:spLocks noChangeArrowheads="1"/>
          </p:cNvSpPr>
          <p:nvPr/>
        </p:nvSpPr>
        <p:spPr bwMode="black">
          <a:xfrm>
            <a:off x="235974" y="112888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(Hours Worked)</a:t>
            </a:r>
            <a:endParaRPr lang="en-US" sz="1600" b="1" dirty="0">
              <a:solidFill>
                <a:srgbClr val="225A7A"/>
              </a:solidFill>
            </a:endParaRPr>
          </a:p>
        </p:txBody>
      </p:sp>
    </p:spTree>
    <p:extLst>
      <p:ext uri="{BB962C8B-B14F-4D97-AF65-F5344CB8AC3E}">
        <p14:creationId xmlns:p14="http://schemas.microsoft.com/office/powerpoint/2010/main" val="5271442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33</a:t>
            </a:fld>
            <a:endParaRPr lang="en-US" sz="900"/>
          </a:p>
        </p:txBody>
      </p:sp>
      <p:sp>
        <p:nvSpPr>
          <p:cNvPr id="11270" name="Rectangle 7"/>
          <p:cNvSpPr>
            <a:spLocks noGrp="1" noChangeArrowheads="1"/>
          </p:cNvSpPr>
          <p:nvPr>
            <p:ph type="title" idx="4294967295"/>
          </p:nvPr>
        </p:nvSpPr>
        <p:spPr>
          <a:xfrm>
            <a:off x="103236" y="102934"/>
            <a:ext cx="7400925" cy="860425"/>
          </a:xfrm>
        </p:spPr>
        <p:txBody>
          <a:bodyPr/>
          <a:lstStyle/>
          <a:p>
            <a:r>
              <a:rPr lang="en-US" sz="3200" dirty="0" smtClean="0"/>
              <a:t>Average Hourly Wage of All Private Workers, Mar. 2006—April 2015</a:t>
            </a:r>
            <a:endParaRPr lang="en-US" dirty="0" smtClean="0"/>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http://www.bls.gov/data/#employment</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873019058"/>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524678"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535561" y="3726426"/>
            <a:ext cx="2949679" cy="1430589"/>
          </a:xfrm>
          <a:prstGeom prst="wedgeRectCallout">
            <a:avLst>
              <a:gd name="adj1" fmla="val 51825"/>
              <a:gd name="adj2" fmla="val -1420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The average hourly wage was $24.87 in Apri</a:t>
            </a:r>
            <a:r>
              <a:rPr lang="en-US" b="1" dirty="0">
                <a:solidFill>
                  <a:schemeClr val="bg1"/>
                </a:solidFill>
              </a:rPr>
              <a:t>l</a:t>
            </a:r>
            <a:r>
              <a:rPr lang="en-US" b="1" dirty="0" smtClean="0">
                <a:solidFill>
                  <a:schemeClr val="bg1"/>
                </a:solidFill>
              </a:rPr>
              <a:t> 2015, up 17.2% from $21.22 when the recession began in Dec. 2007</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1438275" y="4033190"/>
            <a:ext cx="2551471" cy="1075330"/>
          </a:xfrm>
          <a:prstGeom prst="wedgeRectCallout">
            <a:avLst>
              <a:gd name="adj1" fmla="val 22876"/>
              <a:gd name="adj2" fmla="val -1177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Wage gains continued during the recession, despite massive job losses</a:t>
            </a:r>
            <a:endParaRPr lang="en-US" b="1" dirty="0">
              <a:solidFill>
                <a:schemeClr val="bg1"/>
              </a:solidFill>
            </a:endParaRPr>
          </a:p>
        </p:txBody>
      </p:sp>
      <p:sp>
        <p:nvSpPr>
          <p:cNvPr id="11" name="Rectangle 7"/>
          <p:cNvSpPr>
            <a:spLocks noChangeArrowheads="1"/>
          </p:cNvSpPr>
          <p:nvPr/>
        </p:nvSpPr>
        <p:spPr bwMode="black">
          <a:xfrm>
            <a:off x="280219" y="118787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(Hourly Wage)</a:t>
            </a:r>
            <a:endParaRPr lang="en-US" sz="1600" b="1" dirty="0">
              <a:solidFill>
                <a:srgbClr val="225A7A"/>
              </a:solidFill>
            </a:endParaRPr>
          </a:p>
        </p:txBody>
      </p:sp>
    </p:spTree>
    <p:extLst>
      <p:ext uri="{BB962C8B-B14F-4D97-AF65-F5344CB8AC3E}">
        <p14:creationId xmlns:p14="http://schemas.microsoft.com/office/powerpoint/2010/main" val="21588597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34</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ADVERSE LONG-TERM</a:t>
            </a:r>
          </a:p>
          <a:p>
            <a:pPr algn="ctr">
              <a:lnSpc>
                <a:spcPct val="85000"/>
              </a:lnSpc>
              <a:spcBef>
                <a:spcPct val="25000"/>
              </a:spcBef>
              <a:defRPr/>
            </a:pPr>
            <a:r>
              <a:rPr lang="en-US" sz="2800" b="1" dirty="0" smtClean="0">
                <a:solidFill>
                  <a:schemeClr val="bg1"/>
                </a:solidFill>
              </a:rPr>
              <a:t>LABOR MARKET DEVELOPMENTS</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569660"/>
          </a:xfrm>
          <a:prstGeom prst="rect">
            <a:avLst/>
          </a:prstGeom>
          <a:noFill/>
          <a:ln w="9525">
            <a:noFill/>
            <a:miter lim="800000"/>
            <a:headEnd/>
            <a:tailEnd/>
          </a:ln>
        </p:spPr>
        <p:txBody>
          <a:bodyPr>
            <a:spAutoFit/>
          </a:bodyPr>
          <a:lstStyle/>
          <a:p>
            <a:pPr algn="ctr"/>
            <a:r>
              <a:rPr lang="en-US" sz="3200" b="1" dirty="0" smtClean="0">
                <a:solidFill>
                  <a:srgbClr val="225A7A"/>
                </a:solidFill>
              </a:rPr>
              <a:t>Key Factors Harming Workers Compensation Exposure and the Overall Economy</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spTree>
    <p:extLst>
      <p:ext uri="{BB962C8B-B14F-4D97-AF65-F5344CB8AC3E}">
        <p14:creationId xmlns:p14="http://schemas.microsoft.com/office/powerpoint/2010/main" val="2408343207"/>
      </p:ext>
    </p:extLst>
  </p:cSld>
  <p:clrMapOvr>
    <a:masterClrMapping/>
  </p:clrMapOvr>
  <p:transition>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35</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Labor Force Participation Rate,</a:t>
            </a:r>
            <a:br>
              <a:rPr lang="en-US" sz="3200" dirty="0" smtClean="0"/>
            </a:br>
            <a:r>
              <a:rPr lang="en-US" sz="3200" dirty="0" smtClean="0"/>
              <a:t>Jan. 2002—April 2015</a:t>
            </a:r>
            <a:r>
              <a:rPr lang="en-US" dirty="0" smtClean="0"/>
              <a:t>*</a:t>
            </a:r>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*Defined as the percentage of working age persons in the population who are employed or actively seeking work.</a:t>
            </a:r>
            <a:endParaRPr lang="en-US" sz="1100" dirty="0"/>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3255980960"/>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525703"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623007" y="4071478"/>
            <a:ext cx="2804274" cy="1268361"/>
          </a:xfrm>
          <a:prstGeom prst="wedgeRectCallout">
            <a:avLst>
              <a:gd name="adj1" fmla="val 168015"/>
              <a:gd name="adj2" fmla="val 165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Large numbers of people are exiting (or not returning to the labor force)</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6479147" y="1985425"/>
            <a:ext cx="2315498" cy="1252309"/>
          </a:xfrm>
          <a:prstGeom prst="wedgeRectCallout">
            <a:avLst>
              <a:gd name="adj1" fmla="val 38630"/>
              <a:gd name="adj2" fmla="val 173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Labor force participation continues to shrink despite a falling unemployment rate</a:t>
            </a:r>
            <a:endParaRPr lang="en-US" sz="1600" b="1" dirty="0">
              <a:solidFill>
                <a:schemeClr val="bg1"/>
              </a:solidFill>
            </a:endParaRPr>
          </a:p>
        </p:txBody>
      </p:sp>
      <p:sp>
        <p:nvSpPr>
          <p:cNvPr id="11"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Labor Force Participation as a % of Population</a:t>
            </a:r>
            <a:endParaRPr lang="en-US" sz="1600" b="1" dirty="0">
              <a:solidFill>
                <a:srgbClr val="225A7A"/>
              </a:solidFill>
            </a:endParaRPr>
          </a:p>
        </p:txBody>
      </p:sp>
    </p:spTree>
    <p:extLst>
      <p:ext uri="{BB962C8B-B14F-4D97-AF65-F5344CB8AC3E}">
        <p14:creationId xmlns:p14="http://schemas.microsoft.com/office/powerpoint/2010/main" val="4334537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02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02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2EFA083-5568-40FF-82F8-39BE79243992}" type="slidenum">
              <a:rPr lang="en-US" sz="900"/>
              <a:pPr algn="r" eaLnBrk="0" hangingPunct="0">
                <a:lnSpc>
                  <a:spcPct val="85000"/>
                </a:lnSpc>
                <a:spcBef>
                  <a:spcPct val="20000"/>
                </a:spcBef>
              </a:pPr>
              <a:t>36</a:t>
            </a:fld>
            <a:endParaRPr lang="en-US" sz="900"/>
          </a:p>
        </p:txBody>
      </p:sp>
      <p:sp>
        <p:nvSpPr>
          <p:cNvPr id="1031" name="Text Box 5"/>
          <p:cNvSpPr txBox="1">
            <a:spLocks noChangeArrowheads="1"/>
          </p:cNvSpPr>
          <p:nvPr/>
        </p:nvSpPr>
        <p:spPr bwMode="auto">
          <a:xfrm>
            <a:off x="0" y="638941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Notes: Recessions indicated by gray shaded columns. Data are seasonally adjusted.</a:t>
            </a:r>
          </a:p>
          <a:p>
            <a:pPr eaLnBrk="0" hangingPunct="0">
              <a:lnSpc>
                <a:spcPct val="85000"/>
              </a:lnSpc>
              <a:spcBef>
                <a:spcPct val="25000"/>
              </a:spcBef>
              <a:buClr>
                <a:schemeClr val="accent2"/>
              </a:buClr>
              <a:buFont typeface="Wingdings" pitchFamily="2" charset="2"/>
              <a:buNone/>
            </a:pPr>
            <a:r>
              <a:rPr lang="en-US" sz="1100" dirty="0"/>
              <a:t>Sources: Bureau of Labor </a:t>
            </a:r>
            <a:r>
              <a:rPr lang="en-US" sz="1100" dirty="0" smtClean="0"/>
              <a:t>Statistics </a:t>
            </a:r>
            <a:r>
              <a:rPr lang="en-US" sz="1100" dirty="0" smtClean="0">
                <a:hlinkClick r:id="rId4"/>
              </a:rPr>
              <a:t>http://www.bls.gov/news.release/empsit.a.htm</a:t>
            </a:r>
            <a:r>
              <a:rPr lang="en-US" sz="1100" dirty="0" smtClean="0"/>
              <a:t> ; NBER </a:t>
            </a:r>
            <a:r>
              <a:rPr lang="en-US" sz="1100" dirty="0"/>
              <a:t>(recession dates</a:t>
            </a:r>
            <a:r>
              <a:rPr lang="en-US" sz="1100" dirty="0" smtClean="0"/>
              <a:t>); Ins. Info. Inst.</a:t>
            </a:r>
            <a:endParaRPr lang="en-US" sz="1100" dirty="0"/>
          </a:p>
        </p:txBody>
      </p:sp>
      <p:graphicFrame>
        <p:nvGraphicFramePr>
          <p:cNvPr id="1026" name="Object 8"/>
          <p:cNvGraphicFramePr>
            <a:graphicFrameLocks noChangeAspect="1"/>
          </p:cNvGraphicFramePr>
          <p:nvPr>
            <p:extLst>
              <p:ext uri="{D42A27DB-BD31-4B8C-83A1-F6EECF244321}">
                <p14:modId xmlns:p14="http://schemas.microsoft.com/office/powerpoint/2010/main" val="672017031"/>
              </p:ext>
            </p:extLst>
          </p:nvPr>
        </p:nvGraphicFramePr>
        <p:xfrm>
          <a:off x="406400" y="1143000"/>
          <a:ext cx="8343900" cy="4730750"/>
        </p:xfrm>
        <a:graphic>
          <a:graphicData uri="http://schemas.openxmlformats.org/presentationml/2006/ole">
            <mc:AlternateContent xmlns:mc="http://schemas.openxmlformats.org/markup-compatibility/2006">
              <mc:Choice xmlns:v="urn:schemas-microsoft-com:vml" Requires="v">
                <p:oleObj spid="_x0000_s28526727"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406400" y="1143000"/>
                        <a:ext cx="83439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blackWhite">
          <a:xfrm>
            <a:off x="466725" y="5734050"/>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In recent good times, the number of discouraged workers ranged from 200,000-400,000 (1995-2000) or from 300,000-500,000 (2002-2007).</a:t>
            </a:r>
          </a:p>
        </p:txBody>
      </p:sp>
      <p:sp>
        <p:nvSpPr>
          <p:cNvPr id="12" name="AutoShape 7"/>
          <p:cNvSpPr>
            <a:spLocks noChangeArrowheads="1"/>
          </p:cNvSpPr>
          <p:nvPr/>
        </p:nvSpPr>
        <p:spPr bwMode="blackWhite">
          <a:xfrm>
            <a:off x="7187385" y="3845493"/>
            <a:ext cx="1563324" cy="1288026"/>
          </a:xfrm>
          <a:prstGeom prst="wedgeRectCallout">
            <a:avLst>
              <a:gd name="adj1" fmla="val 37899"/>
              <a:gd name="adj2" fmla="val -824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There were 756,000 discouraged workers in March 2015</a:t>
            </a:r>
            <a:endParaRPr lang="en-US" sz="1600" b="1" dirty="0">
              <a:solidFill>
                <a:srgbClr val="FFFFFF"/>
              </a:solidFill>
              <a:latin typeface="Arial" charset="0"/>
              <a:cs typeface="Arial" charset="0"/>
            </a:endParaRPr>
          </a:p>
        </p:txBody>
      </p:sp>
      <p:sp>
        <p:nvSpPr>
          <p:cNvPr id="13" name="Rectangle 8"/>
          <p:cNvSpPr>
            <a:spLocks noChangeArrowheads="1"/>
          </p:cNvSpPr>
          <p:nvPr/>
        </p:nvSpPr>
        <p:spPr bwMode="black">
          <a:xfrm>
            <a:off x="185431" y="102316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4" name="Text Box 17"/>
          <p:cNvSpPr txBox="1">
            <a:spLocks noChangeArrowheads="1"/>
          </p:cNvSpPr>
          <p:nvPr/>
        </p:nvSpPr>
        <p:spPr bwMode="auto">
          <a:xfrm>
            <a:off x="1165711" y="1448563"/>
            <a:ext cx="3276317"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“Discouraged Workers” are people who have searched for work for so long in vain that they actually stop searching and drop out of the labor force</a:t>
            </a:r>
          </a:p>
        </p:txBody>
      </p:sp>
      <p:sp>
        <p:nvSpPr>
          <p:cNvPr id="15" name="Rectangle 7"/>
          <p:cNvSpPr txBox="1">
            <a:spLocks noChangeArrowheads="1"/>
          </p:cNvSpPr>
          <p:nvPr/>
        </p:nvSpPr>
        <p:spPr bwMode="black">
          <a:xfrm>
            <a:off x="342698" y="83269"/>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Number of “Discouraged Workers,”</a:t>
            </a:r>
            <a:b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b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Jan. 2002—April 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6" name="AutoShape 7"/>
          <p:cNvSpPr>
            <a:spLocks noChangeArrowheads="1"/>
          </p:cNvSpPr>
          <p:nvPr/>
        </p:nvSpPr>
        <p:spPr bwMode="blackWhite">
          <a:xfrm>
            <a:off x="4455774" y="1448109"/>
            <a:ext cx="2140594" cy="1145460"/>
          </a:xfrm>
          <a:prstGeom prst="wedgeRectCallout">
            <a:avLst>
              <a:gd name="adj1" fmla="val 69705"/>
              <a:gd name="adj2" fmla="val -226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Large numbers of people are exiting (or not returning to) the labor force  </a:t>
            </a:r>
            <a:endParaRPr lang="en-US" sz="1600" b="1" dirty="0">
              <a:solidFill>
                <a:schemeClr val="bg1"/>
              </a:solidFill>
              <a:latin typeface="Arial" pitchFamily="34" charset="0"/>
            </a:endParaRPr>
          </a:p>
        </p:txBody>
      </p:sp>
    </p:spTree>
    <p:extLst>
      <p:ext uri="{BB962C8B-B14F-4D97-AF65-F5344CB8AC3E}">
        <p14:creationId xmlns:p14="http://schemas.microsoft.com/office/powerpoint/2010/main" val="11976237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37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37</a:t>
            </a:fld>
            <a:endParaRPr lang="en-US"/>
          </a:p>
        </p:txBody>
      </p:sp>
    </p:spTree>
    <p:extLst>
      <p:ext uri="{BB962C8B-B14F-4D97-AF65-F5344CB8AC3E}">
        <p14:creationId xmlns:p14="http://schemas.microsoft.com/office/powerpoint/2010/main" val="26417548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38</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575753" name="Chart" r:id="rId4" imgW="8772414" imgH="3305140" progId="MSGraph.Chart.8">
                  <p:embed followColorScheme="full"/>
                </p:oleObj>
              </mc:Choice>
              <mc:Fallback>
                <p:oleObj name="Chart" r:id="rId4" imgW="8772414" imgH="3305140"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736081" y="1071716"/>
            <a:ext cx="2240772" cy="1631298"/>
          </a:xfrm>
          <a:prstGeom prst="wedgeRectCallout">
            <a:avLst>
              <a:gd name="adj1" fmla="val 24934"/>
              <a:gd name="adj2" fmla="val 5823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$766.4B as of June 2015, up 53.1% from the 2010 trough but still 17.5%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$394.8</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$371.6</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1541415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39</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June 2015 vs. June 2014*</a:t>
            </a:r>
          </a:p>
        </p:txBody>
      </p:sp>
      <p:graphicFrame>
        <p:nvGraphicFramePr>
          <p:cNvPr id="66562" name="Object 4"/>
          <p:cNvGraphicFramePr>
            <a:graphicFrameLocks noChangeAspect="1"/>
          </p:cNvGraphicFramePr>
          <p:nvPr>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576777"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33644" y="2084439"/>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+13.7%</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+8.0%</a:t>
            </a:r>
            <a:endParaRPr lang="en-US" sz="2400" b="1" u="sng" dirty="0">
              <a:solidFill>
                <a:srgbClr val="225A7A"/>
              </a:solidFill>
            </a:endParaRPr>
          </a:p>
        </p:txBody>
      </p:sp>
      <p:sp>
        <p:nvSpPr>
          <p:cNvPr id="12" name="AutoShape 9"/>
          <p:cNvSpPr>
            <a:spLocks noChangeArrowheads="1"/>
          </p:cNvSpPr>
          <p:nvPr/>
        </p:nvSpPr>
        <p:spPr bwMode="blackWhite">
          <a:xfrm>
            <a:off x="4218471" y="1917272"/>
            <a:ext cx="2030261" cy="1046237"/>
          </a:xfrm>
          <a:prstGeom prst="wedgeRectCallout">
            <a:avLst>
              <a:gd name="adj1" fmla="val 72794"/>
              <a:gd name="adj2" fmla="val -397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190468" y="1260976"/>
            <a:ext cx="2422745" cy="656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1424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553230"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2015:Q1</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8458"/>
              <a:gd name="adj2" fmla="val -1426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7982261" y="2307862"/>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2015:Q1 10.8%</a:t>
            </a:r>
            <a:endParaRPr lang="en-US" b="1" dirty="0">
              <a:solidFill>
                <a:srgbClr val="FFFFFF"/>
              </a:solidFill>
            </a:endParaRPr>
          </a:p>
        </p:txBody>
      </p:sp>
    </p:spTree>
    <p:custDataLst>
      <p:tags r:id="rId2"/>
    </p:custDataLst>
    <p:extLst>
      <p:ext uri="{BB962C8B-B14F-4D97-AF65-F5344CB8AC3E}">
        <p14:creationId xmlns:p14="http://schemas.microsoft.com/office/powerpoint/2010/main" val="205406015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40</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June 2015 vs. June 2014*</a:t>
            </a:r>
          </a:p>
        </p:txBody>
      </p:sp>
      <p:graphicFrame>
        <p:nvGraphicFramePr>
          <p:cNvPr id="66562" name="Object 4"/>
          <p:cNvGraphicFramePr>
            <a:graphicFrameLocks noChangeAspect="1"/>
          </p:cNvGraphicFramePr>
          <p:nvPr>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8577801"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though the Key Residential Construction Sector Weakened in Late 2014/Early 2015; Mixed Outlook for 2015, though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698838" y="1123123"/>
            <a:ext cx="4459642" cy="1162877"/>
          </a:xfrm>
          <a:prstGeom prst="wedgeRectCallout">
            <a:avLst>
              <a:gd name="adj1" fmla="val -64251"/>
              <a:gd name="adj2" fmla="val 5454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Lodging, Office and Amusement &amp; Recreations segments, Private nonresidential sector construction activity continues to rise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31955" y="3063402"/>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0953157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41</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June 2015 vs. June 2014*</a:t>
            </a:r>
          </a:p>
        </p:txBody>
      </p:sp>
      <p:graphicFrame>
        <p:nvGraphicFramePr>
          <p:cNvPr id="66562" name="Object 4"/>
          <p:cNvGraphicFramePr>
            <a:graphicFrameLocks noChangeAspect="1"/>
          </p:cNvGraphicFramePr>
          <p:nvPr>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8578825"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17601"/>
              <a:gd name="adj2" fmla="val 1576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finally up in most segments after many months of decline, pushing up public entity risk exposures</a:t>
            </a:r>
            <a:endParaRPr lang="en-US" sz="1400" b="1" dirty="0">
              <a:solidFill>
                <a:schemeClr val="bg1"/>
              </a:solidFill>
            </a:endParaRPr>
          </a:p>
        </p:txBody>
      </p:sp>
      <p:sp>
        <p:nvSpPr>
          <p:cNvPr id="10" name="AutoShape 7"/>
          <p:cNvSpPr>
            <a:spLocks noChangeArrowheads="1"/>
          </p:cNvSpPr>
          <p:nvPr/>
        </p:nvSpPr>
        <p:spPr bwMode="blackWhite">
          <a:xfrm>
            <a:off x="5883564" y="1054825"/>
            <a:ext cx="2812761" cy="903289"/>
          </a:xfrm>
          <a:prstGeom prst="wedgeRectCallout">
            <a:avLst>
              <a:gd name="adj1" fmla="val -49879"/>
              <a:gd name="adj2" fmla="val 1010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Residential, Amusement &amp; Recreation and Highway &amp; Street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2490158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42</a:t>
            </a:fld>
            <a:endParaRPr lang="en-US" dirty="0"/>
          </a:p>
        </p:txBody>
      </p:sp>
      <p:graphicFrame>
        <p:nvGraphicFramePr>
          <p:cNvPr id="1936387" name="Object 3"/>
          <p:cNvGraphicFramePr>
            <a:graphicFrameLocks noChangeAspect="1"/>
          </p:cNvGraphicFramePr>
          <p:nvPr>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579849" name="Chart" r:id="rId4" imgW="8277245" imgH="3781460" progId="MSGraph.Chart.8">
                  <p:embed followColorScheme="full"/>
                </p:oleObj>
              </mc:Choice>
              <mc:Fallback>
                <p:oleObj name="Chart" r:id="rId4" imgW="8277245" imgH="3781460"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 Only Now Recovering</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June;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0312"/>
              <a:gd name="adj2" fmla="val 6244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finally be turning around; still down $16.7B or 5.3% since 2009 peak</a:t>
            </a:r>
            <a:endParaRPr lang="en-US" sz="1600" b="1" dirty="0">
              <a:solidFill>
                <a:schemeClr val="bg1"/>
              </a:solidFill>
            </a:endParaRPr>
          </a:p>
        </p:txBody>
      </p:sp>
    </p:spTree>
    <p:extLst>
      <p:ext uri="{BB962C8B-B14F-4D97-AF65-F5344CB8AC3E}">
        <p14:creationId xmlns:p14="http://schemas.microsoft.com/office/powerpoint/2010/main" val="33291187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43</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580873"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5209142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05475"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1AB3B57-913F-4166-938B-D42E2A5548FE}" type="slidenum">
              <a:rPr lang="en-US" altLang="en-US" sz="900" smtClean="0"/>
              <a:pPr>
                <a:lnSpc>
                  <a:spcPct val="85000"/>
                </a:lnSpc>
                <a:spcBef>
                  <a:spcPct val="20000"/>
                </a:spcBef>
                <a:buClrTx/>
                <a:buFontTx/>
                <a:buNone/>
              </a:pPr>
              <a:t>44</a:t>
            </a:fld>
            <a:endParaRPr lang="en-US" altLang="en-US" sz="900" smtClean="0"/>
          </a:p>
        </p:txBody>
      </p:sp>
      <p:sp>
        <p:nvSpPr>
          <p:cNvPr id="105476" name="Rectangle 2"/>
          <p:cNvSpPr>
            <a:spLocks noChangeArrowheads="1"/>
          </p:cNvSpPr>
          <p:nvPr/>
        </p:nvSpPr>
        <p:spPr bwMode="black">
          <a:xfrm>
            <a:off x="163513" y="1130300"/>
            <a:ext cx="29400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Units in Multiple-Unit Projects</a:t>
            </a:r>
            <a:br>
              <a:rPr lang="en-US" altLang="en-US" sz="1600" b="1">
                <a:solidFill>
                  <a:srgbClr val="225A7A"/>
                </a:solidFill>
              </a:rPr>
            </a:br>
            <a:r>
              <a:rPr lang="en-US" altLang="en-US" sz="1600" b="1">
                <a:solidFill>
                  <a:srgbClr val="225A7A"/>
                </a:solidFill>
              </a:rPr>
              <a:t>as Percent of Total</a:t>
            </a:r>
          </a:p>
        </p:txBody>
      </p:sp>
      <p:sp>
        <p:nvSpPr>
          <p:cNvPr id="105477" name="Rectangle 3"/>
          <p:cNvSpPr>
            <a:spLocks noGrp="1" noChangeArrowheads="1"/>
          </p:cNvSpPr>
          <p:nvPr>
            <p:ph type="title"/>
          </p:nvPr>
        </p:nvSpPr>
        <p:spPr/>
        <p:txBody>
          <a:bodyPr/>
          <a:lstStyle/>
          <a:p>
            <a:r>
              <a:rPr lang="en-US" altLang="en-US" dirty="0" smtClean="0">
                <a:latin typeface="Arial" panose="020B0604020202020204" pitchFamily="34" charset="0"/>
              </a:rPr>
              <a:t>U.S.: Pct. Of Private Housing Unit Starts</a:t>
            </a:r>
            <a:br>
              <a:rPr lang="en-US" altLang="en-US" dirty="0" smtClean="0">
                <a:latin typeface="Arial" panose="020B0604020202020204" pitchFamily="34" charset="0"/>
              </a:rPr>
            </a:br>
            <a:r>
              <a:rPr lang="en-US" altLang="en-US" dirty="0" smtClean="0">
                <a:latin typeface="Arial" panose="020B0604020202020204" pitchFamily="34" charset="0"/>
              </a:rPr>
              <a:t>In Multi-Unit Projects, 1990-2015</a:t>
            </a:r>
          </a:p>
        </p:txBody>
      </p:sp>
      <p:graphicFrame>
        <p:nvGraphicFramePr>
          <p:cNvPr id="105478" name="Object 4"/>
          <p:cNvGraphicFramePr>
            <a:graphicFrameLocks noChangeAspect="1"/>
          </p:cNvGraphicFramePr>
          <p:nvPr>
            <p:extLst/>
          </p:nvPr>
        </p:nvGraphicFramePr>
        <p:xfrm>
          <a:off x="163513" y="1228725"/>
          <a:ext cx="8656637" cy="4314825"/>
        </p:xfrm>
        <a:graphic>
          <a:graphicData uri="http://schemas.openxmlformats.org/presentationml/2006/ole">
            <mc:AlternateContent xmlns:mc="http://schemas.openxmlformats.org/markup-compatibility/2006">
              <mc:Choice xmlns:v="urn:schemas-microsoft-com:vml" Requires="v">
                <p:oleObj spid="_x0000_s28581897"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auto">
                      <a:xfrm>
                        <a:off x="163513" y="1228725"/>
                        <a:ext cx="86566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9" name="Rectangle 5"/>
          <p:cNvSpPr>
            <a:spLocks noChangeArrowheads="1"/>
          </p:cNvSpPr>
          <p:nvPr/>
        </p:nvSpPr>
        <p:spPr bwMode="auto">
          <a:xfrm>
            <a:off x="0" y="6292850"/>
            <a:ext cx="85518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*January through April 2015; April is preliminary; calculations based on seasonally adjusted at annual rates</a:t>
            </a:r>
            <a:br>
              <a:rPr lang="en-US" altLang="en-US" sz="1100"/>
            </a:br>
            <a:r>
              <a:rPr lang="en-US" altLang="en-US" sz="1100"/>
              <a:t>Sources: U.S. Census Bureau, New Residential Construction in April 2015 and earlier releases; next release June 16, 2015; Insurance Information Institute calculations.</a:t>
            </a:r>
          </a:p>
        </p:txBody>
      </p:sp>
      <p:sp>
        <p:nvSpPr>
          <p:cNvPr id="1915910" name="Rectangle 6"/>
          <p:cNvSpPr>
            <a:spLocks noChangeArrowheads="1"/>
          </p:cNvSpPr>
          <p:nvPr/>
        </p:nvSpPr>
        <p:spPr bwMode="blackWhite">
          <a:xfrm>
            <a:off x="330200" y="5413375"/>
            <a:ext cx="8596313" cy="835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800" b="1">
                <a:solidFill>
                  <a:srgbClr val="FFFFFF"/>
                </a:solidFill>
              </a:rPr>
              <a:t>For the U.S. as a whole, the trend toward multi-unit housing projects (vs. single-unit homes) is recent. Commercial insurers with Workers Comp, Construction risk exposure, and Surety benefit.</a:t>
            </a:r>
          </a:p>
        </p:txBody>
      </p:sp>
      <p:sp>
        <p:nvSpPr>
          <p:cNvPr id="1915917" name="AutoShape 13"/>
          <p:cNvSpPr>
            <a:spLocks noChangeArrowheads="1"/>
          </p:cNvSpPr>
          <p:nvPr/>
        </p:nvSpPr>
        <p:spPr bwMode="blackWhite">
          <a:xfrm>
            <a:off x="3389313" y="1130301"/>
            <a:ext cx="2476500" cy="1271588"/>
          </a:xfrm>
          <a:prstGeom prst="wedgeRectCallout">
            <a:avLst>
              <a:gd name="adj1" fmla="val 98852"/>
              <a:gd name="adj2" fmla="val 402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A NEW NORMAL?</a:t>
            </a:r>
            <a:br>
              <a:rPr lang="en-US" altLang="en-US" sz="1600" b="1" dirty="0">
                <a:solidFill>
                  <a:schemeClr val="bg1"/>
                </a:solidFill>
              </a:rPr>
            </a:br>
            <a:r>
              <a:rPr lang="en-US" altLang="en-US" sz="1600" b="1" dirty="0">
                <a:solidFill>
                  <a:schemeClr val="bg1"/>
                </a:solidFill>
              </a:rPr>
              <a:t>In 5 of the last 7 years, over 30% of housing unit starts were in 5+-unit projects</a:t>
            </a:r>
          </a:p>
        </p:txBody>
      </p:sp>
      <p:sp>
        <p:nvSpPr>
          <p:cNvPr id="11" name="Rectangle 7"/>
          <p:cNvSpPr>
            <a:spLocks noChangeArrowheads="1"/>
          </p:cNvSpPr>
          <p:nvPr/>
        </p:nvSpPr>
        <p:spPr bwMode="grayWhite">
          <a:xfrm>
            <a:off x="6248400" y="1785938"/>
            <a:ext cx="2495550" cy="158591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extLst>
      <p:ext uri="{BB962C8B-B14F-4D97-AF65-F5344CB8AC3E}">
        <p14:creationId xmlns:p14="http://schemas.microsoft.com/office/powerpoint/2010/main" val="13735941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45</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1990:Q1-2015:Q1</a:t>
            </a:r>
          </a:p>
        </p:txBody>
      </p:sp>
      <p:graphicFrame>
        <p:nvGraphicFramePr>
          <p:cNvPr id="97286" name="Object 2"/>
          <p:cNvGraphicFramePr>
            <a:graphicFrameLocks noGrp="1"/>
          </p:cNvGraphicFramePr>
          <p:nvPr>
            <p:ph idx="4294967295"/>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582921" name="Chart" r:id="rId4" imgW="7096327" imgH="4876661" progId="MSGraph.Chart.8">
                  <p:embed followColorScheme="full"/>
                </p:oleObj>
              </mc:Choice>
              <mc:Fallback>
                <p:oleObj name="Chart" r:id="rId4" imgW="7096327" imgH="4876661"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45</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2015:Q1</a:t>
            </a: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31728671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1075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1075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2A9DBF8-FC2F-44EE-A5A9-B70D5B4A0F78}" type="slidenum">
              <a:rPr lang="en-US" altLang="en-US" sz="900"/>
              <a:pPr algn="r">
                <a:lnSpc>
                  <a:spcPct val="85000"/>
                </a:lnSpc>
                <a:spcBef>
                  <a:spcPct val="20000"/>
                </a:spcBef>
                <a:buClrTx/>
                <a:buFontTx/>
                <a:buNone/>
              </a:pPr>
              <a:t>46</a:t>
            </a:fld>
            <a:endParaRPr lang="en-US" altLang="en-US" sz="900"/>
          </a:p>
        </p:txBody>
      </p:sp>
      <p:sp>
        <p:nvSpPr>
          <p:cNvPr id="107525" name="Rectangle 2"/>
          <p:cNvSpPr>
            <a:spLocks noGrp="1" noChangeArrowheads="1"/>
          </p:cNvSpPr>
          <p:nvPr>
            <p:ph type="title" idx="4294967295"/>
          </p:nvPr>
        </p:nvSpPr>
        <p:spPr>
          <a:xfrm>
            <a:off x="242888" y="50800"/>
            <a:ext cx="5953125" cy="990600"/>
          </a:xfrm>
        </p:spPr>
        <p:txBody>
          <a:bodyPr/>
          <a:lstStyle/>
          <a:p>
            <a:r>
              <a:rPr lang="en-US" altLang="en-US" sz="2800" dirty="0" smtClean="0">
                <a:latin typeface="Arial" panose="020B0604020202020204" pitchFamily="34" charset="0"/>
              </a:rPr>
              <a:t>Rental Vacancy Rates, Quarterly,</a:t>
            </a:r>
            <a:br>
              <a:rPr lang="en-US" altLang="en-US" sz="2800" dirty="0" smtClean="0">
                <a:latin typeface="Arial" panose="020B0604020202020204" pitchFamily="34" charset="0"/>
              </a:rPr>
            </a:br>
            <a:r>
              <a:rPr lang="en-US" altLang="en-US" sz="2800" dirty="0" smtClean="0">
                <a:latin typeface="Arial" panose="020B0604020202020204" pitchFamily="34" charset="0"/>
              </a:rPr>
              <a:t>1990:Q1-2015:Q1</a:t>
            </a:r>
          </a:p>
        </p:txBody>
      </p:sp>
      <p:graphicFrame>
        <p:nvGraphicFramePr>
          <p:cNvPr id="107526" name="Object 2"/>
          <p:cNvGraphicFramePr>
            <a:graphicFrameLocks noGrp="1"/>
          </p:cNvGraphicFramePr>
          <p:nvPr>
            <p:ph idx="4294967295"/>
            <p:extLst/>
          </p:nvPr>
        </p:nvGraphicFramePr>
        <p:xfrm>
          <a:off x="1003300" y="1144588"/>
          <a:ext cx="6837363" cy="4699000"/>
        </p:xfrm>
        <a:graphic>
          <a:graphicData uri="http://schemas.openxmlformats.org/presentationml/2006/ole">
            <mc:AlternateContent xmlns:mc="http://schemas.openxmlformats.org/markup-compatibility/2006">
              <mc:Choice xmlns:v="urn:schemas-microsoft-com:vml" Requires="v">
                <p:oleObj spid="_x0000_s28583945" name="Chart" r:id="rId4" imgW="7096327" imgH="4876661" progId="MSGraph.Chart.8">
                  <p:embed followColorScheme="full"/>
                </p:oleObj>
              </mc:Choice>
              <mc:Fallback>
                <p:oleObj name="Chart" r:id="rId4" imgW="7096327" imgH="4876661" progId="MSGraph.Chart.8">
                  <p:embed followColorScheme="full"/>
                  <p:pic>
                    <p:nvPicPr>
                      <p:cNvPr id="0" name=""/>
                      <p:cNvPicPr>
                        <a:picLocks noGrp="1" noChangeArrowheads="1"/>
                      </p:cNvPicPr>
                      <p:nvPr/>
                    </p:nvPicPr>
                    <p:blipFill>
                      <a:blip r:embed="rId5"/>
                      <a:srcRect/>
                      <a:stretch>
                        <a:fillRect/>
                      </a:stretch>
                    </p:blipFill>
                    <p:spPr bwMode="gray">
                      <a:xfrm>
                        <a:off x="1003300" y="1144588"/>
                        <a:ext cx="6837363"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7" name="Rectangle 8"/>
          <p:cNvSpPr>
            <a:spLocks noChangeArrowheads="1"/>
          </p:cNvSpPr>
          <p:nvPr/>
        </p:nvSpPr>
        <p:spPr bwMode="auto">
          <a:xfrm>
            <a:off x="0" y="6430963"/>
            <a:ext cx="86820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4341813" y="1042988"/>
            <a:ext cx="1905000" cy="846772"/>
          </a:xfrm>
          <a:prstGeom prst="wedgeRectCallout">
            <a:avLst>
              <a:gd name="adj1" fmla="val 71382"/>
              <a:gd name="adj2" fmla="val 212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Peak vacancy rate 11.1% in 2009:Q3</a:t>
            </a:r>
          </a:p>
        </p:txBody>
      </p:sp>
      <p:sp>
        <p:nvSpPr>
          <p:cNvPr id="107529" name="Rectangle 6"/>
          <p:cNvSpPr>
            <a:spLocks noChangeArrowheads="1"/>
          </p:cNvSpPr>
          <p:nvPr/>
        </p:nvSpPr>
        <p:spPr bwMode="blackWhite">
          <a:xfrm>
            <a:off x="461963" y="5770880"/>
            <a:ext cx="8220075" cy="6283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Before the 2001 recession, rental vacancy rates were 8% or less.</a:t>
            </a:r>
            <a:br>
              <a:rPr lang="en-US" altLang="en-US" sz="1800" b="1" dirty="0">
                <a:solidFill>
                  <a:srgbClr val="FFFFFF"/>
                </a:solidFill>
              </a:rPr>
            </a:br>
            <a:r>
              <a:rPr lang="en-US" altLang="en-US" sz="1800" b="1" dirty="0">
                <a:solidFill>
                  <a:srgbClr val="FFFFFF"/>
                </a:solidFill>
              </a:rPr>
              <a:t>We’re below those levels now. =&gt; More multi-unit construction?</a:t>
            </a:r>
          </a:p>
        </p:txBody>
      </p:sp>
      <p:sp>
        <p:nvSpPr>
          <p:cNvPr id="15" name="Date Placeholder 14"/>
          <p:cNvSpPr>
            <a:spLocks noGrp="1"/>
          </p:cNvSpPr>
          <p:nvPr>
            <p:ph type="dt" sz="quarter" idx="10"/>
          </p:nvPr>
        </p:nvSpPr>
        <p:spPr/>
        <p:txBody>
          <a:bodyPr/>
          <a:lstStyle/>
          <a:p>
            <a:pPr>
              <a:defRPr/>
            </a:pPr>
            <a:r>
              <a:rPr lang="en-US"/>
              <a:t>12/01/09 - 9pm</a:t>
            </a:r>
          </a:p>
        </p:txBody>
      </p:sp>
      <p:sp>
        <p:nvSpPr>
          <p:cNvPr id="10753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6405D42-19A4-4881-ADA4-DB6A3F1BDB58}" type="slidenum">
              <a:rPr lang="en-US" altLang="en-US" sz="900" smtClean="0">
                <a:solidFill>
                  <a:srgbClr val="000000"/>
                </a:solidFill>
              </a:rPr>
              <a:pPr>
                <a:lnSpc>
                  <a:spcPct val="85000"/>
                </a:lnSpc>
                <a:spcBef>
                  <a:spcPct val="20000"/>
                </a:spcBef>
                <a:buClrTx/>
                <a:buFontTx/>
                <a:buNone/>
              </a:pPr>
              <a:t>46</a:t>
            </a:fld>
            <a:endParaRPr lang="en-US" altLang="en-US" sz="900" smtClean="0">
              <a:solidFill>
                <a:srgbClr val="000000"/>
              </a:solidFill>
            </a:endParaRPr>
          </a:p>
        </p:txBody>
      </p:sp>
      <p:sp>
        <p:nvSpPr>
          <p:cNvPr id="107532" name="TextBox 1"/>
          <p:cNvSpPr txBox="1">
            <a:spLocks noChangeArrowheads="1"/>
          </p:cNvSpPr>
          <p:nvPr/>
        </p:nvSpPr>
        <p:spPr bwMode="auto">
          <a:xfrm>
            <a:off x="85725" y="990600"/>
            <a:ext cx="2047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Percent vacant</a:t>
            </a:r>
          </a:p>
        </p:txBody>
      </p:sp>
      <p:sp>
        <p:nvSpPr>
          <p:cNvPr id="17" name="AutoShape 38"/>
          <p:cNvSpPr>
            <a:spLocks noChangeArrowheads="1"/>
          </p:cNvSpPr>
          <p:nvPr/>
        </p:nvSpPr>
        <p:spPr bwMode="blackWhite">
          <a:xfrm>
            <a:off x="7143750" y="1144588"/>
            <a:ext cx="1905000" cy="966787"/>
          </a:xfrm>
          <a:prstGeom prst="wedgeRectCallout">
            <a:avLst>
              <a:gd name="adj1" fmla="val 12588"/>
              <a:gd name="adj2" fmla="val 3534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Latest vacancy rate was 7.1% in 2015:Q1</a:t>
            </a:r>
          </a:p>
        </p:txBody>
      </p:sp>
      <p:sp>
        <p:nvSpPr>
          <p:cNvPr id="16" name="AutoShape 38"/>
          <p:cNvSpPr>
            <a:spLocks noChangeArrowheads="1"/>
          </p:cNvSpPr>
          <p:nvPr/>
        </p:nvSpPr>
        <p:spPr bwMode="blackWhite">
          <a:xfrm>
            <a:off x="2590800" y="2194560"/>
            <a:ext cx="1562100" cy="894715"/>
          </a:xfrm>
          <a:prstGeom prst="wedgeRectCallout">
            <a:avLst>
              <a:gd name="adj1" fmla="val 101605"/>
              <a:gd name="adj2" fmla="val -555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Vacancy rate 10.4% in 2004:Q1</a:t>
            </a:r>
          </a:p>
        </p:txBody>
      </p:sp>
    </p:spTree>
    <p:extLst>
      <p:ext uri="{BB962C8B-B14F-4D97-AF65-F5344CB8AC3E}">
        <p14:creationId xmlns:p14="http://schemas.microsoft.com/office/powerpoint/2010/main" val="359280989"/>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47</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2010—July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584969"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+948,000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(+17.4%)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21405952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48</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2003–July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585993"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306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48</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July 2015 totaled 6.383 million, an increase of 948,000 jobs or 17.4%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6721"/>
              <a:gd name="adj2" fmla="val 29160"/>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1.34 million jobs</a:t>
            </a:r>
            <a:endParaRPr lang="en-US" b="1" dirty="0">
              <a:solidFill>
                <a:schemeClr val="bg1"/>
              </a:solidFill>
            </a:endParaRPr>
          </a:p>
        </p:txBody>
      </p:sp>
    </p:spTree>
    <p:extLst>
      <p:ext uri="{BB962C8B-B14F-4D97-AF65-F5344CB8AC3E}">
        <p14:creationId xmlns:p14="http://schemas.microsoft.com/office/powerpoint/2010/main" val="14915862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49</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236727"/>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ENERGY SECTOR</a:t>
            </a:r>
            <a:endParaRPr lang="en-US" sz="2800" b="1" dirty="0">
              <a:solidFill>
                <a:schemeClr val="bg1"/>
              </a:solidFill>
            </a:endParaRPr>
          </a:p>
        </p:txBody>
      </p:sp>
      <p:sp>
        <p:nvSpPr>
          <p:cNvPr id="109574" name="TextBox 5"/>
          <p:cNvSpPr txBox="1">
            <a:spLocks noChangeArrowheads="1"/>
          </p:cNvSpPr>
          <p:nvPr/>
        </p:nvSpPr>
        <p:spPr bwMode="auto">
          <a:xfrm>
            <a:off x="568320" y="3517185"/>
            <a:ext cx="8139907" cy="3046988"/>
          </a:xfrm>
          <a:prstGeom prst="rect">
            <a:avLst/>
          </a:prstGeom>
          <a:noFill/>
          <a:ln w="9525">
            <a:noFill/>
            <a:miter lim="800000"/>
            <a:headEnd/>
            <a:tailEnd/>
          </a:ln>
        </p:spPr>
        <p:txBody>
          <a:bodyPr wrap="square">
            <a:spAutoFit/>
          </a:bodyPr>
          <a:lstStyle/>
          <a:p>
            <a:pPr algn="ctr"/>
            <a:r>
              <a:rPr lang="en-US" sz="3200" b="1" dirty="0" smtClean="0">
                <a:solidFill>
                  <a:srgbClr val="225A7A"/>
                </a:solidFill>
              </a:rPr>
              <a:t>America’s Energy Boom Has Been a Strong Driver of the Economic Recovery, but Prices Are Falling</a:t>
            </a:r>
          </a:p>
          <a:p>
            <a:pPr algn="ctr"/>
            <a:r>
              <a:rPr lang="en-US" sz="3200" b="1" i="1" dirty="0" smtClean="0">
                <a:solidFill>
                  <a:srgbClr val="FF0000"/>
                </a:solidFill>
              </a:rPr>
              <a:t>Workers Comp Has Benefited from the Energy Boom, But Exposures Will Suffer as Energy Prices Swoon</a:t>
            </a:r>
            <a:endParaRPr lang="en-US" sz="3200" b="1" dirty="0" smtClean="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49</a:t>
            </a:fld>
            <a:endParaRPr lang="en-US"/>
          </a:p>
        </p:txBody>
      </p:sp>
    </p:spTree>
    <p:extLst>
      <p:ext uri="{BB962C8B-B14F-4D97-AF65-F5344CB8AC3E}">
        <p14:creationId xmlns:p14="http://schemas.microsoft.com/office/powerpoint/2010/main" val="176545170"/>
      </p:ext>
    </p:extLst>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1987–2015:Q1</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554254"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3659587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587017" name="Chart" r:id="rId3" imgW="8201097" imgH="5381660" progId="MSGraph.Chart.8">
                  <p:embed followColorScheme="full"/>
                </p:oleObj>
              </mc:Choice>
              <mc:Fallback>
                <p:oleObj name="Chart" r:id="rId3" imgW="8201097" imgH="538166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2005-2016P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(January 15,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90.6% from 2008 through 2016</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2726496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588041" name="Chart" r:id="rId3" imgW="8210667" imgH="5362540" progId="MSGraph.Chart.8">
                  <p:embed followColorScheme="full"/>
                </p:oleObj>
              </mc:Choice>
              <mc:Fallback>
                <p:oleObj name="Chart" r:id="rId3" imgW="8210667" imgH="536254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2594456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52</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2010—July 2015*</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251928" y="1292881"/>
            <a:ext cx="2736748" cy="1471420"/>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was up 28.8% </a:t>
            </a:r>
            <a:r>
              <a:rPr lang="en-US" b="1" dirty="0" smtClean="0">
                <a:solidFill>
                  <a:srgbClr val="FFFFFF"/>
                </a:solidFill>
              </a:rPr>
              <a:t>by Oct.</a:t>
            </a:r>
            <a:r>
              <a:rPr lang="en-US" b="1" dirty="0" smtClean="0">
                <a:solidFill>
                  <a:srgbClr val="FFFFFF"/>
                </a:solidFill>
                <a:latin typeface="Arial" charset="0"/>
                <a:cs typeface="Arial" charset="0"/>
              </a:rPr>
              <a:t> 2014 but falling energy prices have taken their toll</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75305" y="1292881"/>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246671" y="3416618"/>
            <a:ext cx="2859036" cy="966195"/>
          </a:xfrm>
          <a:prstGeom prst="wedgeRectCallout">
            <a:avLst>
              <a:gd name="adj1" fmla="val 64234"/>
              <a:gd name="adj2" fmla="val -971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a:t>
            </a:r>
            <a:r>
              <a:rPr lang="en-US" sz="1600" b="1" dirty="0" smtClean="0">
                <a:solidFill>
                  <a:srgbClr val="FFFFFF"/>
                </a:solidFill>
                <a:latin typeface="Arial" charset="0"/>
                <a:cs typeface="Arial" charset="0"/>
              </a:rPr>
              <a:t>ployment in the O&amp;G segment is down 3.8% since its Oct. 2014 peak</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0533068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53</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66328" y="2440371"/>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MANUFACTURING SECTOR</a:t>
            </a:r>
            <a:endParaRPr lang="en-US" sz="2800" b="1" dirty="0">
              <a:solidFill>
                <a:schemeClr val="bg1"/>
              </a:solidFill>
            </a:endParaRPr>
          </a:p>
        </p:txBody>
      </p:sp>
      <p:sp>
        <p:nvSpPr>
          <p:cNvPr id="109574" name="TextBox 5"/>
          <p:cNvSpPr txBox="1">
            <a:spLocks noChangeArrowheads="1"/>
          </p:cNvSpPr>
          <p:nvPr/>
        </p:nvSpPr>
        <p:spPr bwMode="auto">
          <a:xfrm>
            <a:off x="651284" y="3558080"/>
            <a:ext cx="7854950" cy="3046988"/>
          </a:xfrm>
          <a:prstGeom prst="rect">
            <a:avLst/>
          </a:prstGeom>
          <a:noFill/>
          <a:ln w="9525">
            <a:noFill/>
            <a:miter lim="800000"/>
            <a:headEnd/>
            <a:tailEnd/>
          </a:ln>
        </p:spPr>
        <p:txBody>
          <a:bodyPr wrap="square">
            <a:spAutoFit/>
          </a:bodyPr>
          <a:lstStyle/>
          <a:p>
            <a:pPr algn="ctr"/>
            <a:r>
              <a:rPr lang="en-US" sz="3200" b="1" dirty="0" smtClean="0">
                <a:solidFill>
                  <a:srgbClr val="225A7A"/>
                </a:solidFill>
              </a:rPr>
              <a:t>A Potent Driver of Jobs, Workers Comp Payroll Exposure</a:t>
            </a:r>
          </a:p>
          <a:p>
            <a:pPr algn="ctr"/>
            <a:r>
              <a:rPr lang="en-US" sz="3200" b="1" i="1" dirty="0" smtClean="0">
                <a:solidFill>
                  <a:srgbClr val="FF0000"/>
                </a:solidFill>
              </a:rPr>
              <a:t>America’s Manufacturing Renaissance Has Hit a Rough Patch with the High Dollar/Chinese Devaluation,            Weak Export Markets</a:t>
            </a:r>
            <a:endParaRPr lang="en-US" sz="3200" b="1" dirty="0" smtClean="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53</a:t>
            </a:fld>
            <a:endParaRPr lang="en-US"/>
          </a:p>
        </p:txBody>
      </p:sp>
    </p:spTree>
    <p:extLst>
      <p:ext uri="{BB962C8B-B14F-4D97-AF65-F5344CB8AC3E}">
        <p14:creationId xmlns:p14="http://schemas.microsoft.com/office/powerpoint/2010/main" val="307065545"/>
      </p:ext>
    </p:extLst>
  </p:cSld>
  <p:clrMapOvr>
    <a:masterClrMapping/>
  </p:clrMapOvr>
  <p:transition>
    <p:zoom dir="in"/>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nvPr>
        </p:nvGraphicFramePr>
        <p:xfrm>
          <a:off x="227013" y="1397000"/>
          <a:ext cx="8526462" cy="4087813"/>
        </p:xfrm>
        <a:graphic>
          <a:graphicData uri="http://schemas.openxmlformats.org/presentationml/2006/ole">
            <mc:AlternateContent xmlns:mc="http://schemas.openxmlformats.org/markup-compatibility/2006">
              <mc:Choice xmlns:v="urn:schemas-microsoft-com:vml" Requires="v">
                <p:oleObj spid="_x0000_s28589065" name="Chart" r:id="rId4" imgW="8581836" imgH="4114800" progId="MSGraph.Chart.8">
                  <p:embed followColorScheme="full"/>
                </p:oleObj>
              </mc:Choice>
              <mc:Fallback>
                <p:oleObj name="Chart" r:id="rId4" imgW="8581836" imgH="4114800" progId="MSGraph.Chart.8">
                  <p:embed followColorScheme="full"/>
                  <p:pic>
                    <p:nvPicPr>
                      <p:cNvPr id="0" name=""/>
                      <p:cNvPicPr preferRelativeResize="0">
                        <a:picLocks noChangeArrowheads="1"/>
                      </p:cNvPicPr>
                      <p:nvPr/>
                    </p:nvPicPr>
                    <p:blipFill>
                      <a:blip r:embed="rId5"/>
                      <a:srcRect/>
                      <a:stretch>
                        <a:fillRect/>
                      </a:stretch>
                    </p:blipFill>
                    <p:spPr bwMode="gray">
                      <a:xfrm>
                        <a:off x="227013" y="1397000"/>
                        <a:ext cx="8526462"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62 of the 64 months from Jan. 2010 through Apr. 2015.  Pace of recovery has been uneven due to economic turbulence in the U.S., Europe and China and the high dollar.</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58494" y="4018892"/>
            <a:ext cx="2745466" cy="624546"/>
          </a:xfrm>
          <a:prstGeom prst="wedgeRectCallout">
            <a:avLst>
              <a:gd name="adj1" fmla="val 100592"/>
              <a:gd name="adj2" fmla="val -10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2015</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54</a:t>
            </a:fld>
            <a:endParaRPr lang="en-US"/>
          </a:p>
        </p:txBody>
      </p:sp>
    </p:spTree>
    <p:extLst>
      <p:ext uri="{BB962C8B-B14F-4D97-AF65-F5344CB8AC3E}">
        <p14:creationId xmlns:p14="http://schemas.microsoft.com/office/powerpoint/2010/main" val="16378077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55</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590089"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268429"/>
            <a:ext cx="8760542" cy="11333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in Many Sectors But Declining Energy Prices Are Dragging Down Industry Figures.  Continued </a:t>
            </a:r>
            <a:r>
              <a:rPr lang="en-US" b="1" dirty="0" err="1" smtClean="0">
                <a:solidFill>
                  <a:srgbClr val="FFFFFF"/>
                </a:solidFill>
              </a:rPr>
              <a:t>Gortwh</a:t>
            </a:r>
            <a:r>
              <a:rPr lang="en-US" b="1" dirty="0" smtClean="0">
                <a:solidFill>
                  <a:srgbClr val="FFFFFF"/>
                </a:solidFill>
              </a:rPr>
              <a:t> 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120223" y="3139633"/>
            <a:ext cx="2411972" cy="769233"/>
          </a:xfrm>
          <a:prstGeom prst="wedgeRectCallout">
            <a:avLst>
              <a:gd name="adj1" fmla="val -17756"/>
              <a:gd name="adj2" fmla="val -1228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2015</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February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+3.0%</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-9.7%</a:t>
            </a:r>
            <a:endParaRPr lang="en-US" sz="2400" b="1" u="sng" dirty="0">
              <a:solidFill>
                <a:srgbClr val="225A7A"/>
              </a:solidFill>
            </a:endParaRPr>
          </a:p>
        </p:txBody>
      </p:sp>
      <p:sp>
        <p:nvSpPr>
          <p:cNvPr id="12" name="AutoShape 9"/>
          <p:cNvSpPr>
            <a:spLocks noChangeArrowheads="1"/>
          </p:cNvSpPr>
          <p:nvPr/>
        </p:nvSpPr>
        <p:spPr bwMode="blackWhite">
          <a:xfrm>
            <a:off x="4612729" y="3414713"/>
            <a:ext cx="1607099" cy="595427"/>
          </a:xfrm>
          <a:prstGeom prst="wedgeRectCallout">
            <a:avLst>
              <a:gd name="adj1" fmla="val 94209"/>
              <a:gd name="adj2" fmla="val -22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Impact of falling energy prices</a:t>
            </a:r>
            <a:endParaRPr lang="en-US" sz="1400" b="1" dirty="0">
              <a:solidFill>
                <a:schemeClr val="bg1"/>
              </a:solidFill>
            </a:endParaRPr>
          </a:p>
        </p:txBody>
      </p:sp>
    </p:spTree>
    <p:extLst>
      <p:ext uri="{BB962C8B-B14F-4D97-AF65-F5344CB8AC3E}">
        <p14:creationId xmlns:p14="http://schemas.microsoft.com/office/powerpoint/2010/main" val="4256472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56</a:t>
            </a:fld>
            <a:endParaRPr lang="en-US" smtClean="0"/>
          </a:p>
        </p:txBody>
      </p:sp>
      <p:graphicFrame>
        <p:nvGraphicFramePr>
          <p:cNvPr id="39938" name="Object 11"/>
          <p:cNvGraphicFramePr>
            <a:graphicFrameLocks noChangeAspect="1"/>
          </p:cNvGraphicFramePr>
          <p:nvPr>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591113" name="Chart" r:id="rId4" imgW="7839082" imgH="3838402" progId="MSGraph.Chart.8">
                  <p:embed followColorScheme="full"/>
                </p:oleObj>
              </mc:Choice>
              <mc:Fallback>
                <p:oleObj name="Chart" r:id="rId4" imgW="7839082" imgH="3838402"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(8/15 and 3/15); </a:t>
            </a:r>
            <a:r>
              <a:rPr lang="en-US" sz="1100" dirty="0"/>
              <a:t>Insurance Information Institute.</a:t>
            </a:r>
          </a:p>
        </p:txBody>
      </p:sp>
      <p:sp>
        <p:nvSpPr>
          <p:cNvPr id="2079751" name="AutoShape 7"/>
          <p:cNvSpPr>
            <a:spLocks noChangeArrowheads="1"/>
          </p:cNvSpPr>
          <p:nvPr/>
        </p:nvSpPr>
        <p:spPr bwMode="blackWhite">
          <a:xfrm>
            <a:off x="1000125" y="3249561"/>
            <a:ext cx="2949575" cy="1356135"/>
          </a:xfrm>
          <a:prstGeom prst="wedgeRectCallout">
            <a:avLst>
              <a:gd name="adj1" fmla="val 70454"/>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443533" y="1081665"/>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626069"/>
            <a:ext cx="2580970" cy="1222793"/>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SUV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16974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35866785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57</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2010—July 2015</a:t>
            </a:r>
            <a:r>
              <a:rPr lang="en-US" dirty="0" smtClean="0"/>
              <a:t>*</a:t>
            </a:r>
          </a:p>
        </p:txBody>
      </p:sp>
      <p:graphicFrame>
        <p:nvGraphicFramePr>
          <p:cNvPr id="20482" name="Object 8"/>
          <p:cNvGraphicFramePr>
            <a:graphicFrameLocks noChangeAspect="1"/>
          </p:cNvGraphicFramePr>
          <p:nvPr>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592137"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(+890,000 </a:t>
            </a:r>
            <a:r>
              <a:rPr lang="en-US" b="1" dirty="0">
                <a:solidFill>
                  <a:schemeClr val="bg1"/>
                </a:solidFill>
              </a:rPr>
              <a:t>or </a:t>
            </a:r>
            <a:r>
              <a:rPr lang="en-US" b="1" dirty="0" smtClean="0">
                <a:solidFill>
                  <a:schemeClr val="bg1"/>
                </a:solidFill>
              </a:rPr>
              <a:t>+7.8%)</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17501509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ea typeface="ＭＳ Ｐゴシック" panose="020B0600070205080204" pitchFamily="34" charset="-128"/>
              </a:rPr>
              <a:t>The “On-Demand” (Sharing) Economy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566737" y="4198880"/>
            <a:ext cx="8001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The On-Demand Economy Will Transform the American Workforce and the                       P/C Insurance Industry Too</a:t>
            </a:r>
            <a:endParaRPr lang="en-US" altLang="en-US" sz="3600" b="1" dirty="0">
              <a:solidFill>
                <a:srgbClr val="225A7A"/>
              </a:solidFill>
              <a:cs typeface="Arial" panose="020B0604020202020204" pitchFamily="34" charset="0"/>
            </a:endParaRP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58</a:t>
            </a:fld>
            <a:endParaRPr lang="en-US" altLang="en-US" sz="1800"/>
          </a:p>
        </p:txBody>
      </p:sp>
    </p:spTree>
    <p:extLst>
      <p:ext uri="{BB962C8B-B14F-4D97-AF65-F5344CB8AC3E}">
        <p14:creationId xmlns:p14="http://schemas.microsoft.com/office/powerpoint/2010/main" val="387454130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59</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Will </a:t>
            </a:r>
            <a:r>
              <a:rPr lang="en-US" b="1" i="1" dirty="0" smtClean="0">
                <a:solidFill>
                  <a:srgbClr val="FFFFFF"/>
                </a:solidFill>
              </a:rPr>
              <a:t>YOUR</a:t>
            </a:r>
            <a:r>
              <a:rPr lang="en-US" b="1" dirty="0" smtClean="0">
                <a:solidFill>
                  <a:srgbClr val="FFFFFF"/>
                </a:solidFill>
              </a:rPr>
              <a:t> job be reduced to an app?</a:t>
            </a:r>
            <a:endParaRPr lang="en-US" b="1" dirty="0">
              <a:solidFill>
                <a:srgbClr val="FFFFFF"/>
              </a:solidFill>
              <a:latin typeface="Arial" charset="0"/>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2266016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2001–2015:Q1*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556302" name="Chart" r:id="rId5" imgW="8534400" imgH="3638481" progId="MSGraph.Chart.8">
                  <p:embed followColorScheme="full"/>
                </p:oleObj>
              </mc:Choice>
              <mc:Fallback>
                <p:oleObj name="Chart" r:id="rId5" imgW="8534400" imgH="363848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4107396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60</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The “On-Demand” World is Not New…</a:t>
            </a:r>
          </a:p>
        </p:txBody>
      </p:sp>
      <p:sp>
        <p:nvSpPr>
          <p:cNvPr id="5126" name="TextBox 9"/>
          <p:cNvSpPr txBox="1">
            <a:spLocks noChangeArrowheads="1"/>
          </p:cNvSpPr>
          <p:nvPr/>
        </p:nvSpPr>
        <p:spPr bwMode="auto">
          <a:xfrm>
            <a:off x="197115" y="6318612"/>
            <a:ext cx="8121142" cy="430887"/>
          </a:xfrm>
          <a:prstGeom prst="rect">
            <a:avLst/>
          </a:prstGeom>
          <a:noFill/>
          <a:ln w="9525">
            <a:noFill/>
            <a:miter lim="800000"/>
            <a:headEnd/>
            <a:tailEnd/>
          </a:ln>
        </p:spPr>
        <p:txBody>
          <a:bodyPr wrap="square">
            <a:spAutoFit/>
          </a:bodyPr>
          <a:lstStyle/>
          <a:p>
            <a:pPr fontAlgn="base">
              <a:spcBef>
                <a:spcPct val="0"/>
              </a:spcBef>
              <a:spcAft>
                <a:spcPct val="0"/>
              </a:spcAft>
            </a:pPr>
            <a:endParaRPr lang="en-US" sz="1100" dirty="0" smtClean="0">
              <a:solidFill>
                <a:srgbClr val="000000"/>
              </a:solidFill>
            </a:endParaRPr>
          </a:p>
          <a:p>
            <a:pPr fontAlgn="base">
              <a:spcBef>
                <a:spcPct val="0"/>
              </a:spcBef>
              <a:spcAft>
                <a:spcPct val="0"/>
              </a:spcAft>
            </a:pPr>
            <a:r>
              <a:rPr lang="en-US" sz="1100" dirty="0" smtClean="0">
                <a:solidFill>
                  <a:srgbClr val="000000"/>
                </a:solidFill>
              </a:rPr>
              <a:t>Source: Insurance Information Institute.</a:t>
            </a:r>
            <a:endParaRPr lang="en-US" sz="11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032" y="1159331"/>
            <a:ext cx="3234343" cy="5159281"/>
          </a:xfrm>
          <a:prstGeom prst="rect">
            <a:avLst/>
          </a:prstGeom>
        </p:spPr>
      </p:pic>
      <p:sp>
        <p:nvSpPr>
          <p:cNvPr id="8" name="AutoShape 6"/>
          <p:cNvSpPr>
            <a:spLocks noChangeArrowheads="1"/>
          </p:cNvSpPr>
          <p:nvPr/>
        </p:nvSpPr>
        <p:spPr bwMode="blackWhite">
          <a:xfrm>
            <a:off x="4115279" y="1272509"/>
            <a:ext cx="1977695" cy="2139285"/>
          </a:xfrm>
          <a:prstGeom prst="wedgeRectCallout">
            <a:avLst>
              <a:gd name="adj1" fmla="val -88414"/>
              <a:gd name="adj2" fmla="val -71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Companies like Angie’s List (established in 1995 and going online in 1999) have been around for decades</a:t>
            </a:r>
            <a:endParaRPr lang="en-US" b="1" dirty="0">
              <a:solidFill>
                <a:srgbClr val="FFFFFF"/>
              </a:solidFill>
              <a:latin typeface="Arial" charset="0"/>
              <a:cs typeface="Arial" charset="0"/>
            </a:endParaRPr>
          </a:p>
        </p:txBody>
      </p:sp>
      <p:sp>
        <p:nvSpPr>
          <p:cNvPr id="4" name="Oval 3"/>
          <p:cNvSpPr/>
          <p:nvPr/>
        </p:nvSpPr>
        <p:spPr>
          <a:xfrm>
            <a:off x="1391726" y="4542356"/>
            <a:ext cx="1622322" cy="2049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7185" y="3411794"/>
            <a:ext cx="1863890" cy="1224047"/>
          </a:xfrm>
          <a:prstGeom prst="rect">
            <a:avLst/>
          </a:prstGeom>
        </p:spPr>
      </p:pic>
      <p:sp>
        <p:nvSpPr>
          <p:cNvPr id="12" name="AutoShape 6"/>
          <p:cNvSpPr>
            <a:spLocks noChangeArrowheads="1"/>
          </p:cNvSpPr>
          <p:nvPr/>
        </p:nvSpPr>
        <p:spPr bwMode="blackWhite">
          <a:xfrm>
            <a:off x="6546873" y="1317242"/>
            <a:ext cx="1977695" cy="1318097"/>
          </a:xfrm>
          <a:prstGeom prst="wedgeRectCallout">
            <a:avLst>
              <a:gd name="adj1" fmla="val 7536"/>
              <a:gd name="adj2" fmla="val 102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 Geek Squad has been around since 1994…</a:t>
            </a:r>
            <a:endParaRPr lang="en-US" b="1" dirty="0">
              <a:solidFill>
                <a:srgbClr val="FFFFFF"/>
              </a:solidFill>
              <a:latin typeface="Arial" charset="0"/>
              <a:cs typeface="Arial"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94496" y="5086188"/>
            <a:ext cx="2354254" cy="805003"/>
          </a:xfrm>
          <a:prstGeom prst="rect">
            <a:avLst/>
          </a:prstGeom>
        </p:spPr>
      </p:pic>
      <p:sp>
        <p:nvSpPr>
          <p:cNvPr id="14" name="AutoShape 6"/>
          <p:cNvSpPr>
            <a:spLocks noChangeArrowheads="1"/>
          </p:cNvSpPr>
          <p:nvPr/>
        </p:nvSpPr>
        <p:spPr bwMode="blackWhite">
          <a:xfrm>
            <a:off x="4115279" y="4904105"/>
            <a:ext cx="1786445" cy="970514"/>
          </a:xfrm>
          <a:prstGeom prst="wedgeRectCallout">
            <a:avLst>
              <a:gd name="adj1" fmla="val 90064"/>
              <a:gd name="adj2" fmla="val 194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Peapod sprouted way back in 1989!</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2103729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12"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61</a:t>
            </a:fld>
            <a:endParaRPr lang="en-US" smtClean="0">
              <a:solidFill>
                <a:srgbClr val="000000"/>
              </a:solidFill>
            </a:endParaRPr>
          </a:p>
        </p:txBody>
      </p:sp>
      <p:sp>
        <p:nvSpPr>
          <p:cNvPr id="5124" name="Rectangle 3"/>
          <p:cNvSpPr>
            <a:spLocks noGrp="1" noChangeArrowheads="1"/>
          </p:cNvSpPr>
          <p:nvPr>
            <p:ph type="title"/>
          </p:nvPr>
        </p:nvSpPr>
        <p:spPr>
          <a:xfrm>
            <a:off x="59350" y="82311"/>
            <a:ext cx="8396671" cy="860425"/>
          </a:xfrm>
        </p:spPr>
        <p:txBody>
          <a:bodyPr/>
          <a:lstStyle/>
          <a:p>
            <a:r>
              <a:rPr lang="en-US" sz="2800" dirty="0" smtClean="0"/>
              <a:t>…But the “On-Demand” World is Exploding      as Is the Demand for “On-Tap” Workers</a:t>
            </a:r>
          </a:p>
        </p:txBody>
      </p:sp>
      <p:sp>
        <p:nvSpPr>
          <p:cNvPr id="5126" name="TextBox 9"/>
          <p:cNvSpPr txBox="1">
            <a:spLocks noChangeArrowheads="1"/>
          </p:cNvSpPr>
          <p:nvPr/>
        </p:nvSpPr>
        <p:spPr bwMode="auto">
          <a:xfrm>
            <a:off x="197115" y="6318612"/>
            <a:ext cx="8121142" cy="430887"/>
          </a:xfrm>
          <a:prstGeom prst="rect">
            <a:avLst/>
          </a:prstGeom>
          <a:noFill/>
          <a:ln w="9525">
            <a:noFill/>
            <a:miter lim="800000"/>
            <a:headEnd/>
            <a:tailEnd/>
          </a:ln>
        </p:spPr>
        <p:txBody>
          <a:bodyPr wrap="square">
            <a:spAutoFit/>
          </a:bodyPr>
          <a:lstStyle/>
          <a:p>
            <a:pPr fontAlgn="base">
              <a:spcBef>
                <a:spcPct val="0"/>
              </a:spcBef>
              <a:spcAft>
                <a:spcPct val="0"/>
              </a:spcAft>
            </a:pPr>
            <a:endParaRPr lang="en-US" sz="1100" dirty="0" smtClean="0">
              <a:solidFill>
                <a:srgbClr val="000000"/>
              </a:solidFill>
            </a:endParaRPr>
          </a:p>
          <a:p>
            <a:pPr fontAlgn="base">
              <a:spcBef>
                <a:spcPct val="0"/>
              </a:spcBef>
              <a:spcAft>
                <a:spcPct val="0"/>
              </a:spcAft>
            </a:pPr>
            <a:r>
              <a:rPr lang="en-US" sz="1100" dirty="0" smtClean="0">
                <a:solidFill>
                  <a:srgbClr val="000000"/>
                </a:solidFill>
              </a:rPr>
              <a:t>Source: Insurance Information Institute.</a:t>
            </a:r>
            <a:endParaRPr lang="en-US" sz="1100" dirty="0">
              <a:solidFill>
                <a:srgbClr val="000000"/>
              </a:solidFill>
            </a:endParaRPr>
          </a:p>
        </p:txBody>
      </p:sp>
      <p:sp>
        <p:nvSpPr>
          <p:cNvPr id="8" name="AutoShape 6"/>
          <p:cNvSpPr>
            <a:spLocks noChangeArrowheads="1"/>
          </p:cNvSpPr>
          <p:nvPr/>
        </p:nvSpPr>
        <p:spPr bwMode="blackWhite">
          <a:xfrm>
            <a:off x="3816577" y="1312259"/>
            <a:ext cx="1977695" cy="1047483"/>
          </a:xfrm>
          <a:prstGeom prst="wedgeRectCallout">
            <a:avLst>
              <a:gd name="adj1" fmla="val -134649"/>
              <a:gd name="adj2" fmla="val -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Need something done around the house…Click on Handy</a:t>
            </a:r>
            <a:endParaRPr lang="en-US" b="1" dirty="0">
              <a:solidFill>
                <a:srgbClr val="FFFFFF"/>
              </a:solidFill>
              <a:latin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2935" y="1157873"/>
            <a:ext cx="1819275" cy="18288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671" y="3201810"/>
            <a:ext cx="1553804" cy="14206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effectLst>
            <a:glow rad="63500">
              <a:schemeClr val="accent1">
                <a:satMod val="175000"/>
                <a:alpha val="40000"/>
              </a:schemeClr>
            </a:glow>
          </a:effectLst>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5786" y="5015834"/>
            <a:ext cx="1933575" cy="1152525"/>
          </a:xfrm>
          <a:prstGeom prst="rect">
            <a:avLst/>
          </a:prstGeom>
        </p:spPr>
      </p:pic>
      <p:sp>
        <p:nvSpPr>
          <p:cNvPr id="12" name="AutoShape 6"/>
          <p:cNvSpPr>
            <a:spLocks noChangeArrowheads="1"/>
          </p:cNvSpPr>
          <p:nvPr/>
        </p:nvSpPr>
        <p:spPr bwMode="blackWhite">
          <a:xfrm>
            <a:off x="3960989" y="3226396"/>
            <a:ext cx="1977695" cy="1047483"/>
          </a:xfrm>
          <a:prstGeom prst="wedgeRectCallout">
            <a:avLst>
              <a:gd name="adj1" fmla="val -130175"/>
              <a:gd name="adj2" fmla="val -78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Hate doing laundry? </a:t>
            </a:r>
            <a:r>
              <a:rPr lang="en-US" b="1" dirty="0" err="1" smtClean="0">
                <a:solidFill>
                  <a:srgbClr val="FFFFFF"/>
                </a:solidFill>
              </a:rPr>
              <a:t>Washio</a:t>
            </a:r>
            <a:r>
              <a:rPr lang="en-US" b="1" dirty="0" smtClean="0">
                <a:solidFill>
                  <a:srgbClr val="FFFFFF"/>
                </a:solidFill>
              </a:rPr>
              <a:t> will do it for you…</a:t>
            </a:r>
            <a:endParaRPr lang="en-US" b="1" dirty="0">
              <a:solidFill>
                <a:srgbClr val="FFFFFF"/>
              </a:solidFill>
              <a:latin typeface="Arial" charset="0"/>
              <a:cs typeface="Arial" charset="0"/>
            </a:endParaRPr>
          </a:p>
        </p:txBody>
      </p:sp>
      <p:sp>
        <p:nvSpPr>
          <p:cNvPr id="13" name="AutoShape 6"/>
          <p:cNvSpPr>
            <a:spLocks noChangeArrowheads="1"/>
          </p:cNvSpPr>
          <p:nvPr/>
        </p:nvSpPr>
        <p:spPr bwMode="blackWhite">
          <a:xfrm>
            <a:off x="3708421" y="4896915"/>
            <a:ext cx="2230263" cy="1518869"/>
          </a:xfrm>
          <a:prstGeom prst="wedgeRectCallout">
            <a:avLst>
              <a:gd name="adj1" fmla="val -130175"/>
              <a:gd name="adj2" fmla="val -78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Hate doing just about  everything?  </a:t>
            </a:r>
            <a:r>
              <a:rPr lang="en-US" b="1" dirty="0" err="1" smtClean="0">
                <a:solidFill>
                  <a:srgbClr val="FFFFFF"/>
                </a:solidFill>
              </a:rPr>
              <a:t>Taskrabbit</a:t>
            </a:r>
            <a:r>
              <a:rPr lang="en-US" b="1" dirty="0" smtClean="0">
                <a:solidFill>
                  <a:srgbClr val="FFFFFF"/>
                </a:solidFill>
              </a:rPr>
              <a:t> will take on virtually all your “tasks”…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5727689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0"/>
                            </p:stCondLst>
                            <p:childTnLst>
                              <p:par>
                                <p:cTn id="13" presetID="2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0"/>
                            </p:stCondLst>
                            <p:childTnLst>
                              <p:par>
                                <p:cTn id="21" presetID="2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62</a:t>
            </a:fld>
            <a:endParaRPr lang="en-US" smtClean="0">
              <a:solidFill>
                <a:srgbClr val="000000"/>
              </a:solidFill>
            </a:endParaRPr>
          </a:p>
        </p:txBody>
      </p:sp>
      <p:sp>
        <p:nvSpPr>
          <p:cNvPr id="5124" name="Rectangle 3"/>
          <p:cNvSpPr>
            <a:spLocks noGrp="1" noChangeArrowheads="1"/>
          </p:cNvSpPr>
          <p:nvPr>
            <p:ph type="title"/>
          </p:nvPr>
        </p:nvSpPr>
        <p:spPr>
          <a:xfrm>
            <a:off x="59350" y="82311"/>
            <a:ext cx="8396671" cy="860425"/>
          </a:xfrm>
        </p:spPr>
        <p:txBody>
          <a:bodyPr/>
          <a:lstStyle/>
          <a:p>
            <a:r>
              <a:rPr lang="en-US" sz="2800" dirty="0" smtClean="0"/>
              <a:t>You Can Live Your Life with the Swipe</a:t>
            </a:r>
            <a:br>
              <a:rPr lang="en-US" sz="2800" dirty="0" smtClean="0"/>
            </a:br>
            <a:r>
              <a:rPr lang="en-US" sz="2800" dirty="0" smtClean="0"/>
              <a:t>of a Finger…</a:t>
            </a:r>
          </a:p>
        </p:txBody>
      </p:sp>
      <p:sp>
        <p:nvSpPr>
          <p:cNvPr id="8" name="AutoShape 6"/>
          <p:cNvSpPr>
            <a:spLocks noChangeArrowheads="1"/>
          </p:cNvSpPr>
          <p:nvPr/>
        </p:nvSpPr>
        <p:spPr bwMode="blackWhite">
          <a:xfrm>
            <a:off x="4003390" y="1702093"/>
            <a:ext cx="2987346" cy="555869"/>
          </a:xfrm>
          <a:prstGeom prst="wedgeRectCallout">
            <a:avLst>
              <a:gd name="adj1" fmla="val -126198"/>
              <a:gd name="adj2" fmla="val -190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Get married…</a:t>
            </a:r>
            <a:endParaRPr lang="en-US" b="1" dirty="0">
              <a:solidFill>
                <a:srgbClr val="FFFFFF"/>
              </a:solidFill>
              <a:latin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599" y="2861449"/>
            <a:ext cx="1924050" cy="1828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2741" y="4684670"/>
            <a:ext cx="1809750" cy="18002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2237" y="1150739"/>
            <a:ext cx="1658578" cy="1658578"/>
          </a:xfrm>
          <a:prstGeom prst="rect">
            <a:avLst/>
          </a:prstGeom>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t="-1"/>
          <a:stretch/>
        </p:blipFill>
        <p:spPr>
          <a:xfrm>
            <a:off x="625425" y="6259434"/>
            <a:ext cx="2124384" cy="470586"/>
          </a:xfrm>
          <a:prstGeom prst="rect">
            <a:avLst/>
          </a:prstGeom>
        </p:spPr>
      </p:pic>
      <p:sp>
        <p:nvSpPr>
          <p:cNvPr id="14" name="AutoShape 6"/>
          <p:cNvSpPr>
            <a:spLocks noChangeArrowheads="1"/>
          </p:cNvSpPr>
          <p:nvPr/>
        </p:nvSpPr>
        <p:spPr bwMode="blackWhite">
          <a:xfrm>
            <a:off x="4077132" y="3497914"/>
            <a:ext cx="2987346" cy="555869"/>
          </a:xfrm>
          <a:prstGeom prst="wedgeRectCallout">
            <a:avLst>
              <a:gd name="adj1" fmla="val -106779"/>
              <a:gd name="adj2" fmla="val -208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…Move</a:t>
            </a:r>
            <a:endParaRPr lang="en-US" b="1" dirty="0">
              <a:solidFill>
                <a:srgbClr val="FFFFFF"/>
              </a:solidFill>
              <a:latin typeface="Arial" charset="0"/>
              <a:cs typeface="Arial" charset="0"/>
            </a:endParaRPr>
          </a:p>
        </p:txBody>
      </p:sp>
      <p:sp>
        <p:nvSpPr>
          <p:cNvPr id="15" name="AutoShape 6"/>
          <p:cNvSpPr>
            <a:spLocks noChangeArrowheads="1"/>
          </p:cNvSpPr>
          <p:nvPr/>
        </p:nvSpPr>
        <p:spPr bwMode="blackWhite">
          <a:xfrm>
            <a:off x="4116778" y="5306847"/>
            <a:ext cx="2987346" cy="555869"/>
          </a:xfrm>
          <a:prstGeom prst="wedgeRectCallout">
            <a:avLst>
              <a:gd name="adj1" fmla="val -106121"/>
              <a:gd name="adj2" fmla="val -190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…And if it doesn’t work out…</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1113321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2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63</a:t>
            </a:fld>
            <a:endParaRPr lang="en-US" smtClean="0">
              <a:solidFill>
                <a:srgbClr val="000000"/>
              </a:solidFill>
            </a:endParaRPr>
          </a:p>
        </p:txBody>
      </p:sp>
      <p:sp>
        <p:nvSpPr>
          <p:cNvPr id="5124" name="Rectangle 3"/>
          <p:cNvSpPr>
            <a:spLocks noGrp="1" noChangeArrowheads="1"/>
          </p:cNvSpPr>
          <p:nvPr>
            <p:ph type="title"/>
          </p:nvPr>
        </p:nvSpPr>
        <p:spPr>
          <a:xfrm>
            <a:off x="59350" y="82311"/>
            <a:ext cx="8396671" cy="860425"/>
          </a:xfrm>
        </p:spPr>
        <p:txBody>
          <a:bodyPr/>
          <a:lstStyle/>
          <a:p>
            <a:r>
              <a:rPr lang="en-US" sz="2800" dirty="0" smtClean="0"/>
              <a:t>Some Players in the On-Demand Economy </a:t>
            </a:r>
            <a:br>
              <a:rPr lang="en-US" sz="2800" dirty="0" smtClean="0"/>
            </a:br>
            <a:r>
              <a:rPr lang="en-US" sz="2800" dirty="0" smtClean="0"/>
              <a:t>Have Become Household Names</a:t>
            </a:r>
          </a:p>
        </p:txBody>
      </p:sp>
      <p:sp>
        <p:nvSpPr>
          <p:cNvPr id="14" name="AutoShape 6"/>
          <p:cNvSpPr>
            <a:spLocks noChangeArrowheads="1"/>
          </p:cNvSpPr>
          <p:nvPr/>
        </p:nvSpPr>
        <p:spPr bwMode="blackWhite">
          <a:xfrm>
            <a:off x="4077132" y="3497914"/>
            <a:ext cx="2987346" cy="555869"/>
          </a:xfrm>
          <a:prstGeom prst="wedgeRectCallout">
            <a:avLst>
              <a:gd name="adj1" fmla="val -88348"/>
              <a:gd name="adj2" fmla="val -8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…Need a </a:t>
            </a:r>
            <a:r>
              <a:rPr lang="en-US" b="1" dirty="0">
                <a:solidFill>
                  <a:srgbClr val="FFFFFF"/>
                </a:solidFill>
              </a:rPr>
              <a:t>L</a:t>
            </a:r>
            <a:r>
              <a:rPr lang="en-US" b="1" dirty="0" smtClean="0">
                <a:solidFill>
                  <a:srgbClr val="FFFFFF"/>
                </a:solidFill>
              </a:rPr>
              <a:t>yft?</a:t>
            </a:r>
            <a:endParaRPr lang="en-US" b="1" dirty="0">
              <a:solidFill>
                <a:srgbClr val="FFFFFF"/>
              </a:solidFill>
              <a:latin typeface="Arial" charset="0"/>
              <a:cs typeface="Arial"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470" y="5034770"/>
            <a:ext cx="2962275" cy="1543050"/>
          </a:xfrm>
          <a:prstGeom prst="rect">
            <a:avLst/>
          </a:prstGeom>
        </p:spPr>
      </p:pic>
      <p:sp>
        <p:nvSpPr>
          <p:cNvPr id="13" name="AutoShape 6"/>
          <p:cNvSpPr>
            <a:spLocks noChangeArrowheads="1"/>
          </p:cNvSpPr>
          <p:nvPr/>
        </p:nvSpPr>
        <p:spPr bwMode="blackWhite">
          <a:xfrm>
            <a:off x="4116778" y="5191434"/>
            <a:ext cx="2987346" cy="926922"/>
          </a:xfrm>
          <a:prstGeom prst="wedgeRectCallout">
            <a:avLst>
              <a:gd name="adj1" fmla="val -115337"/>
              <a:gd name="adj2" fmla="val -1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…This ride has taken Wall Street to the stratosphere</a:t>
            </a:r>
            <a:endParaRPr lang="en-US" b="1" dirty="0">
              <a:solidFill>
                <a:srgbClr val="FFFFFF"/>
              </a:solidFill>
              <a:latin typeface="Arial" charset="0"/>
              <a:cs typeface="Arial" charset="0"/>
            </a:endParaRP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138" y="2896291"/>
            <a:ext cx="2418546" cy="1759114"/>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1661" y="426798"/>
            <a:ext cx="2825892" cy="2825892"/>
          </a:xfrm>
          <a:prstGeom prst="rect">
            <a:avLst/>
          </a:prstGeom>
        </p:spPr>
      </p:pic>
      <p:sp>
        <p:nvSpPr>
          <p:cNvPr id="18" name="AutoShape 6"/>
          <p:cNvSpPr>
            <a:spLocks noChangeArrowheads="1"/>
          </p:cNvSpPr>
          <p:nvPr/>
        </p:nvSpPr>
        <p:spPr bwMode="blackWhite">
          <a:xfrm>
            <a:off x="4116778" y="1629579"/>
            <a:ext cx="2987346" cy="555869"/>
          </a:xfrm>
          <a:prstGeom prst="wedgeRectCallout">
            <a:avLst>
              <a:gd name="adj1" fmla="val -92298"/>
              <a:gd name="adj2" fmla="val -120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Rent a place…</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111521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64</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400" b="1" i="1" dirty="0">
                <a:solidFill>
                  <a:srgbClr val="FF0000"/>
                </a:solidFill>
              </a:rPr>
              <a:t>Workers </a:t>
            </a:r>
            <a:r>
              <a:rPr lang="en-US" sz="2400" b="1" i="1" dirty="0" smtClean="0">
                <a:solidFill>
                  <a:srgbClr val="FF0000"/>
                </a:solidFill>
              </a:rPr>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13482032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ea typeface="ＭＳ Ｐゴシック" panose="020B0600070205080204" pitchFamily="34" charset="-128"/>
              </a:rPr>
              <a:t>Technology and Employment</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566737" y="4198880"/>
            <a:ext cx="8001000"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What Makes the On-Demand Economy Possible?</a:t>
            </a:r>
          </a:p>
          <a:p>
            <a:pPr algn="ctr">
              <a:spcBef>
                <a:spcPct val="25000"/>
              </a:spcBef>
              <a:buClr>
                <a:srgbClr val="FF6801"/>
              </a:buClr>
              <a:buFont typeface="Wingdings" panose="05000000000000000000" pitchFamily="2" charset="2"/>
              <a:buNone/>
            </a:pPr>
            <a:r>
              <a:rPr lang="en-US" altLang="en-US" sz="3600" b="1" i="1" dirty="0" smtClean="0">
                <a:solidFill>
                  <a:srgbClr val="C00000"/>
                </a:solidFill>
                <a:cs typeface="Arial" panose="020B0604020202020204" pitchFamily="34" charset="0"/>
              </a:rPr>
              <a:t>Why Does It Matter for Insurers?</a:t>
            </a:r>
          </a:p>
          <a:p>
            <a:pPr algn="ctr">
              <a:spcBef>
                <a:spcPct val="25000"/>
              </a:spcBef>
              <a:buClr>
                <a:srgbClr val="FF6801"/>
              </a:buClr>
              <a:buFont typeface="Wingdings" panose="05000000000000000000" pitchFamily="2" charset="2"/>
              <a:buNone/>
            </a:pPr>
            <a:endParaRPr lang="en-US" altLang="en-US" sz="3600" b="1" dirty="0">
              <a:solidFill>
                <a:srgbClr val="225A7A"/>
              </a:solidFill>
              <a:cs typeface="Arial" panose="020B0604020202020204" pitchFamily="34" charset="0"/>
            </a:endParaRP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65</a:t>
            </a:fld>
            <a:endParaRPr lang="en-US" altLang="en-US" sz="1800"/>
          </a:p>
        </p:txBody>
      </p:sp>
    </p:spTree>
    <p:extLst>
      <p:ext uri="{BB962C8B-B14F-4D97-AF65-F5344CB8AC3E}">
        <p14:creationId xmlns:p14="http://schemas.microsoft.com/office/powerpoint/2010/main" val="6472947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Platform.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1085850" y="771526"/>
            <a:ext cx="6972300" cy="400110"/>
          </a:xfrm>
          <a:prstGeom prst="rect">
            <a:avLst/>
          </a:prstGeom>
          <a:solidFill>
            <a:schemeClr val="bg1"/>
          </a:solidFill>
        </p:spPr>
        <p:txBody>
          <a:bodyPr wrap="square" rtlCol="0">
            <a:spAutoFit/>
          </a:bodyPr>
          <a:lstStyle/>
          <a:p>
            <a:r>
              <a:rPr lang="en-US" sz="2000" b="1" dirty="0" smtClean="0"/>
              <a:t>GLOBAL SHIPMENTS OF SMARTPHONES (MILLIONS)</a:t>
            </a:r>
            <a:endParaRPr lang="en-US" sz="2000" b="1" dirty="0"/>
          </a:p>
        </p:txBody>
      </p:sp>
      <p:sp>
        <p:nvSpPr>
          <p:cNvPr id="5" name="Text Box 17"/>
          <p:cNvSpPr txBox="1">
            <a:spLocks noChangeArrowheads="1"/>
          </p:cNvSpPr>
          <p:nvPr/>
        </p:nvSpPr>
        <p:spPr bwMode="auto">
          <a:xfrm>
            <a:off x="3563272" y="1370171"/>
            <a:ext cx="3765550"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smtClean="0">
                <a:solidFill>
                  <a:srgbClr val="FFFFFF"/>
                </a:solidFill>
              </a:rPr>
              <a:t>Smartphones are the breakthrough technology behind the on-demand economy</a:t>
            </a:r>
            <a:endParaRPr lang="en-US" b="1" dirty="0">
              <a:solidFill>
                <a:srgbClr val="FFFFFF"/>
              </a:solidFill>
            </a:endParaRPr>
          </a:p>
        </p:txBody>
      </p:sp>
      <p:sp>
        <p:nvSpPr>
          <p:cNvPr id="6" name="Text Box 17"/>
          <p:cNvSpPr txBox="1">
            <a:spLocks noChangeArrowheads="1"/>
          </p:cNvSpPr>
          <p:nvPr/>
        </p:nvSpPr>
        <p:spPr bwMode="auto">
          <a:xfrm>
            <a:off x="3444209" y="3048624"/>
            <a:ext cx="3485229"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smtClean="0">
                <a:solidFill>
                  <a:srgbClr val="FFFFFF"/>
                </a:solidFill>
              </a:rPr>
              <a:t>2015: ~50% of adults globally have a smartphone</a:t>
            </a:r>
          </a:p>
          <a:p>
            <a:pPr algn="ctr"/>
            <a:r>
              <a:rPr lang="en-US" b="1" i="1" dirty="0" smtClean="0">
                <a:solidFill>
                  <a:srgbClr val="FFFF00"/>
                </a:solidFill>
              </a:rPr>
              <a:t>2020: About 80% will own one</a:t>
            </a:r>
            <a:endParaRPr lang="en-US" b="1" i="1" dirty="0">
              <a:solidFill>
                <a:srgbClr val="FFFF00"/>
              </a:solidFill>
            </a:endParaRPr>
          </a:p>
        </p:txBody>
      </p:sp>
    </p:spTree>
    <p:extLst>
      <p:ext uri="{BB962C8B-B14F-4D97-AF65-F5344CB8AC3E}">
        <p14:creationId xmlns:p14="http://schemas.microsoft.com/office/powerpoint/2010/main" val="2430861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2670474011"/>
              </p:ext>
            </p:extLst>
          </p:nvPr>
        </p:nvGraphicFramePr>
        <p:xfrm>
          <a:off x="58738" y="1460909"/>
          <a:ext cx="8932862" cy="5451475"/>
        </p:xfrm>
        <a:graphic>
          <a:graphicData uri="http://schemas.openxmlformats.org/presentationml/2006/ole">
            <mc:AlternateContent xmlns:mc="http://schemas.openxmlformats.org/markup-compatibility/2006">
              <mc:Choice xmlns:v="urn:schemas-microsoft-com:vml" Requires="v">
                <p:oleObj spid="_x0000_s28542072" name="Chart" r:id="rId3" imgW="5467430" imgH="3587707" progId="MSGraph.Chart.8">
                  <p:embed followColorScheme="full"/>
                </p:oleObj>
              </mc:Choice>
              <mc:Fallback>
                <p:oleObj name="Chart" r:id="rId3" imgW="5467430" imgH="3587707" progId="MSGraph.Chart.8">
                  <p:embed followColorScheme="full"/>
                  <p:pic>
                    <p:nvPicPr>
                      <p:cNvPr id="0" name=""/>
                      <p:cNvPicPr>
                        <a:picLocks noChangeAspect="1" noChangeArrowheads="1"/>
                      </p:cNvPicPr>
                      <p:nvPr/>
                    </p:nvPicPr>
                    <p:blipFill>
                      <a:blip r:embed="rId4"/>
                      <a:srcRect/>
                      <a:stretch>
                        <a:fillRect/>
                      </a:stretch>
                    </p:blipFill>
                    <p:spPr bwMode="auto">
                      <a:xfrm>
                        <a:off x="58738" y="1460909"/>
                        <a:ext cx="8932862" cy="5451475"/>
                      </a:xfrm>
                      <a:prstGeom prst="rect">
                        <a:avLst/>
                      </a:prstGeom>
                      <a:noFill/>
                      <a:ln>
                        <a:noFill/>
                      </a:ln>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Growth in Temporary Workers vs. </a:t>
            </a:r>
            <a:br>
              <a:rPr lang="en-US" dirty="0" smtClean="0"/>
            </a:br>
            <a:r>
              <a:rPr lang="en-US" dirty="0" smtClean="0"/>
              <a:t>All Nonfarm Employment</a:t>
            </a:r>
            <a:r>
              <a:rPr lang="en-US" sz="3200" dirty="0" smtClean="0"/>
              <a:t>, 2010-2015*</a:t>
            </a:r>
            <a:endParaRPr lang="en-US" dirty="0" smtClean="0"/>
          </a:p>
        </p:txBody>
      </p:sp>
      <p:sp>
        <p:nvSpPr>
          <p:cNvPr id="37892" name="Text Box 4"/>
          <p:cNvSpPr txBox="1">
            <a:spLocks noChangeArrowheads="1"/>
          </p:cNvSpPr>
          <p:nvPr/>
        </p:nvSpPr>
        <p:spPr bwMode="auto">
          <a:xfrm>
            <a:off x="114173" y="6387143"/>
            <a:ext cx="8763000" cy="431529"/>
          </a:xfrm>
          <a:prstGeom prst="rect">
            <a:avLst/>
          </a:prstGeom>
          <a:noFill/>
          <a:ln w="9525">
            <a:noFill/>
            <a:miter lim="800000"/>
            <a:headEnd/>
            <a:tailEnd/>
          </a:ln>
        </p:spPr>
        <p:txBody>
          <a:bodyPr lIns="92075" tIns="46038" rIns="92075" bIns="46038">
            <a:spAutoFit/>
          </a:bodyPr>
          <a:lstStyle/>
          <a:p>
            <a:r>
              <a:rPr lang="en-US" sz="1100" dirty="0" smtClean="0"/>
              <a:t>*Through March 2015.</a:t>
            </a:r>
          </a:p>
          <a:p>
            <a:r>
              <a:rPr lang="en-US" sz="1100" dirty="0" smtClean="0"/>
              <a:t>Source</a:t>
            </a:r>
            <a:r>
              <a:rPr lang="en-US" sz="1100" dirty="0"/>
              <a:t>: </a:t>
            </a:r>
            <a:r>
              <a:rPr lang="en-US" sz="1100" dirty="0" smtClean="0"/>
              <a:t>US Bureau of Labor Statistics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Annual Percent Change</a:t>
            </a:r>
            <a:endParaRPr lang="en-US" b="1" dirty="0">
              <a:solidFill>
                <a:srgbClr val="225A7A"/>
              </a:solidFill>
            </a:endParaRPr>
          </a:p>
        </p:txBody>
      </p:sp>
      <p:sp>
        <p:nvSpPr>
          <p:cNvPr id="7" name="AutoShape 13"/>
          <p:cNvSpPr>
            <a:spLocks noChangeArrowheads="1"/>
          </p:cNvSpPr>
          <p:nvPr/>
        </p:nvSpPr>
        <p:spPr bwMode="blackWhite">
          <a:xfrm>
            <a:off x="3077497" y="1830884"/>
            <a:ext cx="3451122" cy="1229542"/>
          </a:xfrm>
          <a:prstGeom prst="wedgeRectCallout">
            <a:avLst>
              <a:gd name="adj1" fmla="val 71142"/>
              <a:gd name="adj2" fmla="val 1393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Demand for temporary workers has increased 2 to 3 times faster than for workers overall in recent years</a:t>
            </a:r>
            <a:endParaRPr lang="en-US" b="1" i="1" dirty="0">
              <a:solidFill>
                <a:schemeClr val="bg1"/>
              </a:solidFill>
            </a:endParaRPr>
          </a:p>
        </p:txBody>
      </p:sp>
    </p:spTree>
    <p:extLst>
      <p:ext uri="{BB962C8B-B14F-4D97-AF65-F5344CB8AC3E}">
        <p14:creationId xmlns:p14="http://schemas.microsoft.com/office/powerpoint/2010/main" val="795182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loye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8203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69</a:t>
            </a:fld>
            <a:endParaRPr lang="en-US" sz="900"/>
          </a:p>
        </p:txBody>
      </p:sp>
      <p:sp>
        <p:nvSpPr>
          <p:cNvPr id="65541" name="Rectangle 2"/>
          <p:cNvSpPr>
            <a:spLocks noGrp="1" noChangeArrowheads="1"/>
          </p:cNvSpPr>
          <p:nvPr>
            <p:ph type="title" idx="4294967295"/>
          </p:nvPr>
        </p:nvSpPr>
        <p:spPr/>
        <p:txBody>
          <a:bodyPr/>
          <a:lstStyle/>
          <a:p>
            <a:r>
              <a:rPr lang="en-US" dirty="0" smtClean="0"/>
              <a:t>The On-Demand</a:t>
            </a:r>
            <a:r>
              <a:rPr lang="en-US" dirty="0"/>
              <a:t> </a:t>
            </a:r>
            <a:r>
              <a:rPr lang="en-US" dirty="0" smtClean="0"/>
              <a:t>Economy and American Workers: What Is Happening?</a:t>
            </a:r>
          </a:p>
        </p:txBody>
      </p:sp>
      <p:sp>
        <p:nvSpPr>
          <p:cNvPr id="1922051" name="Rectangle 3"/>
          <p:cNvSpPr>
            <a:spLocks noGrp="1" noChangeArrowheads="1"/>
          </p:cNvSpPr>
          <p:nvPr>
            <p:ph type="body" idx="4294967295"/>
          </p:nvPr>
        </p:nvSpPr>
        <p:spPr>
          <a:xfrm>
            <a:off x="160802" y="998758"/>
            <a:ext cx="8754598" cy="4652963"/>
          </a:xfrm>
        </p:spPr>
        <p:txBody>
          <a:bodyPr/>
          <a:lstStyle/>
          <a:p>
            <a:pPr>
              <a:lnSpc>
                <a:spcPts val="2400"/>
              </a:lnSpc>
              <a:spcBef>
                <a:spcPct val="50000"/>
              </a:spcBef>
            </a:pPr>
            <a:r>
              <a:rPr lang="en-US" sz="2100" b="1" dirty="0" smtClean="0"/>
              <a:t>Technology is Fundamentally </a:t>
            </a:r>
            <a:r>
              <a:rPr lang="en-US" sz="2100" b="1" dirty="0"/>
              <a:t>T</a:t>
            </a:r>
            <a:r>
              <a:rPr lang="en-US" sz="2100" b="1" dirty="0" smtClean="0"/>
              <a:t>ransforming </a:t>
            </a:r>
            <a:r>
              <a:rPr lang="en-US" sz="2100" b="1" dirty="0"/>
              <a:t>H</a:t>
            </a:r>
            <a:r>
              <a:rPr lang="en-US" sz="2100" b="1" dirty="0" smtClean="0"/>
              <a:t>ow </a:t>
            </a:r>
            <a:r>
              <a:rPr lang="en-US" sz="2100" b="1" dirty="0"/>
              <a:t>R</a:t>
            </a:r>
            <a:r>
              <a:rPr lang="en-US" sz="2100" b="1" dirty="0" smtClean="0"/>
              <a:t>esources are Allocated and Used in the Economy</a:t>
            </a:r>
            <a:endParaRPr lang="en-US" sz="1900" b="1" dirty="0" smtClean="0"/>
          </a:p>
          <a:p>
            <a:pPr>
              <a:lnSpc>
                <a:spcPts val="2400"/>
              </a:lnSpc>
              <a:spcBef>
                <a:spcPct val="50000"/>
              </a:spcBef>
            </a:pPr>
            <a:r>
              <a:rPr lang="en-US" sz="2100" b="1" dirty="0" smtClean="0"/>
              <a:t>Labor is No </a:t>
            </a:r>
            <a:r>
              <a:rPr lang="en-US" sz="2100" b="1" dirty="0"/>
              <a:t>E</a:t>
            </a:r>
            <a:r>
              <a:rPr lang="en-US" sz="2100" b="1" dirty="0" smtClean="0"/>
              <a:t>xception to this Transformation</a:t>
            </a:r>
          </a:p>
          <a:p>
            <a:pPr>
              <a:lnSpc>
                <a:spcPts val="2400"/>
              </a:lnSpc>
              <a:spcBef>
                <a:spcPct val="50000"/>
              </a:spcBef>
            </a:pPr>
            <a:r>
              <a:rPr lang="en-US" sz="2100" b="1" dirty="0" smtClean="0"/>
              <a:t>Technology Offers New Opportunities to Match Labor to Jobs</a:t>
            </a:r>
          </a:p>
          <a:p>
            <a:pPr lvl="1">
              <a:lnSpc>
                <a:spcPts val="2400"/>
              </a:lnSpc>
            </a:pPr>
            <a:r>
              <a:rPr lang="en-US" sz="1900" b="1" dirty="0" smtClean="0"/>
              <a:t>Owners of spare capacity (workers with time and skill) can be paired at low cost with those with a demand for that time and skill</a:t>
            </a:r>
          </a:p>
          <a:p>
            <a:pPr lvl="1">
              <a:lnSpc>
                <a:spcPts val="2400"/>
              </a:lnSpc>
            </a:pPr>
            <a:r>
              <a:rPr lang="en-US" sz="1900" b="1" dirty="0" smtClean="0"/>
              <a:t>Bringing together labor and those who employ labor is not new</a:t>
            </a:r>
          </a:p>
          <a:p>
            <a:pPr lvl="1">
              <a:lnSpc>
                <a:spcPts val="2400"/>
              </a:lnSpc>
            </a:pPr>
            <a:r>
              <a:rPr lang="en-US" sz="1900" b="1" dirty="0" smtClean="0"/>
              <a:t>BUT: Pairing occurs with a speed and breadth never before possible</a:t>
            </a:r>
          </a:p>
          <a:p>
            <a:pPr>
              <a:lnSpc>
                <a:spcPts val="2400"/>
              </a:lnSpc>
              <a:spcBef>
                <a:spcPct val="50000"/>
              </a:spcBef>
            </a:pPr>
            <a:r>
              <a:rPr lang="en-US" sz="2100" b="1" dirty="0" smtClean="0"/>
              <a:t>Witnessing the Demise of the Traditional Understanding of What is Meant by a “Good” Job</a:t>
            </a:r>
          </a:p>
          <a:p>
            <a:pPr lvl="1">
              <a:lnSpc>
                <a:spcPts val="2400"/>
              </a:lnSpc>
            </a:pPr>
            <a:r>
              <a:rPr lang="en-US" sz="1900" b="1" dirty="0" smtClean="0"/>
              <a:t>Concept born in the Industrial Age (1880-1980), is eroding</a:t>
            </a:r>
          </a:p>
          <a:p>
            <a:pPr lvl="1">
              <a:lnSpc>
                <a:spcPts val="2400"/>
              </a:lnSpc>
            </a:pPr>
            <a:r>
              <a:rPr lang="en-US" sz="1900" b="1" dirty="0" smtClean="0"/>
              <a:t>Disintermediation of the firm as the place where labor, jobs matched</a:t>
            </a:r>
          </a:p>
          <a:p>
            <a:pPr>
              <a:lnSpc>
                <a:spcPts val="2400"/>
              </a:lnSpc>
              <a:spcBef>
                <a:spcPct val="50000"/>
              </a:spcBef>
            </a:pPr>
            <a:r>
              <a:rPr lang="en-US" sz="2100" b="1" dirty="0" smtClean="0"/>
              <a:t>Accelerating Trends that Started with Labor Strife, Globalization and Automation that Began in the 1970s and 1980s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16355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 combined ratio including M&amp;FG insurers is 97.0;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557326" name="Chart" r:id="rId4" imgW="8610548" imgH="3924439" progId="MSGraph.Chart.8">
                  <p:embed followColorScheme="full"/>
                </p:oleObj>
              </mc:Choice>
              <mc:Fallback>
                <p:oleObj name="Chart" r:id="rId4" imgW="8610548" imgH="3924439"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104909"/>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2013-15:Q1</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075889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70</a:t>
            </a:fld>
            <a:endParaRPr lang="en-US" sz="900"/>
          </a:p>
        </p:txBody>
      </p:sp>
      <p:sp>
        <p:nvSpPr>
          <p:cNvPr id="65541" name="Rectangle 2"/>
          <p:cNvSpPr>
            <a:spLocks noGrp="1" noChangeArrowheads="1"/>
          </p:cNvSpPr>
          <p:nvPr>
            <p:ph type="title" idx="4294967295"/>
          </p:nvPr>
        </p:nvSpPr>
        <p:spPr>
          <a:xfrm>
            <a:off x="160802" y="77104"/>
            <a:ext cx="7702550" cy="860425"/>
          </a:xfrm>
        </p:spPr>
        <p:txBody>
          <a:bodyPr/>
          <a:lstStyle/>
          <a:p>
            <a:r>
              <a:rPr lang="en-US" dirty="0" smtClean="0"/>
              <a:t>What’s In Store for the American Worker, Labor Force and Workers Comp</a:t>
            </a:r>
          </a:p>
        </p:txBody>
      </p:sp>
      <p:sp>
        <p:nvSpPr>
          <p:cNvPr id="1922051" name="Rectangle 3"/>
          <p:cNvSpPr>
            <a:spLocks noGrp="1" noChangeArrowheads="1"/>
          </p:cNvSpPr>
          <p:nvPr>
            <p:ph type="body" idx="4294967295"/>
          </p:nvPr>
        </p:nvSpPr>
        <p:spPr>
          <a:xfrm>
            <a:off x="160802" y="1070198"/>
            <a:ext cx="8754598" cy="4652963"/>
          </a:xfrm>
        </p:spPr>
        <p:txBody>
          <a:bodyPr/>
          <a:lstStyle/>
          <a:p>
            <a:pPr marL="0" indent="0">
              <a:lnSpc>
                <a:spcPts val="2400"/>
              </a:lnSpc>
              <a:spcBef>
                <a:spcPct val="50000"/>
              </a:spcBef>
              <a:buNone/>
            </a:pPr>
            <a:r>
              <a:rPr lang="en-US" sz="2100" b="1" dirty="0" smtClean="0">
                <a:solidFill>
                  <a:srgbClr val="FF0000"/>
                </a:solidFill>
              </a:rPr>
              <a:t>THE NEW AMERICAN WORKER: Two Schools of Thought</a:t>
            </a:r>
          </a:p>
          <a:p>
            <a:pPr>
              <a:lnSpc>
                <a:spcPts val="2400"/>
              </a:lnSpc>
              <a:spcBef>
                <a:spcPct val="50000"/>
              </a:spcBef>
            </a:pPr>
            <a:r>
              <a:rPr lang="en-US" sz="2100" b="1" i="1" u="sng" dirty="0" smtClean="0">
                <a:solidFill>
                  <a:srgbClr val="3333CC"/>
                </a:solidFill>
              </a:rPr>
              <a:t>OPTIMISTIC OUTLOOK</a:t>
            </a:r>
          </a:p>
          <a:p>
            <a:pPr lvl="1">
              <a:lnSpc>
                <a:spcPts val="2400"/>
              </a:lnSpc>
            </a:pPr>
            <a:r>
              <a:rPr lang="en-US" sz="1900" b="1" dirty="0" smtClean="0"/>
              <a:t>Technology frees workers from the bonds of centralized, hierarchical institutions (the firm)</a:t>
            </a:r>
          </a:p>
          <a:p>
            <a:pPr lvl="1">
              <a:lnSpc>
                <a:spcPts val="2400"/>
              </a:lnSpc>
            </a:pPr>
            <a:r>
              <a:rPr lang="en-US" sz="1900" b="1" dirty="0" smtClean="0"/>
              <a:t>Enhanced coordination of “haves” with “needs” that bypass firms as intermediaries</a:t>
            </a:r>
            <a:endParaRPr lang="en-US" sz="1700" b="1" dirty="0" smtClean="0"/>
          </a:p>
          <a:p>
            <a:pPr>
              <a:lnSpc>
                <a:spcPts val="2400"/>
              </a:lnSpc>
              <a:spcBef>
                <a:spcPct val="50000"/>
              </a:spcBef>
            </a:pPr>
            <a:r>
              <a:rPr lang="en-US" sz="2100" b="1" dirty="0" smtClean="0"/>
              <a:t>Who Benefits?</a:t>
            </a:r>
          </a:p>
          <a:p>
            <a:pPr lvl="1">
              <a:lnSpc>
                <a:spcPts val="2400"/>
              </a:lnSpc>
            </a:pPr>
            <a:r>
              <a:rPr lang="en-US" sz="1900" b="1" dirty="0" smtClean="0">
                <a:solidFill>
                  <a:srgbClr val="C00000"/>
                </a:solidFill>
              </a:rPr>
              <a:t>“</a:t>
            </a:r>
            <a:r>
              <a:rPr lang="en-US" sz="1900" b="1" u="sng" dirty="0" err="1" smtClean="0">
                <a:solidFill>
                  <a:srgbClr val="C00000"/>
                </a:solidFill>
              </a:rPr>
              <a:t>Flexers</a:t>
            </a:r>
            <a:r>
              <a:rPr lang="en-US" sz="1900" b="1" dirty="0" smtClean="0">
                <a:solidFill>
                  <a:srgbClr val="C00000"/>
                </a:solidFill>
              </a:rPr>
              <a:t>”</a:t>
            </a:r>
            <a:r>
              <a:rPr lang="en-US" sz="1900" b="1" dirty="0" smtClean="0"/>
              <a:t>: People who value or require flexibility in work arrangements (stay-at-home parents, retirees, students, disabled)</a:t>
            </a:r>
          </a:p>
          <a:p>
            <a:pPr lvl="1">
              <a:lnSpc>
                <a:spcPts val="2400"/>
              </a:lnSpc>
            </a:pPr>
            <a:r>
              <a:rPr lang="en-US" sz="1900" b="1" dirty="0" smtClean="0">
                <a:solidFill>
                  <a:srgbClr val="C00000"/>
                </a:solidFill>
              </a:rPr>
              <a:t>Professionals</a:t>
            </a:r>
            <a:r>
              <a:rPr lang="en-US" sz="1900" b="1" dirty="0" smtClean="0"/>
              <a:t>: People with portable skills that can be offered through online platforms (semi and high-skilled trades, professional services)</a:t>
            </a:r>
          </a:p>
          <a:p>
            <a:pPr lvl="1">
              <a:lnSpc>
                <a:spcPts val="2400"/>
              </a:lnSpc>
            </a:pPr>
            <a:r>
              <a:rPr lang="en-US" sz="1900" b="1" dirty="0" smtClean="0">
                <a:solidFill>
                  <a:srgbClr val="C00000"/>
                </a:solidFill>
              </a:rPr>
              <a:t>Unemployed/Underemployed</a:t>
            </a:r>
            <a:r>
              <a:rPr lang="en-US" sz="1900" b="1" dirty="0" smtClean="0"/>
              <a:t>: Offers at least some opportunity to offer and utilize skills and generate income</a:t>
            </a: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 Box 4"/>
          <p:cNvSpPr txBox="1">
            <a:spLocks noChangeArrowheads="1"/>
          </p:cNvSpPr>
          <p:nvPr/>
        </p:nvSpPr>
        <p:spPr bwMode="auto">
          <a:xfrm>
            <a:off x="114173" y="6387143"/>
            <a:ext cx="8763000" cy="431529"/>
          </a:xfrm>
          <a:prstGeom prst="rect">
            <a:avLst/>
          </a:prstGeom>
          <a:noFill/>
          <a:ln w="9525">
            <a:noFill/>
            <a:miter lim="800000"/>
            <a:headEnd/>
            <a:tailEnd/>
          </a:ln>
        </p:spPr>
        <p:txBody>
          <a:bodyPr lIns="92075" tIns="46038" rIns="92075" bIns="46038">
            <a:spAutoFit/>
          </a:bodyPr>
          <a:lstStyle/>
          <a:p>
            <a:endParaRPr lang="en-US" sz="1100" dirty="0" smtClean="0"/>
          </a:p>
          <a:p>
            <a:r>
              <a:rPr lang="en-US" sz="1100" dirty="0" smtClean="0"/>
              <a:t>Sources: Wall Street Journal; The Economist; </a:t>
            </a:r>
            <a:r>
              <a:rPr lang="en-US" sz="1100" dirty="0"/>
              <a:t>Insurance Information </a:t>
            </a:r>
            <a:r>
              <a:rPr lang="en-US" sz="1100" dirty="0" smtClean="0"/>
              <a:t>Institute research.</a:t>
            </a:r>
            <a:endParaRPr lang="en-US" sz="1100" dirty="0"/>
          </a:p>
        </p:txBody>
      </p:sp>
    </p:spTree>
    <p:extLst>
      <p:ext uri="{BB962C8B-B14F-4D97-AF65-F5344CB8AC3E}">
        <p14:creationId xmlns:p14="http://schemas.microsoft.com/office/powerpoint/2010/main" val="21606985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71</a:t>
            </a:fld>
            <a:endParaRPr lang="en-US" sz="900"/>
          </a:p>
        </p:txBody>
      </p:sp>
      <p:sp>
        <p:nvSpPr>
          <p:cNvPr id="65541" name="Rectangle 2"/>
          <p:cNvSpPr>
            <a:spLocks noGrp="1" noChangeArrowheads="1"/>
          </p:cNvSpPr>
          <p:nvPr>
            <p:ph type="title" idx="4294967295"/>
          </p:nvPr>
        </p:nvSpPr>
        <p:spPr>
          <a:xfrm>
            <a:off x="160802" y="77104"/>
            <a:ext cx="7702550" cy="860425"/>
          </a:xfrm>
        </p:spPr>
        <p:txBody>
          <a:bodyPr/>
          <a:lstStyle/>
          <a:p>
            <a:r>
              <a:rPr lang="en-US" dirty="0" smtClean="0"/>
              <a:t>What’s In Store for the American Worker, Labor Force and Workers Comp</a:t>
            </a:r>
          </a:p>
        </p:txBody>
      </p:sp>
      <p:sp>
        <p:nvSpPr>
          <p:cNvPr id="1922051" name="Rectangle 3"/>
          <p:cNvSpPr>
            <a:spLocks noGrp="1" noChangeArrowheads="1"/>
          </p:cNvSpPr>
          <p:nvPr>
            <p:ph type="body" idx="4294967295"/>
          </p:nvPr>
        </p:nvSpPr>
        <p:spPr>
          <a:xfrm>
            <a:off x="160802" y="1013046"/>
            <a:ext cx="8754598" cy="4652963"/>
          </a:xfrm>
        </p:spPr>
        <p:txBody>
          <a:bodyPr/>
          <a:lstStyle/>
          <a:p>
            <a:pPr>
              <a:lnSpc>
                <a:spcPts val="2200"/>
              </a:lnSpc>
              <a:spcBef>
                <a:spcPct val="50000"/>
              </a:spcBef>
            </a:pPr>
            <a:r>
              <a:rPr lang="en-US" sz="2100" b="1" i="1" u="sng" dirty="0" smtClean="0">
                <a:solidFill>
                  <a:srgbClr val="3333CC"/>
                </a:solidFill>
              </a:rPr>
              <a:t>PESSIMISTIC OUTLOOK</a:t>
            </a:r>
            <a:endParaRPr lang="en-US" sz="1900" b="1" dirty="0" smtClean="0"/>
          </a:p>
          <a:p>
            <a:pPr lvl="1">
              <a:lnSpc>
                <a:spcPts val="2200"/>
              </a:lnSpc>
            </a:pPr>
            <a:r>
              <a:rPr lang="en-US" sz="1900" b="1" dirty="0" smtClean="0"/>
              <a:t>On-Demand companies are software-driven marketplaces and position themselves as “</a:t>
            </a:r>
            <a:r>
              <a:rPr lang="en-US" sz="1900" b="1" i="1" dirty="0" smtClean="0"/>
              <a:t>platforms</a:t>
            </a:r>
            <a:r>
              <a:rPr lang="en-US" sz="1900" b="1" dirty="0" smtClean="0"/>
              <a:t>” rather than “</a:t>
            </a:r>
            <a:r>
              <a:rPr lang="en-US" sz="1900" b="1" i="1" dirty="0" smtClean="0"/>
              <a:t>employers</a:t>
            </a:r>
            <a:r>
              <a:rPr lang="en-US" sz="1900" b="1" dirty="0" smtClean="0"/>
              <a:t>”</a:t>
            </a:r>
          </a:p>
          <a:p>
            <a:pPr lvl="1">
              <a:lnSpc>
                <a:spcPts val="2200"/>
              </a:lnSpc>
            </a:pPr>
            <a:r>
              <a:rPr lang="en-US" sz="1900" b="1" dirty="0" smtClean="0"/>
              <a:t>Enormous valuations (e.g., $40B for Uber on $2B in earnings) reflect the extraction of resources that otherwise would go to benefits, investments in safety, training, etc.</a:t>
            </a:r>
          </a:p>
          <a:p>
            <a:pPr lvl="2">
              <a:lnSpc>
                <a:spcPts val="2200"/>
              </a:lnSpc>
            </a:pPr>
            <a:r>
              <a:rPr lang="en-US" sz="1700" b="1" dirty="0" smtClean="0"/>
              <a:t>Uber’s valuation was greater than that of 72% of the S&amp;P500 at YE 2014</a:t>
            </a:r>
          </a:p>
          <a:p>
            <a:pPr lvl="2">
              <a:lnSpc>
                <a:spcPts val="2200"/>
              </a:lnSpc>
            </a:pPr>
            <a:r>
              <a:rPr lang="en-US" sz="1700" b="1" dirty="0" smtClean="0"/>
              <a:t>Valued more than Delta Airlines, Kraft Foods, CBS, Macy’s, Hilton, Aflac…</a:t>
            </a:r>
          </a:p>
          <a:p>
            <a:pPr lvl="1">
              <a:lnSpc>
                <a:spcPts val="2200"/>
              </a:lnSpc>
            </a:pPr>
            <a:r>
              <a:rPr lang="en-US" sz="1900" b="1" dirty="0" smtClean="0"/>
              <a:t>Jobs reduced to freelanced, temporary “gigs”</a:t>
            </a:r>
          </a:p>
          <a:p>
            <a:pPr lvl="1">
              <a:lnSpc>
                <a:spcPts val="2200"/>
              </a:lnSpc>
            </a:pPr>
            <a:r>
              <a:rPr lang="en-US" sz="1900" b="1" dirty="0" smtClean="0"/>
              <a:t>Low skill workers and those who lack flexibility are left further behind</a:t>
            </a:r>
          </a:p>
          <a:p>
            <a:pPr lvl="1">
              <a:lnSpc>
                <a:spcPts val="2200"/>
              </a:lnSpc>
            </a:pPr>
            <a:r>
              <a:rPr lang="en-US" sz="1900" b="1" dirty="0" smtClean="0"/>
              <a:t>Workers treated as independent contractors without intrinsic or basic economic rights</a:t>
            </a:r>
            <a:endParaRPr lang="en-US" sz="1700" b="1" dirty="0" smtClean="0"/>
          </a:p>
          <a:p>
            <a:pPr>
              <a:lnSpc>
                <a:spcPts val="2200"/>
              </a:lnSpc>
              <a:spcBef>
                <a:spcPct val="50000"/>
              </a:spcBef>
            </a:pPr>
            <a:r>
              <a:rPr lang="en-US" sz="2100" b="1" dirty="0" smtClean="0"/>
              <a:t>What Is Potentially Lost or Compromised?</a:t>
            </a:r>
          </a:p>
          <a:p>
            <a:pPr lvl="1">
              <a:lnSpc>
                <a:spcPts val="2200"/>
              </a:lnSpc>
            </a:pPr>
            <a:r>
              <a:rPr lang="en-US" sz="1900" b="1" dirty="0" smtClean="0"/>
              <a:t>Stability, Retirement Benefits, Sick Pay, Maternity Leave, Overtime</a:t>
            </a:r>
          </a:p>
          <a:p>
            <a:pPr lvl="1">
              <a:lnSpc>
                <a:spcPts val="2200"/>
              </a:lnSpc>
            </a:pPr>
            <a:r>
              <a:rPr lang="en-US" sz="1900" b="1" dirty="0" smtClean="0"/>
              <a:t>Health Insurance, Liability Coverage, Workers Comp Coverage</a:t>
            </a: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 Box 4"/>
          <p:cNvSpPr txBox="1">
            <a:spLocks noChangeArrowheads="1"/>
          </p:cNvSpPr>
          <p:nvPr/>
        </p:nvSpPr>
        <p:spPr bwMode="auto">
          <a:xfrm>
            <a:off x="114173" y="6387143"/>
            <a:ext cx="8763000" cy="431529"/>
          </a:xfrm>
          <a:prstGeom prst="rect">
            <a:avLst/>
          </a:prstGeom>
          <a:noFill/>
          <a:ln w="9525">
            <a:noFill/>
            <a:miter lim="800000"/>
            <a:headEnd/>
            <a:tailEnd/>
          </a:ln>
        </p:spPr>
        <p:txBody>
          <a:bodyPr lIns="92075" tIns="46038" rIns="92075" bIns="46038">
            <a:spAutoFit/>
          </a:bodyPr>
          <a:lstStyle/>
          <a:p>
            <a:endParaRPr lang="en-US" sz="1100" dirty="0" smtClean="0"/>
          </a:p>
          <a:p>
            <a:r>
              <a:rPr lang="en-US" sz="1100" dirty="0" smtClean="0"/>
              <a:t>Sources: Wall Street Journal; The Economist; Fortune; Insurance </a:t>
            </a:r>
            <a:r>
              <a:rPr lang="en-US" sz="1100" dirty="0"/>
              <a:t>Information </a:t>
            </a:r>
            <a:r>
              <a:rPr lang="en-US" sz="1100" dirty="0" smtClean="0"/>
              <a:t>Institute research.</a:t>
            </a:r>
            <a:endParaRPr lang="en-US" sz="1100" dirty="0"/>
          </a:p>
        </p:txBody>
      </p:sp>
    </p:spTree>
    <p:extLst>
      <p:ext uri="{BB962C8B-B14F-4D97-AF65-F5344CB8AC3E}">
        <p14:creationId xmlns:p14="http://schemas.microsoft.com/office/powerpoint/2010/main" val="10454502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7" end="7"/>
                                            </p:txEl>
                                          </p:spTgt>
                                        </p:tgtEl>
                                        <p:attrNameLst>
                                          <p:attrName>style.visibility</p:attrName>
                                        </p:attrNameLst>
                                      </p:cBhvr>
                                      <p:to>
                                        <p:strVal val="visible"/>
                                      </p:to>
                                    </p:set>
                                    <p:animEffect transition="in" filter="wipe(left)">
                                      <p:cBhvr>
                                        <p:cTn id="28" dur="500"/>
                                        <p:tgtEl>
                                          <p:spTgt spid="1922051">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10" end="10"/>
                                            </p:txEl>
                                          </p:spTgt>
                                        </p:tgtEl>
                                        <p:attrNameLst>
                                          <p:attrName>style.visibility</p:attrName>
                                        </p:attrNameLst>
                                      </p:cBhvr>
                                      <p:to>
                                        <p:strVal val="visible"/>
                                      </p:to>
                                    </p:set>
                                    <p:animEffect transition="in" filter="wipe(left)">
                                      <p:cBhvr>
                                        <p:cTn id="39"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72</a:t>
            </a:fld>
            <a:endParaRPr lang="en-US" sz="900"/>
          </a:p>
        </p:txBody>
      </p:sp>
      <p:sp>
        <p:nvSpPr>
          <p:cNvPr id="65541" name="Rectangle 2"/>
          <p:cNvSpPr>
            <a:spLocks noGrp="1" noChangeArrowheads="1"/>
          </p:cNvSpPr>
          <p:nvPr>
            <p:ph type="title" idx="4294967295"/>
          </p:nvPr>
        </p:nvSpPr>
        <p:spPr>
          <a:xfrm>
            <a:off x="298450" y="119064"/>
            <a:ext cx="7400925" cy="860425"/>
          </a:xfrm>
        </p:spPr>
        <p:txBody>
          <a:bodyPr/>
          <a:lstStyle/>
          <a:p>
            <a:pPr>
              <a:lnSpc>
                <a:spcPct val="85000"/>
              </a:lnSpc>
            </a:pPr>
            <a:r>
              <a:rPr lang="en-US" dirty="0" smtClean="0"/>
              <a:t>Potential Consequences for Insurers</a:t>
            </a:r>
          </a:p>
        </p:txBody>
      </p:sp>
      <p:sp>
        <p:nvSpPr>
          <p:cNvPr id="1922051" name="Rectangle 3"/>
          <p:cNvSpPr>
            <a:spLocks noGrp="1" noChangeArrowheads="1"/>
          </p:cNvSpPr>
          <p:nvPr>
            <p:ph type="body" idx="4294967295"/>
          </p:nvPr>
        </p:nvSpPr>
        <p:spPr>
          <a:xfrm>
            <a:off x="160802" y="1098774"/>
            <a:ext cx="8754598" cy="4652963"/>
          </a:xfrm>
        </p:spPr>
        <p:txBody>
          <a:bodyPr/>
          <a:lstStyle/>
          <a:p>
            <a:pPr>
              <a:lnSpc>
                <a:spcPts val="2100"/>
              </a:lnSpc>
              <a:spcBef>
                <a:spcPct val="50000"/>
              </a:spcBef>
            </a:pPr>
            <a:r>
              <a:rPr lang="en-US" sz="2000" b="1" dirty="0" smtClean="0"/>
              <a:t>On-Demand Platforms Have Struggled with Concepts of Liability</a:t>
            </a:r>
          </a:p>
          <a:p>
            <a:pPr>
              <a:lnSpc>
                <a:spcPts val="2100"/>
              </a:lnSpc>
              <a:spcBef>
                <a:spcPct val="50000"/>
              </a:spcBef>
            </a:pPr>
            <a:r>
              <a:rPr lang="en-US" sz="2000" b="1" dirty="0" smtClean="0"/>
              <a:t>There Has Been a General Resistance to Assuming Liability or Responsibility Unless Compelled to Do So</a:t>
            </a:r>
            <a:endParaRPr lang="en-US" sz="1800" b="1" dirty="0" smtClean="0"/>
          </a:p>
          <a:p>
            <a:pPr>
              <a:lnSpc>
                <a:spcPts val="2100"/>
              </a:lnSpc>
              <a:spcBef>
                <a:spcPct val="50000"/>
              </a:spcBef>
            </a:pPr>
            <a:r>
              <a:rPr lang="en-US" sz="2000" b="1" dirty="0" smtClean="0"/>
              <a:t>Companies Have Sought to Keep as Much Liability as Possible on the Individual Offering their (Contracted) Labor or Resources</a:t>
            </a:r>
          </a:p>
          <a:p>
            <a:pPr>
              <a:lnSpc>
                <a:spcPts val="2100"/>
              </a:lnSpc>
              <a:spcBef>
                <a:spcPct val="50000"/>
              </a:spcBef>
            </a:pPr>
            <a:r>
              <a:rPr lang="en-US" sz="2000" b="1" dirty="0" smtClean="0"/>
              <a:t>Minding the Gap</a:t>
            </a:r>
          </a:p>
          <a:p>
            <a:pPr lvl="1">
              <a:lnSpc>
                <a:spcPts val="2100"/>
              </a:lnSpc>
            </a:pPr>
            <a:r>
              <a:rPr lang="en-US" sz="1800" b="1" dirty="0" smtClean="0"/>
              <a:t>Traditional insurance will often not cover a worker engaged in offering labor or resources through these platforms</a:t>
            </a:r>
          </a:p>
          <a:p>
            <a:pPr lvl="1">
              <a:lnSpc>
                <a:spcPts val="2100"/>
              </a:lnSpc>
            </a:pPr>
            <a:r>
              <a:rPr lang="en-US" sz="1800" b="1" dirty="0" smtClean="0"/>
              <a:t>E.g., Auto ins. generally won’t cover you if you while driving for Uber</a:t>
            </a:r>
          </a:p>
          <a:p>
            <a:pPr lvl="1">
              <a:lnSpc>
                <a:spcPts val="2100"/>
              </a:lnSpc>
            </a:pPr>
            <a:r>
              <a:rPr lang="en-US" sz="1800" b="1" dirty="0" smtClean="0"/>
              <a:t>Home ins. won’t cover for other than occasional rentals of property</a:t>
            </a:r>
          </a:p>
          <a:p>
            <a:pPr lvl="1">
              <a:lnSpc>
                <a:spcPts val="2100"/>
              </a:lnSpc>
            </a:pPr>
            <a:r>
              <a:rPr lang="en-US" sz="1800" b="1" dirty="0" smtClean="0"/>
              <a:t>Unless self-procured, on-demand worker (independent contactors) will generally have no workers comp recourse if injured on the job</a:t>
            </a:r>
          </a:p>
          <a:p>
            <a:pPr>
              <a:lnSpc>
                <a:spcPts val="2100"/>
              </a:lnSpc>
            </a:pPr>
            <a:r>
              <a:rPr lang="en-US" sz="2000" b="1" dirty="0" smtClean="0"/>
              <a:t>Long Legislative and Court Battles Lie Ahead</a:t>
            </a:r>
          </a:p>
          <a:p>
            <a:pPr>
              <a:lnSpc>
                <a:spcPts val="2100"/>
              </a:lnSpc>
            </a:pPr>
            <a:r>
              <a:rPr lang="en-US" sz="2000" b="1" dirty="0" smtClean="0"/>
              <a:t>Insurance Solutions Becoming More Common</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232274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73</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On-Demand Workers</a:t>
            </a:r>
            <a:endParaRPr lang="en-US" sz="2800" b="1" dirty="0">
              <a:solidFill>
                <a:schemeClr val="bg1"/>
              </a:solidFill>
            </a:endParaRPr>
          </a:p>
        </p:txBody>
      </p:sp>
      <p:sp>
        <p:nvSpPr>
          <p:cNvPr id="109574" name="TextBox 5"/>
          <p:cNvSpPr txBox="1">
            <a:spLocks noChangeArrowheads="1"/>
          </p:cNvSpPr>
          <p:nvPr/>
        </p:nvSpPr>
        <p:spPr bwMode="auto">
          <a:xfrm>
            <a:off x="568320" y="3517185"/>
            <a:ext cx="8139907" cy="1569660"/>
          </a:xfrm>
          <a:prstGeom prst="rect">
            <a:avLst/>
          </a:prstGeom>
          <a:noFill/>
          <a:ln w="9525">
            <a:noFill/>
            <a:miter lim="800000"/>
            <a:headEnd/>
            <a:tailEnd/>
          </a:ln>
        </p:spPr>
        <p:txBody>
          <a:bodyPr wrap="square">
            <a:spAutoFit/>
          </a:bodyPr>
          <a:lstStyle/>
          <a:p>
            <a:pPr algn="ctr"/>
            <a:r>
              <a:rPr lang="en-US" sz="3200" b="1" dirty="0" smtClean="0">
                <a:solidFill>
                  <a:srgbClr val="225A7A"/>
                </a:solidFill>
              </a:rPr>
              <a:t>Who Are They?</a:t>
            </a:r>
          </a:p>
          <a:p>
            <a:pPr algn="ctr"/>
            <a:endParaRPr lang="en-US" sz="3200" b="1" dirty="0" smtClean="0">
              <a:solidFill>
                <a:srgbClr val="225A7A"/>
              </a:solidFill>
            </a:endParaRPr>
          </a:p>
          <a:p>
            <a:pPr algn="ctr"/>
            <a:r>
              <a:rPr lang="en-US" sz="3200" b="1" i="1" dirty="0" smtClean="0">
                <a:solidFill>
                  <a:srgbClr val="FF0000"/>
                </a:solidFill>
              </a:rPr>
              <a:t>And Who’s Driving Demand for Them?</a:t>
            </a:r>
            <a:endParaRPr lang="en-US" sz="3200" b="1" dirty="0" smtClean="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73</a:t>
            </a:fld>
            <a:endParaRPr lang="en-US"/>
          </a:p>
        </p:txBody>
      </p:sp>
    </p:spTree>
    <p:extLst>
      <p:ext uri="{BB962C8B-B14F-4D97-AF65-F5344CB8AC3E}">
        <p14:creationId xmlns:p14="http://schemas.microsoft.com/office/powerpoint/2010/main" val="1150984863"/>
      </p:ext>
    </p:extLst>
  </p:cSld>
  <p:clrMapOvr>
    <a:masterClrMapping/>
  </p:clrMapOvr>
  <p:transition>
    <p:zoom dir="in"/>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74</a:t>
            </a:fld>
            <a:endParaRPr lang="en-US" smtClean="0">
              <a:solidFill>
                <a:srgbClr val="000000"/>
              </a:solidFill>
            </a:endParaRPr>
          </a:p>
        </p:txBody>
      </p:sp>
      <p:graphicFrame>
        <p:nvGraphicFramePr>
          <p:cNvPr id="5122" name="Object 2"/>
          <p:cNvGraphicFramePr>
            <a:graphicFrameLocks/>
          </p:cNvGraphicFramePr>
          <p:nvPr>
            <p:extLst>
              <p:ext uri="{D42A27DB-BD31-4B8C-83A1-F6EECF244321}">
                <p14:modId xmlns:p14="http://schemas.microsoft.com/office/powerpoint/2010/main" val="1207681842"/>
              </p:ext>
            </p:extLst>
          </p:nvPr>
        </p:nvGraphicFramePr>
        <p:xfrm>
          <a:off x="340735" y="1204920"/>
          <a:ext cx="8708015" cy="4676775"/>
        </p:xfrm>
        <a:graphic>
          <a:graphicData uri="http://schemas.openxmlformats.org/presentationml/2006/ole">
            <mc:AlternateContent xmlns:mc="http://schemas.openxmlformats.org/markup-compatibility/2006">
              <mc:Choice xmlns:v="urn:schemas-microsoft-com:vml" Requires="v">
                <p:oleObj spid="_x0000_s28543089" name="Chart" r:id="rId4" imgW="5803808" imgH="3048103" progId="MSGraph.Chart.8">
                  <p:embed followColorScheme="full"/>
                </p:oleObj>
              </mc:Choice>
              <mc:Fallback>
                <p:oleObj name="Chart" r:id="rId4" imgW="5803808" imgH="3048103" progId="MSGraph.Chart.8">
                  <p:embed followColorScheme="full"/>
                  <p:pic>
                    <p:nvPicPr>
                      <p:cNvPr id="0" name=""/>
                      <p:cNvPicPr>
                        <a:picLocks noChangeArrowheads="1"/>
                      </p:cNvPicPr>
                      <p:nvPr/>
                    </p:nvPicPr>
                    <p:blipFill>
                      <a:blip r:embed="rId5"/>
                      <a:srcRect/>
                      <a:stretch>
                        <a:fillRect/>
                      </a:stretch>
                    </p:blipFill>
                    <p:spPr bwMode="auto">
                      <a:xfrm>
                        <a:off x="340735" y="1204920"/>
                        <a:ext cx="8708015"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127897" y="92144"/>
            <a:ext cx="7661363" cy="860425"/>
          </a:xfrm>
        </p:spPr>
        <p:txBody>
          <a:bodyPr/>
          <a:lstStyle/>
          <a:p>
            <a:r>
              <a:rPr lang="en-US" sz="2600" dirty="0" smtClean="0"/>
              <a:t>Percent of People Who Have Engaged in an  “On Demand/Sharing Economy” Transaction</a:t>
            </a:r>
          </a:p>
        </p:txBody>
      </p:sp>
      <p:sp>
        <p:nvSpPr>
          <p:cNvPr id="1969158" name="AutoShape 6"/>
          <p:cNvSpPr>
            <a:spLocks noChangeArrowheads="1"/>
          </p:cNvSpPr>
          <p:nvPr/>
        </p:nvSpPr>
        <p:spPr bwMode="blackWhite">
          <a:xfrm>
            <a:off x="3284470" y="1384248"/>
            <a:ext cx="4059533" cy="1386673"/>
          </a:xfrm>
          <a:prstGeom prst="wedgeRectCallout">
            <a:avLst>
              <a:gd name="adj1" fmla="val -72452"/>
              <a:gd name="adj2" fmla="val 690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 majority of the US population has yet to engage in the “On Demand” economy</a:t>
            </a:r>
            <a:endParaRPr lang="en-US" b="1" dirty="0">
              <a:solidFill>
                <a:srgbClr val="FFFFFF"/>
              </a:solidFill>
              <a:latin typeface="Arial" charset="0"/>
              <a:cs typeface="Arial" charset="0"/>
            </a:endParaRPr>
          </a:p>
        </p:txBody>
      </p:sp>
      <p:sp>
        <p:nvSpPr>
          <p:cNvPr id="5126" name="TextBox 9"/>
          <p:cNvSpPr txBox="1">
            <a:spLocks noChangeArrowheads="1"/>
          </p:cNvSpPr>
          <p:nvPr/>
        </p:nvSpPr>
        <p:spPr bwMode="auto">
          <a:xfrm>
            <a:off x="127897" y="6470196"/>
            <a:ext cx="8121142"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smtClean="0">
                <a:solidFill>
                  <a:srgbClr val="000000"/>
                </a:solidFill>
                <a:latin typeface="Arial" charset="0"/>
                <a:cs typeface="Arial" charset="0"/>
              </a:rPr>
              <a:t>Sources: PwC survey of 1,000 adults </a:t>
            </a:r>
            <a:r>
              <a:rPr lang="en-US" sz="1200" dirty="0" smtClean="0">
                <a:solidFill>
                  <a:srgbClr val="000000"/>
                </a:solidFill>
              </a:rPr>
              <a:t>in the U.S., conducted online, December 2014</a:t>
            </a:r>
            <a:r>
              <a:rPr lang="en-US" sz="1200" dirty="0" smtClean="0">
                <a:solidFill>
                  <a:srgbClr val="000000"/>
                </a:solidFill>
                <a:latin typeface="Arial" charset="0"/>
                <a:cs typeface="Arial" charset="0"/>
              </a:rPr>
              <a:t>; Insurance Information Institute.</a:t>
            </a:r>
            <a:endParaRPr lang="en-US" sz="1200" dirty="0">
              <a:solidFill>
                <a:srgbClr val="000000"/>
              </a:solidFill>
              <a:latin typeface="Arial" charset="0"/>
              <a:cs typeface="Arial" charset="0"/>
            </a:endParaRPr>
          </a:p>
        </p:txBody>
      </p:sp>
      <p:sp>
        <p:nvSpPr>
          <p:cNvPr id="2" name="TextBox 1"/>
          <p:cNvSpPr txBox="1"/>
          <p:nvPr/>
        </p:nvSpPr>
        <p:spPr>
          <a:xfrm>
            <a:off x="189716" y="1384248"/>
            <a:ext cx="977421" cy="338554"/>
          </a:xfrm>
          <a:prstGeom prst="rect">
            <a:avLst/>
          </a:prstGeom>
          <a:noFill/>
        </p:spPr>
        <p:txBody>
          <a:bodyPr wrap="square" rtlCol="0">
            <a:spAutoFit/>
          </a:bodyPr>
          <a:lstStyle/>
          <a:p>
            <a:pPr fontAlgn="base">
              <a:spcBef>
                <a:spcPct val="0"/>
              </a:spcBef>
              <a:spcAft>
                <a:spcPct val="0"/>
              </a:spcAft>
            </a:pPr>
            <a:r>
              <a:rPr lang="en-US" sz="1600" b="1" dirty="0" smtClean="0">
                <a:solidFill>
                  <a:srgbClr val="225A7A"/>
                </a:solidFill>
              </a:rPr>
              <a:t>Percent</a:t>
            </a:r>
            <a:endParaRPr lang="en-US" sz="1600" b="1" dirty="0">
              <a:solidFill>
                <a:srgbClr val="225A7A"/>
              </a:solidFill>
            </a:endParaRPr>
          </a:p>
        </p:txBody>
      </p:sp>
      <p:sp>
        <p:nvSpPr>
          <p:cNvPr id="8" name="Rectangle 6"/>
          <p:cNvSpPr>
            <a:spLocks noChangeArrowheads="1"/>
          </p:cNvSpPr>
          <p:nvPr/>
        </p:nvSpPr>
        <p:spPr bwMode="blackWhite">
          <a:xfrm>
            <a:off x="1386348" y="5810865"/>
            <a:ext cx="6695768" cy="570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About 19% of  the US population has engaged in an        “On Demand/Sharing Economy” Transaction</a:t>
            </a:r>
            <a:endParaRPr lang="en-US" b="1" dirty="0">
              <a:solidFill>
                <a:srgbClr val="FFFFFF"/>
              </a:solidFill>
            </a:endParaRPr>
          </a:p>
        </p:txBody>
      </p:sp>
    </p:spTree>
    <p:extLst>
      <p:ext uri="{BB962C8B-B14F-4D97-AF65-F5344CB8AC3E}">
        <p14:creationId xmlns:p14="http://schemas.microsoft.com/office/powerpoint/2010/main" val="4949456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75</a:t>
            </a:fld>
            <a:endParaRPr lang="en-US" smtClean="0">
              <a:solidFill>
                <a:srgbClr val="000000"/>
              </a:solidFill>
            </a:endParaRPr>
          </a:p>
        </p:txBody>
      </p:sp>
      <p:sp>
        <p:nvSpPr>
          <p:cNvPr id="5124" name="Rectangle 3"/>
          <p:cNvSpPr>
            <a:spLocks noGrp="1" noChangeArrowheads="1"/>
          </p:cNvSpPr>
          <p:nvPr>
            <p:ph type="title"/>
          </p:nvPr>
        </p:nvSpPr>
        <p:spPr>
          <a:xfrm>
            <a:off x="127897" y="92143"/>
            <a:ext cx="7661363" cy="860425"/>
          </a:xfrm>
        </p:spPr>
        <p:txBody>
          <a:bodyPr/>
          <a:lstStyle/>
          <a:p>
            <a:r>
              <a:rPr lang="en-US" dirty="0" smtClean="0"/>
              <a:t>Age of People Who are </a:t>
            </a:r>
            <a:r>
              <a:rPr lang="en-US" i="1" u="sng" dirty="0" smtClean="0"/>
              <a:t>Providing</a:t>
            </a:r>
            <a:r>
              <a:rPr lang="en-US" dirty="0" smtClean="0"/>
              <a:t> the Sharing/On-Demand Economy</a:t>
            </a:r>
          </a:p>
        </p:txBody>
      </p:sp>
      <p:sp>
        <p:nvSpPr>
          <p:cNvPr id="5126" name="TextBox 9"/>
          <p:cNvSpPr txBox="1">
            <a:spLocks noChangeArrowheads="1"/>
          </p:cNvSpPr>
          <p:nvPr/>
        </p:nvSpPr>
        <p:spPr bwMode="auto">
          <a:xfrm>
            <a:off x="127897" y="6527348"/>
            <a:ext cx="8121142"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smtClean="0">
                <a:solidFill>
                  <a:srgbClr val="000000"/>
                </a:solidFill>
                <a:latin typeface="Arial" charset="0"/>
                <a:cs typeface="Arial" charset="0"/>
              </a:rPr>
              <a:t>Sources: PwC survey of 1,000 adults </a:t>
            </a:r>
            <a:r>
              <a:rPr lang="en-US" sz="1200" dirty="0" smtClean="0">
                <a:solidFill>
                  <a:srgbClr val="000000"/>
                </a:solidFill>
              </a:rPr>
              <a:t>in the U.S., conducted online, December 2014</a:t>
            </a:r>
            <a:r>
              <a:rPr lang="en-US" sz="1200" dirty="0" smtClean="0">
                <a:solidFill>
                  <a:srgbClr val="000000"/>
                </a:solidFill>
                <a:latin typeface="Arial" charset="0"/>
                <a:cs typeface="Arial" charset="0"/>
              </a:rPr>
              <a:t>; Insurance Information Institute.</a:t>
            </a:r>
            <a:endParaRPr lang="en-US" sz="1200" dirty="0">
              <a:solidFill>
                <a:srgbClr val="000000"/>
              </a:solidFill>
              <a:latin typeface="Arial" charset="0"/>
              <a:cs typeface="Arial" charset="0"/>
            </a:endParaRPr>
          </a:p>
        </p:txBody>
      </p:sp>
      <p:graphicFrame>
        <p:nvGraphicFramePr>
          <p:cNvPr id="7" name="Chart 6"/>
          <p:cNvGraphicFramePr/>
          <p:nvPr>
            <p:extLst>
              <p:ext uri="{D42A27DB-BD31-4B8C-83A1-F6EECF244321}">
                <p14:modId xmlns:p14="http://schemas.microsoft.com/office/powerpoint/2010/main" val="968668197"/>
              </p:ext>
            </p:extLst>
          </p:nvPr>
        </p:nvGraphicFramePr>
        <p:xfrm>
          <a:off x="271420" y="1199638"/>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AutoShape 6"/>
          <p:cNvSpPr>
            <a:spLocks noChangeArrowheads="1"/>
          </p:cNvSpPr>
          <p:nvPr/>
        </p:nvSpPr>
        <p:spPr bwMode="blackWhite">
          <a:xfrm>
            <a:off x="6561303" y="1299918"/>
            <a:ext cx="2455913" cy="3588775"/>
          </a:xfrm>
          <a:prstGeom prst="wedgeRectCallout">
            <a:avLst>
              <a:gd name="adj1" fmla="val -89440"/>
              <a:gd name="adj2" fmla="val 21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Being a provider of services in the Sharing/On-Demand Economy is attractive to workers in the 25-44 age range (who want flexibility in raising families) as well as seniors age 65+ who see the offering their services on-demand as a way to augment retirement income</a:t>
            </a:r>
            <a:endParaRPr lang="en-US" b="1" dirty="0">
              <a:solidFill>
                <a:srgbClr val="FFFFFF"/>
              </a:solidFill>
              <a:latin typeface="Arial" charset="0"/>
              <a:cs typeface="Arial" charset="0"/>
            </a:endParaRPr>
          </a:p>
        </p:txBody>
      </p:sp>
      <p:sp>
        <p:nvSpPr>
          <p:cNvPr id="8" name="Rectangle 6"/>
          <p:cNvSpPr>
            <a:spLocks noChangeArrowheads="1"/>
          </p:cNvSpPr>
          <p:nvPr/>
        </p:nvSpPr>
        <p:spPr bwMode="blackWhite">
          <a:xfrm>
            <a:off x="312104" y="5414963"/>
            <a:ext cx="6088697" cy="102332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About 7% of US population are </a:t>
            </a:r>
            <a:r>
              <a:rPr lang="en-US" sz="1650" b="1" dirty="0">
                <a:solidFill>
                  <a:srgbClr val="FFFFFF"/>
                </a:solidFill>
              </a:rPr>
              <a:t>p</a:t>
            </a:r>
            <a:r>
              <a:rPr lang="en-US" sz="1650" b="1" dirty="0" smtClean="0">
                <a:solidFill>
                  <a:srgbClr val="FFFFFF"/>
                </a:solidFill>
              </a:rPr>
              <a:t>roviders in the Sharing Economy, cutting across age and incomes;                      </a:t>
            </a:r>
            <a:r>
              <a:rPr lang="en-US" sz="1650" b="1" i="1" dirty="0" smtClean="0">
                <a:solidFill>
                  <a:srgbClr val="FFFFFF"/>
                </a:solidFill>
              </a:rPr>
              <a:t>51% of those familiar with the concept could see them selves as providers within the next two years.</a:t>
            </a:r>
            <a:endParaRPr lang="en-US" sz="1650" b="1" i="1" dirty="0">
              <a:solidFill>
                <a:srgbClr val="FFFFFF"/>
              </a:solidFill>
            </a:endParaRPr>
          </a:p>
        </p:txBody>
      </p:sp>
    </p:spTree>
    <p:extLst>
      <p:ext uri="{BB962C8B-B14F-4D97-AF65-F5344CB8AC3E}">
        <p14:creationId xmlns:p14="http://schemas.microsoft.com/office/powerpoint/2010/main" val="42713310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76</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Household Income:  </a:t>
            </a:r>
            <a:r>
              <a:rPr lang="en-US" i="1" u="sng" dirty="0" smtClean="0"/>
              <a:t>Providers</a:t>
            </a:r>
            <a:r>
              <a:rPr lang="en-US" dirty="0" smtClean="0"/>
              <a:t> of the Sharing/On-Demand Economy</a:t>
            </a:r>
          </a:p>
        </p:txBody>
      </p:sp>
      <p:sp>
        <p:nvSpPr>
          <p:cNvPr id="5126" name="TextBox 9"/>
          <p:cNvSpPr txBox="1">
            <a:spLocks noChangeArrowheads="1"/>
          </p:cNvSpPr>
          <p:nvPr/>
        </p:nvSpPr>
        <p:spPr bwMode="auto">
          <a:xfrm>
            <a:off x="127897" y="6470196"/>
            <a:ext cx="8121142"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smtClean="0">
                <a:solidFill>
                  <a:srgbClr val="000000"/>
                </a:solidFill>
                <a:latin typeface="Arial" charset="0"/>
                <a:cs typeface="Arial" charset="0"/>
              </a:rPr>
              <a:t>Sources: PwC survey of 1,000 adults </a:t>
            </a:r>
            <a:r>
              <a:rPr lang="en-US" sz="1200" dirty="0" smtClean="0">
                <a:solidFill>
                  <a:srgbClr val="000000"/>
                </a:solidFill>
              </a:rPr>
              <a:t>in the U.S., conducted online, December 2014</a:t>
            </a:r>
            <a:r>
              <a:rPr lang="en-US" sz="1200" dirty="0" smtClean="0">
                <a:solidFill>
                  <a:srgbClr val="000000"/>
                </a:solidFill>
                <a:latin typeface="Arial" charset="0"/>
                <a:cs typeface="Arial" charset="0"/>
              </a:rPr>
              <a:t>; Insurance Information Institute.</a:t>
            </a:r>
            <a:endParaRPr lang="en-US" sz="1200" dirty="0">
              <a:solidFill>
                <a:srgbClr val="000000"/>
              </a:solidFill>
              <a:latin typeface="Arial" charset="0"/>
              <a:cs typeface="Arial" charset="0"/>
            </a:endParaRPr>
          </a:p>
        </p:txBody>
      </p:sp>
      <p:graphicFrame>
        <p:nvGraphicFramePr>
          <p:cNvPr id="7" name="Chart 6"/>
          <p:cNvGraphicFramePr/>
          <p:nvPr>
            <p:extLst>
              <p:ext uri="{D42A27DB-BD31-4B8C-83A1-F6EECF244321}">
                <p14:modId xmlns:p14="http://schemas.microsoft.com/office/powerpoint/2010/main" val="1798203405"/>
              </p:ext>
            </p:extLst>
          </p:nvPr>
        </p:nvGraphicFramePr>
        <p:xfrm>
          <a:off x="242845" y="1265043"/>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AutoShape 6"/>
          <p:cNvSpPr>
            <a:spLocks noChangeArrowheads="1"/>
          </p:cNvSpPr>
          <p:nvPr/>
        </p:nvSpPr>
        <p:spPr bwMode="blackWhite">
          <a:xfrm>
            <a:off x="6368999" y="2178152"/>
            <a:ext cx="2455913" cy="2418736"/>
          </a:xfrm>
          <a:prstGeom prst="wedgeRectCallout">
            <a:avLst>
              <a:gd name="adj1" fmla="val -114262"/>
              <a:gd name="adj2" fmla="val 229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Being a provider of services in the Sharing/On-Demand Economy is particularly attractive to workers with household incomes under $50,000</a:t>
            </a:r>
            <a:endParaRPr lang="en-US" b="1" dirty="0">
              <a:solidFill>
                <a:srgbClr val="FFFFFF"/>
              </a:solidFill>
              <a:latin typeface="Arial" charset="0"/>
              <a:cs typeface="Arial" charset="0"/>
            </a:endParaRPr>
          </a:p>
        </p:txBody>
      </p:sp>
      <p:sp>
        <p:nvSpPr>
          <p:cNvPr id="9" name="Rectangle 6"/>
          <p:cNvSpPr>
            <a:spLocks noChangeArrowheads="1"/>
          </p:cNvSpPr>
          <p:nvPr/>
        </p:nvSpPr>
        <p:spPr bwMode="blackWhite">
          <a:xfrm>
            <a:off x="283528" y="5414963"/>
            <a:ext cx="6088697" cy="102332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About 7% of US population are </a:t>
            </a:r>
            <a:r>
              <a:rPr lang="en-US" sz="1650" b="1" dirty="0">
                <a:solidFill>
                  <a:srgbClr val="FFFFFF"/>
                </a:solidFill>
              </a:rPr>
              <a:t>p</a:t>
            </a:r>
            <a:r>
              <a:rPr lang="en-US" sz="1650" b="1" dirty="0" smtClean="0">
                <a:solidFill>
                  <a:srgbClr val="FFFFFF"/>
                </a:solidFill>
              </a:rPr>
              <a:t>roviders in the Sharing Economy, cutting across age and incomes;                      </a:t>
            </a:r>
            <a:r>
              <a:rPr lang="en-US" sz="1650" b="1" i="1" dirty="0" smtClean="0">
                <a:solidFill>
                  <a:srgbClr val="FFFFFF"/>
                </a:solidFill>
              </a:rPr>
              <a:t>51% of those familiar with the concept could see them selves as providers within the next two years.</a:t>
            </a:r>
            <a:endParaRPr lang="en-US" sz="1650" b="1" i="1" dirty="0">
              <a:solidFill>
                <a:srgbClr val="FFFFFF"/>
              </a:solidFill>
            </a:endParaRPr>
          </a:p>
        </p:txBody>
      </p:sp>
    </p:spTree>
    <p:extLst>
      <p:ext uri="{BB962C8B-B14F-4D97-AF65-F5344CB8AC3E}">
        <p14:creationId xmlns:p14="http://schemas.microsoft.com/office/powerpoint/2010/main" val="34758511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ea typeface="ＭＳ Ｐゴシック" panose="020B0600070205080204" pitchFamily="34" charset="-128"/>
              </a:rPr>
              <a:t>The On-Demand Economy and</a:t>
            </a:r>
            <a:br>
              <a:rPr lang="en-US" altLang="en-US" sz="3800" dirty="0" smtClean="0">
                <a:solidFill>
                  <a:schemeClr val="bg1"/>
                </a:solidFill>
                <a:latin typeface="Arial" panose="020B0604020202020204" pitchFamily="34" charset="0"/>
                <a:ea typeface="ＭＳ Ｐゴシック" panose="020B0600070205080204" pitchFamily="34" charset="-128"/>
              </a:rPr>
            </a:br>
            <a:r>
              <a:rPr lang="en-US" altLang="en-US" sz="3800" dirty="0" smtClean="0">
                <a:solidFill>
                  <a:schemeClr val="bg1"/>
                </a:solidFill>
                <a:latin typeface="Arial" panose="020B0604020202020204" pitchFamily="34" charset="0"/>
                <a:ea typeface="ＭＳ Ｐゴシック" panose="020B0600070205080204" pitchFamily="34" charset="-128"/>
              </a:rPr>
              <a:t>Wall Street</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566737" y="4198880"/>
            <a:ext cx="8001000" cy="222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Wall Street Loves the On-Demand Economy</a:t>
            </a:r>
          </a:p>
          <a:p>
            <a:pPr algn="ctr">
              <a:spcBef>
                <a:spcPct val="25000"/>
              </a:spcBef>
              <a:buClr>
                <a:srgbClr val="FF6801"/>
              </a:buClr>
              <a:buFont typeface="Wingdings" panose="05000000000000000000" pitchFamily="2" charset="2"/>
              <a:buNone/>
            </a:pPr>
            <a:r>
              <a:rPr lang="en-US" altLang="en-US" sz="3600" b="1" i="1" dirty="0" smtClean="0">
                <a:solidFill>
                  <a:srgbClr val="FF0000"/>
                </a:solidFill>
                <a:cs typeface="Arial" panose="020B0604020202020204" pitchFamily="34" charset="0"/>
              </a:rPr>
              <a:t>Labor Markets, Insurance Markets Will Be Impacted</a:t>
            </a:r>
            <a:endParaRPr lang="en-US" altLang="en-US" sz="3600" b="1" i="1" dirty="0">
              <a:solidFill>
                <a:srgbClr val="FF0000"/>
              </a:solidFill>
              <a:cs typeface="Arial" panose="020B0604020202020204" pitchFamily="34" charset="0"/>
            </a:endParaRP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77</a:t>
            </a:fld>
            <a:endParaRPr lang="en-US" altLang="en-US" sz="1800"/>
          </a:p>
        </p:txBody>
      </p:sp>
    </p:spTree>
    <p:extLst>
      <p:ext uri="{BB962C8B-B14F-4D97-AF65-F5344CB8AC3E}">
        <p14:creationId xmlns:p14="http://schemas.microsoft.com/office/powerpoint/2010/main" val="31239245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any.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03416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79</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An UBER Case Study</a:t>
            </a:r>
            <a:endParaRPr lang="en-US" sz="2800" b="1" dirty="0">
              <a:solidFill>
                <a:schemeClr val="bg1"/>
              </a:solidFill>
            </a:endParaRPr>
          </a:p>
        </p:txBody>
      </p:sp>
      <p:sp>
        <p:nvSpPr>
          <p:cNvPr id="109574" name="TextBox 5"/>
          <p:cNvSpPr txBox="1">
            <a:spLocks noChangeArrowheads="1"/>
          </p:cNvSpPr>
          <p:nvPr/>
        </p:nvSpPr>
        <p:spPr bwMode="auto">
          <a:xfrm>
            <a:off x="568320" y="3517185"/>
            <a:ext cx="8139907"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rPr>
              <a:t>Uber is the Best Known of the </a:t>
            </a:r>
            <a:br>
              <a:rPr lang="en-US" sz="3200" b="1" dirty="0" smtClean="0">
                <a:solidFill>
                  <a:srgbClr val="225A7A"/>
                </a:solidFill>
              </a:rPr>
            </a:br>
            <a:r>
              <a:rPr lang="en-US" sz="3200" b="1" dirty="0" smtClean="0">
                <a:solidFill>
                  <a:srgbClr val="225A7A"/>
                </a:solidFill>
              </a:rPr>
              <a:t>On-Demand Companies</a:t>
            </a:r>
          </a:p>
          <a:p>
            <a:pPr algn="ctr"/>
            <a:r>
              <a:rPr lang="en-US" sz="3200" b="1" i="1" dirty="0" smtClean="0">
                <a:solidFill>
                  <a:srgbClr val="FF0000"/>
                </a:solidFill>
              </a:rPr>
              <a:t>Wall Street Loves Uber</a:t>
            </a:r>
          </a:p>
          <a:p>
            <a:pPr algn="ctr"/>
            <a:r>
              <a:rPr lang="en-US" sz="3200" b="1" i="1" dirty="0" smtClean="0">
                <a:solidFill>
                  <a:srgbClr val="FF0000"/>
                </a:solidFill>
              </a:rPr>
              <a:t>Vested Interests Hate Uber</a:t>
            </a:r>
            <a:endParaRPr lang="en-US" sz="3200" b="1" dirty="0" smtClean="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79</a:t>
            </a:fld>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83883" y="5579288"/>
            <a:ext cx="2962275" cy="1543050"/>
          </a:xfrm>
          <a:prstGeom prst="rect">
            <a:avLst/>
          </a:prstGeom>
        </p:spPr>
      </p:pic>
    </p:spTree>
    <p:extLst>
      <p:ext uri="{BB962C8B-B14F-4D97-AF65-F5344CB8AC3E}">
        <p14:creationId xmlns:p14="http://schemas.microsoft.com/office/powerpoint/2010/main" val="2164615737"/>
      </p:ext>
    </p:extLst>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8</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nvPr>
        </p:nvGraphicFramePr>
        <p:xfrm>
          <a:off x="1588" y="1541463"/>
          <a:ext cx="9140825" cy="4722812"/>
        </p:xfrm>
        <a:graphic>
          <a:graphicData uri="http://schemas.openxmlformats.org/presentationml/2006/ole">
            <mc:AlternateContent xmlns:mc="http://schemas.openxmlformats.org/markup-compatibility/2006">
              <mc:Choice xmlns:v="urn:schemas-microsoft-com:vml" Requires="v">
                <p:oleObj spid="_x0000_s28558350"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40825"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a:t>
            </a:r>
            <a:endParaRPr lang="en-US" sz="1600" b="1" dirty="0">
              <a:solidFill>
                <a:srgbClr val="FFFFFF"/>
              </a:solidFill>
            </a:endParaRPr>
          </a:p>
        </p:txBody>
      </p:sp>
    </p:spTree>
    <p:extLst>
      <p:ext uri="{BB962C8B-B14F-4D97-AF65-F5344CB8AC3E}">
        <p14:creationId xmlns:p14="http://schemas.microsoft.com/office/powerpoint/2010/main" val="944341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umberDriverpartn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AutoShape 6"/>
          <p:cNvSpPr>
            <a:spLocks noChangeArrowheads="1"/>
          </p:cNvSpPr>
          <p:nvPr/>
        </p:nvSpPr>
        <p:spPr bwMode="blackWhite">
          <a:xfrm>
            <a:off x="2128345" y="1579062"/>
            <a:ext cx="2707891" cy="2418736"/>
          </a:xfrm>
          <a:prstGeom prst="wedgeRectCallout">
            <a:avLst>
              <a:gd name="adj1" fmla="val 130631"/>
              <a:gd name="adj2" fmla="val -3897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Uber says drivers are independent contractors.  State of California says they’re employees.  Big impacts for several lines of insurance including WC!</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41869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ActiveDriverbycity.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797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ea typeface="ＭＳ Ｐゴシック" panose="020B0600070205080204" pitchFamily="34" charset="-128"/>
              </a:rPr>
              <a:t>Looking Ahead: </a:t>
            </a:r>
            <a:br>
              <a:rPr lang="en-US" altLang="en-US" sz="3800" dirty="0" smtClean="0">
                <a:solidFill>
                  <a:schemeClr val="bg1"/>
                </a:solidFill>
                <a:latin typeface="Arial" panose="020B0604020202020204" pitchFamily="34" charset="0"/>
                <a:ea typeface="ＭＳ Ｐゴシック" panose="020B0600070205080204" pitchFamily="34" charset="-128"/>
              </a:rPr>
            </a:br>
            <a:r>
              <a:rPr lang="en-US" altLang="en-US" sz="3800" i="1" dirty="0" smtClean="0">
                <a:solidFill>
                  <a:schemeClr val="bg1"/>
                </a:solidFill>
                <a:latin typeface="Arial" panose="020B0604020202020204" pitchFamily="34" charset="0"/>
                <a:ea typeface="ＭＳ Ｐゴシック" panose="020B0600070205080204" pitchFamily="34" charset="-128"/>
              </a:rPr>
              <a:t>Disruptive Forces Rule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566737" y="4198880"/>
            <a:ext cx="8001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Technology’s Impacts on the Economy, the Workforce and the Insurance Industry Will Be Significant</a:t>
            </a:r>
            <a:endParaRPr lang="en-US" altLang="en-US" sz="3600" b="1" dirty="0">
              <a:solidFill>
                <a:srgbClr val="225A7A"/>
              </a:solidFill>
              <a:cs typeface="Arial" panose="020B0604020202020204" pitchFamily="34" charset="0"/>
            </a:endParaRP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82</a:t>
            </a:fld>
            <a:endParaRPr lang="en-US" altLang="en-US" sz="1800"/>
          </a:p>
        </p:txBody>
      </p:sp>
    </p:spTree>
    <p:extLst>
      <p:ext uri="{BB962C8B-B14F-4D97-AF65-F5344CB8AC3E}">
        <p14:creationId xmlns:p14="http://schemas.microsoft.com/office/powerpoint/2010/main" val="40662642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83</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Worldwide Industrial Robot Installations,</a:t>
            </a:r>
            <a:br>
              <a:rPr lang="en-US" dirty="0" smtClean="0"/>
            </a:br>
            <a:r>
              <a:rPr lang="en-US" dirty="0" smtClean="0"/>
              <a:t>1992-2017F</a:t>
            </a:r>
          </a:p>
        </p:txBody>
      </p:sp>
      <p:sp>
        <p:nvSpPr>
          <p:cNvPr id="5126" name="TextBox 9"/>
          <p:cNvSpPr txBox="1">
            <a:spLocks noChangeArrowheads="1"/>
          </p:cNvSpPr>
          <p:nvPr/>
        </p:nvSpPr>
        <p:spPr bwMode="auto">
          <a:xfrm>
            <a:off x="197115" y="6318612"/>
            <a:ext cx="8121142" cy="430887"/>
          </a:xfrm>
          <a:prstGeom prst="rect">
            <a:avLst/>
          </a:prstGeom>
          <a:noFill/>
          <a:ln w="9525">
            <a:noFill/>
            <a:miter lim="800000"/>
            <a:headEnd/>
            <a:tailEnd/>
          </a:ln>
        </p:spPr>
        <p:txBody>
          <a:bodyPr wrap="square">
            <a:spAutoFit/>
          </a:bodyPr>
          <a:lstStyle/>
          <a:p>
            <a:pPr fontAlgn="base">
              <a:spcBef>
                <a:spcPct val="0"/>
              </a:spcBef>
              <a:spcAft>
                <a:spcPct val="0"/>
              </a:spcAft>
            </a:pPr>
            <a:r>
              <a:rPr lang="en-US" sz="1100" dirty="0" smtClean="0">
                <a:solidFill>
                  <a:srgbClr val="000000"/>
                </a:solidFill>
              </a:rPr>
              <a:t>*Estimate.</a:t>
            </a:r>
          </a:p>
          <a:p>
            <a:pPr fontAlgn="base">
              <a:spcBef>
                <a:spcPct val="0"/>
              </a:spcBef>
              <a:spcAft>
                <a:spcPct val="0"/>
              </a:spcAft>
            </a:pPr>
            <a:r>
              <a:rPr lang="en-US" sz="1100" dirty="0" smtClean="0">
                <a:solidFill>
                  <a:srgbClr val="000000"/>
                </a:solidFill>
              </a:rPr>
              <a:t>Sources: </a:t>
            </a:r>
            <a:r>
              <a:rPr lang="en-US" sz="1100" i="1" dirty="0" smtClean="0">
                <a:solidFill>
                  <a:srgbClr val="000000"/>
                </a:solidFill>
              </a:rPr>
              <a:t>Outlook on World Robotics 2014</a:t>
            </a:r>
            <a:r>
              <a:rPr lang="en-US" sz="1100" dirty="0" smtClean="0">
                <a:solidFill>
                  <a:srgbClr val="000000"/>
                </a:solidFill>
              </a:rPr>
              <a:t>, International Federation of Robotics; Insurance Information Institute.</a:t>
            </a:r>
            <a:endParaRPr lang="en-US" sz="1100" dirty="0">
              <a:solidFill>
                <a:srgbClr val="000000"/>
              </a:solidFill>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5026" y="1132115"/>
            <a:ext cx="4207475" cy="4527515"/>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45341" y="3752172"/>
            <a:ext cx="3882644" cy="2369575"/>
          </a:xfrm>
          <a:prstGeom prst="rect">
            <a:avLst/>
          </a:prstGeom>
        </p:spPr>
      </p:pic>
      <p:sp>
        <p:nvSpPr>
          <p:cNvPr id="10" name="AutoShape 6"/>
          <p:cNvSpPr>
            <a:spLocks noChangeArrowheads="1"/>
          </p:cNvSpPr>
          <p:nvPr/>
        </p:nvSpPr>
        <p:spPr bwMode="blackWhite">
          <a:xfrm>
            <a:off x="5045341" y="1129894"/>
            <a:ext cx="3164594" cy="1328172"/>
          </a:xfrm>
          <a:prstGeom prst="wedgeRectCallout">
            <a:avLst>
              <a:gd name="adj1" fmla="val -67821"/>
              <a:gd name="adj2" fmla="val 410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Worldwide installations of industrial robots exceeded 200,000 in 2014—a new record and will approach 300,000 by 2017</a:t>
            </a:r>
            <a:endParaRPr lang="en-US" b="1" dirty="0">
              <a:solidFill>
                <a:srgbClr val="FFFFFF"/>
              </a:solidFill>
              <a:latin typeface="Arial" charset="0"/>
              <a:cs typeface="Arial" charset="0"/>
            </a:endParaRPr>
          </a:p>
        </p:txBody>
      </p:sp>
      <p:sp>
        <p:nvSpPr>
          <p:cNvPr id="11" name="AutoShape 6"/>
          <p:cNvSpPr>
            <a:spLocks noChangeArrowheads="1"/>
          </p:cNvSpPr>
          <p:nvPr/>
        </p:nvSpPr>
        <p:spPr bwMode="blackWhite">
          <a:xfrm>
            <a:off x="4947185" y="2611757"/>
            <a:ext cx="3164594" cy="910115"/>
          </a:xfrm>
          <a:prstGeom prst="wedgeRectCallout">
            <a:avLst>
              <a:gd name="adj1" fmla="val 26941"/>
              <a:gd name="adj2" fmla="val 2419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 </a:t>
            </a:r>
            <a:r>
              <a:rPr lang="en-US" b="1" dirty="0" smtClean="0">
                <a:solidFill>
                  <a:srgbClr val="FFFFFF"/>
                </a:solidFill>
              </a:rPr>
              <a:t>36,000 installations are expected in North America by 2017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296819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2"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84</a:t>
            </a:fld>
            <a:endParaRPr lang="en-US" dirty="0" smtClean="0"/>
          </a:p>
        </p:txBody>
      </p:sp>
      <p:sp>
        <p:nvSpPr>
          <p:cNvPr id="82949" name="Rectangle 2"/>
          <p:cNvSpPr>
            <a:spLocks noGrp="1" noChangeArrowheads="1"/>
          </p:cNvSpPr>
          <p:nvPr>
            <p:ph type="title"/>
          </p:nvPr>
        </p:nvSpPr>
        <p:spPr>
          <a:xfrm>
            <a:off x="85725" y="81727"/>
            <a:ext cx="7702550" cy="860425"/>
          </a:xfrm>
        </p:spPr>
        <p:txBody>
          <a:bodyPr/>
          <a:lstStyle/>
          <a:p>
            <a:r>
              <a:rPr lang="en-US" dirty="0" smtClean="0"/>
              <a:t>Future Shock: Many More Transformative Technologies Are Around the Corner</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386390" y="1139735"/>
            <a:ext cx="3486148" cy="1985260"/>
          </a:xfrm>
          <a:prstGeom prst="wedgeRectCallout">
            <a:avLst>
              <a:gd name="adj1" fmla="val -73087"/>
              <a:gd name="adj2" fmla="val 15483"/>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By 2035, it is estimated that 25% of new vehicle sales could be fully autonomous models </a:t>
            </a:r>
            <a:r>
              <a:rPr lang="en-US" sz="2000" b="1" i="1" dirty="0" smtClean="0">
                <a:solidFill>
                  <a:schemeClr val="bg1"/>
                </a:solidFill>
              </a:rPr>
              <a:t>(more than 4 million people work in  transportation occupations today)</a:t>
            </a:r>
            <a:endParaRPr lang="en-US" sz="2000" b="1" i="1" dirty="0">
              <a:solidFill>
                <a:schemeClr val="bg1"/>
              </a:solidFill>
            </a:endParaRP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375532" y="3232944"/>
            <a:ext cx="3673218" cy="3466308"/>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Up Next</a:t>
            </a:r>
          </a:p>
          <a:p>
            <a:pPr>
              <a:lnSpc>
                <a:spcPts val="2400"/>
              </a:lnSpc>
              <a:spcBef>
                <a:spcPct val="50000"/>
              </a:spcBef>
            </a:pPr>
            <a:r>
              <a:rPr lang="en-US" sz="2100" b="1" kern="0" dirty="0" smtClean="0"/>
              <a:t>Driverless cars</a:t>
            </a:r>
          </a:p>
          <a:p>
            <a:pPr>
              <a:lnSpc>
                <a:spcPts val="2400"/>
              </a:lnSpc>
              <a:spcBef>
                <a:spcPct val="50000"/>
              </a:spcBef>
            </a:pPr>
            <a:r>
              <a:rPr lang="en-US" sz="2100" b="1" kern="0" dirty="0" smtClean="0"/>
              <a:t>Driverless trucks, trains, planes and ships</a:t>
            </a:r>
          </a:p>
          <a:p>
            <a:pPr>
              <a:lnSpc>
                <a:spcPts val="2400"/>
              </a:lnSpc>
              <a:spcBef>
                <a:spcPct val="50000"/>
              </a:spcBef>
            </a:pPr>
            <a:r>
              <a:rPr lang="en-US" sz="2100" b="1" kern="0" dirty="0" smtClean="0"/>
              <a:t>Wearable devices</a:t>
            </a:r>
          </a:p>
          <a:p>
            <a:pPr>
              <a:lnSpc>
                <a:spcPts val="2400"/>
              </a:lnSpc>
              <a:spcBef>
                <a:spcPct val="50000"/>
              </a:spcBef>
            </a:pPr>
            <a:r>
              <a:rPr lang="en-US" sz="2100" b="1" kern="0" dirty="0" smtClean="0"/>
              <a:t>Implantable devices</a:t>
            </a:r>
          </a:p>
          <a:p>
            <a:pPr>
              <a:lnSpc>
                <a:spcPts val="2400"/>
              </a:lnSpc>
              <a:spcBef>
                <a:spcPct val="50000"/>
              </a:spcBef>
            </a:pPr>
            <a:r>
              <a:rPr lang="en-US" sz="2100" b="1" kern="0" dirty="0" smtClean="0"/>
              <a:t>Artificial intelligence</a:t>
            </a:r>
          </a:p>
          <a:p>
            <a:pPr>
              <a:lnSpc>
                <a:spcPts val="2400"/>
              </a:lnSpc>
              <a:spcBef>
                <a:spcPct val="50000"/>
              </a:spcBef>
            </a:pPr>
            <a:r>
              <a:rPr lang="en-US" sz="2100" b="1" kern="0" dirty="0" smtClean="0"/>
              <a:t>Advanced robotics</a:t>
            </a:r>
          </a:p>
        </p:txBody>
      </p:sp>
    </p:spTree>
    <p:extLst>
      <p:ext uri="{BB962C8B-B14F-4D97-AF65-F5344CB8AC3E}">
        <p14:creationId xmlns:p14="http://schemas.microsoft.com/office/powerpoint/2010/main" val="7606675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wipe(left)">
                                      <p:cBhvr>
                                        <p:cTn id="4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85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1975–2014*</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Large Underwriting Losses Are </a:t>
            </a:r>
            <a:r>
              <a:rPr lang="en-US" b="1" i="1" dirty="0">
                <a:solidFill>
                  <a:srgbClr val="FFFFFF"/>
                </a:solidFill>
                <a:latin typeface="Arial" charset="0"/>
                <a:cs typeface="Arial" charset="0"/>
              </a:rPr>
              <a:t>NOT</a:t>
            </a:r>
            <a:r>
              <a:rPr lang="en-US" b="1" dirty="0">
                <a:solidFill>
                  <a:srgbClr val="FFFFFF"/>
                </a:solidFill>
                <a:latin typeface="Arial" charset="0"/>
                <a:cs typeface="Arial" charset="0"/>
              </a:rPr>
              <a:t> Sustainable </a:t>
            </a:r>
            <a:br>
              <a:rPr lang="en-US" b="1" dirty="0">
                <a:solidFill>
                  <a:srgbClr val="FFFFFF"/>
                </a:solidFill>
                <a:latin typeface="Arial" charset="0"/>
                <a:cs typeface="Arial" charset="0"/>
              </a:rPr>
            </a:br>
            <a:r>
              <a:rPr lang="en-US" b="1" dirty="0">
                <a:solidFill>
                  <a:srgbClr val="FFFFFF"/>
                </a:solidFill>
                <a:latin typeface="Arial" charset="0"/>
                <a:cs typeface="Arial" charset="0"/>
              </a:rPr>
              <a:t>in Current Investment </a:t>
            </a:r>
            <a:r>
              <a:rPr lang="en-US" b="1" dirty="0" smtClean="0">
                <a:solidFill>
                  <a:srgbClr val="FFFFFF"/>
                </a:solidFill>
                <a:latin typeface="Arial" charset="0"/>
                <a:cs typeface="Arial" charset="0"/>
              </a:rPr>
              <a:t>Environment</a:t>
            </a:r>
            <a:endParaRPr lang="en-US" b="1" dirty="0">
              <a:solidFill>
                <a:srgbClr val="FFFFFF"/>
              </a:solidFill>
              <a:latin typeface="Arial" charset="0"/>
              <a:cs typeface="Arial" charset="0"/>
            </a:endParaRPr>
          </a:p>
        </p:txBody>
      </p:sp>
      <p:graphicFrame>
        <p:nvGraphicFramePr>
          <p:cNvPr id="38914" name="Object 5"/>
          <p:cNvGraphicFramePr>
            <a:graphicFrameLocks noChangeAspect="1"/>
          </p:cNvGraphicFramePr>
          <p:nvPr>
            <p:extLst>
              <p:ext uri="{D42A27DB-BD31-4B8C-83A1-F6EECF244321}">
                <p14:modId xmlns:p14="http://schemas.microsoft.com/office/powerpoint/2010/main" val="3028199866"/>
              </p:ext>
            </p:extLst>
          </p:nvPr>
        </p:nvGraphicFramePr>
        <p:xfrm>
          <a:off x="352425" y="1300163"/>
          <a:ext cx="8478838" cy="4167187"/>
        </p:xfrm>
        <a:graphic>
          <a:graphicData uri="http://schemas.openxmlformats.org/presentationml/2006/ole">
            <mc:AlternateContent xmlns:mc="http://schemas.openxmlformats.org/markup-compatibility/2006">
              <mc:Choice xmlns:v="urn:schemas-microsoft-com:vml" Requires="v">
                <p:oleObj spid="_x0000_s28483756" name="Chart" r:id="rId4" imgW="5721449" imgH="2812938" progId="MSGraph.Chart.8">
                  <p:embed followColorScheme="full"/>
                </p:oleObj>
              </mc:Choice>
              <mc:Fallback>
                <p:oleObj name="Chart" r:id="rId4" imgW="5721449" imgH="2812938" progId="MSGraph.Chart.8">
                  <p:embed followColorScheme="full"/>
                  <p:pic>
                    <p:nvPicPr>
                      <p:cNvPr id="0" name=""/>
                      <p:cNvPicPr>
                        <a:picLocks noChangeAspect="1" noChangeArrowheads="1"/>
                      </p:cNvPicPr>
                      <p:nvPr/>
                    </p:nvPicPr>
                    <p:blipFill>
                      <a:blip r:embed="rId5"/>
                      <a:srcRect/>
                      <a:stretch>
                        <a:fillRect/>
                      </a:stretch>
                    </p:blipFill>
                    <p:spPr bwMode="gray">
                      <a:xfrm>
                        <a:off x="352425" y="1300163"/>
                        <a:ext cx="8478838"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3" name="AutoShape 7"/>
          <p:cNvSpPr>
            <a:spLocks noChangeArrowheads="1"/>
          </p:cNvSpPr>
          <p:nvPr/>
        </p:nvSpPr>
        <p:spPr bwMode="blackWhite">
          <a:xfrm>
            <a:off x="2866231" y="1416844"/>
            <a:ext cx="1836738" cy="1016000"/>
          </a:xfrm>
          <a:prstGeom prst="wedgeRectCallout">
            <a:avLst>
              <a:gd name="adj1" fmla="val 123985"/>
              <a:gd name="adj2" fmla="val 978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2013 </a:t>
            </a:r>
            <a:r>
              <a:rPr lang="en-US" sz="1400" b="1" dirty="0" smtClean="0">
                <a:solidFill>
                  <a:srgbClr val="FFFFFF"/>
                </a:solidFill>
              </a:rPr>
              <a:t>wa</a:t>
            </a:r>
            <a:r>
              <a:rPr lang="en-US" sz="1400" b="1" dirty="0" smtClean="0">
                <a:solidFill>
                  <a:srgbClr val="FFFFFF"/>
                </a:solidFill>
                <a:latin typeface="Arial" charset="0"/>
                <a:cs typeface="Arial" charset="0"/>
              </a:rPr>
              <a:t>s $493B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506934" y="1179871"/>
            <a:ext cx="1356493" cy="989397"/>
          </a:xfrm>
          <a:prstGeom prst="wedgeRectCallout">
            <a:avLst>
              <a:gd name="adj1" fmla="val 28225"/>
              <a:gd name="adj2" fmla="val 800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2014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$12.3B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327067"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2215937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212911</TotalTime>
  <Words>6344</Words>
  <Application>Microsoft Office PowerPoint</Application>
  <PresentationFormat>On-screen Show (4:3)</PresentationFormat>
  <Paragraphs>795</Paragraphs>
  <Slides>85</Slides>
  <Notes>77</Notes>
  <HiddenSlides>37</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4" baseType="lpstr">
      <vt:lpstr>ＭＳ Ｐゴシック</vt:lpstr>
      <vt:lpstr>Arial</vt:lpstr>
      <vt:lpstr>Arial </vt:lpstr>
      <vt:lpstr>Symbol</vt:lpstr>
      <vt:lpstr>Times New Roman</vt:lpstr>
      <vt:lpstr>Verdana</vt:lpstr>
      <vt:lpstr>Wingdings</vt:lpstr>
      <vt:lpstr>Default Design</vt:lpstr>
      <vt:lpstr>Chart</vt:lpstr>
      <vt:lpstr>Economic Forces Shaping the Workers Compensation Insurance Industry of Today and Tomorrow</vt:lpstr>
      <vt:lpstr>PowerPoint Presentation</vt:lpstr>
      <vt:lpstr>P/C Industry Net Income After Taxes 1991–2015:Q1</vt:lpstr>
      <vt:lpstr>Profitability Peaks &amp; Troughs in the P/C Insurance Industry, 1975 – 2015:Q1</vt:lpstr>
      <vt:lpstr>ROE: Property/Casualty Insurance by Major Event, 1987–2015:Q1</vt:lpstr>
      <vt:lpstr>P/C Insurance Industry  Combined Ratio, 2001–2015:Q1*</vt:lpstr>
      <vt:lpstr>A 100 Combined Ratio Isn’t What It Once Was: Investment Impact on ROEs</vt:lpstr>
      <vt:lpstr>Return on Net Worth (RNW) All Lines: 2004-2013 Average</vt:lpstr>
      <vt:lpstr>Underwriting Gain (Loss) 1975–2014*</vt:lpstr>
      <vt:lpstr>Policyholder Surplus,  2006:Q4–2015:Q1</vt:lpstr>
      <vt:lpstr>PowerPoint Presentation</vt:lpstr>
      <vt:lpstr>Direct Premiums Written: Comm. Lines Percent Change by State, 2007-2014</vt:lpstr>
      <vt:lpstr>Direct Premiums Written: Comm. Lines Percent Change by State, 2007-2014</vt:lpstr>
      <vt:lpstr>Direct Premiums Written: Workers’ Comp Percent Change by State, 2007-2014*</vt:lpstr>
      <vt:lpstr>Direct Premiums Written: Worker’s Comp Percent Change by State, 2007-2014*</vt:lpstr>
      <vt:lpstr>INVESTMENTS:  THE NEW REALITY</vt:lpstr>
      <vt:lpstr>Property/Casualty Insurance Industry Investment Income: 2000–2015E1</vt:lpstr>
      <vt:lpstr>U.S. Treasury Security Yields: A Long Downward Trend, 1990–2015*</vt:lpstr>
      <vt:lpstr>Book Yield on Property/Casualty Insurance Invested Assets, 2007–2015*</vt:lpstr>
      <vt:lpstr>PowerPoint Presentation</vt:lpstr>
      <vt:lpstr>PowerPoint Presentation</vt:lpstr>
      <vt:lpstr>Property/Casualty Insurance Industry Investment Gain: 1994–2015:Q11</vt:lpstr>
      <vt:lpstr>PowerPoint Presentation</vt:lpstr>
      <vt:lpstr>Challenges Raised in the Workers Comp Line</vt:lpstr>
      <vt:lpstr>PowerPoint Presentation</vt:lpstr>
      <vt:lpstr>Unemployment and Underemployment Rates: Still Too High, But Falling</vt:lpstr>
      <vt:lpstr>PowerPoint Presentation</vt:lpstr>
      <vt:lpstr>US Unemployment Rate Forecast</vt:lpstr>
      <vt:lpstr>Unemployment Rates by State, June 2015: Highest 25 States*</vt:lpstr>
      <vt:lpstr>PowerPoint Presentation</vt:lpstr>
      <vt:lpstr>PowerPoint Presentation</vt:lpstr>
      <vt:lpstr>Average Weekly Hours of All Private Workers, Mar. 2006—April 2015</vt:lpstr>
      <vt:lpstr>Average Hourly Wage of All Private Workers, Mar. 2006—April 2015</vt:lpstr>
      <vt:lpstr>PowerPoint Presentation</vt:lpstr>
      <vt:lpstr>Labor Force Participation Rate, Jan. 2002—April 2015*</vt:lpstr>
      <vt:lpstr>PowerPoint Presentation</vt:lpstr>
      <vt:lpstr>CONSTRUCTION INDUSTRY OVERVIEW &amp; OUTLOOK</vt:lpstr>
      <vt:lpstr>Value of New Private Construction: Residential &amp; Nonresidential, 2003-2015*</vt:lpstr>
      <vt:lpstr>Value of Construction Put in Place,   June 2015 vs. June 2014*</vt:lpstr>
      <vt:lpstr>Value of Private Construction Put in Place, by Segment,  June 2015 vs. June 2014*</vt:lpstr>
      <vt:lpstr>Value of Public Construction Put in Place, by Segment,  June 2015 vs. June 2014*</vt:lpstr>
      <vt:lpstr>PowerPoint Presentation</vt:lpstr>
      <vt:lpstr>New Private Housing Starts, 1990-2021F</vt:lpstr>
      <vt:lpstr>U.S.: Pct. Of Private Housing Unit Starts In Multi-Unit Projects, 1990-2015</vt:lpstr>
      <vt:lpstr>Rental-Occupied Housing Units as % of Total Occupied Units, Quarterly, 1990:Q1-2015:Q1</vt:lpstr>
      <vt:lpstr>Rental Vacancy Rates, Quarterly, 1990:Q1-2015:Q1</vt:lpstr>
      <vt:lpstr>Construction Employment, Jan. 2010—July 2015*</vt:lpstr>
      <vt:lpstr>Construction Employment,  Jan. 2003–July 2015 </vt:lpstr>
      <vt:lpstr>PowerPoint Presentation</vt:lpstr>
      <vt:lpstr>U.S. Crude Oil Production, 2005-2016P</vt:lpstr>
      <vt:lpstr>U.S. Natural Gas Production, 2000-2013</vt:lpstr>
      <vt:lpstr>Employment in Oil &amp; Gas Extraction, Jan. 2010—July 2015*</vt:lpstr>
      <vt:lpstr>PowerPoint Presentation</vt:lpstr>
      <vt:lpstr>PowerPoint Presentation</vt:lpstr>
      <vt:lpstr>Manufacturing Growth for Selected Sectors, 2015 vs. 2014*</vt:lpstr>
      <vt:lpstr>Auto/Light Truck Sales, 1999-2021F</vt:lpstr>
      <vt:lpstr>Manufacturing Employment, Jan. 2010—July 2015*</vt:lpstr>
      <vt:lpstr>The “On-Demand” (Sharing) Economy</vt:lpstr>
      <vt:lpstr>Labor on Demand: Huge Implications for    the US Economy, Workers &amp; Insurers</vt:lpstr>
      <vt:lpstr>The “On-Demand” World is Not New…</vt:lpstr>
      <vt:lpstr>…But the “On-Demand” World is Exploding      as Is the Demand for “On-Tap” Workers</vt:lpstr>
      <vt:lpstr>You Can Live Your Life with the Swipe of a Finger…</vt:lpstr>
      <vt:lpstr>Some Players in the On-Demand Economy  Have Become Household Names</vt:lpstr>
      <vt:lpstr>On-Demand/Sharing/Peer-to-Peer Economy Impacts Many Lines of Insurance</vt:lpstr>
      <vt:lpstr>Technology and Employment</vt:lpstr>
      <vt:lpstr>PowerPoint Presentation</vt:lpstr>
      <vt:lpstr>Growth in Temporary Workers vs.  All Nonfarm Employment, 2010-2015*</vt:lpstr>
      <vt:lpstr>PowerPoint Presentation</vt:lpstr>
      <vt:lpstr>The On-Demand Economy and American Workers: What Is Happening?</vt:lpstr>
      <vt:lpstr>What’s In Store for the American Worker, Labor Force and Workers Comp</vt:lpstr>
      <vt:lpstr>What’s In Store for the American Worker, Labor Force and Workers Comp</vt:lpstr>
      <vt:lpstr>Potential Consequences for Insurers</vt:lpstr>
      <vt:lpstr>PowerPoint Presentation</vt:lpstr>
      <vt:lpstr>Percent of People Who Have Engaged in an  “On Demand/Sharing Economy” Transaction</vt:lpstr>
      <vt:lpstr>Age of People Who are Providing the Sharing/On-Demand Economy</vt:lpstr>
      <vt:lpstr>Household Income:  Providers of the Sharing/On-Demand Economy</vt:lpstr>
      <vt:lpstr>The On-Demand Economy and Wall Street</vt:lpstr>
      <vt:lpstr>PowerPoint Presentation</vt:lpstr>
      <vt:lpstr>PowerPoint Presentation</vt:lpstr>
      <vt:lpstr>PowerPoint Presentation</vt:lpstr>
      <vt:lpstr>PowerPoint Presentation</vt:lpstr>
      <vt:lpstr>Looking Ahead:  Disruptive Forces Rule</vt:lpstr>
      <vt:lpstr>Worldwide Industrial Robot Installations, 1992-2017F</vt:lpstr>
      <vt:lpstr>Future Shock: Many More Transformative Technologies Are Around the Corner</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4145</cp:revision>
  <cp:lastPrinted>2015-04-23T19:44:36Z</cp:lastPrinted>
  <dcterms:modified xsi:type="dcterms:W3CDTF">2015-08-24T18:57:17Z</dcterms:modified>
</cp:coreProperties>
</file>