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131" d="100"/>
          <a:sy n="131" d="100"/>
        </p:scale>
        <p:origin x="1110" y="11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Sheet1!$A$2:$A$351</c:f>
              <c:numCache>
                <c:formatCode>yy</c:formatCode>
                <c:ptCount val="35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  <c:pt idx="348">
                  <c:v>43496</c:v>
                </c:pt>
                <c:pt idx="349">
                  <c:v>43524</c:v>
                </c:pt>
              </c:numCache>
            </c:numRef>
          </c:cat>
          <c:val>
            <c:numRef>
              <c:f>Sheet1!$C$2:$C$351</c:f>
              <c:numCache>
                <c:formatCode>0</c:formatCode>
                <c:ptCount val="3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  <c:pt idx="34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Sheet1!$A$2:$A$351</c:f>
              <c:numCache>
                <c:formatCode>yy</c:formatCode>
                <c:ptCount val="35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  <c:pt idx="348">
                  <c:v>43496</c:v>
                </c:pt>
                <c:pt idx="349">
                  <c:v>43524</c:v>
                </c:pt>
              </c:numCache>
            </c:numRef>
          </c:cat>
          <c:val>
            <c:numRef>
              <c:f>Sheet1!$B$2:$B$351</c:f>
              <c:numCache>
                <c:formatCode>0.00</c:formatCode>
                <c:ptCount val="350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145.4</c:v>
                </c:pt>
                <c:pt idx="337" formatCode="General">
                  <c:v>146.69999999999999</c:v>
                </c:pt>
                <c:pt idx="338" formatCode="General">
                  <c:v>147.4</c:v>
                </c:pt>
                <c:pt idx="339" formatCode="General">
                  <c:v>148.4</c:v>
                </c:pt>
                <c:pt idx="340" formatCode="General">
                  <c:v>149.4</c:v>
                </c:pt>
                <c:pt idx="341" formatCode="General">
                  <c:v>150.1</c:v>
                </c:pt>
                <c:pt idx="342" formatCode="General">
                  <c:v>148.9</c:v>
                </c:pt>
                <c:pt idx="343" formatCode="General">
                  <c:v>149.5</c:v>
                </c:pt>
                <c:pt idx="344" formatCode="General">
                  <c:v>149.80000000000001</c:v>
                </c:pt>
                <c:pt idx="345" formatCode="General">
                  <c:v>150.9</c:v>
                </c:pt>
                <c:pt idx="346" formatCode="General">
                  <c:v>151.4</c:v>
                </c:pt>
                <c:pt idx="347" formatCode="General">
                  <c:v>151.19999999999999</c:v>
                </c:pt>
                <c:pt idx="348" formatCode="General">
                  <c:v>148.30000000000001</c:v>
                </c:pt>
                <c:pt idx="349" formatCode="General">
                  <c:v>149.1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5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Sheet1!$A$2:$A$351</c:f>
              <c:numCache>
                <c:formatCode>"'"yy</c:formatCode>
                <c:ptCount val="35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  <c:pt idx="349">
                  <c:v>43524</c:v>
                </c:pt>
              </c:numCache>
            </c:numRef>
          </c:cat>
          <c:val>
            <c:numRef>
              <c:f>Sheet1!$C$2:$C$351</c:f>
              <c:numCache>
                <c:formatCode>0</c:formatCode>
                <c:ptCount val="3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  <c:pt idx="34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Sheet1!$A$2:$A$351</c:f>
              <c:numCache>
                <c:formatCode>"'"yy</c:formatCode>
                <c:ptCount val="35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  <c:pt idx="349">
                  <c:v>43524</c:v>
                </c:pt>
              </c:numCache>
            </c:numRef>
          </c:cat>
          <c:val>
            <c:numRef>
              <c:f>Sheet1!$B$2:$B$351</c:f>
              <c:numCache>
                <c:formatCode>0.00</c:formatCode>
                <c:ptCount val="350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125.5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127.9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  <c:pt idx="345" formatCode="General">
                  <c:v>129.80000000000001</c:v>
                </c:pt>
                <c:pt idx="346" formatCode="General">
                  <c:v>130.4</c:v>
                </c:pt>
                <c:pt idx="347" formatCode="General">
                  <c:v>130.30000000000001</c:v>
                </c:pt>
                <c:pt idx="348" formatCode="General">
                  <c:v>127.7</c:v>
                </c:pt>
                <c:pt idx="349" formatCode="General">
                  <c:v>128.6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5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0.00</c:formatCode>
                <c:ptCount val="349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549.20000000000005</c:v>
                </c:pt>
                <c:pt idx="328" formatCode="General">
                  <c:v>549.70000000000005</c:v>
                </c:pt>
                <c:pt idx="329" formatCode="General">
                  <c:v>551.4</c:v>
                </c:pt>
                <c:pt idx="330" formatCode="General">
                  <c:v>551.79999999999995</c:v>
                </c:pt>
                <c:pt idx="331" formatCode="General">
                  <c:v>546</c:v>
                </c:pt>
                <c:pt idx="332" formatCode="General">
                  <c:v>547.20000000000005</c:v>
                </c:pt>
                <c:pt idx="333" formatCode="General">
                  <c:v>541.1</c:v>
                </c:pt>
                <c:pt idx="334" formatCode="General">
                  <c:v>537.5</c:v>
                </c:pt>
                <c:pt idx="335" formatCode="General">
                  <c:v>537.4</c:v>
                </c:pt>
                <c:pt idx="336" formatCode="General">
                  <c:v>531.6</c:v>
                </c:pt>
                <c:pt idx="337" formatCode="General">
                  <c:v>529.70000000000005</c:v>
                </c:pt>
                <c:pt idx="338" formatCode="General">
                  <c:v>528.5</c:v>
                </c:pt>
                <c:pt idx="339" formatCode="General">
                  <c:v>525.5</c:v>
                </c:pt>
                <c:pt idx="340" formatCode="General">
                  <c:v>527</c:v>
                </c:pt>
                <c:pt idx="341" formatCode="General">
                  <c:v>531.20000000000005</c:v>
                </c:pt>
                <c:pt idx="342" formatCode="General">
                  <c:v>528.9</c:v>
                </c:pt>
                <c:pt idx="343" formatCode="General">
                  <c:v>525.79999999999995</c:v>
                </c:pt>
                <c:pt idx="344" formatCode="General">
                  <c:v>521.20000000000005</c:v>
                </c:pt>
                <c:pt idx="345" formatCode="General">
                  <c:v>520.70000000000005</c:v>
                </c:pt>
                <c:pt idx="346" formatCode="General">
                  <c:v>518.79999999999995</c:v>
                </c:pt>
                <c:pt idx="347" formatCode="General">
                  <c:v>519.5</c:v>
                </c:pt>
                <c:pt idx="348" formatCode="General">
                  <c:v>519.4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General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349.3</c:v>
                </c:pt>
                <c:pt idx="328">
                  <c:v>346.5</c:v>
                </c:pt>
                <c:pt idx="329">
                  <c:v>348.6</c:v>
                </c:pt>
                <c:pt idx="330">
                  <c:v>346.9</c:v>
                </c:pt>
                <c:pt idx="331">
                  <c:v>344.1</c:v>
                </c:pt>
                <c:pt idx="332">
                  <c:v>340.8</c:v>
                </c:pt>
                <c:pt idx="333">
                  <c:v>341.7</c:v>
                </c:pt>
                <c:pt idx="334">
                  <c:v>339.6</c:v>
                </c:pt>
                <c:pt idx="335">
                  <c:v>340.4</c:v>
                </c:pt>
                <c:pt idx="336">
                  <c:v>338.3</c:v>
                </c:pt>
                <c:pt idx="337">
                  <c:v>339.6</c:v>
                </c:pt>
                <c:pt idx="338">
                  <c:v>338.1</c:v>
                </c:pt>
                <c:pt idx="339">
                  <c:v>336.3</c:v>
                </c:pt>
                <c:pt idx="340">
                  <c:v>339</c:v>
                </c:pt>
                <c:pt idx="341">
                  <c:v>342.6</c:v>
                </c:pt>
                <c:pt idx="342">
                  <c:v>341.2</c:v>
                </c:pt>
                <c:pt idx="343">
                  <c:v>341.2</c:v>
                </c:pt>
                <c:pt idx="344">
                  <c:v>341.5</c:v>
                </c:pt>
                <c:pt idx="345">
                  <c:v>342.1</c:v>
                </c:pt>
                <c:pt idx="346">
                  <c:v>342.9</c:v>
                </c:pt>
                <c:pt idx="347">
                  <c:v>346.7</c:v>
                </c:pt>
                <c:pt idx="348">
                  <c:v>344.3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 formatCode="#0.0">
                  <c:v>491</c:v>
                </c:pt>
                <c:pt idx="325" formatCode="#0.0">
                  <c:v>493.9</c:v>
                </c:pt>
                <c:pt idx="326" formatCode="#0.0">
                  <c:v>495.1</c:v>
                </c:pt>
                <c:pt idx="327" formatCode="#0.0">
                  <c:v>496.9</c:v>
                </c:pt>
                <c:pt idx="328" formatCode="#0.0">
                  <c:v>499.3</c:v>
                </c:pt>
                <c:pt idx="329" formatCode="#0.0">
                  <c:v>503.7</c:v>
                </c:pt>
                <c:pt idx="330" formatCode="#0.0">
                  <c:v>506.5</c:v>
                </c:pt>
                <c:pt idx="331" formatCode="#0.0">
                  <c:v>509</c:v>
                </c:pt>
                <c:pt idx="332" formatCode="#0.0">
                  <c:v>510.9</c:v>
                </c:pt>
                <c:pt idx="333" formatCode="#0.0">
                  <c:v>513.6</c:v>
                </c:pt>
                <c:pt idx="334" formatCode="#0.0">
                  <c:v>518</c:v>
                </c:pt>
                <c:pt idx="335" formatCode="#0.0">
                  <c:v>519.6</c:v>
                </c:pt>
                <c:pt idx="336" formatCode="#0.0">
                  <c:v>521.70000000000005</c:v>
                </c:pt>
                <c:pt idx="337" formatCode="#0.0">
                  <c:v>525.6</c:v>
                </c:pt>
                <c:pt idx="338" formatCode="#0.0">
                  <c:v>525.70000000000005</c:v>
                </c:pt>
                <c:pt idx="339" formatCode="#0.0">
                  <c:v>524.9</c:v>
                </c:pt>
                <c:pt idx="340" formatCode="#0.0">
                  <c:v>526.29999999999995</c:v>
                </c:pt>
                <c:pt idx="341" formatCode="#0.0">
                  <c:v>528.20000000000005</c:v>
                </c:pt>
                <c:pt idx="342" formatCode="#0.0">
                  <c:v>529.20000000000005</c:v>
                </c:pt>
                <c:pt idx="343" formatCode="#0.0">
                  <c:v>530.6</c:v>
                </c:pt>
                <c:pt idx="344" formatCode="#0.0">
                  <c:v>533.29999999999995</c:v>
                </c:pt>
                <c:pt idx="345" formatCode="#0.0">
                  <c:v>534.4</c:v>
                </c:pt>
                <c:pt idx="346" formatCode="#0.0">
                  <c:v>538.29999999999995</c:v>
                </c:pt>
                <c:pt idx="347" formatCode="#0.0">
                  <c:v>539.1</c:v>
                </c:pt>
                <c:pt idx="348">
                  <c:v>538.6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26</c:v>
                </c:pt>
                <c:pt idx="328">
                  <c:v>26.2</c:v>
                </c:pt>
                <c:pt idx="329">
                  <c:v>26.7</c:v>
                </c:pt>
                <c:pt idx="330">
                  <c:v>27.4</c:v>
                </c:pt>
                <c:pt idx="331">
                  <c:v>26.8</c:v>
                </c:pt>
                <c:pt idx="332">
                  <c:v>26.8</c:v>
                </c:pt>
                <c:pt idx="333">
                  <c:v>27.1</c:v>
                </c:pt>
                <c:pt idx="334">
                  <c:v>27.6</c:v>
                </c:pt>
                <c:pt idx="335">
                  <c:v>27.7</c:v>
                </c:pt>
                <c:pt idx="336">
                  <c:v>27.9</c:v>
                </c:pt>
                <c:pt idx="337">
                  <c:v>28.3</c:v>
                </c:pt>
                <c:pt idx="338">
                  <c:v>28.7</c:v>
                </c:pt>
                <c:pt idx="339">
                  <c:v>28.7</c:v>
                </c:pt>
                <c:pt idx="340">
                  <c:v>28.9</c:v>
                </c:pt>
                <c:pt idx="341">
                  <c:v>29.4</c:v>
                </c:pt>
                <c:pt idx="342">
                  <c:v>29.6</c:v>
                </c:pt>
                <c:pt idx="343">
                  <c:v>29.4</c:v>
                </c:pt>
                <c:pt idx="344">
                  <c:v>29.7</c:v>
                </c:pt>
                <c:pt idx="345">
                  <c:v>29.5</c:v>
                </c:pt>
                <c:pt idx="346">
                  <c:v>29.8</c:v>
                </c:pt>
                <c:pt idx="347">
                  <c:v>29.8</c:v>
                </c:pt>
                <c:pt idx="348">
                  <c:v>30.1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797.7</c:v>
                </c:pt>
                <c:pt idx="325">
                  <c:v>801</c:v>
                </c:pt>
                <c:pt idx="326">
                  <c:v>800.1</c:v>
                </c:pt>
                <c:pt idx="327">
                  <c:v>803.3</c:v>
                </c:pt>
                <c:pt idx="328" formatCode="0.0">
                  <c:v>807.2</c:v>
                </c:pt>
                <c:pt idx="329">
                  <c:v>806.6</c:v>
                </c:pt>
                <c:pt idx="330">
                  <c:v>811.8</c:v>
                </c:pt>
                <c:pt idx="331">
                  <c:v>813.9</c:v>
                </c:pt>
                <c:pt idx="332">
                  <c:v>815.6</c:v>
                </c:pt>
                <c:pt idx="333">
                  <c:v>818.1</c:v>
                </c:pt>
                <c:pt idx="334">
                  <c:v>818.9</c:v>
                </c:pt>
                <c:pt idx="335">
                  <c:v>820.7</c:v>
                </c:pt>
                <c:pt idx="336">
                  <c:v>817.2</c:v>
                </c:pt>
                <c:pt idx="337">
                  <c:v>822.5</c:v>
                </c:pt>
                <c:pt idx="338">
                  <c:v>822.9</c:v>
                </c:pt>
                <c:pt idx="339">
                  <c:v>824.6</c:v>
                </c:pt>
                <c:pt idx="340">
                  <c:v>825</c:v>
                </c:pt>
                <c:pt idx="341">
                  <c:v>826</c:v>
                </c:pt>
                <c:pt idx="342">
                  <c:v>825</c:v>
                </c:pt>
                <c:pt idx="343">
                  <c:v>824.4</c:v>
                </c:pt>
                <c:pt idx="344">
                  <c:v>822</c:v>
                </c:pt>
                <c:pt idx="345">
                  <c:v>827.6</c:v>
                </c:pt>
                <c:pt idx="346">
                  <c:v>833.5</c:v>
                </c:pt>
                <c:pt idx="347">
                  <c:v>831.7</c:v>
                </c:pt>
                <c:pt idx="348">
                  <c:v>828.4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59.6</c:v>
                </c:pt>
                <c:pt idx="328">
                  <c:v>59.4</c:v>
                </c:pt>
                <c:pt idx="329">
                  <c:v>59.1</c:v>
                </c:pt>
                <c:pt idx="330">
                  <c:v>57.9</c:v>
                </c:pt>
                <c:pt idx="331">
                  <c:v>57.8</c:v>
                </c:pt>
                <c:pt idx="332">
                  <c:v>65.099999999999994</c:v>
                </c:pt>
                <c:pt idx="333">
                  <c:v>63.5</c:v>
                </c:pt>
                <c:pt idx="334">
                  <c:v>61</c:v>
                </c:pt>
                <c:pt idx="335">
                  <c:v>58</c:v>
                </c:pt>
                <c:pt idx="336">
                  <c:v>57.5</c:v>
                </c:pt>
                <c:pt idx="337">
                  <c:v>57.4</c:v>
                </c:pt>
                <c:pt idx="338">
                  <c:v>59</c:v>
                </c:pt>
                <c:pt idx="339">
                  <c:v>58.4</c:v>
                </c:pt>
                <c:pt idx="340">
                  <c:v>58.3</c:v>
                </c:pt>
                <c:pt idx="341">
                  <c:v>58.2</c:v>
                </c:pt>
                <c:pt idx="342">
                  <c:v>59.4</c:v>
                </c:pt>
                <c:pt idx="343">
                  <c:v>59.7</c:v>
                </c:pt>
                <c:pt idx="344">
                  <c:v>59.2</c:v>
                </c:pt>
                <c:pt idx="345">
                  <c:v>60.2</c:v>
                </c:pt>
                <c:pt idx="346">
                  <c:v>59.8</c:v>
                </c:pt>
                <c:pt idx="347">
                  <c:v>56.3</c:v>
                </c:pt>
                <c:pt idx="348">
                  <c:v>55.3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General</c:formatCode>
                <c:ptCount val="349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189.3</c:v>
                </c:pt>
                <c:pt idx="328">
                  <c:v>189.8</c:v>
                </c:pt>
                <c:pt idx="329">
                  <c:v>190.9</c:v>
                </c:pt>
                <c:pt idx="330">
                  <c:v>190.7</c:v>
                </c:pt>
                <c:pt idx="331">
                  <c:v>191.1</c:v>
                </c:pt>
                <c:pt idx="332">
                  <c:v>191.6</c:v>
                </c:pt>
                <c:pt idx="333">
                  <c:v>192.3</c:v>
                </c:pt>
                <c:pt idx="334">
                  <c:v>194.5</c:v>
                </c:pt>
                <c:pt idx="335">
                  <c:v>196.2</c:v>
                </c:pt>
                <c:pt idx="336">
                  <c:v>194.9</c:v>
                </c:pt>
                <c:pt idx="337">
                  <c:v>197.3</c:v>
                </c:pt>
                <c:pt idx="338">
                  <c:v>199.4</c:v>
                </c:pt>
                <c:pt idx="339">
                  <c:v>199.5</c:v>
                </c:pt>
                <c:pt idx="340">
                  <c:v>201</c:v>
                </c:pt>
                <c:pt idx="341">
                  <c:v>201.7</c:v>
                </c:pt>
                <c:pt idx="342">
                  <c:v>202.2</c:v>
                </c:pt>
                <c:pt idx="343">
                  <c:v>202</c:v>
                </c:pt>
                <c:pt idx="344">
                  <c:v>201.7</c:v>
                </c:pt>
                <c:pt idx="345">
                  <c:v>203.2</c:v>
                </c:pt>
                <c:pt idx="346">
                  <c:v>202.9</c:v>
                </c:pt>
                <c:pt idx="347">
                  <c:v>204.8</c:v>
                </c:pt>
                <c:pt idx="348">
                  <c:v>204.3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21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3/8/2019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March 2019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56749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32058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30462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1990–2019*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57949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January 2019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4991186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January 2019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519,500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519,400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344,300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539,100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538,600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95,900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30,100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831,700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828,400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204,300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1990–2019*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February 2019;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667784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February 2019;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6217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08218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26936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480917"/>
            <a:chOff x="5145467" y="1604785"/>
            <a:chExt cx="3191573" cy="2480917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363932" y="3024511"/>
              <a:ext cx="1377322" cy="106119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2019;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361548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472276" cy="1419726"/>
            <a:chOff x="5354052" y="2045066"/>
            <a:chExt cx="3472276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27167" cy="66798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4501</TotalTime>
  <Words>777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1990–2019*</vt:lpstr>
      <vt:lpstr>U.S. Employment in Service Industries, Monthly, 1990–2019*</vt:lpstr>
      <vt:lpstr>Insurance Industry  Employment Trends</vt:lpstr>
      <vt:lpstr>U.S. Employment in the Direct P/C Insurance Industry: 1990–2019*</vt:lpstr>
      <vt:lpstr>U.S. Employment in the Direct Life Insurance Industry: 1990–2019*</vt:lpstr>
      <vt:lpstr>U.S. Employment in the Direct Health- Medical Insurance Industry: 1990–2019*</vt:lpstr>
      <vt:lpstr>U.S. Employment in the  Reinsurance Industry: 1990–2019*</vt:lpstr>
      <vt:lpstr>U.S. Employment in Insurance  Agencies &amp; Brokerages: 1990–2019*</vt:lpstr>
      <vt:lpstr>U.S. Employment in Independent  Claims Adjusting: 1990–2019*</vt:lpstr>
      <vt:lpstr>U.S. Employment in Third-Party Administration  of Insurance Funds: 1990–2019*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449</cp:revision>
  <cp:lastPrinted>2017-10-11T20:00:07Z</cp:lastPrinted>
  <dcterms:created xsi:type="dcterms:W3CDTF">2011-11-02T14:24:24Z</dcterms:created>
  <dcterms:modified xsi:type="dcterms:W3CDTF">2019-03-08T21:54:12Z</dcterms:modified>
</cp:coreProperties>
</file>