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23" autoAdjust="0"/>
    <p:restoredTop sz="94521" autoAdjust="0"/>
  </p:normalViewPr>
  <p:slideViewPr>
    <p:cSldViewPr snapToGrid="0">
      <p:cViewPr>
        <p:scale>
          <a:sx n="67" d="100"/>
          <a:sy n="67" d="100"/>
        </p:scale>
        <p:origin x="90" y="576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Sheet1!$A$2:$A$342</c:f>
              <c:numCache>
                <c:formatCode>yy</c:formatCode>
                <c:ptCount val="34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</c:numCache>
            </c:numRef>
          </c:cat>
          <c:val>
            <c:numRef>
              <c:f>Sheet1!$C$2:$C$342</c:f>
              <c:numCache>
                <c:formatCode>0</c:formatCode>
                <c:ptCount val="34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Sheet1!$A$2:$A$342</c:f>
              <c:numCache>
                <c:formatCode>yy</c:formatCode>
                <c:ptCount val="34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</c:numCache>
            </c:numRef>
          </c:cat>
          <c:val>
            <c:numRef>
              <c:f>Sheet1!$B$2:$B$342</c:f>
              <c:numCache>
                <c:formatCode>0.00</c:formatCode>
                <c:ptCount val="341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145.5</c:v>
                </c:pt>
                <c:pt idx="337" formatCode="General">
                  <c:v>146.69999999999999</c:v>
                </c:pt>
                <c:pt idx="338" formatCode="General">
                  <c:v>147.30000000000001</c:v>
                </c:pt>
                <c:pt idx="339" formatCode="General">
                  <c:v>148.4</c:v>
                </c:pt>
                <c:pt idx="340" formatCode="General">
                  <c:v>149.30000000000001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Sheet1!$A$2:$A$342</c:f>
              <c:numCache>
                <c:formatCode>"'"yy</c:formatCode>
                <c:ptCount val="34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</c:numCache>
            </c:numRef>
          </c:cat>
          <c:val>
            <c:numRef>
              <c:f>Sheet1!$C$2:$C$342</c:f>
              <c:numCache>
                <c:formatCode>0</c:formatCode>
                <c:ptCount val="34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Sheet1!$A$2:$A$342</c:f>
              <c:numCache>
                <c:formatCode>"'"yy</c:formatCode>
                <c:ptCount val="34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</c:numCache>
            </c:numRef>
          </c:cat>
          <c:val>
            <c:numRef>
              <c:f>Sheet1!$B$2:$B$342</c:f>
              <c:numCache>
                <c:formatCode>0.00</c:formatCode>
                <c:ptCount val="341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125.6</c:v>
                </c:pt>
                <c:pt idx="337" formatCode="General">
                  <c:v>126.6</c:v>
                </c:pt>
                <c:pt idx="338" formatCode="General">
                  <c:v>127.2</c:v>
                </c:pt>
                <c:pt idx="339" formatCode="General">
                  <c:v>128</c:v>
                </c:pt>
                <c:pt idx="340" formatCode="General">
                  <c:v>128.6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Sheet1!$A$2:$A$341</c:f>
              <c:numCache>
                <c:formatCode>"'"yy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Sheet1!$C$2:$C$341</c:f>
              <c:numCache>
                <c:formatCode>0</c:formatCode>
                <c:ptCount val="34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Sheet1!$A$2:$A$341</c:f>
              <c:numCache>
                <c:formatCode>"'"yy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Sheet1!$B$2:$B$341</c:f>
              <c:numCache>
                <c:formatCode>0.00</c:formatCode>
                <c:ptCount val="340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551.20000000000005</c:v>
                </c:pt>
                <c:pt idx="328" formatCode="General">
                  <c:v>553.79999999999995</c:v>
                </c:pt>
                <c:pt idx="329" formatCode="General">
                  <c:v>557.5</c:v>
                </c:pt>
                <c:pt idx="330" formatCode="General">
                  <c:v>560</c:v>
                </c:pt>
                <c:pt idx="331" formatCode="General">
                  <c:v>556.20000000000005</c:v>
                </c:pt>
                <c:pt idx="332" formatCode="General">
                  <c:v>559.4</c:v>
                </c:pt>
                <c:pt idx="333" formatCode="General">
                  <c:v>555.4</c:v>
                </c:pt>
                <c:pt idx="334" formatCode="General">
                  <c:v>553.79999999999995</c:v>
                </c:pt>
                <c:pt idx="335" formatCode="General">
                  <c:v>555.79999999999995</c:v>
                </c:pt>
                <c:pt idx="336" formatCode="General">
                  <c:v>552</c:v>
                </c:pt>
                <c:pt idx="337" formatCode="General">
                  <c:v>552.20000000000005</c:v>
                </c:pt>
                <c:pt idx="338" formatCode="General">
                  <c:v>553</c:v>
                </c:pt>
                <c:pt idx="339" formatCode="General">
                  <c:v>549.79999999999995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Sheet1!$C$2:$C$340</c:f>
              <c:numCache>
                <c:formatCode>General</c:formatCode>
                <c:ptCount val="33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Sheet1!$B$2:$B$340</c:f>
              <c:numCache>
                <c:formatCode>General</c:formatCode>
                <c:ptCount val="339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350.8</c:v>
                </c:pt>
                <c:pt idx="328">
                  <c:v>347.9</c:v>
                </c:pt>
                <c:pt idx="329">
                  <c:v>350.8</c:v>
                </c:pt>
                <c:pt idx="330">
                  <c:v>349.8</c:v>
                </c:pt>
                <c:pt idx="331">
                  <c:v>347.7</c:v>
                </c:pt>
                <c:pt idx="332">
                  <c:v>345.1</c:v>
                </c:pt>
                <c:pt idx="333">
                  <c:v>346.8</c:v>
                </c:pt>
                <c:pt idx="334">
                  <c:v>345.4</c:v>
                </c:pt>
                <c:pt idx="335">
                  <c:v>346.9</c:v>
                </c:pt>
                <c:pt idx="336">
                  <c:v>345.5</c:v>
                </c:pt>
                <c:pt idx="337">
                  <c:v>347.6</c:v>
                </c:pt>
                <c:pt idx="338">
                  <c:v>346.8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Sheet1!$A$2:$A$341</c:f>
              <c:numCache>
                <c:formatCode>"'"yy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Sheet1!$C$2:$C$341</c:f>
              <c:numCache>
                <c:formatCode>0</c:formatCode>
                <c:ptCount val="34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Sheet1!$A$2:$A$341</c:f>
              <c:numCache>
                <c:formatCode>"'"yy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Sheet1!$B$2:$B$341</c:f>
              <c:numCache>
                <c:formatCode>General</c:formatCode>
                <c:ptCount val="340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>
                  <c:v>491</c:v>
                </c:pt>
                <c:pt idx="325">
                  <c:v>493.9</c:v>
                </c:pt>
                <c:pt idx="326">
                  <c:v>495.1</c:v>
                </c:pt>
                <c:pt idx="327">
                  <c:v>495.4</c:v>
                </c:pt>
                <c:pt idx="328">
                  <c:v>496.4</c:v>
                </c:pt>
                <c:pt idx="329">
                  <c:v>499.3</c:v>
                </c:pt>
                <c:pt idx="330">
                  <c:v>500.7</c:v>
                </c:pt>
                <c:pt idx="331">
                  <c:v>501.7</c:v>
                </c:pt>
                <c:pt idx="332">
                  <c:v>502.1</c:v>
                </c:pt>
                <c:pt idx="333">
                  <c:v>503.4</c:v>
                </c:pt>
                <c:pt idx="334">
                  <c:v>506.3</c:v>
                </c:pt>
                <c:pt idx="335">
                  <c:v>506.5</c:v>
                </c:pt>
                <c:pt idx="336">
                  <c:v>507.1</c:v>
                </c:pt>
                <c:pt idx="337">
                  <c:v>509.6</c:v>
                </c:pt>
                <c:pt idx="338">
                  <c:v>508.2</c:v>
                </c:pt>
                <c:pt idx="339">
                  <c:v>506.8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day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Sheet1!$A$2:$A$341</c:f>
              <c:numCache>
                <c:formatCode>"'"yy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Sheet1!$C$2:$C$341</c:f>
              <c:numCache>
                <c:formatCode>0</c:formatCode>
                <c:ptCount val="34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Sheet1!$A$2:$A$341</c:f>
              <c:numCache>
                <c:formatCode>"'"yy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Sheet1!$B$2:$B$341</c:f>
              <c:numCache>
                <c:formatCode>General</c:formatCode>
                <c:ptCount val="340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25.8</c:v>
                </c:pt>
                <c:pt idx="328">
                  <c:v>25.8</c:v>
                </c:pt>
                <c:pt idx="329">
                  <c:v>26.1</c:v>
                </c:pt>
                <c:pt idx="330">
                  <c:v>26.6</c:v>
                </c:pt>
                <c:pt idx="331">
                  <c:v>25.8</c:v>
                </c:pt>
                <c:pt idx="332">
                  <c:v>25.6</c:v>
                </c:pt>
                <c:pt idx="333">
                  <c:v>25.7</c:v>
                </c:pt>
                <c:pt idx="334">
                  <c:v>26</c:v>
                </c:pt>
                <c:pt idx="335">
                  <c:v>25.9</c:v>
                </c:pt>
                <c:pt idx="336">
                  <c:v>26</c:v>
                </c:pt>
                <c:pt idx="337">
                  <c:v>26.1</c:v>
                </c:pt>
                <c:pt idx="338">
                  <c:v>26.3</c:v>
                </c:pt>
                <c:pt idx="339">
                  <c:v>26.2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Sheet1!$C$2:$C$340</c:f>
              <c:numCache>
                <c:formatCode>0</c:formatCode>
                <c:ptCount val="33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Sheet1!$B$2:$B$340</c:f>
              <c:numCache>
                <c:formatCode>General</c:formatCode>
                <c:ptCount val="339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772.7</c:v>
                </c:pt>
                <c:pt idx="313">
                  <c:v>774.5</c:v>
                </c:pt>
                <c:pt idx="314">
                  <c:v>776.9</c:v>
                </c:pt>
                <c:pt idx="315">
                  <c:v>778.2</c:v>
                </c:pt>
                <c:pt idx="316">
                  <c:v>780.9</c:v>
                </c:pt>
                <c:pt idx="317">
                  <c:v>782.8</c:v>
                </c:pt>
                <c:pt idx="318">
                  <c:v>784</c:v>
                </c:pt>
                <c:pt idx="319">
                  <c:v>786.1</c:v>
                </c:pt>
                <c:pt idx="320">
                  <c:v>789</c:v>
                </c:pt>
                <c:pt idx="321">
                  <c:v>791.6</c:v>
                </c:pt>
                <c:pt idx="322">
                  <c:v>792.1</c:v>
                </c:pt>
                <c:pt idx="323">
                  <c:v>795.2</c:v>
                </c:pt>
                <c:pt idx="324">
                  <c:v>798.1</c:v>
                </c:pt>
                <c:pt idx="325">
                  <c:v>801</c:v>
                </c:pt>
                <c:pt idx="326">
                  <c:v>801.6</c:v>
                </c:pt>
                <c:pt idx="327">
                  <c:v>803.6</c:v>
                </c:pt>
                <c:pt idx="328" formatCode="0.0">
                  <c:v>806.4</c:v>
                </c:pt>
                <c:pt idx="329">
                  <c:v>803</c:v>
                </c:pt>
                <c:pt idx="330">
                  <c:v>806.4</c:v>
                </c:pt>
                <c:pt idx="331">
                  <c:v>808.5</c:v>
                </c:pt>
                <c:pt idx="332">
                  <c:v>809.3</c:v>
                </c:pt>
                <c:pt idx="333">
                  <c:v>807.6</c:v>
                </c:pt>
                <c:pt idx="334">
                  <c:v>806.8</c:v>
                </c:pt>
                <c:pt idx="335">
                  <c:v>807.4</c:v>
                </c:pt>
                <c:pt idx="336">
                  <c:v>806.1</c:v>
                </c:pt>
                <c:pt idx="337">
                  <c:v>808.7</c:v>
                </c:pt>
                <c:pt idx="338">
                  <c:v>807.9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Sheet1!$A$2:$A$341</c:f>
              <c:numCache>
                <c:formatCode>"'"yy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Sheet1!$C$2:$C$341</c:f>
              <c:numCache>
                <c:formatCode>0</c:formatCode>
                <c:ptCount val="34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Sheet1!$A$2:$A$341</c:f>
              <c:numCache>
                <c:formatCode>"'"yy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Sheet1!$B$2:$B$341</c:f>
              <c:numCache>
                <c:formatCode>General</c:formatCode>
                <c:ptCount val="340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56.6</c:v>
                </c:pt>
                <c:pt idx="316">
                  <c:v>58.1</c:v>
                </c:pt>
                <c:pt idx="317">
                  <c:v>59.1</c:v>
                </c:pt>
                <c:pt idx="318">
                  <c:v>57.7</c:v>
                </c:pt>
                <c:pt idx="319">
                  <c:v>59.1</c:v>
                </c:pt>
                <c:pt idx="320">
                  <c:v>59.9</c:v>
                </c:pt>
                <c:pt idx="321">
                  <c:v>59.9</c:v>
                </c:pt>
                <c:pt idx="322">
                  <c:v>60.5</c:v>
                </c:pt>
                <c:pt idx="323">
                  <c:v>59.9</c:v>
                </c:pt>
                <c:pt idx="324">
                  <c:v>60.8</c:v>
                </c:pt>
                <c:pt idx="325">
                  <c:v>59.8</c:v>
                </c:pt>
                <c:pt idx="326">
                  <c:v>59.6</c:v>
                </c:pt>
                <c:pt idx="327">
                  <c:v>59.7</c:v>
                </c:pt>
                <c:pt idx="328">
                  <c:v>59.7</c:v>
                </c:pt>
                <c:pt idx="329">
                  <c:v>59.5</c:v>
                </c:pt>
                <c:pt idx="330">
                  <c:v>58.5</c:v>
                </c:pt>
                <c:pt idx="331">
                  <c:v>58.5</c:v>
                </c:pt>
                <c:pt idx="332">
                  <c:v>65.900000000000006</c:v>
                </c:pt>
                <c:pt idx="333">
                  <c:v>64.5</c:v>
                </c:pt>
                <c:pt idx="334">
                  <c:v>62.1</c:v>
                </c:pt>
                <c:pt idx="335">
                  <c:v>59.3</c:v>
                </c:pt>
                <c:pt idx="336">
                  <c:v>58.9</c:v>
                </c:pt>
                <c:pt idx="337">
                  <c:v>59</c:v>
                </c:pt>
                <c:pt idx="338">
                  <c:v>60.7</c:v>
                </c:pt>
                <c:pt idx="339">
                  <c:v>60.1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Sheet1!$A$2:$A$341</c:f>
              <c:numCache>
                <c:formatCode>"'"yy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Sheet1!$C$2:$C$341</c:f>
              <c:numCache>
                <c:formatCode>0</c:formatCode>
                <c:ptCount val="34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Sheet1!$A$2:$A$341</c:f>
              <c:numCache>
                <c:formatCode>"'"yy</c:formatCode>
                <c:ptCount val="34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</c:numCache>
            </c:numRef>
          </c:cat>
          <c:val>
            <c:numRef>
              <c:f>Sheet1!$B$2:$B$341</c:f>
              <c:numCache>
                <c:formatCode>General</c:formatCode>
                <c:ptCount val="340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188.7</c:v>
                </c:pt>
                <c:pt idx="328">
                  <c:v>188.5</c:v>
                </c:pt>
                <c:pt idx="329">
                  <c:v>189</c:v>
                </c:pt>
                <c:pt idx="330">
                  <c:v>188.2</c:v>
                </c:pt>
                <c:pt idx="331">
                  <c:v>187.9</c:v>
                </c:pt>
                <c:pt idx="332">
                  <c:v>187.7</c:v>
                </c:pt>
                <c:pt idx="333">
                  <c:v>187.9</c:v>
                </c:pt>
                <c:pt idx="334">
                  <c:v>189.4</c:v>
                </c:pt>
                <c:pt idx="335">
                  <c:v>190.5</c:v>
                </c:pt>
                <c:pt idx="336">
                  <c:v>188.6</c:v>
                </c:pt>
                <c:pt idx="337">
                  <c:v>190.3</c:v>
                </c:pt>
                <c:pt idx="338">
                  <c:v>191.8</c:v>
                </c:pt>
                <c:pt idx="339">
                  <c:v>191.8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6/3/2018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April 2018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19568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794715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16011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2018;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50536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27573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April 2018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7731494"/>
              </p:ext>
            </p:extLst>
          </p:nvPr>
        </p:nvGraphicFramePr>
        <p:xfrm>
          <a:off x="477100" y="1302679"/>
          <a:ext cx="8217231" cy="46498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March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April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553,000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549,800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346,800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344,900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-1,900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508,200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506,800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91,900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91,900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807,900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807,600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191,800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191,800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60,700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60,100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May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855641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May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44518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55315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06533" cy="2164800"/>
            <a:chOff x="3621504" y="2021306"/>
            <a:chExt cx="3106533" cy="216480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>
              <a:cxnSpLocks/>
            </p:cNvCxnSpPr>
            <p:nvPr/>
          </p:nvCxnSpPr>
          <p:spPr bwMode="gray">
            <a:xfrm>
              <a:off x="5995753" y="3160902"/>
              <a:ext cx="732284" cy="102520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97477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574739"/>
            <a:chOff x="5145467" y="1604785"/>
            <a:chExt cx="3191573" cy="2574739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 flipH="1">
              <a:off x="5405968" y="3024511"/>
              <a:ext cx="1335286" cy="115501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342259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556501" cy="1419726"/>
            <a:chOff x="5354052" y="2045066"/>
            <a:chExt cx="3556501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337041" y="2667252"/>
              <a:ext cx="573512" cy="69470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3760</TotalTime>
  <Words>776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1990–2018</vt:lpstr>
      <vt:lpstr>Overview of Insurance Sector  Employment Changes*</vt:lpstr>
      <vt:lpstr>Baselines: U.S. Employment Trends</vt:lpstr>
      <vt:lpstr>U.S. Nonfarm Employment, Monthly, 1990–2018*</vt:lpstr>
      <vt:lpstr>U.S. Employment in Service Industries, Monthly, 1990–2018*</vt:lpstr>
      <vt:lpstr>Insurance Industry  Employment Trends</vt:lpstr>
      <vt:lpstr>U.S. Employment in the Direct P/C Insurance Industry: 1990–2018*</vt:lpstr>
      <vt:lpstr>U.S. Employment in the Direct Life Insurance Industry: 1990–2018*</vt:lpstr>
      <vt:lpstr>U.S. Employment in the Direct Health- Medical Insurance Industry: 1990–2018*</vt:lpstr>
      <vt:lpstr>U.S. Employment in the  Reinsurance Industry: 1990–2018*</vt:lpstr>
      <vt:lpstr>U.S. Employment in Insurance  Agencies &amp; Brokerages: 1990–2018*</vt:lpstr>
      <vt:lpstr>U.S. Employment in Independent  Claims Adjusting: 1990–2018*</vt:lpstr>
      <vt:lpstr>U.S. Employment in Third-Party Administration  of Insurance Funds: 1990–2018*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Carris, Brent</cp:lastModifiedBy>
  <cp:revision>372</cp:revision>
  <cp:lastPrinted>2017-10-11T20:00:07Z</cp:lastPrinted>
  <dcterms:created xsi:type="dcterms:W3CDTF">2011-11-02T14:24:24Z</dcterms:created>
  <dcterms:modified xsi:type="dcterms:W3CDTF">2018-06-04T04:30:16Z</dcterms:modified>
</cp:coreProperties>
</file>