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90" d="100"/>
          <a:sy n="90" d="100"/>
        </p:scale>
        <p:origin x="1458" y="9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</c:numCache>
            </c:numRef>
          </c:cat>
          <c:val>
            <c:numRef>
              <c:f>Sheet1!$B$2:$B$344</c:f>
              <c:numCache>
                <c:formatCode>0.00</c:formatCode>
                <c:ptCount val="343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145.5</c:v>
                </c:pt>
                <c:pt idx="337" formatCode="General">
                  <c:v>146.69999999999999</c:v>
                </c:pt>
                <c:pt idx="338" formatCode="General">
                  <c:v>147.30000000000001</c:v>
                </c:pt>
                <c:pt idx="339" formatCode="General">
                  <c:v>148.4</c:v>
                </c:pt>
                <c:pt idx="340" formatCode="General">
                  <c:v>149.30000000000001</c:v>
                </c:pt>
                <c:pt idx="341" formatCode="General">
                  <c:v>150</c:v>
                </c:pt>
                <c:pt idx="342" formatCode="General">
                  <c:v>148.9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Sheet1!$C$2:$C$344</c:f>
              <c:numCache>
                <c:formatCode>0</c:formatCode>
                <c:ptCount val="3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Sheet1!$B$2:$B$344</c:f>
              <c:numCache>
                <c:formatCode>0.00</c:formatCode>
                <c:ptCount val="343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125.6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0.00</c:formatCode>
                <c:ptCount val="342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551.20000000000005</c:v>
                </c:pt>
                <c:pt idx="328" formatCode="General">
                  <c:v>553.79999999999995</c:v>
                </c:pt>
                <c:pt idx="329" formatCode="General">
                  <c:v>557.5</c:v>
                </c:pt>
                <c:pt idx="330" formatCode="General">
                  <c:v>560</c:v>
                </c:pt>
                <c:pt idx="331" formatCode="General">
                  <c:v>556.20000000000005</c:v>
                </c:pt>
                <c:pt idx="332" formatCode="General">
                  <c:v>559.4</c:v>
                </c:pt>
                <c:pt idx="333" formatCode="General">
                  <c:v>555.4</c:v>
                </c:pt>
                <c:pt idx="334" formatCode="General">
                  <c:v>553.79999999999995</c:v>
                </c:pt>
                <c:pt idx="335" formatCode="General">
                  <c:v>555.79999999999995</c:v>
                </c:pt>
                <c:pt idx="336" formatCode="General">
                  <c:v>552</c:v>
                </c:pt>
                <c:pt idx="337" formatCode="General">
                  <c:v>552.20000000000005</c:v>
                </c:pt>
                <c:pt idx="338" formatCode="General">
                  <c:v>553</c:v>
                </c:pt>
                <c:pt idx="339" formatCode="General">
                  <c:v>549.9</c:v>
                </c:pt>
                <c:pt idx="340" formatCode="General">
                  <c:v>551.6</c:v>
                </c:pt>
                <c:pt idx="341" formatCode="General">
                  <c:v>555.79999999999995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General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350.8</c:v>
                </c:pt>
                <c:pt idx="328">
                  <c:v>347.9</c:v>
                </c:pt>
                <c:pt idx="329">
                  <c:v>350.8</c:v>
                </c:pt>
                <c:pt idx="330">
                  <c:v>349.8</c:v>
                </c:pt>
                <c:pt idx="331">
                  <c:v>347.7</c:v>
                </c:pt>
                <c:pt idx="332">
                  <c:v>345.1</c:v>
                </c:pt>
                <c:pt idx="333">
                  <c:v>346.8</c:v>
                </c:pt>
                <c:pt idx="334">
                  <c:v>345.4</c:v>
                </c:pt>
                <c:pt idx="335">
                  <c:v>346.9</c:v>
                </c:pt>
                <c:pt idx="336">
                  <c:v>345.5</c:v>
                </c:pt>
                <c:pt idx="337">
                  <c:v>347.6</c:v>
                </c:pt>
                <c:pt idx="338">
                  <c:v>346.8</c:v>
                </c:pt>
                <c:pt idx="339">
                  <c:v>344.9</c:v>
                </c:pt>
                <c:pt idx="340">
                  <c:v>347.7</c:v>
                </c:pt>
                <c:pt idx="341">
                  <c:v>351.3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>
                  <c:v>491</c:v>
                </c:pt>
                <c:pt idx="325">
                  <c:v>493.9</c:v>
                </c:pt>
                <c:pt idx="326">
                  <c:v>495.1</c:v>
                </c:pt>
                <c:pt idx="327">
                  <c:v>495.4</c:v>
                </c:pt>
                <c:pt idx="328">
                  <c:v>496.4</c:v>
                </c:pt>
                <c:pt idx="329">
                  <c:v>499.3</c:v>
                </c:pt>
                <c:pt idx="330">
                  <c:v>500.7</c:v>
                </c:pt>
                <c:pt idx="331">
                  <c:v>501.7</c:v>
                </c:pt>
                <c:pt idx="332">
                  <c:v>502.1</c:v>
                </c:pt>
                <c:pt idx="333">
                  <c:v>503.4</c:v>
                </c:pt>
                <c:pt idx="334">
                  <c:v>506.3</c:v>
                </c:pt>
                <c:pt idx="335">
                  <c:v>506.5</c:v>
                </c:pt>
                <c:pt idx="336">
                  <c:v>507.1</c:v>
                </c:pt>
                <c:pt idx="337">
                  <c:v>509.6</c:v>
                </c:pt>
                <c:pt idx="338">
                  <c:v>508.2</c:v>
                </c:pt>
                <c:pt idx="339">
                  <c:v>507.4</c:v>
                </c:pt>
                <c:pt idx="340">
                  <c:v>508.7</c:v>
                </c:pt>
                <c:pt idx="341">
                  <c:v>510.3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25.8</c:v>
                </c:pt>
                <c:pt idx="328">
                  <c:v>25.8</c:v>
                </c:pt>
                <c:pt idx="329">
                  <c:v>26.1</c:v>
                </c:pt>
                <c:pt idx="330">
                  <c:v>26.6</c:v>
                </c:pt>
                <c:pt idx="331">
                  <c:v>25.8</c:v>
                </c:pt>
                <c:pt idx="332">
                  <c:v>25.6</c:v>
                </c:pt>
                <c:pt idx="333">
                  <c:v>25.7</c:v>
                </c:pt>
                <c:pt idx="334">
                  <c:v>26</c:v>
                </c:pt>
                <c:pt idx="335">
                  <c:v>25.9</c:v>
                </c:pt>
                <c:pt idx="336">
                  <c:v>26</c:v>
                </c:pt>
                <c:pt idx="337">
                  <c:v>26.1</c:v>
                </c:pt>
                <c:pt idx="338">
                  <c:v>26.3</c:v>
                </c:pt>
                <c:pt idx="339">
                  <c:v>26.2</c:v>
                </c:pt>
                <c:pt idx="340">
                  <c:v>26.4</c:v>
                </c:pt>
                <c:pt idx="341">
                  <c:v>26.9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Sheet1!$A$2:$A$340</c:f>
              <c:numCache>
                <c:formatCode>"'"yy</c:formatCode>
                <c:ptCount val="33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798.1</c:v>
                </c:pt>
                <c:pt idx="325">
                  <c:v>801</c:v>
                </c:pt>
                <c:pt idx="326">
                  <c:v>801.6</c:v>
                </c:pt>
                <c:pt idx="327">
                  <c:v>803.6</c:v>
                </c:pt>
                <c:pt idx="328" formatCode="0.0">
                  <c:v>806.4</c:v>
                </c:pt>
                <c:pt idx="329">
                  <c:v>803</c:v>
                </c:pt>
                <c:pt idx="330">
                  <c:v>806.4</c:v>
                </c:pt>
                <c:pt idx="331">
                  <c:v>808.5</c:v>
                </c:pt>
                <c:pt idx="332">
                  <c:v>809.3</c:v>
                </c:pt>
                <c:pt idx="333">
                  <c:v>807.6</c:v>
                </c:pt>
                <c:pt idx="334">
                  <c:v>806.8</c:v>
                </c:pt>
                <c:pt idx="335">
                  <c:v>807.4</c:v>
                </c:pt>
                <c:pt idx="336">
                  <c:v>806.1</c:v>
                </c:pt>
                <c:pt idx="337">
                  <c:v>808.7</c:v>
                </c:pt>
                <c:pt idx="338">
                  <c:v>807.9</c:v>
                </c:pt>
                <c:pt idx="339">
                  <c:v>808.9</c:v>
                </c:pt>
                <c:pt idx="340">
                  <c:v>809.3</c:v>
                </c:pt>
                <c:pt idx="341">
                  <c:v>809.8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59.7</c:v>
                </c:pt>
                <c:pt idx="328">
                  <c:v>59.7</c:v>
                </c:pt>
                <c:pt idx="329">
                  <c:v>59.5</c:v>
                </c:pt>
                <c:pt idx="330">
                  <c:v>58.5</c:v>
                </c:pt>
                <c:pt idx="331">
                  <c:v>58.5</c:v>
                </c:pt>
                <c:pt idx="332">
                  <c:v>65.900000000000006</c:v>
                </c:pt>
                <c:pt idx="333">
                  <c:v>64.5</c:v>
                </c:pt>
                <c:pt idx="334">
                  <c:v>62.1</c:v>
                </c:pt>
                <c:pt idx="335">
                  <c:v>59.3</c:v>
                </c:pt>
                <c:pt idx="336">
                  <c:v>58.9</c:v>
                </c:pt>
                <c:pt idx="337">
                  <c:v>59</c:v>
                </c:pt>
                <c:pt idx="338">
                  <c:v>60.7</c:v>
                </c:pt>
                <c:pt idx="339">
                  <c:v>60.1</c:v>
                </c:pt>
                <c:pt idx="340">
                  <c:v>59.9</c:v>
                </c:pt>
                <c:pt idx="341">
                  <c:v>59.8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Sheet1!$C$2:$C$343</c:f>
              <c:numCache>
                <c:formatCode>0</c:formatCode>
                <c:ptCount val="3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Sheet1!$A$2:$A$343</c:f>
              <c:numCache>
                <c:formatCode>"'"yy</c:formatCode>
                <c:ptCount val="34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</c:numCache>
            </c:numRef>
          </c:cat>
          <c:val>
            <c:numRef>
              <c:f>Sheet1!$B$2:$B$343</c:f>
              <c:numCache>
                <c:formatCode>General</c:formatCode>
                <c:ptCount val="342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188.7</c:v>
                </c:pt>
                <c:pt idx="328">
                  <c:v>188.5</c:v>
                </c:pt>
                <c:pt idx="329">
                  <c:v>189</c:v>
                </c:pt>
                <c:pt idx="330">
                  <c:v>188.2</c:v>
                </c:pt>
                <c:pt idx="331">
                  <c:v>187.9</c:v>
                </c:pt>
                <c:pt idx="332">
                  <c:v>187.7</c:v>
                </c:pt>
                <c:pt idx="333">
                  <c:v>187.9</c:v>
                </c:pt>
                <c:pt idx="334">
                  <c:v>189.4</c:v>
                </c:pt>
                <c:pt idx="335">
                  <c:v>190.5</c:v>
                </c:pt>
                <c:pt idx="336">
                  <c:v>188.6</c:v>
                </c:pt>
                <c:pt idx="337">
                  <c:v>190.3</c:v>
                </c:pt>
                <c:pt idx="338">
                  <c:v>191.8</c:v>
                </c:pt>
                <c:pt idx="339">
                  <c:v>191.8</c:v>
                </c:pt>
                <c:pt idx="340">
                  <c:v>193.4</c:v>
                </c:pt>
                <c:pt idx="341">
                  <c:v>193.9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8/6/2018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June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89336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21568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2453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9337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June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842346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June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551,600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555,800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347,700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508,700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510,400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92,800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93,300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809,300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193,400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193,900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59,900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July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456495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July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6326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63933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08295"/>
            <a:chOff x="3621504" y="2021306"/>
            <a:chExt cx="3106533" cy="2008295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732284" cy="86869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4019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574739"/>
            <a:chOff x="5145467" y="1604785"/>
            <a:chExt cx="3191573" cy="2574739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405968" y="3024511"/>
              <a:ext cx="1335286" cy="115501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June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31400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18621" cy="1419726"/>
            <a:chOff x="5354052" y="2045066"/>
            <a:chExt cx="351862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771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1990–2018*</vt:lpstr>
      <vt:lpstr>U.S. Employment in Service Industries, Monthly, 1990–2018*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392</cp:revision>
  <cp:lastPrinted>2017-10-11T20:00:07Z</cp:lastPrinted>
  <dcterms:created xsi:type="dcterms:W3CDTF">2011-11-02T14:24:24Z</dcterms:created>
  <dcterms:modified xsi:type="dcterms:W3CDTF">2018-08-06T20:08:35Z</dcterms:modified>
</cp:coreProperties>
</file>