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4521" autoAdjust="0"/>
  </p:normalViewPr>
  <p:slideViewPr>
    <p:cSldViewPr snapToGrid="0">
      <p:cViewPr varScale="1">
        <p:scale>
          <a:sx n="114" d="100"/>
          <a:sy n="114" d="100"/>
        </p:scale>
        <p:origin x="1590" y="114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Sheet1!$A$2:$A$346</c:f>
              <c:numCache>
                <c:formatCode>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  <c:pt idx="344" formatCode="&quot;'&quot;yy">
                  <c:v>43373</c:v>
                </c:pt>
              </c:numCache>
            </c:numRef>
          </c:cat>
          <c:val>
            <c:numRef>
              <c:f>Sheet1!$C$2:$C$346</c:f>
              <c:numCache>
                <c:formatCode>0</c:formatCode>
                <c:ptCount val="3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Sheet1!$A$2:$A$346</c:f>
              <c:numCache>
                <c:formatCode>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  <c:pt idx="344" formatCode="&quot;'&quot;yy">
                  <c:v>43373</c:v>
                </c:pt>
              </c:numCache>
            </c:numRef>
          </c:cat>
          <c:val>
            <c:numRef>
              <c:f>Sheet1!$B$2:$B$346</c:f>
              <c:numCache>
                <c:formatCode>0.00</c:formatCode>
                <c:ptCount val="345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145.5</c:v>
                </c:pt>
                <c:pt idx="337" formatCode="General">
                  <c:v>146.69999999999999</c:v>
                </c:pt>
                <c:pt idx="338" formatCode="General">
                  <c:v>147.30000000000001</c:v>
                </c:pt>
                <c:pt idx="339" formatCode="General">
                  <c:v>148.4</c:v>
                </c:pt>
                <c:pt idx="340" formatCode="General">
                  <c:v>149.30000000000001</c:v>
                </c:pt>
                <c:pt idx="341" formatCode="General">
                  <c:v>150</c:v>
                </c:pt>
                <c:pt idx="342" formatCode="General">
                  <c:v>148.9</c:v>
                </c:pt>
                <c:pt idx="343" formatCode="General">
                  <c:v>149.4</c:v>
                </c:pt>
                <c:pt idx="344" formatCode="General">
                  <c:v>149.69999999999999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Sheet1!$C$2:$C$346</c:f>
              <c:numCache>
                <c:formatCode>0</c:formatCode>
                <c:ptCount val="3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Sheet1!$B$2:$B$346</c:f>
              <c:numCache>
                <c:formatCode>0.00</c:formatCode>
                <c:ptCount val="345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125.6</c:v>
                </c:pt>
                <c:pt idx="337" formatCode="General">
                  <c:v>126.6</c:v>
                </c:pt>
                <c:pt idx="338" formatCode="General">
                  <c:v>127.2</c:v>
                </c:pt>
                <c:pt idx="339" formatCode="General">
                  <c:v>128</c:v>
                </c:pt>
                <c:pt idx="340" formatCode="General">
                  <c:v>128.69999999999999</c:v>
                </c:pt>
                <c:pt idx="341" formatCode="General">
                  <c:v>129.1</c:v>
                </c:pt>
                <c:pt idx="342" formatCode="General">
                  <c:v>127.8</c:v>
                </c:pt>
                <c:pt idx="343" formatCode="General">
                  <c:v>128.30000000000001</c:v>
                </c:pt>
                <c:pt idx="344" formatCode="General">
                  <c:v>128.69999999999999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43342</c:v>
                </c:pt>
              </c:numCache>
            </c:numRef>
          </c:cat>
          <c:val>
            <c:numRef>
              <c:f>Sheet1!$C$2:$C$345</c:f>
              <c:numCache>
                <c:formatCode>0</c:formatCode>
                <c:ptCount val="3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43342</c:v>
                </c:pt>
              </c:numCache>
            </c:numRef>
          </c:cat>
          <c:val>
            <c:numRef>
              <c:f>Sheet1!$B$2:$B$345</c:f>
              <c:numCache>
                <c:formatCode>0.00</c:formatCode>
                <c:ptCount val="344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551.20000000000005</c:v>
                </c:pt>
                <c:pt idx="328" formatCode="General">
                  <c:v>553.79999999999995</c:v>
                </c:pt>
                <c:pt idx="329" formatCode="General">
                  <c:v>557.5</c:v>
                </c:pt>
                <c:pt idx="330" formatCode="General">
                  <c:v>560</c:v>
                </c:pt>
                <c:pt idx="331" formatCode="General">
                  <c:v>556.20000000000005</c:v>
                </c:pt>
                <c:pt idx="332" formatCode="General">
                  <c:v>559.4</c:v>
                </c:pt>
                <c:pt idx="333" formatCode="General">
                  <c:v>555.4</c:v>
                </c:pt>
                <c:pt idx="334" formatCode="General">
                  <c:v>553.79999999999995</c:v>
                </c:pt>
                <c:pt idx="335" formatCode="General">
                  <c:v>555.79999999999995</c:v>
                </c:pt>
                <c:pt idx="336" formatCode="General">
                  <c:v>552</c:v>
                </c:pt>
                <c:pt idx="337" formatCode="General">
                  <c:v>552.20000000000005</c:v>
                </c:pt>
                <c:pt idx="338" formatCode="General">
                  <c:v>553</c:v>
                </c:pt>
                <c:pt idx="339" formatCode="General">
                  <c:v>549.9</c:v>
                </c:pt>
                <c:pt idx="340" formatCode="General">
                  <c:v>551.6</c:v>
                </c:pt>
                <c:pt idx="341" formatCode="General">
                  <c:v>555.9</c:v>
                </c:pt>
                <c:pt idx="342" formatCode="General">
                  <c:v>553.4</c:v>
                </c:pt>
                <c:pt idx="343" formatCode="General">
                  <c:v>550.1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Sheet1!$C$2:$C$345</c:f>
              <c:numCache>
                <c:formatCode>General</c:formatCode>
                <c:ptCount val="3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Sheet1!$B$2:$B$345</c:f>
              <c:numCache>
                <c:formatCode>General</c:formatCode>
                <c:ptCount val="344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350.8</c:v>
                </c:pt>
                <c:pt idx="328">
                  <c:v>347.9</c:v>
                </c:pt>
                <c:pt idx="329">
                  <c:v>350.8</c:v>
                </c:pt>
                <c:pt idx="330">
                  <c:v>349.8</c:v>
                </c:pt>
                <c:pt idx="331">
                  <c:v>347.7</c:v>
                </c:pt>
                <c:pt idx="332">
                  <c:v>345.1</c:v>
                </c:pt>
                <c:pt idx="333">
                  <c:v>346.8</c:v>
                </c:pt>
                <c:pt idx="334">
                  <c:v>345.4</c:v>
                </c:pt>
                <c:pt idx="335">
                  <c:v>346.9</c:v>
                </c:pt>
                <c:pt idx="336">
                  <c:v>345.5</c:v>
                </c:pt>
                <c:pt idx="337">
                  <c:v>347.6</c:v>
                </c:pt>
                <c:pt idx="338">
                  <c:v>346.8</c:v>
                </c:pt>
                <c:pt idx="339">
                  <c:v>344.9</c:v>
                </c:pt>
                <c:pt idx="340">
                  <c:v>347.7</c:v>
                </c:pt>
                <c:pt idx="341">
                  <c:v>351.4</c:v>
                </c:pt>
                <c:pt idx="342">
                  <c:v>350</c:v>
                </c:pt>
                <c:pt idx="343">
                  <c:v>350.1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Sheet1!$C$2:$C$345</c:f>
              <c:numCache>
                <c:formatCode>0</c:formatCode>
                <c:ptCount val="3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Sheet1!$B$2:$B$345</c:f>
              <c:numCache>
                <c:formatCode>General</c:formatCode>
                <c:ptCount val="344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>
                  <c:v>491</c:v>
                </c:pt>
                <c:pt idx="325">
                  <c:v>493.9</c:v>
                </c:pt>
                <c:pt idx="326">
                  <c:v>495.1</c:v>
                </c:pt>
                <c:pt idx="327">
                  <c:v>495.4</c:v>
                </c:pt>
                <c:pt idx="328">
                  <c:v>496.4</c:v>
                </c:pt>
                <c:pt idx="329">
                  <c:v>499.3</c:v>
                </c:pt>
                <c:pt idx="330">
                  <c:v>500.7</c:v>
                </c:pt>
                <c:pt idx="331">
                  <c:v>501.7</c:v>
                </c:pt>
                <c:pt idx="332">
                  <c:v>502.1</c:v>
                </c:pt>
                <c:pt idx="333">
                  <c:v>503.4</c:v>
                </c:pt>
                <c:pt idx="334">
                  <c:v>506.3</c:v>
                </c:pt>
                <c:pt idx="335">
                  <c:v>506.5</c:v>
                </c:pt>
                <c:pt idx="336">
                  <c:v>507.1</c:v>
                </c:pt>
                <c:pt idx="337">
                  <c:v>509.6</c:v>
                </c:pt>
                <c:pt idx="338">
                  <c:v>508.2</c:v>
                </c:pt>
                <c:pt idx="339">
                  <c:v>507.4</c:v>
                </c:pt>
                <c:pt idx="340">
                  <c:v>508.7</c:v>
                </c:pt>
                <c:pt idx="341">
                  <c:v>510.6</c:v>
                </c:pt>
                <c:pt idx="342">
                  <c:v>511.3</c:v>
                </c:pt>
                <c:pt idx="343">
                  <c:v>512.70000000000005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day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9586364995515"/>
          <c:y val="3.2612398802262396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Sheet1!$C$2:$C$345</c:f>
              <c:numCache>
                <c:formatCode>0</c:formatCode>
                <c:ptCount val="3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Sheet1!$B$2:$B$345</c:f>
              <c:numCache>
                <c:formatCode>General</c:formatCode>
                <c:ptCount val="344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25.8</c:v>
                </c:pt>
                <c:pt idx="328">
                  <c:v>25.8</c:v>
                </c:pt>
                <c:pt idx="329">
                  <c:v>26.1</c:v>
                </c:pt>
                <c:pt idx="330">
                  <c:v>26.6</c:v>
                </c:pt>
                <c:pt idx="331">
                  <c:v>25.8</c:v>
                </c:pt>
                <c:pt idx="332">
                  <c:v>25.6</c:v>
                </c:pt>
                <c:pt idx="333">
                  <c:v>25.7</c:v>
                </c:pt>
                <c:pt idx="334">
                  <c:v>26</c:v>
                </c:pt>
                <c:pt idx="335">
                  <c:v>25.9</c:v>
                </c:pt>
                <c:pt idx="336">
                  <c:v>26</c:v>
                </c:pt>
                <c:pt idx="337">
                  <c:v>26.1</c:v>
                </c:pt>
                <c:pt idx="338">
                  <c:v>26.3</c:v>
                </c:pt>
                <c:pt idx="339">
                  <c:v>26.2</c:v>
                </c:pt>
                <c:pt idx="340">
                  <c:v>26.4</c:v>
                </c:pt>
                <c:pt idx="341">
                  <c:v>26.9</c:v>
                </c:pt>
                <c:pt idx="342">
                  <c:v>27.1</c:v>
                </c:pt>
                <c:pt idx="343">
                  <c:v>26.9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Sheet1!$C$2:$C$345</c:f>
              <c:numCache>
                <c:formatCode>0</c:formatCode>
                <c:ptCount val="3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Sheet1!$B$2:$B$345</c:f>
              <c:numCache>
                <c:formatCode>General</c:formatCode>
                <c:ptCount val="344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772.7</c:v>
                </c:pt>
                <c:pt idx="313">
                  <c:v>774.5</c:v>
                </c:pt>
                <c:pt idx="314">
                  <c:v>776.9</c:v>
                </c:pt>
                <c:pt idx="315">
                  <c:v>778.2</c:v>
                </c:pt>
                <c:pt idx="316">
                  <c:v>780.9</c:v>
                </c:pt>
                <c:pt idx="317">
                  <c:v>782.8</c:v>
                </c:pt>
                <c:pt idx="318">
                  <c:v>784</c:v>
                </c:pt>
                <c:pt idx="319">
                  <c:v>786.1</c:v>
                </c:pt>
                <c:pt idx="320">
                  <c:v>789</c:v>
                </c:pt>
                <c:pt idx="321">
                  <c:v>791.6</c:v>
                </c:pt>
                <c:pt idx="322">
                  <c:v>792.1</c:v>
                </c:pt>
                <c:pt idx="323">
                  <c:v>795.2</c:v>
                </c:pt>
                <c:pt idx="324">
                  <c:v>798.1</c:v>
                </c:pt>
                <c:pt idx="325">
                  <c:v>801</c:v>
                </c:pt>
                <c:pt idx="326">
                  <c:v>801.6</c:v>
                </c:pt>
                <c:pt idx="327">
                  <c:v>803.6</c:v>
                </c:pt>
                <c:pt idx="328" formatCode="0.0">
                  <c:v>806.4</c:v>
                </c:pt>
                <c:pt idx="329">
                  <c:v>803</c:v>
                </c:pt>
                <c:pt idx="330">
                  <c:v>806.4</c:v>
                </c:pt>
                <c:pt idx="331">
                  <c:v>808.5</c:v>
                </c:pt>
                <c:pt idx="332">
                  <c:v>809.3</c:v>
                </c:pt>
                <c:pt idx="333">
                  <c:v>807.6</c:v>
                </c:pt>
                <c:pt idx="334">
                  <c:v>806.8</c:v>
                </c:pt>
                <c:pt idx="335">
                  <c:v>807.4</c:v>
                </c:pt>
                <c:pt idx="336">
                  <c:v>806.1</c:v>
                </c:pt>
                <c:pt idx="337">
                  <c:v>808.7</c:v>
                </c:pt>
                <c:pt idx="338">
                  <c:v>807.9</c:v>
                </c:pt>
                <c:pt idx="339">
                  <c:v>808.9</c:v>
                </c:pt>
                <c:pt idx="340">
                  <c:v>809.3</c:v>
                </c:pt>
                <c:pt idx="341">
                  <c:v>810.5</c:v>
                </c:pt>
                <c:pt idx="342">
                  <c:v>809.2</c:v>
                </c:pt>
                <c:pt idx="343">
                  <c:v>808.8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98506692620234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Sheet1!$C$2:$C$345</c:f>
              <c:numCache>
                <c:formatCode>0</c:formatCode>
                <c:ptCount val="3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Sheet1!$B$2:$B$345</c:f>
              <c:numCache>
                <c:formatCode>General</c:formatCode>
                <c:ptCount val="344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56.6</c:v>
                </c:pt>
                <c:pt idx="316">
                  <c:v>58.1</c:v>
                </c:pt>
                <c:pt idx="317">
                  <c:v>59.1</c:v>
                </c:pt>
                <c:pt idx="318">
                  <c:v>57.7</c:v>
                </c:pt>
                <c:pt idx="319">
                  <c:v>59.1</c:v>
                </c:pt>
                <c:pt idx="320">
                  <c:v>59.9</c:v>
                </c:pt>
                <c:pt idx="321">
                  <c:v>59.9</c:v>
                </c:pt>
                <c:pt idx="322">
                  <c:v>60.5</c:v>
                </c:pt>
                <c:pt idx="323">
                  <c:v>59.9</c:v>
                </c:pt>
                <c:pt idx="324">
                  <c:v>60.8</c:v>
                </c:pt>
                <c:pt idx="325">
                  <c:v>59.8</c:v>
                </c:pt>
                <c:pt idx="326">
                  <c:v>59.6</c:v>
                </c:pt>
                <c:pt idx="327">
                  <c:v>59.7</c:v>
                </c:pt>
                <c:pt idx="328">
                  <c:v>59.7</c:v>
                </c:pt>
                <c:pt idx="329">
                  <c:v>59.5</c:v>
                </c:pt>
                <c:pt idx="330">
                  <c:v>58.5</c:v>
                </c:pt>
                <c:pt idx="331">
                  <c:v>58.5</c:v>
                </c:pt>
                <c:pt idx="332">
                  <c:v>65.900000000000006</c:v>
                </c:pt>
                <c:pt idx="333">
                  <c:v>64.5</c:v>
                </c:pt>
                <c:pt idx="334">
                  <c:v>62.1</c:v>
                </c:pt>
                <c:pt idx="335">
                  <c:v>59.3</c:v>
                </c:pt>
                <c:pt idx="336">
                  <c:v>58.9</c:v>
                </c:pt>
                <c:pt idx="337">
                  <c:v>59</c:v>
                </c:pt>
                <c:pt idx="338">
                  <c:v>60.7</c:v>
                </c:pt>
                <c:pt idx="339">
                  <c:v>60.1</c:v>
                </c:pt>
                <c:pt idx="340">
                  <c:v>59.9</c:v>
                </c:pt>
                <c:pt idx="341">
                  <c:v>59.8</c:v>
                </c:pt>
                <c:pt idx="342">
                  <c:v>61</c:v>
                </c:pt>
                <c:pt idx="343">
                  <c:v>61.4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5429300210713097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Sheet1!$C$2:$C$345</c:f>
              <c:numCache>
                <c:formatCode>0</c:formatCode>
                <c:ptCount val="3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Sheet1!$B$2:$B$345</c:f>
              <c:numCache>
                <c:formatCode>General</c:formatCode>
                <c:ptCount val="344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188.7</c:v>
                </c:pt>
                <c:pt idx="328">
                  <c:v>188.5</c:v>
                </c:pt>
                <c:pt idx="329">
                  <c:v>189</c:v>
                </c:pt>
                <c:pt idx="330">
                  <c:v>188.2</c:v>
                </c:pt>
                <c:pt idx="331">
                  <c:v>187.9</c:v>
                </c:pt>
                <c:pt idx="332">
                  <c:v>187.7</c:v>
                </c:pt>
                <c:pt idx="333">
                  <c:v>187.9</c:v>
                </c:pt>
                <c:pt idx="334">
                  <c:v>189.4</c:v>
                </c:pt>
                <c:pt idx="335">
                  <c:v>190.5</c:v>
                </c:pt>
                <c:pt idx="336">
                  <c:v>188.6</c:v>
                </c:pt>
                <c:pt idx="337">
                  <c:v>190.3</c:v>
                </c:pt>
                <c:pt idx="338">
                  <c:v>191.8</c:v>
                </c:pt>
                <c:pt idx="339">
                  <c:v>191.8</c:v>
                </c:pt>
                <c:pt idx="340">
                  <c:v>193.4</c:v>
                </c:pt>
                <c:pt idx="341">
                  <c:v>194</c:v>
                </c:pt>
                <c:pt idx="342">
                  <c:v>194.7</c:v>
                </c:pt>
                <c:pt idx="343">
                  <c:v>194.6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10/8/2018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August 2018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19568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01693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79988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2018;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17345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46972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August 2018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3447145"/>
              </p:ext>
            </p:extLst>
          </p:nvPr>
        </p:nvGraphicFramePr>
        <p:xfrm>
          <a:off x="477100" y="1302679"/>
          <a:ext cx="8217231" cy="46498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July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August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489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553,400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550,100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350,000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350,100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511,300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512,700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94,600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95,200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27,100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809,200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808,800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194,700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194,600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61,000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61,400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September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567229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September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48925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72377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06533" cy="2072522"/>
            <a:chOff x="3621504" y="2021306"/>
            <a:chExt cx="3106533" cy="2072522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>
              <a:cxnSpLocks/>
            </p:cNvCxnSpPr>
            <p:nvPr/>
          </p:nvCxnSpPr>
          <p:spPr bwMode="gray">
            <a:xfrm>
              <a:off x="5995753" y="3160902"/>
              <a:ext cx="589605" cy="93292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00339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733925" y="1842366"/>
            <a:ext cx="3191573" cy="2574739"/>
            <a:chOff x="5145467" y="1604785"/>
            <a:chExt cx="3191573" cy="2574739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 flipH="1">
              <a:off x="5405968" y="3024511"/>
              <a:ext cx="1335286" cy="115501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August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147591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518621" cy="1419726"/>
            <a:chOff x="5354052" y="2045066"/>
            <a:chExt cx="3518621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299161" y="2645987"/>
              <a:ext cx="573512" cy="69470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4102</TotalTime>
  <Words>774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1990–2018</vt:lpstr>
      <vt:lpstr>Overview of Insurance Sector  Employment Changes*</vt:lpstr>
      <vt:lpstr>Baselines: U.S. Employment Trends</vt:lpstr>
      <vt:lpstr>U.S. Nonfarm Employment, Monthly, 1990–2018*</vt:lpstr>
      <vt:lpstr>U.S. Employment in Service Industries, Monthly, 1990–2018*</vt:lpstr>
      <vt:lpstr>Insurance Industry  Employment Trends</vt:lpstr>
      <vt:lpstr>U.S. Employment in the Direct P/C Insurance Industry: 1990–2018*</vt:lpstr>
      <vt:lpstr>U.S. Employment in the Direct Life Insurance Industry: 1990–2018*</vt:lpstr>
      <vt:lpstr>U.S. Employment in the Direct Health- Medical Insurance Industry: 1990–2018*</vt:lpstr>
      <vt:lpstr>U.S. Employment in the  Reinsurance Industry: 1990–2018*</vt:lpstr>
      <vt:lpstr>U.S. Employment in Insurance  Agencies &amp; Brokerages: 1990–2018*</vt:lpstr>
      <vt:lpstr>U.S. Employment in Independent  Claims Adjusting: 1990–2018*</vt:lpstr>
      <vt:lpstr>U.S. Employment in Third-Party Administration  of Insurance Funds: 1990–2018*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407</cp:revision>
  <cp:lastPrinted>2017-10-11T20:00:07Z</cp:lastPrinted>
  <dcterms:created xsi:type="dcterms:W3CDTF">2011-11-02T14:24:24Z</dcterms:created>
  <dcterms:modified xsi:type="dcterms:W3CDTF">2018-10-08T18:44:10Z</dcterms:modified>
</cp:coreProperties>
</file>