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>
        <p:scale>
          <a:sx n="100" d="100"/>
          <a:sy n="100" d="100"/>
        </p:scale>
        <p:origin x="1158" y="-19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Sheet1!$A$2:$A$348</c:f>
              <c:numCache>
                <c:formatCode>yy</c:formatCode>
                <c:ptCount val="34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  <c:pt idx="346" formatCode="&quot;'&quot;yy">
                  <c:v>43434</c:v>
                </c:pt>
              </c:numCache>
            </c:numRef>
          </c:cat>
          <c:val>
            <c:numRef>
              <c:f>Sheet1!$C$2:$C$348</c:f>
              <c:numCache>
                <c:formatCode>0</c:formatCode>
                <c:ptCount val="3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Sheet1!$A$2:$A$348</c:f>
              <c:numCache>
                <c:formatCode>yy</c:formatCode>
                <c:ptCount val="34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  <c:pt idx="345" formatCode="&quot;'&quot;yy">
                  <c:v>43404</c:v>
                </c:pt>
                <c:pt idx="346" formatCode="&quot;'&quot;yy">
                  <c:v>43434</c:v>
                </c:pt>
              </c:numCache>
            </c:numRef>
          </c:cat>
          <c:val>
            <c:numRef>
              <c:f>Sheet1!$B$2:$B$348</c:f>
              <c:numCache>
                <c:formatCode>0.00</c:formatCode>
                <c:ptCount val="347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145.5</c:v>
                </c:pt>
                <c:pt idx="337" formatCode="General">
                  <c:v>146.69999999999999</c:v>
                </c:pt>
                <c:pt idx="338" formatCode="General">
                  <c:v>147.30000000000001</c:v>
                </c:pt>
                <c:pt idx="339" formatCode="General">
                  <c:v>148.4</c:v>
                </c:pt>
                <c:pt idx="340" formatCode="General">
                  <c:v>149.30000000000001</c:v>
                </c:pt>
                <c:pt idx="341" formatCode="General">
                  <c:v>150</c:v>
                </c:pt>
                <c:pt idx="342" formatCode="General">
                  <c:v>148.9</c:v>
                </c:pt>
                <c:pt idx="343" formatCode="General">
                  <c:v>149.4</c:v>
                </c:pt>
                <c:pt idx="344" formatCode="General">
                  <c:v>149.69999999999999</c:v>
                </c:pt>
                <c:pt idx="345" formatCode="General">
                  <c:v>150.80000000000001</c:v>
                </c:pt>
                <c:pt idx="346" formatCode="General">
                  <c:v>151.19999999999999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Sheet1!$A$2:$A$348</c:f>
              <c:numCache>
                <c:formatCode>"'"yy</c:formatCode>
                <c:ptCount val="34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</c:numCache>
            </c:numRef>
          </c:cat>
          <c:val>
            <c:numRef>
              <c:f>Sheet1!$C$2:$C$348</c:f>
              <c:numCache>
                <c:formatCode>0</c:formatCode>
                <c:ptCount val="3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  <c:pt idx="34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Sheet1!$A$2:$A$348</c:f>
              <c:numCache>
                <c:formatCode>"'"yy</c:formatCode>
                <c:ptCount val="34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  <c:pt idx="346">
                  <c:v>43434</c:v>
                </c:pt>
              </c:numCache>
            </c:numRef>
          </c:cat>
          <c:val>
            <c:numRef>
              <c:f>Sheet1!$B$2:$B$348</c:f>
              <c:numCache>
                <c:formatCode>0.00</c:formatCode>
                <c:ptCount val="347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125.6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127.8</c:v>
                </c:pt>
                <c:pt idx="343" formatCode="General">
                  <c:v>128.30000000000001</c:v>
                </c:pt>
                <c:pt idx="344" formatCode="General">
                  <c:v>128.69999999999999</c:v>
                </c:pt>
                <c:pt idx="345" formatCode="General">
                  <c:v>129.69999999999999</c:v>
                </c:pt>
                <c:pt idx="346" formatCode="General">
                  <c:v>130.30000000000001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Sheet1!$C$2:$C$347</c:f>
              <c:numCache>
                <c:formatCode>0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Sheet1!$B$2:$B$347</c:f>
              <c:numCache>
                <c:formatCode>0.00</c:formatCode>
                <c:ptCount val="346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551.20000000000005</c:v>
                </c:pt>
                <c:pt idx="328" formatCode="General">
                  <c:v>553.79999999999995</c:v>
                </c:pt>
                <c:pt idx="329" formatCode="General">
                  <c:v>557.5</c:v>
                </c:pt>
                <c:pt idx="330" formatCode="General">
                  <c:v>560</c:v>
                </c:pt>
                <c:pt idx="331" formatCode="General">
                  <c:v>556.20000000000005</c:v>
                </c:pt>
                <c:pt idx="332" formatCode="General">
                  <c:v>559.4</c:v>
                </c:pt>
                <c:pt idx="333" formatCode="General">
                  <c:v>555.4</c:v>
                </c:pt>
                <c:pt idx="334" formatCode="General">
                  <c:v>553.79999999999995</c:v>
                </c:pt>
                <c:pt idx="335" formatCode="General">
                  <c:v>555.79999999999995</c:v>
                </c:pt>
                <c:pt idx="336" formatCode="General">
                  <c:v>552</c:v>
                </c:pt>
                <c:pt idx="337" formatCode="General">
                  <c:v>552.20000000000005</c:v>
                </c:pt>
                <c:pt idx="338" formatCode="General">
                  <c:v>553</c:v>
                </c:pt>
                <c:pt idx="339" formatCode="General">
                  <c:v>549.9</c:v>
                </c:pt>
                <c:pt idx="340" formatCode="General">
                  <c:v>551.6</c:v>
                </c:pt>
                <c:pt idx="341" formatCode="General">
                  <c:v>555.9</c:v>
                </c:pt>
                <c:pt idx="342" formatCode="General">
                  <c:v>553.4</c:v>
                </c:pt>
                <c:pt idx="343" formatCode="General">
                  <c:v>550.20000000000005</c:v>
                </c:pt>
                <c:pt idx="344" formatCode="General">
                  <c:v>545.4</c:v>
                </c:pt>
                <c:pt idx="345" formatCode="General">
                  <c:v>544.70000000000005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Sheet1!$C$2:$C$347</c:f>
              <c:numCache>
                <c:formatCode>General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Sheet1!$B$2:$B$347</c:f>
              <c:numCache>
                <c:formatCode>General</c:formatCode>
                <c:ptCount val="346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350.8</c:v>
                </c:pt>
                <c:pt idx="328">
                  <c:v>347.9</c:v>
                </c:pt>
                <c:pt idx="329">
                  <c:v>350.8</c:v>
                </c:pt>
                <c:pt idx="330">
                  <c:v>349.8</c:v>
                </c:pt>
                <c:pt idx="331">
                  <c:v>347.7</c:v>
                </c:pt>
                <c:pt idx="332">
                  <c:v>345.1</c:v>
                </c:pt>
                <c:pt idx="333">
                  <c:v>346.8</c:v>
                </c:pt>
                <c:pt idx="334">
                  <c:v>345.4</c:v>
                </c:pt>
                <c:pt idx="335">
                  <c:v>346.9</c:v>
                </c:pt>
                <c:pt idx="336">
                  <c:v>345.5</c:v>
                </c:pt>
                <c:pt idx="337">
                  <c:v>347.6</c:v>
                </c:pt>
                <c:pt idx="338">
                  <c:v>346.8</c:v>
                </c:pt>
                <c:pt idx="339">
                  <c:v>344.9</c:v>
                </c:pt>
                <c:pt idx="340">
                  <c:v>347.7</c:v>
                </c:pt>
                <c:pt idx="341">
                  <c:v>351.4</c:v>
                </c:pt>
                <c:pt idx="342">
                  <c:v>350</c:v>
                </c:pt>
                <c:pt idx="343">
                  <c:v>350</c:v>
                </c:pt>
                <c:pt idx="344">
                  <c:v>350.2</c:v>
                </c:pt>
                <c:pt idx="345">
                  <c:v>350.7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Sheet1!$C$2:$C$347</c:f>
              <c:numCache>
                <c:formatCode>0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  <c:pt idx="345">
                  <c:v>43404</c:v>
                </c:pt>
              </c:numCache>
            </c:numRef>
          </c:cat>
          <c:val>
            <c:numRef>
              <c:f>Sheet1!$B$2:$B$347</c:f>
              <c:numCache>
                <c:formatCode>General</c:formatCode>
                <c:ptCount val="346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>
                  <c:v>491</c:v>
                </c:pt>
                <c:pt idx="325">
                  <c:v>493.9</c:v>
                </c:pt>
                <c:pt idx="326">
                  <c:v>495.1</c:v>
                </c:pt>
                <c:pt idx="327">
                  <c:v>495.4</c:v>
                </c:pt>
                <c:pt idx="328">
                  <c:v>496.4</c:v>
                </c:pt>
                <c:pt idx="329">
                  <c:v>499.3</c:v>
                </c:pt>
                <c:pt idx="330">
                  <c:v>500.7</c:v>
                </c:pt>
                <c:pt idx="331">
                  <c:v>501.7</c:v>
                </c:pt>
                <c:pt idx="332">
                  <c:v>502.1</c:v>
                </c:pt>
                <c:pt idx="333">
                  <c:v>503.4</c:v>
                </c:pt>
                <c:pt idx="334">
                  <c:v>506.3</c:v>
                </c:pt>
                <c:pt idx="335">
                  <c:v>506.5</c:v>
                </c:pt>
                <c:pt idx="336">
                  <c:v>507.1</c:v>
                </c:pt>
                <c:pt idx="337">
                  <c:v>509.6</c:v>
                </c:pt>
                <c:pt idx="338">
                  <c:v>508.2</c:v>
                </c:pt>
                <c:pt idx="339">
                  <c:v>507.4</c:v>
                </c:pt>
                <c:pt idx="340">
                  <c:v>508.7</c:v>
                </c:pt>
                <c:pt idx="341">
                  <c:v>510.6</c:v>
                </c:pt>
                <c:pt idx="342">
                  <c:v>511.3</c:v>
                </c:pt>
                <c:pt idx="343">
                  <c:v>512.6</c:v>
                </c:pt>
                <c:pt idx="344">
                  <c:v>515.29999999999995</c:v>
                </c:pt>
                <c:pt idx="345">
                  <c:v>516.1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39721</c:v>
                </c:pt>
                <c:pt idx="345">
                  <c:v>43404</c:v>
                </c:pt>
              </c:numCache>
            </c:numRef>
          </c:cat>
          <c:val>
            <c:numRef>
              <c:f>Sheet1!$C$2:$C$347</c:f>
              <c:numCache>
                <c:formatCode>0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Sheet1!$A$2:$A$347</c:f>
              <c:numCache>
                <c:formatCode>"'"yy</c:formatCode>
                <c:ptCount val="34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39721</c:v>
                </c:pt>
                <c:pt idx="345">
                  <c:v>43404</c:v>
                </c:pt>
              </c:numCache>
            </c:numRef>
          </c:cat>
          <c:val>
            <c:numRef>
              <c:f>Sheet1!$B$2:$B$347</c:f>
              <c:numCache>
                <c:formatCode>General</c:formatCode>
                <c:ptCount val="346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25.8</c:v>
                </c:pt>
                <c:pt idx="328">
                  <c:v>25.8</c:v>
                </c:pt>
                <c:pt idx="329">
                  <c:v>26.1</c:v>
                </c:pt>
                <c:pt idx="330">
                  <c:v>26.6</c:v>
                </c:pt>
                <c:pt idx="331">
                  <c:v>25.8</c:v>
                </c:pt>
                <c:pt idx="332">
                  <c:v>25.6</c:v>
                </c:pt>
                <c:pt idx="333">
                  <c:v>25.7</c:v>
                </c:pt>
                <c:pt idx="334">
                  <c:v>26</c:v>
                </c:pt>
                <c:pt idx="335">
                  <c:v>25.9</c:v>
                </c:pt>
                <c:pt idx="336">
                  <c:v>26</c:v>
                </c:pt>
                <c:pt idx="337">
                  <c:v>26.1</c:v>
                </c:pt>
                <c:pt idx="338">
                  <c:v>26.3</c:v>
                </c:pt>
                <c:pt idx="339">
                  <c:v>26.2</c:v>
                </c:pt>
                <c:pt idx="340">
                  <c:v>26.4</c:v>
                </c:pt>
                <c:pt idx="341">
                  <c:v>26.9</c:v>
                </c:pt>
                <c:pt idx="342">
                  <c:v>27.1</c:v>
                </c:pt>
                <c:pt idx="343">
                  <c:v>26.9</c:v>
                </c:pt>
                <c:pt idx="344">
                  <c:v>27.1</c:v>
                </c:pt>
                <c:pt idx="345">
                  <c:v>26.9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day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Sheet1!$C$2:$C$347</c:f>
              <c:numCache>
                <c:formatCode>0</c:formatCode>
                <c:ptCount val="3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  <c:pt idx="34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Sheet1!$B$2:$B$347</c:f>
              <c:numCache>
                <c:formatCode>General</c:formatCode>
                <c:ptCount val="346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798.1</c:v>
                </c:pt>
                <c:pt idx="325">
                  <c:v>801</c:v>
                </c:pt>
                <c:pt idx="326">
                  <c:v>801.6</c:v>
                </c:pt>
                <c:pt idx="327">
                  <c:v>803.6</c:v>
                </c:pt>
                <c:pt idx="328" formatCode="0.0">
                  <c:v>806.4</c:v>
                </c:pt>
                <c:pt idx="329">
                  <c:v>803</c:v>
                </c:pt>
                <c:pt idx="330">
                  <c:v>806.4</c:v>
                </c:pt>
                <c:pt idx="331">
                  <c:v>808.5</c:v>
                </c:pt>
                <c:pt idx="332">
                  <c:v>809.3</c:v>
                </c:pt>
                <c:pt idx="333">
                  <c:v>807.6</c:v>
                </c:pt>
                <c:pt idx="334">
                  <c:v>806.8</c:v>
                </c:pt>
                <c:pt idx="335">
                  <c:v>807.4</c:v>
                </c:pt>
                <c:pt idx="336">
                  <c:v>806.1</c:v>
                </c:pt>
                <c:pt idx="337">
                  <c:v>808.7</c:v>
                </c:pt>
                <c:pt idx="338">
                  <c:v>807.9</c:v>
                </c:pt>
                <c:pt idx="339">
                  <c:v>808.9</c:v>
                </c:pt>
                <c:pt idx="340">
                  <c:v>809.3</c:v>
                </c:pt>
                <c:pt idx="341">
                  <c:v>810.5</c:v>
                </c:pt>
                <c:pt idx="342">
                  <c:v>809.2</c:v>
                </c:pt>
                <c:pt idx="343">
                  <c:v>808.8</c:v>
                </c:pt>
                <c:pt idx="344">
                  <c:v>806.8</c:v>
                </c:pt>
                <c:pt idx="345">
                  <c:v>812.8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8506692620234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59.7</c:v>
                </c:pt>
                <c:pt idx="328">
                  <c:v>59.7</c:v>
                </c:pt>
                <c:pt idx="329">
                  <c:v>59.5</c:v>
                </c:pt>
                <c:pt idx="330">
                  <c:v>58.5</c:v>
                </c:pt>
                <c:pt idx="331">
                  <c:v>58.5</c:v>
                </c:pt>
                <c:pt idx="332">
                  <c:v>65.900000000000006</c:v>
                </c:pt>
                <c:pt idx="333">
                  <c:v>64.5</c:v>
                </c:pt>
                <c:pt idx="334">
                  <c:v>62.1</c:v>
                </c:pt>
                <c:pt idx="335">
                  <c:v>59.3</c:v>
                </c:pt>
                <c:pt idx="336">
                  <c:v>58.9</c:v>
                </c:pt>
                <c:pt idx="337">
                  <c:v>59</c:v>
                </c:pt>
                <c:pt idx="338">
                  <c:v>60.7</c:v>
                </c:pt>
                <c:pt idx="339">
                  <c:v>60.1</c:v>
                </c:pt>
                <c:pt idx="340">
                  <c:v>59.9</c:v>
                </c:pt>
                <c:pt idx="341">
                  <c:v>59.8</c:v>
                </c:pt>
                <c:pt idx="342">
                  <c:v>61</c:v>
                </c:pt>
                <c:pt idx="343">
                  <c:v>61.4</c:v>
                </c:pt>
                <c:pt idx="344">
                  <c:v>60.8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General</c:formatCode>
                <c:ptCount val="345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188.7</c:v>
                </c:pt>
                <c:pt idx="328">
                  <c:v>188.5</c:v>
                </c:pt>
                <c:pt idx="329">
                  <c:v>189</c:v>
                </c:pt>
                <c:pt idx="330">
                  <c:v>188.2</c:v>
                </c:pt>
                <c:pt idx="331">
                  <c:v>187.9</c:v>
                </c:pt>
                <c:pt idx="332">
                  <c:v>187.7</c:v>
                </c:pt>
                <c:pt idx="333">
                  <c:v>187.9</c:v>
                </c:pt>
                <c:pt idx="334">
                  <c:v>189.4</c:v>
                </c:pt>
                <c:pt idx="335">
                  <c:v>190.5</c:v>
                </c:pt>
                <c:pt idx="336">
                  <c:v>188.6</c:v>
                </c:pt>
                <c:pt idx="337">
                  <c:v>190.3</c:v>
                </c:pt>
                <c:pt idx="338">
                  <c:v>191.8</c:v>
                </c:pt>
                <c:pt idx="339">
                  <c:v>191.8</c:v>
                </c:pt>
                <c:pt idx="340">
                  <c:v>193.4</c:v>
                </c:pt>
                <c:pt idx="341">
                  <c:v>194</c:v>
                </c:pt>
                <c:pt idx="342">
                  <c:v>194.7</c:v>
                </c:pt>
                <c:pt idx="343">
                  <c:v>194.5</c:v>
                </c:pt>
                <c:pt idx="344">
                  <c:v>194.2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12/10/2018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December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60255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85277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98259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4548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November 2018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043348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September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October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545,400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544,700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515,300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516,100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27,100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806,800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812,800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195,600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61,800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November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168321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November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34211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85458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72522"/>
            <a:chOff x="3621504" y="2021306"/>
            <a:chExt cx="3106533" cy="2072522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589605" cy="93292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11810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33925" y="1842366"/>
            <a:ext cx="3191573" cy="2574739"/>
            <a:chOff x="5145467" y="1604785"/>
            <a:chExt cx="3191573" cy="2574739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405968" y="3024511"/>
              <a:ext cx="1335286" cy="115501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October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217255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518621" cy="1419726"/>
            <a:chOff x="5354052" y="2045066"/>
            <a:chExt cx="3518621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73512" cy="69470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4164</TotalTime>
  <Words>773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1990–2018*</vt:lpstr>
      <vt:lpstr>U.S. Employment in Service Industries, Monthly, 1990–2018*</vt:lpstr>
      <vt:lpstr>Insurance Industry  Employment Trends</vt:lpstr>
      <vt:lpstr>U.S. Employment in the Direct P/C Insurance Industry: 1990–2018*</vt:lpstr>
      <vt:lpstr>U.S. Employment in the Direct Life Insurance Industry: 1990–2018*</vt:lpstr>
      <vt:lpstr>U.S. Employment in the Direct Health- Medical Insurance Industry: 1990–2018*</vt:lpstr>
      <vt:lpstr>U.S. Employment in the  Reinsurance Industry: 1990–2018*</vt:lpstr>
      <vt:lpstr>U.S. Employment in Insurance  Agencies &amp; Brokerages: 1990–2018*</vt:lpstr>
      <vt:lpstr>U.S. Employment in Independent  Claims Adjusting: 1990–2018*</vt:lpstr>
      <vt:lpstr>U.S. Employment in Third-Party Administration  of Insurance Funds: 1990–2018*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Carris, Brent</cp:lastModifiedBy>
  <cp:revision>422</cp:revision>
  <cp:lastPrinted>2017-10-11T20:00:07Z</cp:lastPrinted>
  <dcterms:created xsi:type="dcterms:W3CDTF">2011-11-02T14:24:24Z</dcterms:created>
  <dcterms:modified xsi:type="dcterms:W3CDTF">2018-12-10T14:01:14Z</dcterms:modified>
</cp:coreProperties>
</file>