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charts/chart3.xml" ContentType="application/vnd.openxmlformats-officedocument.drawingml.chart+xml"/>
  <Override PartName="/ppt/tags/tag6.xml" ContentType="application/vnd.openxmlformats-officedocument.presentationml.tags+xml"/>
  <Override PartName="/ppt/notesSlides/notesSlide21.xml" ContentType="application/vnd.openxmlformats-officedocument.presentationml.notesSlide+xml"/>
  <Override PartName="/ppt/charts/chart4.xml" ContentType="application/vnd.openxmlformats-officedocument.drawingml.chart+xml"/>
  <Override PartName="/ppt/tags/tag7.xml" ContentType="application/vnd.openxmlformats-officedocument.presentationml.tags+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tags/tag1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1.xml" ContentType="application/vnd.openxmlformats-officedocument.presentationml.tags+xml"/>
  <Override PartName="/ppt/notesSlides/notesSlide27.xml" ContentType="application/vnd.openxmlformats-officedocument.presentationml.notesSlide+xml"/>
  <Override PartName="/ppt/charts/chart5.xml" ContentType="application/vnd.openxmlformats-officedocument.drawingml.chart+xml"/>
  <Override PartName="/ppt/tags/tag12.xml" ContentType="application/vnd.openxmlformats-officedocument.presentationml.tags+xml"/>
  <Override PartName="/ppt/notesSlides/notesSlide28.xml" ContentType="application/vnd.openxmlformats-officedocument.presentationml.notesSlide+xml"/>
  <Override PartName="/ppt/charts/chart6.xml" ContentType="application/vnd.openxmlformats-officedocument.drawingml.chart+xml"/>
  <Override PartName="/ppt/tags/tag13.xml" ContentType="application/vnd.openxmlformats-officedocument.presentationml.tags+xml"/>
  <Override PartName="/ppt/notesSlides/notesSlide2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ags/tag14.xml" ContentType="application/vnd.openxmlformats-officedocument.presentationml.tags+xml"/>
  <Override PartName="/ppt/notesSlides/notesSlide30.xml" ContentType="application/vnd.openxmlformats-officedocument.presentationml.notesSlide+xml"/>
  <Override PartName="/ppt/charts/chart9.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5.xml" ContentType="application/vnd.openxmlformats-officedocument.presentationml.tags+xml"/>
  <Override PartName="/ppt/notesSlides/notesSlide33.xml" ContentType="application/vnd.openxmlformats-officedocument.presentationml.notesSlide+xml"/>
  <Override PartName="/ppt/charts/chart10.xml" ContentType="application/vnd.openxmlformats-officedocument.drawingml.chart+xml"/>
  <Override PartName="/ppt/notesSlides/notesSlide34.xml" ContentType="application/vnd.openxmlformats-officedocument.presentationml.notesSlide+xml"/>
  <Override PartName="/ppt/tags/tag16.xml" ContentType="application/vnd.openxmlformats-officedocument.presentationml.tags+xml"/>
  <Override PartName="/ppt/notesSlides/notesSlide35.xml" ContentType="application/vnd.openxmlformats-officedocument.presentationml.notesSlide+xml"/>
  <Override PartName="/ppt/charts/chart11.xml" ContentType="application/vnd.openxmlformats-officedocument.drawingml.chart+xml"/>
  <Override PartName="/ppt/tags/tag17.xml" ContentType="application/vnd.openxmlformats-officedocument.presentationml.tags+xml"/>
  <Override PartName="/ppt/notesSlides/notesSlide36.xml" ContentType="application/vnd.openxmlformats-officedocument.presentationml.notesSlide+xml"/>
  <Override PartName="/ppt/charts/chart12.xml" ContentType="application/vnd.openxmlformats-officedocument.drawingml.chart+xml"/>
  <Override PartName="/ppt/tags/tag18.xml" ContentType="application/vnd.openxmlformats-officedocument.presentationml.tags+xml"/>
  <Override PartName="/ppt/notesSlides/notesSlide37.xml" ContentType="application/vnd.openxmlformats-officedocument.presentationml.notesSlide+xml"/>
  <Override PartName="/ppt/charts/chart13.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4.xml" ContentType="application/vnd.openxmlformats-officedocument.drawingml.chart+xml"/>
  <Override PartName="/ppt/notesSlides/notesSlide44.xml" ContentType="application/vnd.openxmlformats-officedocument.presentationml.notesSlide+xml"/>
  <Override PartName="/ppt/charts/chart15.xml" ContentType="application/vnd.openxmlformats-officedocument.drawingml.chart+xml"/>
  <Override PartName="/ppt/notesSlides/notesSlide45.xml" ContentType="application/vnd.openxmlformats-officedocument.presentationml.notesSlide+xml"/>
  <Override PartName="/ppt/charts/chart16.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7.xml" ContentType="application/vnd.openxmlformats-officedocument.drawingml.chart+xml"/>
  <Override PartName="/ppt/notesSlides/notesSlide56.xml" ContentType="application/vnd.openxmlformats-officedocument.presentationml.notesSlide+xml"/>
  <Override PartName="/ppt/charts/chart18.xml" ContentType="application/vnd.openxmlformats-officedocument.drawingml.chart+xml"/>
  <Override PartName="/ppt/notesSlides/notesSlide57.xml" ContentType="application/vnd.openxmlformats-officedocument.presentationml.notesSlide+xml"/>
  <Override PartName="/ppt/charts/chart19.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72"/>
  </p:notesMasterIdLst>
  <p:handoutMasterIdLst>
    <p:handoutMasterId r:id="rId73"/>
  </p:handoutMasterIdLst>
  <p:sldIdLst>
    <p:sldId id="3270" r:id="rId2"/>
    <p:sldId id="3485" r:id="rId3"/>
    <p:sldId id="3842" r:id="rId4"/>
    <p:sldId id="3844" r:id="rId5"/>
    <p:sldId id="3845" r:id="rId6"/>
    <p:sldId id="3843" r:id="rId7"/>
    <p:sldId id="3846" r:id="rId8"/>
    <p:sldId id="3847" r:id="rId9"/>
    <p:sldId id="3848" r:id="rId10"/>
    <p:sldId id="3918" r:id="rId11"/>
    <p:sldId id="3917" r:id="rId12"/>
    <p:sldId id="3851" r:id="rId13"/>
    <p:sldId id="3601" r:id="rId14"/>
    <p:sldId id="3915" r:id="rId15"/>
    <p:sldId id="3902" r:id="rId16"/>
    <p:sldId id="3901" r:id="rId17"/>
    <p:sldId id="3853" r:id="rId18"/>
    <p:sldId id="3916" r:id="rId19"/>
    <p:sldId id="3856" r:id="rId20"/>
    <p:sldId id="3857" r:id="rId21"/>
    <p:sldId id="3879" r:id="rId22"/>
    <p:sldId id="3858" r:id="rId23"/>
    <p:sldId id="3859" r:id="rId24"/>
    <p:sldId id="3898" r:id="rId25"/>
    <p:sldId id="3899" r:id="rId26"/>
    <p:sldId id="3884" r:id="rId27"/>
    <p:sldId id="3885" r:id="rId28"/>
    <p:sldId id="3886" r:id="rId29"/>
    <p:sldId id="3887" r:id="rId30"/>
    <p:sldId id="3655" r:id="rId31"/>
    <p:sldId id="3889" r:id="rId32"/>
    <p:sldId id="3890" r:id="rId33"/>
    <p:sldId id="3892" r:id="rId34"/>
    <p:sldId id="3891" r:id="rId35"/>
    <p:sldId id="3861" r:id="rId36"/>
    <p:sldId id="3862" r:id="rId37"/>
    <p:sldId id="3900" r:id="rId38"/>
    <p:sldId id="3863" r:id="rId39"/>
    <p:sldId id="3894" r:id="rId40"/>
    <p:sldId id="3895" r:id="rId41"/>
    <p:sldId id="3896" r:id="rId42"/>
    <p:sldId id="3897" r:id="rId43"/>
    <p:sldId id="3865" r:id="rId44"/>
    <p:sldId id="3913" r:id="rId45"/>
    <p:sldId id="3914" r:id="rId46"/>
    <p:sldId id="3869" r:id="rId47"/>
    <p:sldId id="3867" r:id="rId48"/>
    <p:sldId id="3870" r:id="rId49"/>
    <p:sldId id="3871" r:id="rId50"/>
    <p:sldId id="3656" r:id="rId51"/>
    <p:sldId id="3855" r:id="rId52"/>
    <p:sldId id="3797" r:id="rId53"/>
    <p:sldId id="3817" r:id="rId54"/>
    <p:sldId id="3882" r:id="rId55"/>
    <p:sldId id="3883" r:id="rId56"/>
    <p:sldId id="3819" r:id="rId57"/>
    <p:sldId id="1693" r:id="rId58"/>
    <p:sldId id="3872" r:id="rId59"/>
    <p:sldId id="3873" r:id="rId60"/>
    <p:sldId id="3874" r:id="rId61"/>
    <p:sldId id="3877" r:id="rId62"/>
    <p:sldId id="3904" r:id="rId63"/>
    <p:sldId id="3905" r:id="rId64"/>
    <p:sldId id="3906" r:id="rId65"/>
    <p:sldId id="3907" r:id="rId66"/>
    <p:sldId id="3908" r:id="rId67"/>
    <p:sldId id="3909" r:id="rId68"/>
    <p:sldId id="3911" r:id="rId69"/>
    <p:sldId id="3912" r:id="rId70"/>
    <p:sldId id="1136" r:id="rId7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5D3"/>
    <a:srgbClr val="225A7A"/>
    <a:srgbClr val="2B7299"/>
    <a:srgbClr val="28688C"/>
    <a:srgbClr val="3691C4"/>
    <a:srgbClr val="3333CC"/>
    <a:srgbClr val="E5F1F7"/>
    <a:srgbClr val="4B9FCD"/>
    <a:srgbClr val="D0D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317" autoAdjust="0"/>
  </p:normalViewPr>
  <p:slideViewPr>
    <p:cSldViewPr snapToGrid="0">
      <p:cViewPr varScale="1">
        <p:scale>
          <a:sx n="103" d="100"/>
          <a:sy n="103" d="100"/>
        </p:scale>
        <p:origin x="1266"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12810"/>
    </p:cViewPr>
  </p:sorterViewPr>
  <p:notesViewPr>
    <p:cSldViewPr snapToGrid="0">
      <p:cViewPr varScale="1">
        <p:scale>
          <a:sx n="94" d="100"/>
          <a:sy n="94" d="100"/>
        </p:scale>
        <p:origin x="-2898"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10 Most Pessimistic</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2016:Q3</c:v>
                </c:pt>
                <c:pt idx="1">
                  <c:v>2016:Q4</c:v>
                </c:pt>
                <c:pt idx="2">
                  <c:v>2017:Q1</c:v>
                </c:pt>
                <c:pt idx="3">
                  <c:v>2017:Q2</c:v>
                </c:pt>
                <c:pt idx="4">
                  <c:v>2017:Q3</c:v>
                </c:pt>
                <c:pt idx="5">
                  <c:v>2017:Q4</c:v>
                </c:pt>
              </c:strCache>
            </c:strRef>
          </c:cat>
          <c:val>
            <c:numRef>
              <c:f>Sheet1!$B$2:$B$7</c:f>
              <c:numCache>
                <c:formatCode>General</c:formatCode>
                <c:ptCount val="6"/>
                <c:pt idx="0">
                  <c:v>2.1</c:v>
                </c:pt>
                <c:pt idx="1">
                  <c:v>1.8</c:v>
                </c:pt>
                <c:pt idx="2">
                  <c:v>1.7</c:v>
                </c:pt>
                <c:pt idx="3">
                  <c:v>1.8</c:v>
                </c:pt>
                <c:pt idx="4">
                  <c:v>1.7</c:v>
                </c:pt>
                <c:pt idx="5">
                  <c:v>1.6</c:v>
                </c:pt>
              </c:numCache>
            </c:numRef>
          </c:val>
          <c:smooth val="0"/>
          <c:extLst>
            <c:ext xmlns:c16="http://schemas.microsoft.com/office/drawing/2014/chart" uri="{C3380CC4-5D6E-409C-BE32-E72D297353CC}">
              <c16:uniqueId val="{00000000-EE06-4A59-ABC4-C171C8E61CE0}"/>
            </c:ext>
          </c:extLst>
        </c:ser>
        <c:ser>
          <c:idx val="1"/>
          <c:order val="1"/>
          <c:tx>
            <c:strRef>
              <c:f>Sheet1!$C$1</c:f>
              <c:strCache>
                <c:ptCount val="1"/>
                <c:pt idx="0">
                  <c:v>Median</c:v>
                </c:pt>
              </c:strCache>
            </c:strRef>
          </c:tx>
          <c:spPr>
            <a:ln w="28575" cap="rnd">
              <a:solidFill>
                <a:schemeClr val="accent2"/>
              </a:solidFill>
              <a:round/>
            </a:ln>
            <a:effectLst/>
          </c:spPr>
          <c:marker>
            <c:symbol val="none"/>
          </c:marker>
          <c:dLbls>
            <c:dLbl>
              <c:idx val="2"/>
              <c:layout>
                <c:manualLayout>
                  <c:x val="-2.3812397282115493E-2"/>
                  <c:y val="-3.89626996819016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06-4A59-ABC4-C171C8E61CE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2016:Q3</c:v>
                </c:pt>
                <c:pt idx="1">
                  <c:v>2016:Q4</c:v>
                </c:pt>
                <c:pt idx="2">
                  <c:v>2017:Q1</c:v>
                </c:pt>
                <c:pt idx="3">
                  <c:v>2017:Q2</c:v>
                </c:pt>
                <c:pt idx="4">
                  <c:v>2017:Q3</c:v>
                </c:pt>
                <c:pt idx="5">
                  <c:v>2017:Q4</c:v>
                </c:pt>
              </c:strCache>
            </c:strRef>
          </c:cat>
          <c:val>
            <c:numRef>
              <c:f>Sheet1!$C$2:$C$7</c:f>
              <c:numCache>
                <c:formatCode>General</c:formatCode>
                <c:ptCount val="6"/>
                <c:pt idx="0">
                  <c:v>2.8</c:v>
                </c:pt>
                <c:pt idx="1">
                  <c:v>2.2999999999999998</c:v>
                </c:pt>
                <c:pt idx="2">
                  <c:v>2.2000000000000002</c:v>
                </c:pt>
                <c:pt idx="3">
                  <c:v>2.2999999999999998</c:v>
                </c:pt>
                <c:pt idx="4">
                  <c:v>2.2000000000000002</c:v>
                </c:pt>
                <c:pt idx="5">
                  <c:v>2.1</c:v>
                </c:pt>
              </c:numCache>
            </c:numRef>
          </c:val>
          <c:smooth val="0"/>
          <c:extLst>
            <c:ext xmlns:c16="http://schemas.microsoft.com/office/drawing/2014/chart" uri="{C3380CC4-5D6E-409C-BE32-E72D297353CC}">
              <c16:uniqueId val="{00000002-EE06-4A59-ABC4-C171C8E61CE0}"/>
            </c:ext>
          </c:extLst>
        </c:ser>
        <c:ser>
          <c:idx val="2"/>
          <c:order val="2"/>
          <c:tx>
            <c:strRef>
              <c:f>Sheet1!$D$1</c:f>
              <c:strCache>
                <c:ptCount val="1"/>
                <c:pt idx="0">
                  <c:v>10 Most Optimistic</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2016:Q3</c:v>
                </c:pt>
                <c:pt idx="1">
                  <c:v>2016:Q4</c:v>
                </c:pt>
                <c:pt idx="2">
                  <c:v>2017:Q1</c:v>
                </c:pt>
                <c:pt idx="3">
                  <c:v>2017:Q2</c:v>
                </c:pt>
                <c:pt idx="4">
                  <c:v>2017:Q3</c:v>
                </c:pt>
                <c:pt idx="5">
                  <c:v>2017:Q4</c:v>
                </c:pt>
              </c:strCache>
            </c:strRef>
          </c:cat>
          <c:val>
            <c:numRef>
              <c:f>Sheet1!$D$2:$D$7</c:f>
              <c:numCache>
                <c:formatCode>General</c:formatCode>
                <c:ptCount val="6"/>
                <c:pt idx="0">
                  <c:v>3.8</c:v>
                </c:pt>
                <c:pt idx="1">
                  <c:v>2.8</c:v>
                </c:pt>
                <c:pt idx="2">
                  <c:v>2.6</c:v>
                </c:pt>
                <c:pt idx="3">
                  <c:v>2.6</c:v>
                </c:pt>
                <c:pt idx="4">
                  <c:v>2.5</c:v>
                </c:pt>
                <c:pt idx="5">
                  <c:v>2.6</c:v>
                </c:pt>
              </c:numCache>
            </c:numRef>
          </c:val>
          <c:smooth val="0"/>
          <c:extLst>
            <c:ext xmlns:c16="http://schemas.microsoft.com/office/drawing/2014/chart" uri="{C3380CC4-5D6E-409C-BE32-E72D297353CC}">
              <c16:uniqueId val="{00000003-EE06-4A59-ABC4-C171C8E61CE0}"/>
            </c:ext>
          </c:extLst>
        </c:ser>
        <c:dLbls>
          <c:showLegendKey val="0"/>
          <c:showVal val="0"/>
          <c:showCatName val="0"/>
          <c:showSerName val="0"/>
          <c:showPercent val="0"/>
          <c:showBubbleSize val="0"/>
        </c:dLbls>
        <c:smooth val="0"/>
        <c:axId val="458108872"/>
        <c:axId val="458111224"/>
      </c:lineChart>
      <c:catAx>
        <c:axId val="45810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111224"/>
        <c:crosses val="autoZero"/>
        <c:auto val="1"/>
        <c:lblAlgn val="ctr"/>
        <c:lblOffset val="100"/>
        <c:noMultiLvlLbl val="0"/>
      </c:catAx>
      <c:valAx>
        <c:axId val="458111224"/>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108872"/>
        <c:crosses val="autoZero"/>
        <c:crossBetween val="between"/>
        <c:majorUnit val="0.25"/>
      </c:valAx>
      <c:spPr>
        <a:noFill/>
        <a:ln>
          <a:noFill/>
        </a:ln>
        <a:effectLst/>
      </c:spPr>
    </c:plotArea>
    <c:legend>
      <c:legendPos val="t"/>
      <c:layout>
        <c:manualLayout>
          <c:xMode val="edge"/>
          <c:yMode val="edge"/>
          <c:x val="0.30213150342188527"/>
          <c:y val="2.1835548660068864E-2"/>
          <c:w val="0.64374947874506339"/>
          <c:h val="5.56928993417742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307E-2"/>
          <c:y val="4.4584421621513201E-2"/>
          <c:w val="0.83805095442736"/>
          <c:h val="0.69902666785787204"/>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Sheet1!$A$2:$A$43</c:f>
              <c:strCache>
                <c:ptCount val="42"/>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strCache>
            </c:strRef>
          </c:cat>
          <c:val>
            <c:numRef>
              <c:f>Sheet1!$B$2:$B$43</c:f>
              <c:numCache>
                <c:formatCode>#,##0</c:formatCode>
                <c:ptCount val="42"/>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pt idx="40">
                  <c:v>3160</c:v>
                </c:pt>
                <c:pt idx="41">
                  <c:v>3172</c:v>
                </c:pt>
              </c:numCache>
            </c:numRef>
          </c:val>
          <c:smooth val="0"/>
          <c:extLst>
            <c:ext xmlns:c16="http://schemas.microsoft.com/office/drawing/2014/chart" uri="{C3380CC4-5D6E-409C-BE32-E72D297353CC}">
              <c16:uniqueId val="{00000000-A9C6-49B1-9088-D25248488341}"/>
            </c:ext>
          </c:extLst>
        </c:ser>
        <c:dLbls>
          <c:showLegendKey val="0"/>
          <c:showVal val="0"/>
          <c:showCatName val="0"/>
          <c:showSerName val="0"/>
          <c:showPercent val="0"/>
          <c:showBubbleSize val="0"/>
        </c:dLbls>
        <c:marker val="1"/>
        <c:smooth val="0"/>
        <c:axId val="326318832"/>
        <c:axId val="326319616"/>
      </c:lineChart>
      <c:lineChart>
        <c:grouping val="standard"/>
        <c:varyColors val="0"/>
        <c:ser>
          <c:idx val="0"/>
          <c:order val="1"/>
          <c:tx>
            <c:strRef>
              <c:f>Sheet1!$C$1</c:f>
              <c:strCache>
                <c:ptCount val="1"/>
                <c:pt idx="0">
                  <c:v># Employed (right axis)</c:v>
                </c:pt>
              </c:strCache>
            </c:strRef>
          </c:tx>
          <c:spPr>
            <a:ln w="31750"/>
          </c:spPr>
          <c:marker>
            <c:symbol val="none"/>
          </c:marker>
          <c:cat>
            <c:strRef>
              <c:f>Sheet1!$A$2:$A$43</c:f>
              <c:strCache>
                <c:ptCount val="42"/>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strCache>
            </c:strRef>
          </c:cat>
          <c:val>
            <c:numRef>
              <c:f>Sheet1!$C$2:$C$43</c:f>
              <c:numCache>
                <c:formatCode>_(* #,##0.0_);_(* \(#,##0.0\);_(* "-"??_);_(@_)</c:formatCode>
                <c:ptCount val="42"/>
                <c:pt idx="0">
                  <c:v>136</c:v>
                </c:pt>
                <c:pt idx="1">
                  <c:v>136.30000000000001</c:v>
                </c:pt>
                <c:pt idx="2">
                  <c:v>136.9</c:v>
                </c:pt>
                <c:pt idx="3">
                  <c:v>137.19999999999999</c:v>
                </c:pt>
                <c:pt idx="4">
                  <c:v>137.80000000000001</c:v>
                </c:pt>
                <c:pt idx="5">
                  <c:v>138.1</c:v>
                </c:pt>
                <c:pt idx="6">
                  <c:v>138.1</c:v>
                </c:pt>
                <c:pt idx="7">
                  <c:v>138.4</c:v>
                </c:pt>
                <c:pt idx="8">
                  <c:v>138.30000000000001</c:v>
                </c:pt>
                <c:pt idx="9">
                  <c:v>137.69999999999999</c:v>
                </c:pt>
                <c:pt idx="10">
                  <c:v>136.80000000000001</c:v>
                </c:pt>
                <c:pt idx="11">
                  <c:v>134.80000000000001</c:v>
                </c:pt>
                <c:pt idx="12">
                  <c:v>132.5</c:v>
                </c:pt>
                <c:pt idx="13">
                  <c:v>131</c:v>
                </c:pt>
                <c:pt idx="14">
                  <c:v>130.30000000000001</c:v>
                </c:pt>
                <c:pt idx="15">
                  <c:v>129.80000000000001</c:v>
                </c:pt>
                <c:pt idx="16">
                  <c:v>129.9</c:v>
                </c:pt>
                <c:pt idx="17">
                  <c:v>130.5</c:v>
                </c:pt>
                <c:pt idx="18">
                  <c:v>130.4</c:v>
                </c:pt>
                <c:pt idx="19">
                  <c:v>130.80000000000001</c:v>
                </c:pt>
                <c:pt idx="20">
                  <c:v>131.30000000000001</c:v>
                </c:pt>
                <c:pt idx="21">
                  <c:v>131.9</c:v>
                </c:pt>
                <c:pt idx="22">
                  <c:v>132.4</c:v>
                </c:pt>
                <c:pt idx="23">
                  <c:v>132.9</c:v>
                </c:pt>
                <c:pt idx="24">
                  <c:v>133.80000000000001</c:v>
                </c:pt>
                <c:pt idx="25">
                  <c:v>134</c:v>
                </c:pt>
                <c:pt idx="26">
                  <c:v>134.6</c:v>
                </c:pt>
                <c:pt idx="27">
                  <c:v>135.1</c:v>
                </c:pt>
                <c:pt idx="28">
                  <c:v>135.69999999999999</c:v>
                </c:pt>
                <c:pt idx="29">
                  <c:v>136.30000000000001</c:v>
                </c:pt>
                <c:pt idx="30">
                  <c:v>136.9</c:v>
                </c:pt>
                <c:pt idx="31">
                  <c:v>137.4</c:v>
                </c:pt>
                <c:pt idx="32">
                  <c:v>138</c:v>
                </c:pt>
                <c:pt idx="33">
                  <c:v>138.80000000000001</c:v>
                </c:pt>
                <c:pt idx="34">
                  <c:v>139.6</c:v>
                </c:pt>
                <c:pt idx="35">
                  <c:v>140.4</c:v>
                </c:pt>
                <c:pt idx="36">
                  <c:v>141</c:v>
                </c:pt>
                <c:pt idx="37">
                  <c:v>141.69999999999999</c:v>
                </c:pt>
                <c:pt idx="38">
                  <c:v>142.30000000000001</c:v>
                </c:pt>
                <c:pt idx="39">
                  <c:v>143.1</c:v>
                </c:pt>
                <c:pt idx="40">
                  <c:v>143.69999999999999</c:v>
                </c:pt>
                <c:pt idx="41">
                  <c:v>144.19999999999999</c:v>
                </c:pt>
              </c:numCache>
            </c:numRef>
          </c:val>
          <c:smooth val="0"/>
          <c:extLst>
            <c:ext xmlns:c16="http://schemas.microsoft.com/office/drawing/2014/chart" uri="{C3380CC4-5D6E-409C-BE32-E72D297353CC}">
              <c16:uniqueId val="{00000001-A9C6-49B1-9088-D25248488341}"/>
            </c:ext>
          </c:extLst>
        </c:ser>
        <c:dLbls>
          <c:showLegendKey val="0"/>
          <c:showVal val="0"/>
          <c:showCatName val="0"/>
          <c:showSerName val="0"/>
          <c:showPercent val="0"/>
          <c:showBubbleSize val="0"/>
        </c:dLbls>
        <c:marker val="1"/>
        <c:smooth val="0"/>
        <c:axId val="326317264"/>
        <c:axId val="674619168"/>
      </c:lineChart>
      <c:catAx>
        <c:axId val="32631883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326319616"/>
        <c:crossesAt val="0"/>
        <c:auto val="0"/>
        <c:lblAlgn val="ctr"/>
        <c:lblOffset val="100"/>
        <c:tickLblSkip val="2"/>
        <c:tickMarkSkip val="1"/>
        <c:noMultiLvlLbl val="0"/>
      </c:catAx>
      <c:valAx>
        <c:axId val="326319616"/>
        <c:scaling>
          <c:orientation val="minMax"/>
          <c:min val="2900"/>
        </c:scaling>
        <c:delete val="0"/>
        <c:axPos val="l"/>
        <c:numFmt formatCode="#,##0" sourceLinked="0"/>
        <c:majorTickMark val="out"/>
        <c:minorTickMark val="none"/>
        <c:tickLblPos val="nextTo"/>
        <c:txPr>
          <a:bodyPr rot="0" vert="horz"/>
          <a:lstStyle/>
          <a:p>
            <a:pPr>
              <a:defRPr/>
            </a:pPr>
            <a:endParaRPr lang="en-US"/>
          </a:p>
        </c:txPr>
        <c:crossAx val="326318832"/>
        <c:crosses val="autoZero"/>
        <c:crossBetween val="between"/>
        <c:minorUnit val="1"/>
      </c:valAx>
      <c:catAx>
        <c:axId val="326317264"/>
        <c:scaling>
          <c:orientation val="minMax"/>
        </c:scaling>
        <c:delete val="1"/>
        <c:axPos val="b"/>
        <c:numFmt formatCode="General" sourceLinked="1"/>
        <c:majorTickMark val="out"/>
        <c:minorTickMark val="none"/>
        <c:tickLblPos val="nextTo"/>
        <c:crossAx val="674619168"/>
        <c:crossesAt val="5.5"/>
        <c:auto val="0"/>
        <c:lblAlgn val="ctr"/>
        <c:lblOffset val="100"/>
        <c:noMultiLvlLbl val="0"/>
      </c:catAx>
      <c:valAx>
        <c:axId val="674619168"/>
        <c:scaling>
          <c:orientation val="minMax"/>
          <c:max val="145"/>
          <c:min val="127.5"/>
        </c:scaling>
        <c:delete val="0"/>
        <c:axPos val="r"/>
        <c:numFmt formatCode="0.0" sourceLinked="0"/>
        <c:majorTickMark val="out"/>
        <c:minorTickMark val="none"/>
        <c:tickLblPos val="nextTo"/>
        <c:txPr>
          <a:bodyPr rot="0" vert="horz"/>
          <a:lstStyle/>
          <a:p>
            <a:pPr>
              <a:defRPr/>
            </a:pPr>
            <a:endParaRPr lang="en-US"/>
          </a:p>
        </c:txPr>
        <c:crossAx val="326317264"/>
        <c:crosses val="max"/>
        <c:crossBetween val="between"/>
        <c:majorUnit val="2.5"/>
      </c:valAx>
    </c:plotArea>
    <c:legend>
      <c:legendPos val="b"/>
      <c:layout>
        <c:manualLayout>
          <c:xMode val="edge"/>
          <c:yMode val="edge"/>
          <c:x val="0.41372150362405474"/>
          <c:y val="0"/>
          <c:w val="0.35154023379498328"/>
          <c:h val="0.15425042723323423"/>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321306851569E-2"/>
          <c:y val="6.8229926315390294E-2"/>
          <c:w val="0.88897607661269695"/>
          <c:h val="0.79594646174846095"/>
        </c:manualLayout>
      </c:layout>
      <c:barChart>
        <c:barDir val="col"/>
        <c:grouping val="clustered"/>
        <c:varyColors val="0"/>
        <c:ser>
          <c:idx val="0"/>
          <c:order val="0"/>
          <c:tx>
            <c:strRef>
              <c:f>Sheet1!$A$2</c:f>
              <c:strCache>
                <c:ptCount val="1"/>
                <c:pt idx="0">
                  <c:v>Severity</c:v>
                </c:pt>
              </c:strCache>
            </c:strRef>
          </c:tx>
          <c:invertIfNegative val="0"/>
          <c:dLbls>
            <c:dLbl>
              <c:idx val="2"/>
              <c:layout>
                <c:manualLayout>
                  <c:x val="-9.8256669516114201E-3"/>
                  <c:y val="-1.68093855418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9E-47EF-82E7-EA2483D07525}"/>
                </c:ext>
              </c:extLst>
            </c:dLbl>
            <c:dLbl>
              <c:idx val="4"/>
              <c:layout>
                <c:manualLayout>
                  <c:x val="3.0616150019135099E-3"/>
                  <c:y val="-3.2102728731942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9E-47EF-82E7-EA2483D07525}"/>
                </c:ext>
              </c:extLst>
            </c:dLbl>
            <c:dLbl>
              <c:idx val="5"/>
              <c:layout>
                <c:manualLayout>
                  <c:x val="-6.1907301770975504E-4"/>
                  <c:y val="-5.76661063434487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9E-47EF-82E7-EA2483D07525}"/>
                </c:ext>
              </c:extLst>
            </c:dLbl>
            <c:numFmt formatCode="0.0%"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Sheet1!$B$2:$L$2</c:f>
              <c:numCache>
                <c:formatCode>0.0%</c:formatCode>
                <c:ptCount val="11"/>
                <c:pt idx="0">
                  <c:v>-1.7999999999999999E-2</c:v>
                </c:pt>
                <c:pt idx="1">
                  <c:v>-3.5999999999999997E-2</c:v>
                </c:pt>
                <c:pt idx="2">
                  <c:v>2.5000000000000001E-2</c:v>
                </c:pt>
                <c:pt idx="3">
                  <c:v>-2.4E-2</c:v>
                </c:pt>
                <c:pt idx="4">
                  <c:v>-1.4E-2</c:v>
                </c:pt>
                <c:pt idx="5">
                  <c:v>-5.0000000000000001E-3</c:v>
                </c:pt>
                <c:pt idx="6">
                  <c:v>8.9999999999999993E-3</c:v>
                </c:pt>
                <c:pt idx="7">
                  <c:v>-1.7999999999999999E-2</c:v>
                </c:pt>
                <c:pt idx="8">
                  <c:v>2.4E-2</c:v>
                </c:pt>
                <c:pt idx="9">
                  <c:v>4.3999999999999997E-2</c:v>
                </c:pt>
                <c:pt idx="10">
                  <c:v>8.0000000000000002E-3</c:v>
                </c:pt>
              </c:numCache>
            </c:numRef>
          </c:val>
          <c:extLst>
            <c:ext xmlns:c16="http://schemas.microsoft.com/office/drawing/2014/chart" uri="{C3380CC4-5D6E-409C-BE32-E72D297353CC}">
              <c16:uniqueId val="{00000006-079E-47EF-82E7-EA2483D07525}"/>
            </c:ext>
          </c:extLst>
        </c:ser>
        <c:dLbls>
          <c:showLegendKey val="0"/>
          <c:showVal val="0"/>
          <c:showCatName val="0"/>
          <c:showSerName val="0"/>
          <c:showPercent val="0"/>
          <c:showBubbleSize val="0"/>
        </c:dLbls>
        <c:gapWidth val="60"/>
        <c:axId val="674622304"/>
        <c:axId val="674622696"/>
      </c:barChart>
      <c:catAx>
        <c:axId val="674622304"/>
        <c:scaling>
          <c:orientation val="minMax"/>
        </c:scaling>
        <c:delete val="0"/>
        <c:axPos val="b"/>
        <c:numFmt formatCode="General" sourceLinked="1"/>
        <c:majorTickMark val="out"/>
        <c:minorTickMark val="none"/>
        <c:tickLblPos val="low"/>
        <c:txPr>
          <a:bodyPr rot="0" vert="horz"/>
          <a:lstStyle/>
          <a:p>
            <a:pPr>
              <a:defRPr/>
            </a:pPr>
            <a:endParaRPr lang="en-US"/>
          </a:p>
        </c:txPr>
        <c:crossAx val="674622696"/>
        <c:crosses val="autoZero"/>
        <c:auto val="1"/>
        <c:lblAlgn val="ctr"/>
        <c:lblOffset val="200"/>
        <c:tickLblSkip val="1"/>
        <c:tickMarkSkip val="1"/>
        <c:noMultiLvlLbl val="0"/>
      </c:catAx>
      <c:valAx>
        <c:axId val="674622696"/>
        <c:scaling>
          <c:orientation val="minMax"/>
          <c:max val="0.06"/>
          <c:min val="-0.04"/>
        </c:scaling>
        <c:delete val="0"/>
        <c:axPos val="l"/>
        <c:numFmt formatCode="0.0%" sourceLinked="0"/>
        <c:majorTickMark val="out"/>
        <c:minorTickMark val="none"/>
        <c:tickLblPos val="nextTo"/>
        <c:txPr>
          <a:bodyPr rot="0" vert="horz"/>
          <a:lstStyle/>
          <a:p>
            <a:pPr>
              <a:defRPr/>
            </a:pPr>
            <a:endParaRPr lang="en-US"/>
          </a:p>
        </c:txPr>
        <c:crossAx val="674622304"/>
        <c:crosses val="autoZero"/>
        <c:crossBetween val="between"/>
        <c:majorUnit val="0.02"/>
      </c:valAx>
    </c:plotArea>
    <c:plotVisOnly val="1"/>
    <c:dispBlanksAs val="gap"/>
    <c:showDLblsOverMax val="0"/>
  </c:chart>
  <c:txPr>
    <a:bodyPr/>
    <a:lstStyle/>
    <a:p>
      <a:pPr>
        <a:defRPr sz="1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321306851569E-2"/>
          <c:y val="6.8229926315390294E-2"/>
          <c:w val="0.88897607661269695"/>
          <c:h val="0.79594646174846095"/>
        </c:manualLayout>
      </c:layout>
      <c:barChart>
        <c:barDir val="col"/>
        <c:grouping val="clustered"/>
        <c:varyColors val="0"/>
        <c:ser>
          <c:idx val="0"/>
          <c:order val="0"/>
          <c:tx>
            <c:strRef>
              <c:f>Sheet1!$A$2</c:f>
              <c:strCache>
                <c:ptCount val="1"/>
                <c:pt idx="0">
                  <c:v>Severity</c:v>
                </c:pt>
              </c:strCache>
            </c:strRef>
          </c:tx>
          <c:invertIfNegative val="0"/>
          <c:dLbls>
            <c:dLbl>
              <c:idx val="2"/>
              <c:layout>
                <c:manualLayout>
                  <c:x val="-9.8256669516114201E-3"/>
                  <c:y val="-1.68093855418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9E-47EF-82E7-EA2483D07525}"/>
                </c:ext>
              </c:extLst>
            </c:dLbl>
            <c:dLbl>
              <c:idx val="4"/>
              <c:layout>
                <c:manualLayout>
                  <c:x val="3.0616150019135099E-3"/>
                  <c:y val="-3.2102728731942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9E-47EF-82E7-EA2483D07525}"/>
                </c:ext>
              </c:extLst>
            </c:dLbl>
            <c:dLbl>
              <c:idx val="5"/>
              <c:layout>
                <c:manualLayout>
                  <c:x val="-6.1907301770975504E-4"/>
                  <c:y val="-5.76661063434487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9E-47EF-82E7-EA2483D07525}"/>
                </c:ext>
              </c:extLst>
            </c:dLbl>
            <c:dLbl>
              <c:idx val="7"/>
              <c:layout>
                <c:manualLayout>
                  <c:x val="-1.5308075009567599E-3"/>
                  <c:y val="-1.926163723916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40-4B05-9BFD-9D1CD48DECE8}"/>
                </c:ext>
              </c:extLst>
            </c:dLbl>
            <c:numFmt formatCode="0.0%"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Sheet1!$B$2:$L$2</c:f>
              <c:numCache>
                <c:formatCode>0.0%</c:formatCode>
                <c:ptCount val="11"/>
                <c:pt idx="0">
                  <c:v>3.9E-2</c:v>
                </c:pt>
                <c:pt idx="1">
                  <c:v>3.1E-2</c:v>
                </c:pt>
                <c:pt idx="2">
                  <c:v>1E-3</c:v>
                </c:pt>
                <c:pt idx="3">
                  <c:v>5.0000000000000001E-3</c:v>
                </c:pt>
                <c:pt idx="4">
                  <c:v>-2.3E-2</c:v>
                </c:pt>
                <c:pt idx="5">
                  <c:v>-1E-3</c:v>
                </c:pt>
                <c:pt idx="6">
                  <c:v>2.8000000000000001E-2</c:v>
                </c:pt>
                <c:pt idx="7">
                  <c:v>1.2999999999999999E-2</c:v>
                </c:pt>
                <c:pt idx="8">
                  <c:v>4.1000000000000002E-2</c:v>
                </c:pt>
                <c:pt idx="9">
                  <c:v>1.2999999999999999E-2</c:v>
                </c:pt>
                <c:pt idx="10">
                  <c:v>5.7000000000000002E-2</c:v>
                </c:pt>
              </c:numCache>
            </c:numRef>
          </c:val>
          <c:extLst>
            <c:ext xmlns:c16="http://schemas.microsoft.com/office/drawing/2014/chart" uri="{C3380CC4-5D6E-409C-BE32-E72D297353CC}">
              <c16:uniqueId val="{00000006-079E-47EF-82E7-EA2483D07525}"/>
            </c:ext>
          </c:extLst>
        </c:ser>
        <c:dLbls>
          <c:showLegendKey val="0"/>
          <c:showVal val="0"/>
          <c:showCatName val="0"/>
          <c:showSerName val="0"/>
          <c:showPercent val="0"/>
          <c:showBubbleSize val="0"/>
        </c:dLbls>
        <c:gapWidth val="60"/>
        <c:axId val="674620736"/>
        <c:axId val="674619560"/>
      </c:barChart>
      <c:catAx>
        <c:axId val="674620736"/>
        <c:scaling>
          <c:orientation val="minMax"/>
        </c:scaling>
        <c:delete val="0"/>
        <c:axPos val="b"/>
        <c:numFmt formatCode="General" sourceLinked="1"/>
        <c:majorTickMark val="out"/>
        <c:minorTickMark val="none"/>
        <c:tickLblPos val="low"/>
        <c:txPr>
          <a:bodyPr rot="0" vert="horz"/>
          <a:lstStyle/>
          <a:p>
            <a:pPr>
              <a:defRPr/>
            </a:pPr>
            <a:endParaRPr lang="en-US"/>
          </a:p>
        </c:txPr>
        <c:crossAx val="674619560"/>
        <c:crosses val="autoZero"/>
        <c:auto val="1"/>
        <c:lblAlgn val="ctr"/>
        <c:lblOffset val="200"/>
        <c:tickLblSkip val="1"/>
        <c:tickMarkSkip val="1"/>
        <c:noMultiLvlLbl val="0"/>
      </c:catAx>
      <c:valAx>
        <c:axId val="674619560"/>
        <c:scaling>
          <c:orientation val="minMax"/>
          <c:max val="0.06"/>
          <c:min val="-0.04"/>
        </c:scaling>
        <c:delete val="0"/>
        <c:axPos val="l"/>
        <c:numFmt formatCode="0.0%" sourceLinked="0"/>
        <c:majorTickMark val="out"/>
        <c:minorTickMark val="none"/>
        <c:tickLblPos val="nextTo"/>
        <c:txPr>
          <a:bodyPr rot="0" vert="horz"/>
          <a:lstStyle/>
          <a:p>
            <a:pPr>
              <a:defRPr/>
            </a:pPr>
            <a:endParaRPr lang="en-US"/>
          </a:p>
        </c:txPr>
        <c:crossAx val="674620736"/>
        <c:crosses val="autoZero"/>
        <c:crossBetween val="between"/>
        <c:majorUnit val="0.02"/>
      </c:valAx>
    </c:plotArea>
    <c:plotVisOnly val="1"/>
    <c:dispBlanksAs val="gap"/>
    <c:showDLblsOverMax val="0"/>
  </c:chart>
  <c:txPr>
    <a:bodyPr/>
    <a:lstStyle/>
    <a:p>
      <a:pPr>
        <a:defRPr sz="14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04800852816404E-2"/>
          <c:y val="5.4578168398205403E-2"/>
          <c:w val="0.84653632545493895"/>
          <c:h val="0.82464625703598105"/>
        </c:manualLayout>
      </c:layout>
      <c:barChart>
        <c:barDir val="col"/>
        <c:grouping val="clustered"/>
        <c:varyColors val="0"/>
        <c:ser>
          <c:idx val="0"/>
          <c:order val="1"/>
          <c:tx>
            <c:strRef>
              <c:f>Sheet1!$A$3</c:f>
              <c:strCache>
                <c:ptCount val="1"/>
                <c:pt idx="0">
                  <c:v>% Chg from Prior Yr (right axis)</c:v>
                </c:pt>
              </c:strCache>
            </c:strRef>
          </c:tx>
          <c:invertIfNegative val="0"/>
          <c:dLbls>
            <c:dLbl>
              <c:idx val="0"/>
              <c:layout>
                <c:manualLayout>
                  <c:x val="-3.0616146328786599E-3"/>
                  <c:y val="8.7173481489985199E-3"/>
                </c:manualLayout>
              </c:layout>
              <c:spPr/>
              <c:txPr>
                <a:bodyPr rot="0" vert="horz"/>
                <a:lstStyle/>
                <a:p>
                  <a:pPr>
                    <a:defRPr sz="1100"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27-4309-81CB-125FB86F8185}"/>
                </c:ext>
              </c:extLst>
            </c:dLbl>
            <c:spPr>
              <a:noFill/>
              <a:ln>
                <a:noFill/>
              </a:ln>
              <a:effectLst/>
            </c:spPr>
            <c:txPr>
              <a:bodyPr rot="0" vert="horz"/>
              <a:lstStyle/>
              <a:p>
                <a:pPr>
                  <a:defRPr sz="11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Sheet1!$B$1:$N$1</c:f>
              <c:strCache>
                <c:ptCount val="13"/>
                <c:pt idx="0">
                  <c:v>12:Q4</c:v>
                </c:pt>
                <c:pt idx="1">
                  <c:v>13:Q1</c:v>
                </c:pt>
                <c:pt idx="2">
                  <c:v>13:Q2</c:v>
                </c:pt>
                <c:pt idx="3">
                  <c:v>13:Q3</c:v>
                </c:pt>
                <c:pt idx="4">
                  <c:v>13:Q4</c:v>
                </c:pt>
                <c:pt idx="5">
                  <c:v>14:Q1</c:v>
                </c:pt>
                <c:pt idx="6">
                  <c:v>14:Q2</c:v>
                </c:pt>
                <c:pt idx="7">
                  <c:v>14:Q3</c:v>
                </c:pt>
                <c:pt idx="8">
                  <c:v>14:Q4</c:v>
                </c:pt>
                <c:pt idx="9">
                  <c:v>15:Q1</c:v>
                </c:pt>
                <c:pt idx="10">
                  <c:v>15:Q2</c:v>
                </c:pt>
                <c:pt idx="11">
                  <c:v>15:Q3</c:v>
                </c:pt>
                <c:pt idx="12">
                  <c:v>15:Q4</c:v>
                </c:pt>
              </c:strCache>
            </c:strRef>
          </c:cat>
          <c:val>
            <c:numRef>
              <c:f>Sheet1!$B$3:$N$3</c:f>
              <c:numCache>
                <c:formatCode>0.0%</c:formatCode>
                <c:ptCount val="13"/>
                <c:pt idx="0">
                  <c:v>-3.3924080247997898E-3</c:v>
                </c:pt>
                <c:pt idx="1">
                  <c:v>3.0263624541908101E-2</c:v>
                </c:pt>
                <c:pt idx="2">
                  <c:v>2.9229871645274099E-2</c:v>
                </c:pt>
                <c:pt idx="3">
                  <c:v>3.7848837209302197E-2</c:v>
                </c:pt>
                <c:pt idx="4">
                  <c:v>6.5790245906449898E-2</c:v>
                </c:pt>
                <c:pt idx="5">
                  <c:v>6.7240390131956498E-2</c:v>
                </c:pt>
                <c:pt idx="6">
                  <c:v>6.3034975341534003E-2</c:v>
                </c:pt>
                <c:pt idx="7">
                  <c:v>6.1621197692005997E-2</c:v>
                </c:pt>
                <c:pt idx="8">
                  <c:v>5.7654185022026398E-2</c:v>
                </c:pt>
                <c:pt idx="9">
                  <c:v>4.32749166756261E-2</c:v>
                </c:pt>
                <c:pt idx="10">
                  <c:v>5.3164826961019603E-2</c:v>
                </c:pt>
                <c:pt idx="11">
                  <c:v>5.8466571684871599E-2</c:v>
                </c:pt>
                <c:pt idx="12">
                  <c:v>6.6017597750819904E-2</c:v>
                </c:pt>
              </c:numCache>
            </c:numRef>
          </c:val>
          <c:extLst>
            <c:ext xmlns:c16="http://schemas.microsoft.com/office/drawing/2014/chart" uri="{C3380CC4-5D6E-409C-BE32-E72D297353CC}">
              <c16:uniqueId val="{00000001-9927-4309-81CB-125FB86F8185}"/>
            </c:ext>
          </c:extLst>
        </c:ser>
        <c:dLbls>
          <c:showLegendKey val="0"/>
          <c:showVal val="0"/>
          <c:showCatName val="0"/>
          <c:showSerName val="0"/>
          <c:showPercent val="0"/>
          <c:showBubbleSize val="0"/>
        </c:dLbls>
        <c:gapWidth val="30"/>
        <c:axId val="675857616"/>
        <c:axId val="675857224"/>
      </c:barChart>
      <c:lineChart>
        <c:grouping val="standard"/>
        <c:varyColors val="0"/>
        <c:ser>
          <c:idx val="1"/>
          <c:order val="0"/>
          <c:tx>
            <c:strRef>
              <c:f>Sheet1!$A$2</c:f>
              <c:strCache>
                <c:ptCount val="1"/>
                <c:pt idx="0">
                  <c:v>Pure Premium (left axis)</c:v>
                </c:pt>
              </c:strCache>
            </c:strRef>
          </c:tx>
          <c:spPr>
            <a:ln w="31750"/>
          </c:spPr>
          <c:marker>
            <c:symbol val="circle"/>
            <c:size val="8"/>
            <c:spPr>
              <a:ln>
                <a:noFill/>
              </a:ln>
            </c:spPr>
          </c:marker>
          <c:dLbls>
            <c:dLbl>
              <c:idx val="6"/>
              <c:layout>
                <c:manualLayout>
                  <c:x val="-3.5575962034050002E-2"/>
                  <c:y val="-7.8347918295545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4A-46FA-8073-56E62D0CA81C}"/>
                </c:ext>
              </c:extLst>
            </c:dLbl>
            <c:numFmt formatCode="&quot;$&quot;#,##0" sourceLinked="0"/>
            <c:spPr>
              <a:noFill/>
              <a:ln>
                <a:noFill/>
              </a:ln>
              <a:effectLst/>
            </c:spPr>
            <c:txPr>
              <a:bodyPr/>
              <a:lstStyle/>
              <a:p>
                <a:pPr>
                  <a:defRPr sz="1100" b="1">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12:Q4</c:v>
                </c:pt>
                <c:pt idx="1">
                  <c:v>13:Q1</c:v>
                </c:pt>
                <c:pt idx="2">
                  <c:v>13:Q2</c:v>
                </c:pt>
                <c:pt idx="3">
                  <c:v>13:Q3</c:v>
                </c:pt>
                <c:pt idx="4">
                  <c:v>13:Q4</c:v>
                </c:pt>
                <c:pt idx="5">
                  <c:v>14:Q1</c:v>
                </c:pt>
                <c:pt idx="6">
                  <c:v>14:Q2</c:v>
                </c:pt>
                <c:pt idx="7">
                  <c:v>14:Q3</c:v>
                </c:pt>
                <c:pt idx="8">
                  <c:v>14:Q4</c:v>
                </c:pt>
                <c:pt idx="9">
                  <c:v>15:Q1</c:v>
                </c:pt>
                <c:pt idx="10">
                  <c:v>15:Q2</c:v>
                </c:pt>
                <c:pt idx="11">
                  <c:v>15:Q3</c:v>
                </c:pt>
                <c:pt idx="12">
                  <c:v>15:Q4</c:v>
                </c:pt>
              </c:strCache>
            </c:strRef>
          </c:cat>
          <c:val>
            <c:numRef>
              <c:f>Sheet1!$B$2:$N$2</c:f>
              <c:numCache>
                <c:formatCode>"$"#,##0.00</c:formatCode>
                <c:ptCount val="13"/>
                <c:pt idx="0">
                  <c:v>170.39</c:v>
                </c:pt>
                <c:pt idx="1">
                  <c:v>174.3</c:v>
                </c:pt>
                <c:pt idx="2">
                  <c:v>176.41</c:v>
                </c:pt>
                <c:pt idx="3">
                  <c:v>178.51</c:v>
                </c:pt>
                <c:pt idx="4">
                  <c:v>181.6</c:v>
                </c:pt>
                <c:pt idx="5">
                  <c:v>186.02</c:v>
                </c:pt>
                <c:pt idx="6">
                  <c:v>187.53</c:v>
                </c:pt>
                <c:pt idx="7">
                  <c:v>189.51</c:v>
                </c:pt>
                <c:pt idx="8">
                  <c:v>192.07</c:v>
                </c:pt>
                <c:pt idx="9">
                  <c:v>194.07</c:v>
                </c:pt>
                <c:pt idx="10">
                  <c:v>197.5</c:v>
                </c:pt>
                <c:pt idx="11">
                  <c:v>200.59</c:v>
                </c:pt>
                <c:pt idx="12">
                  <c:v>204.75</c:v>
                </c:pt>
              </c:numCache>
            </c:numRef>
          </c:val>
          <c:smooth val="0"/>
          <c:extLst>
            <c:ext xmlns:c16="http://schemas.microsoft.com/office/drawing/2014/chart" uri="{C3380CC4-5D6E-409C-BE32-E72D297353CC}">
              <c16:uniqueId val="{00000002-9927-4309-81CB-125FB86F8185}"/>
            </c:ext>
          </c:extLst>
        </c:ser>
        <c:dLbls>
          <c:showLegendKey val="0"/>
          <c:showVal val="0"/>
          <c:showCatName val="0"/>
          <c:showSerName val="0"/>
          <c:showPercent val="0"/>
          <c:showBubbleSize val="0"/>
        </c:dLbls>
        <c:marker val="1"/>
        <c:smooth val="0"/>
        <c:axId val="674620344"/>
        <c:axId val="674621520"/>
      </c:lineChart>
      <c:catAx>
        <c:axId val="674620344"/>
        <c:scaling>
          <c:orientation val="minMax"/>
        </c:scaling>
        <c:delete val="0"/>
        <c:axPos val="b"/>
        <c:numFmt formatCode="General" sourceLinked="1"/>
        <c:majorTickMark val="out"/>
        <c:minorTickMark val="none"/>
        <c:tickLblPos val="low"/>
        <c:txPr>
          <a:bodyPr rot="0" vert="horz"/>
          <a:lstStyle/>
          <a:p>
            <a:pPr>
              <a:defRPr/>
            </a:pPr>
            <a:endParaRPr lang="en-US"/>
          </a:p>
        </c:txPr>
        <c:crossAx val="674621520"/>
        <c:crossesAt val="160"/>
        <c:auto val="1"/>
        <c:lblAlgn val="ctr"/>
        <c:lblOffset val="0"/>
        <c:noMultiLvlLbl val="0"/>
      </c:catAx>
      <c:valAx>
        <c:axId val="674621520"/>
        <c:scaling>
          <c:orientation val="minMax"/>
          <c:max val="210"/>
          <c:min val="150"/>
        </c:scaling>
        <c:delete val="0"/>
        <c:axPos val="l"/>
        <c:numFmt formatCode="&quot;$&quot;#,##0" sourceLinked="0"/>
        <c:majorTickMark val="out"/>
        <c:minorTickMark val="none"/>
        <c:tickLblPos val="nextTo"/>
        <c:txPr>
          <a:bodyPr rot="0" vert="horz"/>
          <a:lstStyle/>
          <a:p>
            <a:pPr>
              <a:defRPr/>
            </a:pPr>
            <a:endParaRPr lang="en-US"/>
          </a:p>
        </c:txPr>
        <c:crossAx val="674620344"/>
        <c:crosses val="autoZero"/>
        <c:crossBetween val="between"/>
        <c:majorUnit val="10"/>
        <c:minorUnit val="0.1"/>
      </c:valAx>
      <c:valAx>
        <c:axId val="675857224"/>
        <c:scaling>
          <c:orientation val="minMax"/>
          <c:max val="0.1"/>
        </c:scaling>
        <c:delete val="0"/>
        <c:axPos val="r"/>
        <c:numFmt formatCode="0%" sourceLinked="0"/>
        <c:majorTickMark val="out"/>
        <c:minorTickMark val="none"/>
        <c:tickLblPos val="nextTo"/>
        <c:crossAx val="675857616"/>
        <c:crosses val="max"/>
        <c:crossBetween val="between"/>
      </c:valAx>
      <c:catAx>
        <c:axId val="675857616"/>
        <c:scaling>
          <c:orientation val="minMax"/>
        </c:scaling>
        <c:delete val="1"/>
        <c:axPos val="b"/>
        <c:numFmt formatCode="General" sourceLinked="1"/>
        <c:majorTickMark val="out"/>
        <c:minorTickMark val="none"/>
        <c:tickLblPos val="nextTo"/>
        <c:crossAx val="675857224"/>
        <c:crossesAt val="0"/>
        <c:auto val="1"/>
        <c:lblAlgn val="ctr"/>
        <c:lblOffset val="100"/>
        <c:noMultiLvlLbl val="0"/>
      </c:catAx>
    </c:plotArea>
    <c:legend>
      <c:legendPos val="b"/>
      <c:layout>
        <c:manualLayout>
          <c:xMode val="edge"/>
          <c:yMode val="edge"/>
          <c:x val="9.0127787455480002E-2"/>
          <c:y val="4.5917727483486603E-2"/>
          <c:w val="0.69574891192144495"/>
          <c:h val="7.1244751456047695E-2"/>
        </c:manualLayout>
      </c:layout>
      <c:overlay val="1"/>
    </c:legend>
    <c:plotVisOnly val="1"/>
    <c:dispBlanksAs val="gap"/>
    <c:showDLblsOverMax val="0"/>
  </c:chart>
  <c:txPr>
    <a:bodyPr/>
    <a:lstStyle/>
    <a:p>
      <a:pPr>
        <a:defRPr sz="14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4072810011382E-2"/>
          <c:y val="4.8853669162919548E-2"/>
          <c:w val="0.9340159271899886"/>
          <c:h val="0.79104778032348333"/>
        </c:manualLayout>
      </c:layout>
      <c:barChart>
        <c:barDir val="col"/>
        <c:grouping val="clustered"/>
        <c:varyColors val="0"/>
        <c:ser>
          <c:idx val="0"/>
          <c:order val="0"/>
          <c:tx>
            <c:strRef>
              <c:f>Sheet1!$A$2</c:f>
              <c:strCache>
                <c:ptCount val="1"/>
                <c:pt idx="0">
                  <c:v>% with Renters Insurance</c:v>
                </c:pt>
              </c:strCache>
            </c:strRef>
          </c:tx>
          <c:spPr>
            <a:solidFill>
              <a:schemeClr val="accent1"/>
            </a:solidFill>
            <a:ln w="24066">
              <a:noFill/>
            </a:ln>
          </c:spPr>
          <c:invertIfNegative val="0"/>
          <c:dPt>
            <c:idx val="7"/>
            <c:invertIfNegative val="0"/>
            <c:bubble3D val="0"/>
            <c:spPr>
              <a:solidFill>
                <a:schemeClr val="accent2"/>
              </a:solidFill>
              <a:ln w="24066">
                <a:noFill/>
              </a:ln>
            </c:spPr>
            <c:extLst>
              <c:ext xmlns:c16="http://schemas.microsoft.com/office/drawing/2014/chart" uri="{C3380CC4-5D6E-409C-BE32-E72D297353CC}">
                <c16:uniqueId val="{00000001-F9B7-49F9-96D9-CD2B71111555}"/>
              </c:ext>
            </c:extLst>
          </c:dPt>
          <c:dLbls>
            <c:dLbl>
              <c:idx val="0"/>
              <c:layout>
                <c:manualLayout>
                  <c:x val="-7.0266757210790537E-3"/>
                  <c:y val="-2.0613182410857023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B7-49F9-96D9-CD2B71111555}"/>
                </c:ext>
              </c:extLst>
            </c:dLbl>
            <c:dLbl>
              <c:idx val="1"/>
              <c:layout>
                <c:manualLayout>
                  <c:x val="-3.1870944476647955E-3"/>
                  <c:y val="-1.765752841574475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B7-49F9-96D9-CD2B71111555}"/>
                </c:ext>
              </c:extLst>
            </c:dLbl>
            <c:dLbl>
              <c:idx val="2"/>
              <c:layout>
                <c:manualLayout>
                  <c:x val="-6.1734517408034706E-3"/>
                  <c:y val="-1.9874282698976786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B7-49F9-96D9-CD2B71111555}"/>
                </c:ext>
              </c:extLst>
            </c:dLbl>
            <c:dLbl>
              <c:idx val="3"/>
              <c:layout>
                <c:manualLayout>
                  <c:x val="-1.1962140396304388E-3"/>
                  <c:y val="-2.0736332362837007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B7-49F9-96D9-CD2B71111555}"/>
                </c:ext>
              </c:extLst>
            </c:dLbl>
            <c:dLbl>
              <c:idx val="4"/>
              <c:layout>
                <c:manualLayout>
                  <c:x val="-7.6960204949250155E-4"/>
                  <c:y val="-2.0366882506896944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B7-49F9-96D9-CD2B71111555}"/>
                </c:ext>
              </c:extLst>
            </c:dLbl>
            <c:dLbl>
              <c:idx val="5"/>
              <c:layout>
                <c:manualLayout>
                  <c:x val="-3.7559593426311766E-3"/>
                  <c:y val="-2.0736332362837007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B7-49F9-96D9-CD2B71111555}"/>
                </c:ext>
              </c:extLst>
            </c:dLbl>
            <c:numFmt formatCode="0%" sourceLinked="0"/>
            <c:spPr>
              <a:noFill/>
              <a:ln w="2406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May 2011</c:v>
                </c:pt>
                <c:pt idx="1">
                  <c:v>May 2012</c:v>
                </c:pt>
                <c:pt idx="2">
                  <c:v>May 2013</c:v>
                </c:pt>
                <c:pt idx="3">
                  <c:v>May 2014</c:v>
                </c:pt>
                <c:pt idx="4">
                  <c:v>May 2015</c:v>
                </c:pt>
                <c:pt idx="5">
                  <c:v>May-16</c:v>
                </c:pt>
              </c:strCache>
            </c:strRef>
          </c:cat>
          <c:val>
            <c:numRef>
              <c:f>Sheet1!$B$2:$G$2</c:f>
              <c:numCache>
                <c:formatCode>0%</c:formatCode>
                <c:ptCount val="6"/>
                <c:pt idx="0">
                  <c:v>0.28999999999999998</c:v>
                </c:pt>
                <c:pt idx="1">
                  <c:v>0.31</c:v>
                </c:pt>
                <c:pt idx="2">
                  <c:v>0.35</c:v>
                </c:pt>
                <c:pt idx="3">
                  <c:v>0.37</c:v>
                </c:pt>
                <c:pt idx="4">
                  <c:v>0.4</c:v>
                </c:pt>
                <c:pt idx="5">
                  <c:v>0.41</c:v>
                </c:pt>
              </c:numCache>
            </c:numRef>
          </c:val>
          <c:extLst>
            <c:ext xmlns:c16="http://schemas.microsoft.com/office/drawing/2014/chart" uri="{C3380CC4-5D6E-409C-BE32-E72D297353CC}">
              <c16:uniqueId val="{00000008-F9B7-49F9-96D9-CD2B71111555}"/>
            </c:ext>
          </c:extLst>
        </c:ser>
        <c:dLbls>
          <c:showLegendKey val="0"/>
          <c:showVal val="0"/>
          <c:showCatName val="0"/>
          <c:showSerName val="0"/>
          <c:showPercent val="0"/>
          <c:showBubbleSize val="0"/>
        </c:dLbls>
        <c:gapWidth val="60"/>
        <c:axId val="675859184"/>
        <c:axId val="675856832"/>
      </c:barChart>
      <c:catAx>
        <c:axId val="675859184"/>
        <c:scaling>
          <c:orientation val="minMax"/>
        </c:scaling>
        <c:delete val="0"/>
        <c:axPos val="b"/>
        <c:numFmt formatCode="General" sourceLinked="1"/>
        <c:majorTickMark val="out"/>
        <c:minorTickMark val="none"/>
        <c:tickLblPos val="nextTo"/>
        <c:spPr>
          <a:ln w="12033">
            <a:solidFill>
              <a:schemeClr val="tx1"/>
            </a:solidFill>
            <a:prstDash val="solid"/>
          </a:ln>
        </c:spPr>
        <c:txPr>
          <a:bodyPr rot="0" vert="horz"/>
          <a:lstStyle/>
          <a:p>
            <a:pPr rtl="0">
              <a:defRPr sz="1400" b="0" i="0" u="none" strike="noStrike" baseline="0">
                <a:solidFill>
                  <a:schemeClr val="tx1"/>
                </a:solidFill>
                <a:latin typeface="Arial"/>
                <a:ea typeface="Arial"/>
                <a:cs typeface="Arial"/>
              </a:defRPr>
            </a:pPr>
            <a:endParaRPr lang="en-US"/>
          </a:p>
        </c:txPr>
        <c:crossAx val="675856832"/>
        <c:crossesAt val="0"/>
        <c:auto val="1"/>
        <c:lblAlgn val="ctr"/>
        <c:lblOffset val="0"/>
        <c:tickLblSkip val="1"/>
        <c:tickMarkSkip val="1"/>
        <c:noMultiLvlLbl val="0"/>
      </c:catAx>
      <c:valAx>
        <c:axId val="675856832"/>
        <c:scaling>
          <c:orientation val="minMax"/>
          <c:max val="1"/>
          <c:min val="0"/>
        </c:scaling>
        <c:delete val="0"/>
        <c:axPos val="l"/>
        <c:numFmt formatCode="0%" sourceLinked="0"/>
        <c:majorTickMark val="out"/>
        <c:minorTickMark val="none"/>
        <c:tickLblPos val="nextTo"/>
        <c:spPr>
          <a:ln w="3008">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675859184"/>
        <c:crossesAt val="1"/>
        <c:crossBetween val="between"/>
        <c:majorUnit val="0.1"/>
        <c:minorUnit val="0.1"/>
      </c:valAx>
      <c:spPr>
        <a:noFill/>
        <a:ln w="25334">
          <a:noFill/>
        </a:ln>
      </c:spPr>
    </c:plotArea>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4111250407609E-2"/>
          <c:y val="7.8067678119814202E-2"/>
          <c:w val="0.9340159271899886"/>
          <c:h val="0.74630541871921185"/>
        </c:manualLayout>
      </c:layout>
      <c:barChart>
        <c:barDir val="col"/>
        <c:grouping val="clustered"/>
        <c:varyColors val="0"/>
        <c:ser>
          <c:idx val="0"/>
          <c:order val="0"/>
          <c:tx>
            <c:strRef>
              <c:f>Sheet1!$A$2</c:f>
              <c:strCache>
                <c:ptCount val="1"/>
              </c:strCache>
            </c:strRef>
          </c:tx>
          <c:spPr>
            <a:solidFill>
              <a:schemeClr val="accent1"/>
            </a:solidFill>
            <a:ln w="24066">
              <a:noFill/>
            </a:ln>
          </c:spPr>
          <c:invertIfNegative val="0"/>
          <c:dPt>
            <c:idx val="6"/>
            <c:invertIfNegative val="0"/>
            <c:bubble3D val="0"/>
            <c:spPr>
              <a:solidFill>
                <a:srgbClr val="225A7A"/>
              </a:solidFill>
              <a:ln w="24066">
                <a:noFill/>
              </a:ln>
            </c:spPr>
            <c:extLst>
              <c:ext xmlns:c16="http://schemas.microsoft.com/office/drawing/2014/chart" uri="{C3380CC4-5D6E-409C-BE32-E72D297353CC}">
                <c16:uniqueId val="{00000001-2584-47BD-9155-4A7CCAFE058B}"/>
              </c:ext>
            </c:extLst>
          </c:dPt>
          <c:dPt>
            <c:idx val="7"/>
            <c:invertIfNegative val="0"/>
            <c:bubble3D val="0"/>
            <c:spPr>
              <a:solidFill>
                <a:srgbClr val="225A7A"/>
              </a:solidFill>
              <a:ln w="24066">
                <a:noFill/>
              </a:ln>
            </c:spPr>
            <c:extLst>
              <c:ext xmlns:c16="http://schemas.microsoft.com/office/drawing/2014/chart" uri="{C3380CC4-5D6E-409C-BE32-E72D297353CC}">
                <c16:uniqueId val="{00000003-2584-47BD-9155-4A7CCAFE058B}"/>
              </c:ext>
            </c:extLst>
          </c:dPt>
          <c:dPt>
            <c:idx val="8"/>
            <c:invertIfNegative val="0"/>
            <c:bubble3D val="0"/>
            <c:spPr>
              <a:solidFill>
                <a:srgbClr val="225A7A"/>
              </a:solidFill>
              <a:ln w="24066">
                <a:noFill/>
              </a:ln>
            </c:spPr>
            <c:extLst>
              <c:ext xmlns:c16="http://schemas.microsoft.com/office/drawing/2014/chart" uri="{C3380CC4-5D6E-409C-BE32-E72D297353CC}">
                <c16:uniqueId val="{00000005-2584-47BD-9155-4A7CCAFE058B}"/>
              </c:ext>
            </c:extLst>
          </c:dPt>
          <c:dPt>
            <c:idx val="13"/>
            <c:invertIfNegative val="0"/>
            <c:bubble3D val="0"/>
            <c:spPr>
              <a:solidFill>
                <a:srgbClr val="00B050"/>
              </a:solidFill>
              <a:ln w="24066">
                <a:noFill/>
              </a:ln>
            </c:spPr>
            <c:extLst>
              <c:ext xmlns:c16="http://schemas.microsoft.com/office/drawing/2014/chart" uri="{C3380CC4-5D6E-409C-BE32-E72D297353CC}">
                <c16:uniqueId val="{00000007-2584-47BD-9155-4A7CCAFE058B}"/>
              </c:ext>
            </c:extLst>
          </c:dPt>
          <c:dPt>
            <c:idx val="21"/>
            <c:invertIfNegative val="0"/>
            <c:bubble3D val="0"/>
            <c:spPr>
              <a:solidFill>
                <a:srgbClr val="7030A0"/>
              </a:solidFill>
              <a:ln w="24066">
                <a:noFill/>
              </a:ln>
            </c:spPr>
            <c:extLst>
              <c:ext xmlns:c16="http://schemas.microsoft.com/office/drawing/2014/chart" uri="{C3380CC4-5D6E-409C-BE32-E72D297353CC}">
                <c16:uniqueId val="{00000009-2584-47BD-9155-4A7CCAFE058B}"/>
              </c:ext>
            </c:extLst>
          </c:dPt>
          <c:dLbls>
            <c:dLbl>
              <c:idx val="0"/>
              <c:layout>
                <c:manualLayout>
                  <c:x val="-7.0266757210790537E-3"/>
                  <c:y val="-2.0613182410857023E-2"/>
                </c:manualLayout>
              </c:layout>
              <c:numFmt formatCode="#,##0.0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584-47BD-9155-4A7CCAFE058B}"/>
                </c:ext>
              </c:extLst>
            </c:dLbl>
            <c:dLbl>
              <c:idx val="1"/>
              <c:layout>
                <c:manualLayout>
                  <c:x val="-3.1870944476647955E-3"/>
                  <c:y val="-1.765752841574475E-2"/>
                </c:manualLayout>
              </c:layout>
              <c:numFmt formatCode="#,##0.0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584-47BD-9155-4A7CCAFE058B}"/>
                </c:ext>
              </c:extLst>
            </c:dLbl>
            <c:dLbl>
              <c:idx val="2"/>
              <c:layout>
                <c:manualLayout>
                  <c:x val="-6.1734517408034706E-3"/>
                  <c:y val="-1.9874282698976786E-2"/>
                </c:manualLayout>
              </c:layout>
              <c:numFmt formatCode="#,##0.0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584-47BD-9155-4A7CCAFE058B}"/>
                </c:ext>
              </c:extLst>
            </c:dLbl>
            <c:dLbl>
              <c:idx val="3"/>
              <c:layout>
                <c:manualLayout>
                  <c:x val="-1.1962140396304388E-3"/>
                  <c:y val="-2.0736332362837007E-2"/>
                </c:manualLayout>
              </c:layout>
              <c:numFmt formatCode="#,##0.0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584-47BD-9155-4A7CCAFE058B}"/>
                </c:ext>
              </c:extLst>
            </c:dLbl>
            <c:dLbl>
              <c:idx val="4"/>
              <c:layout>
                <c:manualLayout>
                  <c:x val="-7.6960204949250155E-4"/>
                  <c:y val="-2.0366882506896944E-2"/>
                </c:manualLayout>
              </c:layout>
              <c:numFmt formatCode="#,##0.0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584-47BD-9155-4A7CCAFE058B}"/>
                </c:ext>
              </c:extLst>
            </c:dLbl>
            <c:dLbl>
              <c:idx val="5"/>
              <c:layout>
                <c:manualLayout>
                  <c:x val="-3.7559593426311766E-3"/>
                  <c:y val="-2.0736332362837007E-2"/>
                </c:manualLayout>
              </c:layout>
              <c:numFmt formatCode="#,##0.0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584-47BD-9155-4A7CCAFE058B}"/>
                </c:ext>
              </c:extLst>
            </c:dLbl>
            <c:numFmt formatCode="#,##0.00" sourceLinked="0"/>
            <c:spPr>
              <a:noFill/>
              <a:ln w="2406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Sheet1!$B$1:$X$1</c:f>
              <c:strCache>
                <c:ptCount val="23"/>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strCache>
            </c:strRef>
          </c:cat>
          <c:val>
            <c:numRef>
              <c:f>Sheet1!$B$2:$X$2</c:f>
              <c:numCache>
                <c:formatCode>0.000</c:formatCode>
                <c:ptCount val="23"/>
                <c:pt idx="0">
                  <c:v>4.2240000000000002</c:v>
                </c:pt>
                <c:pt idx="1">
                  <c:v>4.2519999999999998</c:v>
                </c:pt>
                <c:pt idx="2">
                  <c:v>4.3002120000000001</c:v>
                </c:pt>
                <c:pt idx="3">
                  <c:v>4.4049959999999997</c:v>
                </c:pt>
                <c:pt idx="4">
                  <c:v>4.5015539999999996</c:v>
                </c:pt>
                <c:pt idx="5">
                  <c:v>4.572114</c:v>
                </c:pt>
                <c:pt idx="6">
                  <c:v>4.6928409999999996</c:v>
                </c:pt>
                <c:pt idx="7">
                  <c:v>4.7762659999999997</c:v>
                </c:pt>
                <c:pt idx="8">
                  <c:v>4.7678370000000001</c:v>
                </c:pt>
                <c:pt idx="9" formatCode="0.00">
                  <c:v>4.5827439999999999</c:v>
                </c:pt>
                <c:pt idx="10" formatCode="0.00">
                  <c:v>4.4759070000000003</c:v>
                </c:pt>
                <c:pt idx="11">
                  <c:v>4.398212</c:v>
                </c:pt>
                <c:pt idx="12">
                  <c:v>4.4120910000000002</c:v>
                </c:pt>
                <c:pt idx="13">
                  <c:v>4.4412099999999999</c:v>
                </c:pt>
                <c:pt idx="14">
                  <c:v>4.2988270000000002</c:v>
                </c:pt>
                <c:pt idx="15">
                  <c:v>4.3579660000000002</c:v>
                </c:pt>
                <c:pt idx="16">
                  <c:v>4.3538439999999996</c:v>
                </c:pt>
                <c:pt idx="17">
                  <c:v>4.3043690000000003</c:v>
                </c:pt>
                <c:pt idx="18">
                  <c:v>4.3864080000000003</c:v>
                </c:pt>
                <c:pt idx="19">
                  <c:v>4.1167769999999999</c:v>
                </c:pt>
                <c:pt idx="20">
                  <c:v>4.0343809999999998</c:v>
                </c:pt>
                <c:pt idx="21">
                  <c:v>3.9923899999999999</c:v>
                </c:pt>
                <c:pt idx="22">
                  <c:v>3.8744320000000001</c:v>
                </c:pt>
              </c:numCache>
            </c:numRef>
          </c:val>
          <c:extLst>
            <c:ext xmlns:c16="http://schemas.microsoft.com/office/drawing/2014/chart" uri="{C3380CC4-5D6E-409C-BE32-E72D297353CC}">
              <c16:uniqueId val="{00000010-2584-47BD-9155-4A7CCAFE058B}"/>
            </c:ext>
          </c:extLst>
        </c:ser>
        <c:dLbls>
          <c:showLegendKey val="0"/>
          <c:showVal val="0"/>
          <c:showCatName val="0"/>
          <c:showSerName val="0"/>
          <c:showPercent val="0"/>
          <c:showBubbleSize val="0"/>
        </c:dLbls>
        <c:gapWidth val="60"/>
        <c:axId val="675859968"/>
        <c:axId val="675859576"/>
      </c:barChart>
      <c:catAx>
        <c:axId val="675859968"/>
        <c:scaling>
          <c:orientation val="minMax"/>
        </c:scaling>
        <c:delete val="0"/>
        <c:axPos val="b"/>
        <c:numFmt formatCode="General" sourceLinked="1"/>
        <c:majorTickMark val="out"/>
        <c:minorTickMark val="none"/>
        <c:tickLblPos val="nextTo"/>
        <c:spPr>
          <a:ln w="12033">
            <a:solidFill>
              <a:schemeClr val="tx1"/>
            </a:solidFill>
            <a:prstDash val="solid"/>
          </a:ln>
        </c:spPr>
        <c:txPr>
          <a:bodyPr rot="0" vert="horz"/>
          <a:lstStyle/>
          <a:p>
            <a:pPr rtl="0">
              <a:defRPr sz="1400" b="0" i="0" u="none" strike="noStrike" baseline="0">
                <a:solidFill>
                  <a:schemeClr val="tx1"/>
                </a:solidFill>
                <a:latin typeface="Arial"/>
                <a:ea typeface="Arial"/>
                <a:cs typeface="Arial"/>
              </a:defRPr>
            </a:pPr>
            <a:endParaRPr lang="en-US"/>
          </a:p>
        </c:txPr>
        <c:crossAx val="675859576"/>
        <c:crossesAt val="0"/>
        <c:auto val="1"/>
        <c:lblAlgn val="ctr"/>
        <c:lblOffset val="0"/>
        <c:tickLblSkip val="1"/>
        <c:tickMarkSkip val="1"/>
        <c:noMultiLvlLbl val="0"/>
      </c:catAx>
      <c:valAx>
        <c:axId val="675859576"/>
        <c:scaling>
          <c:orientation val="minMax"/>
          <c:max val="5"/>
          <c:min val="3.75"/>
        </c:scaling>
        <c:delete val="0"/>
        <c:axPos val="l"/>
        <c:numFmt formatCode="#,##0.00" sourceLinked="0"/>
        <c:majorTickMark val="out"/>
        <c:minorTickMark val="none"/>
        <c:tickLblPos val="nextTo"/>
        <c:spPr>
          <a:ln w="3008">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675859968"/>
        <c:crossesAt val="1"/>
        <c:crossBetween val="between"/>
        <c:majorUnit val="0.25"/>
        <c:minorUnit val="0.1"/>
      </c:valAx>
      <c:spPr>
        <a:noFill/>
        <a:ln w="25334">
          <a:noFill/>
        </a:ln>
      </c:spPr>
    </c:plotArea>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4111250407609E-2"/>
          <c:y val="7.8067678119814202E-2"/>
          <c:w val="0.9340159271899886"/>
          <c:h val="0.74630541871921185"/>
        </c:manualLayout>
      </c:layout>
      <c:barChart>
        <c:barDir val="col"/>
        <c:grouping val="clustered"/>
        <c:varyColors val="0"/>
        <c:ser>
          <c:idx val="0"/>
          <c:order val="0"/>
          <c:tx>
            <c:strRef>
              <c:f>Sheet1!$A$2</c:f>
              <c:strCache>
                <c:ptCount val="1"/>
              </c:strCache>
            </c:strRef>
          </c:tx>
          <c:spPr>
            <a:solidFill>
              <a:srgbClr val="225A7A"/>
            </a:solidFill>
            <a:ln w="24066">
              <a:noFill/>
            </a:ln>
          </c:spPr>
          <c:invertIfNegative val="0"/>
          <c:dPt>
            <c:idx val="6"/>
            <c:invertIfNegative val="0"/>
            <c:bubble3D val="0"/>
            <c:extLst>
              <c:ext xmlns:c16="http://schemas.microsoft.com/office/drawing/2014/chart" uri="{C3380CC4-5D6E-409C-BE32-E72D297353CC}">
                <c16:uniqueId val="{00000000-A5AA-41BB-BF24-EC2C75E28CE4}"/>
              </c:ext>
            </c:extLst>
          </c:dPt>
          <c:dPt>
            <c:idx val="7"/>
            <c:invertIfNegative val="0"/>
            <c:bubble3D val="0"/>
            <c:extLst>
              <c:ext xmlns:c16="http://schemas.microsoft.com/office/drawing/2014/chart" uri="{C3380CC4-5D6E-409C-BE32-E72D297353CC}">
                <c16:uniqueId val="{00000001-A5AA-41BB-BF24-EC2C75E28CE4}"/>
              </c:ext>
            </c:extLst>
          </c:dPt>
          <c:dPt>
            <c:idx val="8"/>
            <c:invertIfNegative val="0"/>
            <c:bubble3D val="0"/>
            <c:extLst>
              <c:ext xmlns:c16="http://schemas.microsoft.com/office/drawing/2014/chart" uri="{C3380CC4-5D6E-409C-BE32-E72D297353CC}">
                <c16:uniqueId val="{00000002-A5AA-41BB-BF24-EC2C75E28CE4}"/>
              </c:ext>
            </c:extLst>
          </c:dPt>
          <c:dPt>
            <c:idx val="13"/>
            <c:invertIfNegative val="0"/>
            <c:bubble3D val="0"/>
            <c:extLst>
              <c:ext xmlns:c16="http://schemas.microsoft.com/office/drawing/2014/chart" uri="{C3380CC4-5D6E-409C-BE32-E72D297353CC}">
                <c16:uniqueId val="{00000003-A5AA-41BB-BF24-EC2C75E28CE4}"/>
              </c:ext>
            </c:extLst>
          </c:dPt>
          <c:dPt>
            <c:idx val="21"/>
            <c:invertIfNegative val="0"/>
            <c:bubble3D val="0"/>
            <c:extLst>
              <c:ext xmlns:c16="http://schemas.microsoft.com/office/drawing/2014/chart" uri="{C3380CC4-5D6E-409C-BE32-E72D297353CC}">
                <c16:uniqueId val="{00000004-A5AA-41BB-BF24-EC2C75E28CE4}"/>
              </c:ext>
            </c:extLst>
          </c:dPt>
          <c:dLbls>
            <c:dLbl>
              <c:idx val="0"/>
              <c:layout>
                <c:manualLayout>
                  <c:x val="-7.0266757210790537E-3"/>
                  <c:y val="-2.0613182410857023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AA-41BB-BF24-EC2C75E28CE4}"/>
                </c:ext>
              </c:extLst>
            </c:dLbl>
            <c:dLbl>
              <c:idx val="1"/>
              <c:layout>
                <c:manualLayout>
                  <c:x val="-3.1870944476647955E-3"/>
                  <c:y val="-1.765752841574475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5AA-41BB-BF24-EC2C75E28CE4}"/>
                </c:ext>
              </c:extLst>
            </c:dLbl>
            <c:dLbl>
              <c:idx val="2"/>
              <c:layout>
                <c:manualLayout>
                  <c:x val="-6.1734517408034706E-3"/>
                  <c:y val="-1.9874282698976786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5AA-41BB-BF24-EC2C75E28CE4}"/>
                </c:ext>
              </c:extLst>
            </c:dLbl>
            <c:dLbl>
              <c:idx val="3"/>
              <c:layout>
                <c:manualLayout>
                  <c:x val="-1.1962140396304388E-3"/>
                  <c:y val="-2.0736332362837007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5AA-41BB-BF24-EC2C75E28CE4}"/>
                </c:ext>
              </c:extLst>
            </c:dLbl>
            <c:dLbl>
              <c:idx val="4"/>
              <c:layout>
                <c:manualLayout>
                  <c:x val="-7.6960204949250155E-4"/>
                  <c:y val="-2.0366882506896944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5AA-41BB-BF24-EC2C75E28CE4}"/>
                </c:ext>
              </c:extLst>
            </c:dLbl>
            <c:dLbl>
              <c:idx val="5"/>
              <c:layout>
                <c:manualLayout>
                  <c:x val="-3.7559593426311766E-3"/>
                  <c:y val="-2.0736332362837007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5AA-41BB-BF24-EC2C75E28CE4}"/>
                </c:ext>
              </c:extLst>
            </c:dLbl>
            <c:numFmt formatCode="#,##0" sourceLinked="0"/>
            <c:spPr>
              <a:noFill/>
              <a:ln w="2406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Sheet1!$B$1:$P$1</c:f>
              <c:strCach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strCache>
            </c:strRef>
          </c:cat>
          <c:val>
            <c:numRef>
              <c:f>Sheet1!$B$2:$P$2</c:f>
              <c:numCache>
                <c:formatCode>0.000</c:formatCode>
                <c:ptCount val="15"/>
                <c:pt idx="0">
                  <c:v>753</c:v>
                </c:pt>
                <c:pt idx="1">
                  <c:v>1196</c:v>
                </c:pt>
                <c:pt idx="2">
                  <c:v>865</c:v>
                </c:pt>
                <c:pt idx="3">
                  <c:v>2028</c:v>
                </c:pt>
                <c:pt idx="4">
                  <c:v>1878</c:v>
                </c:pt>
                <c:pt idx="5">
                  <c:v>415</c:v>
                </c:pt>
                <c:pt idx="6">
                  <c:v>824</c:v>
                </c:pt>
                <c:pt idx="7">
                  <c:v>-247</c:v>
                </c:pt>
                <c:pt idx="8" formatCode="0.00">
                  <c:v>776</c:v>
                </c:pt>
                <c:pt idx="9" formatCode="0.00">
                  <c:v>986</c:v>
                </c:pt>
                <c:pt idx="10">
                  <c:v>569</c:v>
                </c:pt>
                <c:pt idx="11">
                  <c:v>978</c:v>
                </c:pt>
                <c:pt idx="12">
                  <c:v>409</c:v>
                </c:pt>
                <c:pt idx="13">
                  <c:v>2213</c:v>
                </c:pt>
                <c:pt idx="14">
                  <c:v>191</c:v>
                </c:pt>
              </c:numCache>
            </c:numRef>
          </c:val>
          <c:extLst>
            <c:ext xmlns:c16="http://schemas.microsoft.com/office/drawing/2014/chart" uri="{C3380CC4-5D6E-409C-BE32-E72D297353CC}">
              <c16:uniqueId val="{0000000B-A5AA-41BB-BF24-EC2C75E28CE4}"/>
            </c:ext>
          </c:extLst>
        </c:ser>
        <c:dLbls>
          <c:showLegendKey val="0"/>
          <c:showVal val="0"/>
          <c:showCatName val="0"/>
          <c:showSerName val="0"/>
          <c:showPercent val="0"/>
          <c:showBubbleSize val="0"/>
        </c:dLbls>
        <c:gapWidth val="60"/>
        <c:axId val="474292176"/>
        <c:axId val="474289824"/>
      </c:barChart>
      <c:catAx>
        <c:axId val="474292176"/>
        <c:scaling>
          <c:orientation val="minMax"/>
        </c:scaling>
        <c:delete val="0"/>
        <c:axPos val="b"/>
        <c:numFmt formatCode="General" sourceLinked="1"/>
        <c:majorTickMark val="out"/>
        <c:minorTickMark val="none"/>
        <c:tickLblPos val="low"/>
        <c:spPr>
          <a:ln w="12033">
            <a:solidFill>
              <a:schemeClr val="tx1"/>
            </a:solidFill>
            <a:prstDash val="solid"/>
          </a:ln>
        </c:spPr>
        <c:txPr>
          <a:bodyPr rot="0" vert="horz"/>
          <a:lstStyle/>
          <a:p>
            <a:pPr rtl="0">
              <a:defRPr sz="1400" b="0" i="0" u="none" strike="noStrike" baseline="0">
                <a:solidFill>
                  <a:schemeClr val="tx1"/>
                </a:solidFill>
                <a:latin typeface="Arial"/>
                <a:ea typeface="Arial"/>
                <a:cs typeface="Arial"/>
              </a:defRPr>
            </a:pPr>
            <a:endParaRPr lang="en-US"/>
          </a:p>
        </c:txPr>
        <c:crossAx val="474289824"/>
        <c:crossesAt val="0"/>
        <c:auto val="1"/>
        <c:lblAlgn val="ctr"/>
        <c:lblOffset val="0"/>
        <c:tickLblSkip val="1"/>
        <c:tickMarkSkip val="1"/>
        <c:noMultiLvlLbl val="0"/>
      </c:catAx>
      <c:valAx>
        <c:axId val="474289824"/>
        <c:scaling>
          <c:orientation val="minMax"/>
          <c:max val="2500"/>
          <c:min val="-500"/>
        </c:scaling>
        <c:delete val="0"/>
        <c:axPos val="l"/>
        <c:numFmt formatCode="#,##0" sourceLinked="0"/>
        <c:majorTickMark val="out"/>
        <c:minorTickMark val="none"/>
        <c:tickLblPos val="nextTo"/>
        <c:spPr>
          <a:ln w="3008">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474292176"/>
        <c:crossesAt val="1"/>
        <c:crossBetween val="between"/>
        <c:majorUnit val="500"/>
        <c:minorUnit val="0.1"/>
      </c:valAx>
      <c:spPr>
        <a:noFill/>
        <a:ln w="25334">
          <a:noFill/>
        </a:ln>
      </c:spPr>
    </c:plotArea>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868741874555406E-2"/>
          <c:y val="0.10011470110551061"/>
          <c:w val="0.92467019893541347"/>
          <c:h val="0.81507224536279355"/>
        </c:manualLayout>
      </c:layout>
      <c:lineChart>
        <c:grouping val="standard"/>
        <c:varyColors val="0"/>
        <c:ser>
          <c:idx val="0"/>
          <c:order val="0"/>
          <c:tx>
            <c:strRef>
              <c:f>Sheet1!$B$1</c:f>
              <c:strCache>
                <c:ptCount val="1"/>
                <c:pt idx="0">
                  <c:v>10 Most Pessimistic</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2016</c:v>
                </c:pt>
                <c:pt idx="1">
                  <c:v>2017</c:v>
                </c:pt>
                <c:pt idx="2">
                  <c:v>2018</c:v>
                </c:pt>
                <c:pt idx="3">
                  <c:v>2019</c:v>
                </c:pt>
                <c:pt idx="4">
                  <c:v>2020</c:v>
                </c:pt>
                <c:pt idx="5">
                  <c:v>2021</c:v>
                </c:pt>
              </c:numCache>
            </c:numRef>
          </c:cat>
          <c:val>
            <c:numRef>
              <c:f>Sheet1!$B$2:$B$7</c:f>
              <c:numCache>
                <c:formatCode>General</c:formatCode>
                <c:ptCount val="6"/>
                <c:pt idx="0">
                  <c:v>1.6</c:v>
                </c:pt>
                <c:pt idx="1">
                  <c:v>1.7</c:v>
                </c:pt>
                <c:pt idx="2">
                  <c:v>2.6</c:v>
                </c:pt>
                <c:pt idx="3">
                  <c:v>2.8</c:v>
                </c:pt>
                <c:pt idx="4">
                  <c:v>3</c:v>
                </c:pt>
                <c:pt idx="5">
                  <c:v>3.2</c:v>
                </c:pt>
              </c:numCache>
            </c:numRef>
          </c:val>
          <c:smooth val="0"/>
          <c:extLst>
            <c:ext xmlns:c16="http://schemas.microsoft.com/office/drawing/2014/chart" uri="{C3380CC4-5D6E-409C-BE32-E72D297353CC}">
              <c16:uniqueId val="{00000000-5ADB-418D-AB6A-15850E70EAE2}"/>
            </c:ext>
          </c:extLst>
        </c:ser>
        <c:ser>
          <c:idx val="1"/>
          <c:order val="1"/>
          <c:tx>
            <c:strRef>
              <c:f>Sheet1!$C$1</c:f>
              <c:strCache>
                <c:ptCount val="1"/>
                <c:pt idx="0">
                  <c:v>Median</c:v>
                </c:pt>
              </c:strCache>
            </c:strRef>
          </c:tx>
          <c:spPr>
            <a:ln w="28575" cap="rnd">
              <a:solidFill>
                <a:schemeClr val="accent2"/>
              </a:solidFill>
              <a:round/>
            </a:ln>
            <a:effectLst/>
          </c:spPr>
          <c:marker>
            <c:symbol val="none"/>
          </c:marker>
          <c:dLbls>
            <c:dLbl>
              <c:idx val="2"/>
              <c:layout>
                <c:manualLayout>
                  <c:x val="-2.3812397282115493E-2"/>
                  <c:y val="-3.89626996819016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DB-418D-AB6A-15850E70EAE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2016</c:v>
                </c:pt>
                <c:pt idx="1">
                  <c:v>2017</c:v>
                </c:pt>
                <c:pt idx="2">
                  <c:v>2018</c:v>
                </c:pt>
                <c:pt idx="3">
                  <c:v>2019</c:v>
                </c:pt>
                <c:pt idx="4">
                  <c:v>2020</c:v>
                </c:pt>
                <c:pt idx="5">
                  <c:v>2021</c:v>
                </c:pt>
              </c:numCache>
            </c:numRef>
          </c:cat>
          <c:val>
            <c:numRef>
              <c:f>Sheet1!$C$2:$C$7</c:f>
              <c:numCache>
                <c:formatCode>General</c:formatCode>
                <c:ptCount val="6"/>
                <c:pt idx="0">
                  <c:v>1.7</c:v>
                </c:pt>
                <c:pt idx="1">
                  <c:v>2.1</c:v>
                </c:pt>
                <c:pt idx="2">
                  <c:v>3.4</c:v>
                </c:pt>
                <c:pt idx="3">
                  <c:v>3.7</c:v>
                </c:pt>
                <c:pt idx="4">
                  <c:v>3.8</c:v>
                </c:pt>
                <c:pt idx="5">
                  <c:v>3.9</c:v>
                </c:pt>
              </c:numCache>
            </c:numRef>
          </c:val>
          <c:smooth val="0"/>
          <c:extLst>
            <c:ext xmlns:c16="http://schemas.microsoft.com/office/drawing/2014/chart" uri="{C3380CC4-5D6E-409C-BE32-E72D297353CC}">
              <c16:uniqueId val="{00000002-5ADB-418D-AB6A-15850E70EAE2}"/>
            </c:ext>
          </c:extLst>
        </c:ser>
        <c:ser>
          <c:idx val="2"/>
          <c:order val="2"/>
          <c:tx>
            <c:strRef>
              <c:f>Sheet1!$D$1</c:f>
              <c:strCache>
                <c:ptCount val="1"/>
                <c:pt idx="0">
                  <c:v>10 Most Optimistic</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2016</c:v>
                </c:pt>
                <c:pt idx="1">
                  <c:v>2017</c:v>
                </c:pt>
                <c:pt idx="2">
                  <c:v>2018</c:v>
                </c:pt>
                <c:pt idx="3">
                  <c:v>2019</c:v>
                </c:pt>
                <c:pt idx="4">
                  <c:v>2020</c:v>
                </c:pt>
                <c:pt idx="5">
                  <c:v>2021</c:v>
                </c:pt>
              </c:numCache>
            </c:numRef>
          </c:cat>
          <c:val>
            <c:numRef>
              <c:f>Sheet1!$D$2:$D$7</c:f>
              <c:numCache>
                <c:formatCode>General</c:formatCode>
                <c:ptCount val="6"/>
                <c:pt idx="0">
                  <c:v>1.8</c:v>
                </c:pt>
                <c:pt idx="1">
                  <c:v>2.5</c:v>
                </c:pt>
                <c:pt idx="2">
                  <c:v>4.2</c:v>
                </c:pt>
                <c:pt idx="3">
                  <c:v>4.4000000000000004</c:v>
                </c:pt>
                <c:pt idx="4">
                  <c:v>4.5</c:v>
                </c:pt>
                <c:pt idx="5">
                  <c:v>4.5</c:v>
                </c:pt>
              </c:numCache>
            </c:numRef>
          </c:val>
          <c:smooth val="0"/>
          <c:extLst>
            <c:ext xmlns:c16="http://schemas.microsoft.com/office/drawing/2014/chart" uri="{C3380CC4-5D6E-409C-BE32-E72D297353CC}">
              <c16:uniqueId val="{00000003-5ADB-418D-AB6A-15850E70EAE2}"/>
            </c:ext>
          </c:extLst>
        </c:ser>
        <c:dLbls>
          <c:showLegendKey val="0"/>
          <c:showVal val="0"/>
          <c:showCatName val="0"/>
          <c:showSerName val="0"/>
          <c:showPercent val="0"/>
          <c:showBubbleSize val="0"/>
        </c:dLbls>
        <c:smooth val="0"/>
        <c:axId val="474293352"/>
        <c:axId val="474291392"/>
      </c:lineChart>
      <c:catAx>
        <c:axId val="47429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4291392"/>
        <c:crosses val="autoZero"/>
        <c:auto val="1"/>
        <c:lblAlgn val="ctr"/>
        <c:lblOffset val="100"/>
        <c:noMultiLvlLbl val="0"/>
      </c:catAx>
      <c:valAx>
        <c:axId val="474291392"/>
        <c:scaling>
          <c:orientation val="minMax"/>
          <c:max val="5"/>
          <c:min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4293352"/>
        <c:crosses val="autoZero"/>
        <c:crossBetween val="between"/>
        <c:majorUnit val="0.5"/>
      </c:valAx>
      <c:spPr>
        <a:noFill/>
        <a:ln>
          <a:noFill/>
        </a:ln>
        <a:effectLst/>
      </c:spPr>
    </c:plotArea>
    <c:legend>
      <c:legendPos val="t"/>
      <c:layout>
        <c:manualLayout>
          <c:xMode val="edge"/>
          <c:yMode val="edge"/>
          <c:x val="0.30213150342188527"/>
          <c:y val="2.1835548660068864E-2"/>
          <c:w val="0.64374947874506339"/>
          <c:h val="5.56928993417742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282A-462A-A652-F60C0FDD6490}"/>
                </c:ext>
              </c:extLst>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282A-462A-A652-F60C0FDD6490}"/>
                </c:ext>
              </c:extLst>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282A-462A-A652-F60C0FDD6490}"/>
                </c:ext>
              </c:extLst>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282A-462A-A652-F60C0FDD6490}"/>
                </c:ext>
              </c:extLst>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282A-462A-A652-F60C0FDD6490}"/>
                </c:ext>
              </c:extLst>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Sheet1!$B$2:$K$2</c:f>
              <c:numCache>
                <c:formatCode>0.0%</c:formatCode>
                <c:ptCount val="10"/>
                <c:pt idx="0">
                  <c:v>0.16</c:v>
                </c:pt>
                <c:pt idx="1">
                  <c:v>0.152</c:v>
                </c:pt>
                <c:pt idx="2">
                  <c:v>0.157</c:v>
                </c:pt>
                <c:pt idx="3">
                  <c:v>0.15620000000000001</c:v>
                </c:pt>
                <c:pt idx="4">
                  <c:v>0.15959999999999999</c:v>
                </c:pt>
                <c:pt idx="5">
                  <c:v>0.1489</c:v>
                </c:pt>
                <c:pt idx="6">
                  <c:v>0.16569999999999999</c:v>
                </c:pt>
                <c:pt idx="7">
                  <c:v>0.16520000000000001</c:v>
                </c:pt>
                <c:pt idx="8">
                  <c:v>0.16800000000000001</c:v>
                </c:pt>
                <c:pt idx="9">
                  <c:v>0.16300000000000001</c:v>
                </c:pt>
              </c:numCache>
            </c:numRef>
          </c:val>
          <c:extLst>
            <c:ext xmlns:c16="http://schemas.microsoft.com/office/drawing/2014/chart" uri="{C3380CC4-5D6E-409C-BE32-E72D297353CC}">
              <c16:uniqueId val="{00000005-282A-462A-A652-F60C0FDD6490}"/>
            </c:ext>
          </c:extLst>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Sheet1!$B$3:$K$3</c:f>
              <c:numCache>
                <c:formatCode>0.0%</c:formatCode>
                <c:ptCount val="10"/>
                <c:pt idx="0">
                  <c:v>0.29499999999999998</c:v>
                </c:pt>
                <c:pt idx="1">
                  <c:v>0.3</c:v>
                </c:pt>
                <c:pt idx="2">
                  <c:v>0.32400000000000001</c:v>
                </c:pt>
                <c:pt idx="3">
                  <c:v>0.36370000000000002</c:v>
                </c:pt>
                <c:pt idx="4">
                  <c:v>0.39500000000000002</c:v>
                </c:pt>
                <c:pt idx="5">
                  <c:v>0.41220000000000001</c:v>
                </c:pt>
                <c:pt idx="6">
                  <c:v>0.4042</c:v>
                </c:pt>
                <c:pt idx="7">
                  <c:v>0.3876</c:v>
                </c:pt>
                <c:pt idx="8">
                  <c:v>0.371</c:v>
                </c:pt>
                <c:pt idx="9">
                  <c:v>0.35799999999999998</c:v>
                </c:pt>
              </c:numCache>
            </c:numRef>
          </c:val>
          <c:extLst>
            <c:ext xmlns:c16="http://schemas.microsoft.com/office/drawing/2014/chart" uri="{C3380CC4-5D6E-409C-BE32-E72D297353CC}">
              <c16:uniqueId val="{00000006-282A-462A-A652-F60C0FDD6490}"/>
            </c:ext>
          </c:extLst>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Sheet1!$B$4:$K$4</c:f>
              <c:numCache>
                <c:formatCode>0.0%</c:formatCode>
                <c:ptCount val="10"/>
                <c:pt idx="0">
                  <c:v>0.34100000000000003</c:v>
                </c:pt>
                <c:pt idx="1">
                  <c:v>0.33800000000000002</c:v>
                </c:pt>
                <c:pt idx="2">
                  <c:v>0.312</c:v>
                </c:pt>
                <c:pt idx="3">
                  <c:v>0.2903</c:v>
                </c:pt>
                <c:pt idx="4">
                  <c:v>0.27110000000000001</c:v>
                </c:pt>
                <c:pt idx="5">
                  <c:v>0.2732</c:v>
                </c:pt>
                <c:pt idx="6">
                  <c:v>0.27589999999999998</c:v>
                </c:pt>
                <c:pt idx="7">
                  <c:v>0.2928</c:v>
                </c:pt>
                <c:pt idx="8">
                  <c:v>0.308</c:v>
                </c:pt>
                <c:pt idx="9">
                  <c:v>0.33700000000000002</c:v>
                </c:pt>
              </c:numCache>
            </c:numRef>
          </c:val>
          <c:extLst>
            <c:ext xmlns:c16="http://schemas.microsoft.com/office/drawing/2014/chart" uri="{C3380CC4-5D6E-409C-BE32-E72D297353CC}">
              <c16:uniqueId val="{00000007-282A-462A-A652-F60C0FDD6490}"/>
            </c:ext>
          </c:extLst>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Sheet1!$B$5:$K$5</c:f>
              <c:numCache>
                <c:formatCode>0.0%</c:formatCode>
                <c:ptCount val="10"/>
                <c:pt idx="0">
                  <c:v>0.13100000000000001</c:v>
                </c:pt>
                <c:pt idx="1">
                  <c:v>0.129</c:v>
                </c:pt>
                <c:pt idx="2">
                  <c:v>0.127</c:v>
                </c:pt>
                <c:pt idx="3">
                  <c:v>0.1186</c:v>
                </c:pt>
                <c:pt idx="4">
                  <c:v>0.1124</c:v>
                </c:pt>
                <c:pt idx="5">
                  <c:v>0.1037</c:v>
                </c:pt>
                <c:pt idx="6">
                  <c:v>9.7799999999999998E-2</c:v>
                </c:pt>
                <c:pt idx="7">
                  <c:v>9.7799999999999998E-2</c:v>
                </c:pt>
                <c:pt idx="8">
                  <c:v>9.6000000000000002E-2</c:v>
                </c:pt>
                <c:pt idx="9">
                  <c:v>0.09</c:v>
                </c:pt>
              </c:numCache>
            </c:numRef>
          </c:val>
          <c:extLst>
            <c:ext xmlns:c16="http://schemas.microsoft.com/office/drawing/2014/chart" uri="{C3380CC4-5D6E-409C-BE32-E72D297353CC}">
              <c16:uniqueId val="{00000008-282A-462A-A652-F60C0FDD6490}"/>
            </c:ext>
          </c:extLst>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Sheet1!$B$6:$K$6</c:f>
              <c:numCache>
                <c:formatCode>0.0%</c:formatCode>
                <c:ptCount val="10"/>
                <c:pt idx="0">
                  <c:v>7.3999999999999996E-2</c:v>
                </c:pt>
                <c:pt idx="1">
                  <c:v>8.1000000000000003E-2</c:v>
                </c:pt>
                <c:pt idx="2">
                  <c:v>8.1000000000000003E-2</c:v>
                </c:pt>
                <c:pt idx="3">
                  <c:v>7.1199999999999999E-2</c:v>
                </c:pt>
                <c:pt idx="4">
                  <c:v>6.2199999999999998E-2</c:v>
                </c:pt>
                <c:pt idx="5">
                  <c:v>6.2E-2</c:v>
                </c:pt>
                <c:pt idx="6">
                  <c:v>5.6899999999999999E-2</c:v>
                </c:pt>
                <c:pt idx="7">
                  <c:v>5.6899999999999999E-2</c:v>
                </c:pt>
                <c:pt idx="8">
                  <c:v>5.7000000000000002E-2</c:v>
                </c:pt>
                <c:pt idx="9">
                  <c:v>5.0999999999999997E-2</c:v>
                </c:pt>
              </c:numCache>
            </c:numRef>
          </c:val>
          <c:extLst>
            <c:ext xmlns:c16="http://schemas.microsoft.com/office/drawing/2014/chart" uri="{C3380CC4-5D6E-409C-BE32-E72D297353CC}">
              <c16:uniqueId val="{00000009-282A-462A-A652-F60C0FDD6490}"/>
            </c:ext>
          </c:extLst>
        </c:ser>
        <c:dLbls>
          <c:showLegendKey val="0"/>
          <c:showVal val="0"/>
          <c:showCatName val="0"/>
          <c:showSerName val="0"/>
          <c:showPercent val="0"/>
          <c:showBubbleSize val="0"/>
        </c:dLbls>
        <c:gapWidth val="150"/>
        <c:overlap val="100"/>
        <c:axId val="460797768"/>
        <c:axId val="460797376"/>
      </c:barChart>
      <c:catAx>
        <c:axId val="460797768"/>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460797376"/>
        <c:crossesAt val="0"/>
        <c:auto val="1"/>
        <c:lblAlgn val="ctr"/>
        <c:lblOffset val="20"/>
        <c:tickLblSkip val="1"/>
        <c:tickMarkSkip val="1"/>
        <c:noMultiLvlLbl val="0"/>
      </c:catAx>
      <c:valAx>
        <c:axId val="460797376"/>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460797768"/>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71195473189428E-2"/>
          <c:y val="6.884112630681366E-2"/>
          <c:w val="0.896346815963594"/>
          <c:h val="0.74636486919563505"/>
        </c:manualLayout>
      </c:layout>
      <c:barChart>
        <c:barDir val="col"/>
        <c:grouping val="clustered"/>
        <c:varyColors val="0"/>
        <c:ser>
          <c:idx val="2"/>
          <c:order val="0"/>
          <c:tx>
            <c:strRef>
              <c:f>Sheet1!$A$2</c:f>
              <c:strCache>
                <c:ptCount val="1"/>
                <c:pt idx="0">
                  <c:v>Investment Income</c:v>
                </c:pt>
              </c:strCache>
            </c:strRef>
          </c:tx>
          <c:spPr>
            <a:solidFill>
              <a:schemeClr val="accent1"/>
            </a:solidFill>
          </c:spPr>
          <c:invertIfNegative val="0"/>
          <c:dPt>
            <c:idx val="8"/>
            <c:invertIfNegative val="0"/>
            <c:bubble3D val="0"/>
            <c:extLst>
              <c:ext xmlns:c16="http://schemas.microsoft.com/office/drawing/2014/chart" uri="{C3380CC4-5D6E-409C-BE32-E72D297353CC}">
                <c16:uniqueId val="{00000000-FD62-4171-B070-03B71D672475}"/>
              </c:ext>
            </c:extLst>
          </c:dPt>
          <c:dPt>
            <c:idx val="9"/>
            <c:invertIfNegative val="0"/>
            <c:bubble3D val="0"/>
            <c:extLst>
              <c:ext xmlns:c16="http://schemas.microsoft.com/office/drawing/2014/chart" uri="{C3380CC4-5D6E-409C-BE32-E72D297353CC}">
                <c16:uniqueId val="{00000001-FD62-4171-B070-03B71D672475}"/>
              </c:ext>
            </c:extLst>
          </c:dPt>
          <c:dPt>
            <c:idx val="15"/>
            <c:invertIfNegative val="0"/>
            <c:bubble3D val="0"/>
            <c:extLst>
              <c:ext xmlns:c16="http://schemas.microsoft.com/office/drawing/2014/chart" uri="{C3380CC4-5D6E-409C-BE32-E72D297353CC}">
                <c16:uniqueId val="{00000000-17A7-413B-A9B3-6FD57A22FF25}"/>
              </c:ext>
            </c:extLst>
          </c:dPt>
          <c:dLbls>
            <c:numFmt formatCode="#,##0.00" sourceLinked="0"/>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Sheet1!$B$1:$P$1</c:f>
              <c:numCache>
                <c:formatCode>00</c:formatCode>
                <c:ptCount val="15"/>
                <c:pt idx="0">
                  <c:v>1</c:v>
                </c:pt>
                <c:pt idx="1">
                  <c:v>2</c:v>
                </c:pt>
                <c:pt idx="2">
                  <c:v>3</c:v>
                </c:pt>
                <c:pt idx="3">
                  <c:v>4</c:v>
                </c:pt>
                <c:pt idx="4">
                  <c:v>5</c:v>
                </c:pt>
                <c:pt idx="5">
                  <c:v>6</c:v>
                </c:pt>
                <c:pt idx="6">
                  <c:v>7</c:v>
                </c:pt>
                <c:pt idx="7">
                  <c:v>8</c:v>
                </c:pt>
                <c:pt idx="8">
                  <c:v>9</c:v>
                </c:pt>
                <c:pt idx="9" formatCode="General">
                  <c:v>10</c:v>
                </c:pt>
                <c:pt idx="10" formatCode="General">
                  <c:v>11</c:v>
                </c:pt>
                <c:pt idx="11" formatCode="General">
                  <c:v>12</c:v>
                </c:pt>
                <c:pt idx="12" formatCode="General">
                  <c:v>13</c:v>
                </c:pt>
                <c:pt idx="13" formatCode="General">
                  <c:v>14</c:v>
                </c:pt>
                <c:pt idx="14" formatCode="General">
                  <c:v>15</c:v>
                </c:pt>
              </c:numCache>
            </c:numRef>
          </c:cat>
          <c:val>
            <c:numRef>
              <c:f>Sheet1!$B$2:$P$2</c:f>
              <c:numCache>
                <c:formatCode>General</c:formatCode>
                <c:ptCount val="15"/>
                <c:pt idx="0">
                  <c:v>3.07</c:v>
                </c:pt>
                <c:pt idx="1">
                  <c:v>3.37</c:v>
                </c:pt>
                <c:pt idx="2">
                  <c:v>2.69</c:v>
                </c:pt>
                <c:pt idx="3">
                  <c:v>2.1</c:v>
                </c:pt>
                <c:pt idx="4">
                  <c:v>2.17</c:v>
                </c:pt>
                <c:pt idx="5">
                  <c:v>1.98</c:v>
                </c:pt>
                <c:pt idx="6">
                  <c:v>2.04</c:v>
                </c:pt>
                <c:pt idx="7">
                  <c:v>2.27</c:v>
                </c:pt>
                <c:pt idx="8">
                  <c:v>2.58</c:v>
                </c:pt>
                <c:pt idx="9">
                  <c:v>3.07</c:v>
                </c:pt>
                <c:pt idx="10">
                  <c:v>3.1</c:v>
                </c:pt>
                <c:pt idx="11">
                  <c:v>4.07</c:v>
                </c:pt>
                <c:pt idx="12">
                  <c:v>3.99</c:v>
                </c:pt>
                <c:pt idx="13">
                  <c:v>4.22</c:v>
                </c:pt>
                <c:pt idx="14">
                  <c:v>4.46</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460795808"/>
        <c:axId val="460798552"/>
      </c:barChart>
      <c:catAx>
        <c:axId val="460795808"/>
        <c:scaling>
          <c:orientation val="minMax"/>
        </c:scaling>
        <c:delete val="0"/>
        <c:axPos val="b"/>
        <c:numFmt formatCode="00" sourceLinked="1"/>
        <c:majorTickMark val="out"/>
        <c:minorTickMark val="none"/>
        <c:tickLblPos val="nextTo"/>
        <c:txPr>
          <a:bodyPr rot="0" vert="horz"/>
          <a:lstStyle/>
          <a:p>
            <a:pPr>
              <a:defRPr sz="1200"/>
            </a:pPr>
            <a:endParaRPr lang="en-US"/>
          </a:p>
        </c:txPr>
        <c:crossAx val="460798552"/>
        <c:crosses val="autoZero"/>
        <c:auto val="0"/>
        <c:lblAlgn val="ctr"/>
        <c:lblOffset val="100"/>
        <c:tickLblSkip val="1"/>
        <c:tickMarkSkip val="1"/>
        <c:noMultiLvlLbl val="0"/>
      </c:catAx>
      <c:valAx>
        <c:axId val="460798552"/>
        <c:scaling>
          <c:orientation val="minMax"/>
          <c:max val="5"/>
          <c:min val="0"/>
        </c:scaling>
        <c:delete val="0"/>
        <c:axPos val="l"/>
        <c:numFmt formatCode="0&quot;%&quot;" sourceLinked="0"/>
        <c:majorTickMark val="out"/>
        <c:minorTickMark val="none"/>
        <c:tickLblPos val="nextTo"/>
        <c:txPr>
          <a:bodyPr/>
          <a:lstStyle/>
          <a:p>
            <a:pPr>
              <a:defRPr sz="1200"/>
            </a:pPr>
            <a:endParaRPr lang="en-US"/>
          </a:p>
        </c:txPr>
        <c:crossAx val="460795808"/>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095398428731813E-2"/>
          <c:y val="4.0284360189573459E-2"/>
          <c:w val="0.93153759820424931"/>
          <c:h val="0.84123222748815163"/>
        </c:manualLayout>
      </c:layout>
      <c:barChart>
        <c:barDir val="col"/>
        <c:grouping val="clustered"/>
        <c:varyColors val="0"/>
        <c:ser>
          <c:idx val="1"/>
          <c:order val="0"/>
          <c:tx>
            <c:strRef>
              <c:f>Sheet1!$A$2</c:f>
              <c:strCache>
                <c:ptCount val="1"/>
                <c:pt idx="0">
                  <c:v>Employment Change</c:v>
                </c:pt>
              </c:strCache>
            </c:strRef>
          </c:tx>
          <c:spPr>
            <a:solidFill>
              <a:schemeClr val="accent1">
                <a:lumMod val="50000"/>
              </a:schemeClr>
            </a:solidFill>
            <a:ln w="24820">
              <a:noFill/>
            </a:ln>
          </c:spPr>
          <c:invertIfNegative val="0"/>
          <c:dLbls>
            <c:spPr>
              <a:noFill/>
              <a:ln w="24820">
                <a:noFill/>
              </a:ln>
            </c:spPr>
            <c:txPr>
              <a:bodyPr rot="-5400000" vert="horz"/>
              <a:lstStyle/>
              <a:p>
                <a:pPr algn="ctr">
                  <a:defRPr sz="136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Sheet1!$C$1:$BT$1</c:f>
              <c:strCache>
                <c:ptCount val="23"/>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strCache>
            </c:strRef>
          </c:cat>
          <c:val>
            <c:numRef>
              <c:f>Sheet1!$C$2:$BT$2</c:f>
              <c:numCache>
                <c:formatCode>General</c:formatCode>
                <c:ptCount val="23"/>
                <c:pt idx="0">
                  <c:v>455</c:v>
                </c:pt>
                <c:pt idx="1">
                  <c:v>654</c:v>
                </c:pt>
                <c:pt idx="2">
                  <c:v>423</c:v>
                </c:pt>
                <c:pt idx="3">
                  <c:v>555</c:v>
                </c:pt>
                <c:pt idx="4">
                  <c:v>834</c:v>
                </c:pt>
                <c:pt idx="5">
                  <c:v>277</c:v>
                </c:pt>
                <c:pt idx="6">
                  <c:v>514</c:v>
                </c:pt>
                <c:pt idx="7">
                  <c:v>524</c:v>
                </c:pt>
                <c:pt idx="8">
                  <c:v>636</c:v>
                </c:pt>
                <c:pt idx="9">
                  <c:v>556</c:v>
                </c:pt>
                <c:pt idx="10">
                  <c:v>594</c:v>
                </c:pt>
                <c:pt idx="11">
                  <c:v>525</c:v>
                </c:pt>
                <c:pt idx="12">
                  <c:v>627</c:v>
                </c:pt>
                <c:pt idx="13">
                  <c:v>829</c:v>
                </c:pt>
                <c:pt idx="14">
                  <c:v>736</c:v>
                </c:pt>
                <c:pt idx="15">
                  <c:v>823</c:v>
                </c:pt>
                <c:pt idx="16">
                  <c:v>570</c:v>
                </c:pt>
                <c:pt idx="17">
                  <c:v>752</c:v>
                </c:pt>
                <c:pt idx="18">
                  <c:v>576</c:v>
                </c:pt>
                <c:pt idx="19">
                  <c:v>846</c:v>
                </c:pt>
                <c:pt idx="20">
                  <c:v>587</c:v>
                </c:pt>
                <c:pt idx="21">
                  <c:v>460</c:v>
                </c:pt>
                <c:pt idx="22">
                  <c:v>765</c:v>
                </c:pt>
              </c:numCache>
            </c:numRef>
          </c:val>
          <c:extLst>
            <c:ext xmlns:c16="http://schemas.microsoft.com/office/drawing/2014/chart" uri="{C3380CC4-5D6E-409C-BE32-E72D297353CC}">
              <c16:uniqueId val="{00000000-4CDC-4FB1-9A8A-DB14A80B3EF7}"/>
            </c:ext>
          </c:extLst>
        </c:ser>
        <c:dLbls>
          <c:showLegendKey val="0"/>
          <c:showVal val="0"/>
          <c:showCatName val="0"/>
          <c:showSerName val="0"/>
          <c:showPercent val="0"/>
          <c:showBubbleSize val="0"/>
        </c:dLbls>
        <c:gapWidth val="60"/>
        <c:axId val="458112400"/>
        <c:axId val="554647304"/>
      </c:barChart>
      <c:catAx>
        <c:axId val="458112400"/>
        <c:scaling>
          <c:orientation val="minMax"/>
        </c:scaling>
        <c:delete val="0"/>
        <c:axPos val="b"/>
        <c:numFmt formatCode="General" sourceLinked="1"/>
        <c:majorTickMark val="out"/>
        <c:minorTickMark val="none"/>
        <c:tickLblPos val="low"/>
        <c:spPr>
          <a:ln w="3102">
            <a:solidFill>
              <a:schemeClr val="tx1"/>
            </a:solidFill>
            <a:prstDash val="solid"/>
          </a:ln>
        </c:spPr>
        <c:txPr>
          <a:bodyPr rot="-5400000" vert="horz"/>
          <a:lstStyle/>
          <a:p>
            <a:pPr>
              <a:defRPr sz="977" b="0" i="0" u="none" strike="noStrike" baseline="0">
                <a:solidFill>
                  <a:schemeClr val="tx1"/>
                </a:solidFill>
                <a:latin typeface="Arial"/>
                <a:ea typeface="Arial"/>
                <a:cs typeface="Arial"/>
              </a:defRPr>
            </a:pPr>
            <a:endParaRPr lang="en-US"/>
          </a:p>
        </c:txPr>
        <c:crossAx val="554647304"/>
        <c:crosses val="autoZero"/>
        <c:auto val="0"/>
        <c:lblAlgn val="ctr"/>
        <c:lblOffset val="0"/>
        <c:tickLblSkip val="1"/>
        <c:tickMarkSkip val="1"/>
        <c:noMultiLvlLbl val="0"/>
      </c:catAx>
      <c:valAx>
        <c:axId val="554647304"/>
        <c:scaling>
          <c:orientation val="minMax"/>
        </c:scaling>
        <c:delete val="0"/>
        <c:axPos val="l"/>
        <c:numFmt formatCode="#,##0_);[Red]\(#,##0\)" sourceLinked="0"/>
        <c:majorTickMark val="out"/>
        <c:minorTickMark val="none"/>
        <c:tickLblPos val="nextTo"/>
        <c:spPr>
          <a:ln w="3102">
            <a:solidFill>
              <a:schemeClr val="tx1"/>
            </a:solidFill>
            <a:prstDash val="solid"/>
          </a:ln>
        </c:spPr>
        <c:txPr>
          <a:bodyPr rot="0" vert="horz"/>
          <a:lstStyle/>
          <a:p>
            <a:pPr>
              <a:defRPr sz="1368" b="0" i="0" u="none" strike="noStrike" baseline="0">
                <a:solidFill>
                  <a:schemeClr val="tx1"/>
                </a:solidFill>
                <a:latin typeface="Arial"/>
                <a:ea typeface="Arial"/>
                <a:cs typeface="Arial"/>
              </a:defRPr>
            </a:pPr>
            <a:endParaRPr lang="en-US"/>
          </a:p>
        </c:txPr>
        <c:crossAx val="458112400"/>
        <c:crosses val="autoZero"/>
        <c:crossBetween val="between"/>
      </c:valAx>
      <c:spPr>
        <a:noFill/>
        <a:ln w="24984">
          <a:noFill/>
        </a:ln>
      </c:spPr>
    </c:plotArea>
    <c:plotVisOnly val="1"/>
    <c:dispBlanksAs val="gap"/>
    <c:showDLblsOverMax val="0"/>
  </c:chart>
  <c:spPr>
    <a:noFill/>
    <a:ln>
      <a:noFill/>
    </a:ln>
  </c:spPr>
  <c:txPr>
    <a:bodyPr/>
    <a:lstStyle/>
    <a:p>
      <a:pPr>
        <a:defRPr sz="1368"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212660424197699E-2"/>
          <c:y val="4.03800475059383E-2"/>
          <c:w val="0.92807689316734299"/>
          <c:h val="0.860838344564126"/>
        </c:manualLayout>
      </c:layout>
      <c:barChart>
        <c:barDir val="col"/>
        <c:grouping val="clustered"/>
        <c:varyColors val="0"/>
        <c:ser>
          <c:idx val="1"/>
          <c:order val="0"/>
          <c:tx>
            <c:strRef>
              <c:f>Sheet1!$A$2</c:f>
              <c:strCache>
                <c:ptCount val="1"/>
                <c:pt idx="0">
                  <c:v>ISM Manufacturing Index</c:v>
                </c:pt>
              </c:strCache>
            </c:strRef>
          </c:tx>
          <c:spPr>
            <a:solidFill>
              <a:schemeClr val="accent1"/>
            </a:solidFill>
          </c:spPr>
          <c:invertIfNegative val="0"/>
          <c:dLbls>
            <c:numFmt formatCode="0.0" sourceLinked="0"/>
            <c:spPr>
              <a:noFill/>
              <a:ln>
                <a:noFill/>
              </a:ln>
              <a:effectLst/>
            </c:spPr>
            <c:txPr>
              <a:bodyPr rot="-540000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Sheet1!$B$1:$CB$1</c:f>
              <c:numCache>
                <c:formatCode>[$-409]mmm\-yy;@</c:formatCode>
                <c:ptCount val="79"/>
                <c:pt idx="0">
                  <c:v>40188</c:v>
                </c:pt>
                <c:pt idx="1">
                  <c:v>40219</c:v>
                </c:pt>
                <c:pt idx="2">
                  <c:v>40247</c:v>
                </c:pt>
                <c:pt idx="3">
                  <c:v>40278</c:v>
                </c:pt>
                <c:pt idx="4">
                  <c:v>40308</c:v>
                </c:pt>
                <c:pt idx="5">
                  <c:v>40339</c:v>
                </c:pt>
                <c:pt idx="6">
                  <c:v>40369</c:v>
                </c:pt>
                <c:pt idx="7">
                  <c:v>40400</c:v>
                </c:pt>
                <c:pt idx="8">
                  <c:v>40431</c:v>
                </c:pt>
                <c:pt idx="9">
                  <c:v>40461</c:v>
                </c:pt>
                <c:pt idx="10">
                  <c:v>40492</c:v>
                </c:pt>
                <c:pt idx="11">
                  <c:v>40522</c:v>
                </c:pt>
                <c:pt idx="12">
                  <c:v>40553</c:v>
                </c:pt>
                <c:pt idx="13">
                  <c:v>40584</c:v>
                </c:pt>
                <c:pt idx="14">
                  <c:v>40612</c:v>
                </c:pt>
                <c:pt idx="15">
                  <c:v>40643</c:v>
                </c:pt>
                <c:pt idx="16">
                  <c:v>40673</c:v>
                </c:pt>
                <c:pt idx="17">
                  <c:v>40704</c:v>
                </c:pt>
                <c:pt idx="18">
                  <c:v>40734</c:v>
                </c:pt>
                <c:pt idx="19">
                  <c:v>40765</c:v>
                </c:pt>
                <c:pt idx="20">
                  <c:v>40796</c:v>
                </c:pt>
                <c:pt idx="21">
                  <c:v>40826</c:v>
                </c:pt>
                <c:pt idx="22">
                  <c:v>40857</c:v>
                </c:pt>
                <c:pt idx="23">
                  <c:v>40887</c:v>
                </c:pt>
                <c:pt idx="24">
                  <c:v>40918</c:v>
                </c:pt>
                <c:pt idx="25">
                  <c:v>40949</c:v>
                </c:pt>
                <c:pt idx="26">
                  <c:v>40978</c:v>
                </c:pt>
                <c:pt idx="27">
                  <c:v>41009</c:v>
                </c:pt>
                <c:pt idx="28">
                  <c:v>41039</c:v>
                </c:pt>
                <c:pt idx="29">
                  <c:v>41070</c:v>
                </c:pt>
                <c:pt idx="30">
                  <c:v>41100</c:v>
                </c:pt>
                <c:pt idx="31">
                  <c:v>41131</c:v>
                </c:pt>
                <c:pt idx="32">
                  <c:v>41162</c:v>
                </c:pt>
                <c:pt idx="33">
                  <c:v>41192</c:v>
                </c:pt>
                <c:pt idx="34">
                  <c:v>41223</c:v>
                </c:pt>
                <c:pt idx="35">
                  <c:v>41253</c:v>
                </c:pt>
                <c:pt idx="36">
                  <c:v>41284</c:v>
                </c:pt>
                <c:pt idx="37">
                  <c:v>41315</c:v>
                </c:pt>
                <c:pt idx="38">
                  <c:v>41343</c:v>
                </c:pt>
                <c:pt idx="39">
                  <c:v>41374</c:v>
                </c:pt>
                <c:pt idx="40">
                  <c:v>41404</c:v>
                </c:pt>
                <c:pt idx="41">
                  <c:v>41435</c:v>
                </c:pt>
                <c:pt idx="42">
                  <c:v>41465</c:v>
                </c:pt>
                <c:pt idx="43">
                  <c:v>41496</c:v>
                </c:pt>
                <c:pt idx="44">
                  <c:v>41527</c:v>
                </c:pt>
                <c:pt idx="45">
                  <c:v>41557</c:v>
                </c:pt>
                <c:pt idx="46">
                  <c:v>41588</c:v>
                </c:pt>
                <c:pt idx="47">
                  <c:v>41618</c:v>
                </c:pt>
                <c:pt idx="48">
                  <c:v>41649</c:v>
                </c:pt>
                <c:pt idx="49">
                  <c:v>41680</c:v>
                </c:pt>
                <c:pt idx="50">
                  <c:v>41708</c:v>
                </c:pt>
                <c:pt idx="51">
                  <c:v>41739</c:v>
                </c:pt>
                <c:pt idx="52">
                  <c:v>41769</c:v>
                </c:pt>
                <c:pt idx="53">
                  <c:v>41800</c:v>
                </c:pt>
                <c:pt idx="54">
                  <c:v>41830</c:v>
                </c:pt>
                <c:pt idx="55">
                  <c:v>41861</c:v>
                </c:pt>
                <c:pt idx="56">
                  <c:v>41892</c:v>
                </c:pt>
                <c:pt idx="57">
                  <c:v>41922</c:v>
                </c:pt>
                <c:pt idx="58">
                  <c:v>41953</c:v>
                </c:pt>
                <c:pt idx="59">
                  <c:v>41983</c:v>
                </c:pt>
                <c:pt idx="60">
                  <c:v>42014</c:v>
                </c:pt>
                <c:pt idx="61">
                  <c:v>42045</c:v>
                </c:pt>
                <c:pt idx="62">
                  <c:v>42073</c:v>
                </c:pt>
                <c:pt idx="63">
                  <c:v>42104</c:v>
                </c:pt>
                <c:pt idx="64">
                  <c:v>42134</c:v>
                </c:pt>
                <c:pt idx="65">
                  <c:v>42165</c:v>
                </c:pt>
                <c:pt idx="66">
                  <c:v>42195</c:v>
                </c:pt>
                <c:pt idx="67">
                  <c:v>42226</c:v>
                </c:pt>
                <c:pt idx="68">
                  <c:v>42257</c:v>
                </c:pt>
                <c:pt idx="69">
                  <c:v>42287</c:v>
                </c:pt>
                <c:pt idx="70">
                  <c:v>42318</c:v>
                </c:pt>
                <c:pt idx="71">
                  <c:v>42348</c:v>
                </c:pt>
                <c:pt idx="72">
                  <c:v>42379</c:v>
                </c:pt>
                <c:pt idx="73">
                  <c:v>42410</c:v>
                </c:pt>
                <c:pt idx="74">
                  <c:v>42439</c:v>
                </c:pt>
                <c:pt idx="75">
                  <c:v>42470</c:v>
                </c:pt>
                <c:pt idx="76">
                  <c:v>42500</c:v>
                </c:pt>
                <c:pt idx="77">
                  <c:v>42531</c:v>
                </c:pt>
                <c:pt idx="78">
                  <c:v>42561</c:v>
                </c:pt>
              </c:numCache>
            </c:numRef>
          </c:cat>
          <c:val>
            <c:numRef>
              <c:f>Sheet1!$B$2:$CB$2</c:f>
              <c:numCache>
                <c:formatCode>General</c:formatCode>
                <c:ptCount val="79"/>
                <c:pt idx="0">
                  <c:v>58.3</c:v>
                </c:pt>
                <c:pt idx="1">
                  <c:v>57.1</c:v>
                </c:pt>
                <c:pt idx="2">
                  <c:v>60.4</c:v>
                </c:pt>
                <c:pt idx="3">
                  <c:v>59.6</c:v>
                </c:pt>
                <c:pt idx="4">
                  <c:v>57.8</c:v>
                </c:pt>
                <c:pt idx="5">
                  <c:v>55.3</c:v>
                </c:pt>
                <c:pt idx="6">
                  <c:v>55.1</c:v>
                </c:pt>
                <c:pt idx="7">
                  <c:v>55.2</c:v>
                </c:pt>
                <c:pt idx="8">
                  <c:v>55.3</c:v>
                </c:pt>
                <c:pt idx="9">
                  <c:v>56.9</c:v>
                </c:pt>
                <c:pt idx="10">
                  <c:v>58.2</c:v>
                </c:pt>
                <c:pt idx="11">
                  <c:v>58.5</c:v>
                </c:pt>
                <c:pt idx="12">
                  <c:v>60.8</c:v>
                </c:pt>
                <c:pt idx="13">
                  <c:v>61.4</c:v>
                </c:pt>
                <c:pt idx="14">
                  <c:v>59.7</c:v>
                </c:pt>
                <c:pt idx="15">
                  <c:v>59.7</c:v>
                </c:pt>
                <c:pt idx="16">
                  <c:v>54.2</c:v>
                </c:pt>
                <c:pt idx="17">
                  <c:v>55.8</c:v>
                </c:pt>
                <c:pt idx="18">
                  <c:v>51.4</c:v>
                </c:pt>
                <c:pt idx="19">
                  <c:v>52.5</c:v>
                </c:pt>
                <c:pt idx="20">
                  <c:v>52.5</c:v>
                </c:pt>
                <c:pt idx="21">
                  <c:v>51.8</c:v>
                </c:pt>
                <c:pt idx="22">
                  <c:v>52.2</c:v>
                </c:pt>
                <c:pt idx="23">
                  <c:v>53.1</c:v>
                </c:pt>
                <c:pt idx="24">
                  <c:v>54.1</c:v>
                </c:pt>
                <c:pt idx="25">
                  <c:v>51.9</c:v>
                </c:pt>
                <c:pt idx="26">
                  <c:v>53.3</c:v>
                </c:pt>
                <c:pt idx="27">
                  <c:v>54.1</c:v>
                </c:pt>
                <c:pt idx="28">
                  <c:v>52.5</c:v>
                </c:pt>
                <c:pt idx="29">
                  <c:v>50.2</c:v>
                </c:pt>
                <c:pt idx="30">
                  <c:v>50.5</c:v>
                </c:pt>
                <c:pt idx="31">
                  <c:v>50.7</c:v>
                </c:pt>
                <c:pt idx="32">
                  <c:v>51.6</c:v>
                </c:pt>
                <c:pt idx="33">
                  <c:v>51.7</c:v>
                </c:pt>
                <c:pt idx="34">
                  <c:v>49.9</c:v>
                </c:pt>
                <c:pt idx="35">
                  <c:v>50.2</c:v>
                </c:pt>
                <c:pt idx="36">
                  <c:v>53.1</c:v>
                </c:pt>
                <c:pt idx="37">
                  <c:v>54.2</c:v>
                </c:pt>
                <c:pt idx="38">
                  <c:v>51.3</c:v>
                </c:pt>
                <c:pt idx="39">
                  <c:v>50.7</c:v>
                </c:pt>
                <c:pt idx="40">
                  <c:v>49</c:v>
                </c:pt>
                <c:pt idx="41">
                  <c:v>50.9</c:v>
                </c:pt>
                <c:pt idx="42">
                  <c:v>55.4</c:v>
                </c:pt>
                <c:pt idx="43">
                  <c:v>55.7</c:v>
                </c:pt>
                <c:pt idx="44">
                  <c:v>56.2</c:v>
                </c:pt>
                <c:pt idx="45">
                  <c:v>56.4</c:v>
                </c:pt>
                <c:pt idx="46">
                  <c:v>57</c:v>
                </c:pt>
                <c:pt idx="47">
                  <c:v>56.5</c:v>
                </c:pt>
                <c:pt idx="48">
                  <c:v>51.3</c:v>
                </c:pt>
                <c:pt idx="49">
                  <c:v>53.2</c:v>
                </c:pt>
                <c:pt idx="50">
                  <c:v>53.7</c:v>
                </c:pt>
                <c:pt idx="51">
                  <c:v>54.9</c:v>
                </c:pt>
                <c:pt idx="52">
                  <c:v>55.4</c:v>
                </c:pt>
                <c:pt idx="53">
                  <c:v>55.3</c:v>
                </c:pt>
                <c:pt idx="54">
                  <c:v>57.1</c:v>
                </c:pt>
                <c:pt idx="55">
                  <c:v>59</c:v>
                </c:pt>
                <c:pt idx="56">
                  <c:v>56.6</c:v>
                </c:pt>
                <c:pt idx="57">
                  <c:v>59</c:v>
                </c:pt>
                <c:pt idx="58">
                  <c:v>58.7</c:v>
                </c:pt>
                <c:pt idx="59">
                  <c:v>55.5</c:v>
                </c:pt>
                <c:pt idx="60">
                  <c:v>53.5</c:v>
                </c:pt>
                <c:pt idx="61">
                  <c:v>52.9</c:v>
                </c:pt>
                <c:pt idx="62">
                  <c:v>51.5</c:v>
                </c:pt>
                <c:pt idx="63">
                  <c:v>51.5</c:v>
                </c:pt>
                <c:pt idx="64">
                  <c:v>52.8</c:v>
                </c:pt>
                <c:pt idx="65">
                  <c:v>53.5</c:v>
                </c:pt>
                <c:pt idx="66">
                  <c:v>52.7</c:v>
                </c:pt>
                <c:pt idx="67">
                  <c:v>51.1</c:v>
                </c:pt>
                <c:pt idx="68">
                  <c:v>50.2</c:v>
                </c:pt>
                <c:pt idx="69">
                  <c:v>50.1</c:v>
                </c:pt>
                <c:pt idx="70">
                  <c:v>48.6</c:v>
                </c:pt>
                <c:pt idx="71">
                  <c:v>48</c:v>
                </c:pt>
                <c:pt idx="72">
                  <c:v>48.2</c:v>
                </c:pt>
                <c:pt idx="73">
                  <c:v>49.5</c:v>
                </c:pt>
                <c:pt idx="74">
                  <c:v>51.8</c:v>
                </c:pt>
                <c:pt idx="75">
                  <c:v>50.8</c:v>
                </c:pt>
                <c:pt idx="76">
                  <c:v>51.3</c:v>
                </c:pt>
                <c:pt idx="77">
                  <c:v>53.2</c:v>
                </c:pt>
                <c:pt idx="78">
                  <c:v>52.6</c:v>
                </c:pt>
              </c:numCache>
            </c:numRef>
          </c:val>
          <c:extLst>
            <c:ext xmlns:c16="http://schemas.microsoft.com/office/drawing/2014/chart" uri="{C3380CC4-5D6E-409C-BE32-E72D297353CC}">
              <c16:uniqueId val="{00000000-F64D-4AA7-96E0-1D3E33F87657}"/>
            </c:ext>
          </c:extLst>
        </c:ser>
        <c:dLbls>
          <c:showLegendKey val="0"/>
          <c:showVal val="0"/>
          <c:showCatName val="0"/>
          <c:showSerName val="0"/>
          <c:showPercent val="0"/>
          <c:showBubbleSize val="0"/>
        </c:dLbls>
        <c:gapWidth val="60"/>
        <c:axId val="549651272"/>
        <c:axId val="549652840"/>
      </c:barChart>
      <c:catAx>
        <c:axId val="549651272"/>
        <c:scaling>
          <c:orientation val="minMax"/>
        </c:scaling>
        <c:delete val="0"/>
        <c:axPos val="b"/>
        <c:numFmt formatCode="[$-409]mmm\ yy;@" sourceLinked="0"/>
        <c:majorTickMark val="out"/>
        <c:minorTickMark val="none"/>
        <c:tickLblPos val="low"/>
        <c:txPr>
          <a:bodyPr rot="-5400000" vert="horz"/>
          <a:lstStyle/>
          <a:p>
            <a:pPr>
              <a:defRPr/>
            </a:pPr>
            <a:endParaRPr lang="en-US"/>
          </a:p>
        </c:txPr>
        <c:crossAx val="549652840"/>
        <c:crossesAt val="50"/>
        <c:auto val="0"/>
        <c:lblAlgn val="ctr"/>
        <c:lblOffset val="0"/>
        <c:tickLblSkip val="6"/>
        <c:tickMarkSkip val="1"/>
        <c:noMultiLvlLbl val="0"/>
      </c:catAx>
      <c:valAx>
        <c:axId val="549652840"/>
        <c:scaling>
          <c:orientation val="minMax"/>
          <c:min val="45"/>
        </c:scaling>
        <c:delete val="0"/>
        <c:axPos val="l"/>
        <c:numFmt formatCode="#,##0_);[Red]\(#,##0\)" sourceLinked="0"/>
        <c:majorTickMark val="out"/>
        <c:minorTickMark val="none"/>
        <c:tickLblPos val="nextTo"/>
        <c:txPr>
          <a:bodyPr rot="0" vert="horz"/>
          <a:lstStyle/>
          <a:p>
            <a:pPr>
              <a:defRPr/>
            </a:pPr>
            <a:endParaRPr lang="en-US"/>
          </a:p>
        </c:txPr>
        <c:crossAx val="549651272"/>
        <c:crosses val="autoZero"/>
        <c:crossBetween val="between"/>
        <c:majorUnit val="5"/>
      </c:valAx>
    </c:plotArea>
    <c:plotVisOnly val="1"/>
    <c:dispBlanksAs val="gap"/>
    <c:showDLblsOverMax val="0"/>
  </c:chart>
  <c:txPr>
    <a:bodyPr/>
    <a:lstStyle/>
    <a:p>
      <a:pPr>
        <a:defRPr sz="9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31578947368397E-2"/>
          <c:y val="4.03800475059383E-2"/>
          <c:w val="0.94400895856662903"/>
          <c:h val="0.860838344564126"/>
        </c:manualLayout>
      </c:layout>
      <c:barChart>
        <c:barDir val="col"/>
        <c:grouping val="clustered"/>
        <c:varyColors val="0"/>
        <c:ser>
          <c:idx val="1"/>
          <c:order val="0"/>
          <c:spPr>
            <a:solidFill>
              <a:schemeClr val="accent1"/>
            </a:solidFill>
          </c:spPr>
          <c:invertIfNegative val="0"/>
          <c:dLbls>
            <c:numFmt formatCode="0.0" sourceLinked="0"/>
            <c:spPr>
              <a:noFill/>
              <a:ln>
                <a:noFill/>
              </a:ln>
              <a:effectLst/>
            </c:spPr>
            <c:txPr>
              <a:bodyPr rot="-540000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Sheet1!$B$1:$CB$1</c:f>
              <c:numCache>
                <c:formatCode>[$-409]mmm\-yy;@</c:formatCode>
                <c:ptCount val="79"/>
                <c:pt idx="0">
                  <c:v>40188</c:v>
                </c:pt>
                <c:pt idx="1">
                  <c:v>40219</c:v>
                </c:pt>
                <c:pt idx="2">
                  <c:v>40247</c:v>
                </c:pt>
                <c:pt idx="3">
                  <c:v>40278</c:v>
                </c:pt>
                <c:pt idx="4">
                  <c:v>40308</c:v>
                </c:pt>
                <c:pt idx="5">
                  <c:v>40339</c:v>
                </c:pt>
                <c:pt idx="6">
                  <c:v>40369</c:v>
                </c:pt>
                <c:pt idx="7">
                  <c:v>40400</c:v>
                </c:pt>
                <c:pt idx="8">
                  <c:v>40431</c:v>
                </c:pt>
                <c:pt idx="9">
                  <c:v>40461</c:v>
                </c:pt>
                <c:pt idx="10">
                  <c:v>40492</c:v>
                </c:pt>
                <c:pt idx="11">
                  <c:v>40522</c:v>
                </c:pt>
                <c:pt idx="12">
                  <c:v>40553</c:v>
                </c:pt>
                <c:pt idx="13">
                  <c:v>40584</c:v>
                </c:pt>
                <c:pt idx="14">
                  <c:v>40612</c:v>
                </c:pt>
                <c:pt idx="15">
                  <c:v>40643</c:v>
                </c:pt>
                <c:pt idx="16">
                  <c:v>40673</c:v>
                </c:pt>
                <c:pt idx="17">
                  <c:v>40704</c:v>
                </c:pt>
                <c:pt idx="18">
                  <c:v>40734</c:v>
                </c:pt>
                <c:pt idx="19">
                  <c:v>40765</c:v>
                </c:pt>
                <c:pt idx="20">
                  <c:v>40796</c:v>
                </c:pt>
                <c:pt idx="21">
                  <c:v>40826</c:v>
                </c:pt>
                <c:pt idx="22">
                  <c:v>40857</c:v>
                </c:pt>
                <c:pt idx="23">
                  <c:v>40887</c:v>
                </c:pt>
                <c:pt idx="24">
                  <c:v>40918</c:v>
                </c:pt>
                <c:pt idx="25">
                  <c:v>40949</c:v>
                </c:pt>
                <c:pt idx="26">
                  <c:v>40978</c:v>
                </c:pt>
                <c:pt idx="27">
                  <c:v>41009</c:v>
                </c:pt>
                <c:pt idx="28">
                  <c:v>41039</c:v>
                </c:pt>
                <c:pt idx="29">
                  <c:v>41070</c:v>
                </c:pt>
                <c:pt idx="30">
                  <c:v>41100</c:v>
                </c:pt>
                <c:pt idx="31">
                  <c:v>41131</c:v>
                </c:pt>
                <c:pt idx="32">
                  <c:v>41162</c:v>
                </c:pt>
                <c:pt idx="33">
                  <c:v>41192</c:v>
                </c:pt>
                <c:pt idx="34">
                  <c:v>41223</c:v>
                </c:pt>
                <c:pt idx="35">
                  <c:v>41253</c:v>
                </c:pt>
                <c:pt idx="36">
                  <c:v>41284</c:v>
                </c:pt>
                <c:pt idx="37">
                  <c:v>41315</c:v>
                </c:pt>
                <c:pt idx="38">
                  <c:v>41343</c:v>
                </c:pt>
                <c:pt idx="39">
                  <c:v>41374</c:v>
                </c:pt>
                <c:pt idx="40">
                  <c:v>41404</c:v>
                </c:pt>
                <c:pt idx="41">
                  <c:v>41435</c:v>
                </c:pt>
                <c:pt idx="42">
                  <c:v>41465</c:v>
                </c:pt>
                <c:pt idx="43">
                  <c:v>41496</c:v>
                </c:pt>
                <c:pt idx="44">
                  <c:v>41527</c:v>
                </c:pt>
                <c:pt idx="45">
                  <c:v>41557</c:v>
                </c:pt>
                <c:pt idx="46">
                  <c:v>41588</c:v>
                </c:pt>
                <c:pt idx="47">
                  <c:v>41618</c:v>
                </c:pt>
                <c:pt idx="48">
                  <c:v>41649</c:v>
                </c:pt>
                <c:pt idx="49">
                  <c:v>41680</c:v>
                </c:pt>
                <c:pt idx="50">
                  <c:v>41708</c:v>
                </c:pt>
                <c:pt idx="51">
                  <c:v>41739</c:v>
                </c:pt>
                <c:pt idx="52">
                  <c:v>41769</c:v>
                </c:pt>
                <c:pt idx="53">
                  <c:v>41800</c:v>
                </c:pt>
                <c:pt idx="54">
                  <c:v>41830</c:v>
                </c:pt>
                <c:pt idx="55">
                  <c:v>41861</c:v>
                </c:pt>
                <c:pt idx="56">
                  <c:v>41892</c:v>
                </c:pt>
                <c:pt idx="57">
                  <c:v>41922</c:v>
                </c:pt>
                <c:pt idx="58">
                  <c:v>41953</c:v>
                </c:pt>
                <c:pt idx="59">
                  <c:v>41983</c:v>
                </c:pt>
                <c:pt idx="60">
                  <c:v>42014</c:v>
                </c:pt>
                <c:pt idx="61">
                  <c:v>42045</c:v>
                </c:pt>
                <c:pt idx="62">
                  <c:v>42073</c:v>
                </c:pt>
                <c:pt idx="63">
                  <c:v>42104</c:v>
                </c:pt>
                <c:pt idx="64">
                  <c:v>42134</c:v>
                </c:pt>
                <c:pt idx="65">
                  <c:v>42165</c:v>
                </c:pt>
                <c:pt idx="66">
                  <c:v>42195</c:v>
                </c:pt>
                <c:pt idx="67">
                  <c:v>42226</c:v>
                </c:pt>
                <c:pt idx="68">
                  <c:v>42257</c:v>
                </c:pt>
                <c:pt idx="69">
                  <c:v>42287</c:v>
                </c:pt>
                <c:pt idx="70">
                  <c:v>42318</c:v>
                </c:pt>
                <c:pt idx="71">
                  <c:v>42348</c:v>
                </c:pt>
                <c:pt idx="72">
                  <c:v>42379</c:v>
                </c:pt>
                <c:pt idx="73">
                  <c:v>42410</c:v>
                </c:pt>
                <c:pt idx="74">
                  <c:v>42439</c:v>
                </c:pt>
                <c:pt idx="75">
                  <c:v>42470</c:v>
                </c:pt>
                <c:pt idx="76">
                  <c:v>42500</c:v>
                </c:pt>
                <c:pt idx="77">
                  <c:v>42531</c:v>
                </c:pt>
                <c:pt idx="78">
                  <c:v>42561</c:v>
                </c:pt>
              </c:numCache>
            </c:numRef>
          </c:cat>
          <c:val>
            <c:numRef>
              <c:f>Sheet1!$B$2:$CB$2</c:f>
              <c:numCache>
                <c:formatCode>General</c:formatCode>
                <c:ptCount val="79"/>
                <c:pt idx="0">
                  <c:v>49.6</c:v>
                </c:pt>
                <c:pt idx="1">
                  <c:v>50.8</c:v>
                </c:pt>
                <c:pt idx="2">
                  <c:v>53.2</c:v>
                </c:pt>
                <c:pt idx="3">
                  <c:v>55.6</c:v>
                </c:pt>
                <c:pt idx="4">
                  <c:v>55.5</c:v>
                </c:pt>
                <c:pt idx="5">
                  <c:v>54.6</c:v>
                </c:pt>
                <c:pt idx="6">
                  <c:v>54.8</c:v>
                </c:pt>
                <c:pt idx="7">
                  <c:v>52.7</c:v>
                </c:pt>
                <c:pt idx="8">
                  <c:v>53.6</c:v>
                </c:pt>
                <c:pt idx="9">
                  <c:v>55.3</c:v>
                </c:pt>
                <c:pt idx="10">
                  <c:v>56.7</c:v>
                </c:pt>
                <c:pt idx="11">
                  <c:v>57</c:v>
                </c:pt>
                <c:pt idx="12">
                  <c:v>57.2</c:v>
                </c:pt>
                <c:pt idx="13">
                  <c:v>57.3</c:v>
                </c:pt>
                <c:pt idx="14">
                  <c:v>55.8</c:v>
                </c:pt>
                <c:pt idx="15">
                  <c:v>55.3</c:v>
                </c:pt>
                <c:pt idx="16">
                  <c:v>55</c:v>
                </c:pt>
                <c:pt idx="17">
                  <c:v>54.3</c:v>
                </c:pt>
                <c:pt idx="18">
                  <c:v>53.6</c:v>
                </c:pt>
                <c:pt idx="19">
                  <c:v>53.6</c:v>
                </c:pt>
                <c:pt idx="20">
                  <c:v>52.4</c:v>
                </c:pt>
                <c:pt idx="21">
                  <c:v>52.8</c:v>
                </c:pt>
                <c:pt idx="22">
                  <c:v>53.1</c:v>
                </c:pt>
                <c:pt idx="23">
                  <c:v>52.8</c:v>
                </c:pt>
                <c:pt idx="24">
                  <c:v>55.7</c:v>
                </c:pt>
                <c:pt idx="25">
                  <c:v>55.5</c:v>
                </c:pt>
                <c:pt idx="26">
                  <c:v>55.5</c:v>
                </c:pt>
                <c:pt idx="27">
                  <c:v>54.5</c:v>
                </c:pt>
                <c:pt idx="28">
                  <c:v>54.4</c:v>
                </c:pt>
                <c:pt idx="29">
                  <c:v>53.8</c:v>
                </c:pt>
                <c:pt idx="30">
                  <c:v>52.4</c:v>
                </c:pt>
                <c:pt idx="31">
                  <c:v>53</c:v>
                </c:pt>
                <c:pt idx="32">
                  <c:v>54.7</c:v>
                </c:pt>
                <c:pt idx="33">
                  <c:v>54.2</c:v>
                </c:pt>
                <c:pt idx="34">
                  <c:v>55.1</c:v>
                </c:pt>
                <c:pt idx="35">
                  <c:v>56</c:v>
                </c:pt>
                <c:pt idx="36">
                  <c:v>55.1</c:v>
                </c:pt>
                <c:pt idx="37">
                  <c:v>55.6</c:v>
                </c:pt>
                <c:pt idx="38">
                  <c:v>55.1</c:v>
                </c:pt>
                <c:pt idx="39">
                  <c:v>53.8</c:v>
                </c:pt>
                <c:pt idx="40">
                  <c:v>54</c:v>
                </c:pt>
                <c:pt idx="41">
                  <c:v>54.1</c:v>
                </c:pt>
                <c:pt idx="42">
                  <c:v>55</c:v>
                </c:pt>
                <c:pt idx="43">
                  <c:v>56.7</c:v>
                </c:pt>
                <c:pt idx="44">
                  <c:v>53.8</c:v>
                </c:pt>
                <c:pt idx="45">
                  <c:v>54.6</c:v>
                </c:pt>
                <c:pt idx="46">
                  <c:v>54.1</c:v>
                </c:pt>
                <c:pt idx="47">
                  <c:v>53.4</c:v>
                </c:pt>
                <c:pt idx="48">
                  <c:v>54.4</c:v>
                </c:pt>
                <c:pt idx="49">
                  <c:v>52.6</c:v>
                </c:pt>
                <c:pt idx="50">
                  <c:v>53.9</c:v>
                </c:pt>
                <c:pt idx="51">
                  <c:v>55.2</c:v>
                </c:pt>
                <c:pt idx="52">
                  <c:v>56.3</c:v>
                </c:pt>
                <c:pt idx="53">
                  <c:v>56.7</c:v>
                </c:pt>
                <c:pt idx="54">
                  <c:v>57.3</c:v>
                </c:pt>
                <c:pt idx="55">
                  <c:v>58</c:v>
                </c:pt>
                <c:pt idx="56">
                  <c:v>57.9</c:v>
                </c:pt>
                <c:pt idx="57">
                  <c:v>56.3</c:v>
                </c:pt>
                <c:pt idx="58">
                  <c:v>59.3</c:v>
                </c:pt>
                <c:pt idx="59">
                  <c:v>56.9</c:v>
                </c:pt>
                <c:pt idx="60">
                  <c:v>56.9</c:v>
                </c:pt>
                <c:pt idx="61">
                  <c:v>57.1</c:v>
                </c:pt>
                <c:pt idx="62">
                  <c:v>56.9</c:v>
                </c:pt>
                <c:pt idx="63">
                  <c:v>57.5</c:v>
                </c:pt>
                <c:pt idx="64">
                  <c:v>55.9</c:v>
                </c:pt>
                <c:pt idx="65">
                  <c:v>56.2</c:v>
                </c:pt>
                <c:pt idx="66">
                  <c:v>59.6</c:v>
                </c:pt>
                <c:pt idx="67">
                  <c:v>58.3</c:v>
                </c:pt>
                <c:pt idx="68">
                  <c:v>56.7</c:v>
                </c:pt>
                <c:pt idx="69">
                  <c:v>58.3</c:v>
                </c:pt>
                <c:pt idx="70">
                  <c:v>56.6</c:v>
                </c:pt>
                <c:pt idx="71">
                  <c:v>55.8</c:v>
                </c:pt>
                <c:pt idx="72">
                  <c:v>53.5</c:v>
                </c:pt>
                <c:pt idx="73">
                  <c:v>53.4</c:v>
                </c:pt>
                <c:pt idx="74">
                  <c:v>54.5</c:v>
                </c:pt>
                <c:pt idx="75">
                  <c:v>55.7</c:v>
                </c:pt>
                <c:pt idx="76">
                  <c:v>52.9</c:v>
                </c:pt>
                <c:pt idx="77">
                  <c:v>56.5</c:v>
                </c:pt>
                <c:pt idx="78">
                  <c:v>55.5</c:v>
                </c:pt>
              </c:numCache>
            </c:numRef>
          </c:val>
          <c:extLst>
            <c:ext xmlns:c16="http://schemas.microsoft.com/office/drawing/2014/chart" uri="{C3380CC4-5D6E-409C-BE32-E72D297353CC}">
              <c16:uniqueId val="{00000000-F64D-4AA7-96E0-1D3E33F87657}"/>
            </c:ext>
          </c:extLst>
        </c:ser>
        <c:dLbls>
          <c:showLegendKey val="0"/>
          <c:showVal val="0"/>
          <c:showCatName val="0"/>
          <c:showSerName val="0"/>
          <c:showPercent val="0"/>
          <c:showBubbleSize val="0"/>
        </c:dLbls>
        <c:gapWidth val="60"/>
        <c:axId val="484775128"/>
        <c:axId val="484773952"/>
      </c:barChart>
      <c:catAx>
        <c:axId val="484775128"/>
        <c:scaling>
          <c:orientation val="minMax"/>
        </c:scaling>
        <c:delete val="0"/>
        <c:axPos val="b"/>
        <c:numFmt formatCode="[$-409]mmm\ yy;@" sourceLinked="0"/>
        <c:majorTickMark val="out"/>
        <c:minorTickMark val="none"/>
        <c:tickLblPos val="low"/>
        <c:txPr>
          <a:bodyPr rot="-5400000" vert="horz"/>
          <a:lstStyle/>
          <a:p>
            <a:pPr>
              <a:defRPr/>
            </a:pPr>
            <a:endParaRPr lang="en-US"/>
          </a:p>
        </c:txPr>
        <c:crossAx val="484773952"/>
        <c:crossesAt val="50"/>
        <c:auto val="0"/>
        <c:lblAlgn val="ctr"/>
        <c:lblOffset val="0"/>
        <c:tickLblSkip val="6"/>
        <c:tickMarkSkip val="1"/>
        <c:noMultiLvlLbl val="0"/>
      </c:catAx>
      <c:valAx>
        <c:axId val="484773952"/>
        <c:scaling>
          <c:orientation val="minMax"/>
          <c:min val="47"/>
        </c:scaling>
        <c:delete val="0"/>
        <c:axPos val="l"/>
        <c:numFmt formatCode="#,##0_);[Red]\(#,##0\)" sourceLinked="0"/>
        <c:majorTickMark val="out"/>
        <c:minorTickMark val="none"/>
        <c:tickLblPos val="nextTo"/>
        <c:txPr>
          <a:bodyPr rot="0" vert="horz"/>
          <a:lstStyle/>
          <a:p>
            <a:pPr>
              <a:defRPr/>
            </a:pPr>
            <a:endParaRPr lang="en-US"/>
          </a:p>
        </c:txPr>
        <c:crossAx val="484775128"/>
        <c:crosses val="autoZero"/>
        <c:crossBetween val="between"/>
        <c:majorUnit val="3"/>
      </c:valAx>
    </c:plotArea>
    <c:plotVisOnly val="1"/>
    <c:dispBlanksAs val="gap"/>
    <c:showDLblsOverMax val="0"/>
  </c:chart>
  <c:txPr>
    <a:bodyPr/>
    <a:lstStyle/>
    <a:p>
      <a:pPr>
        <a:defRPr sz="9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20994060587501E-2"/>
          <c:y val="4.5373139797456101E-2"/>
          <c:w val="0.88891689342506097"/>
          <c:h val="0.78907422777984404"/>
        </c:manualLayout>
      </c:layout>
      <c:barChart>
        <c:barDir val="col"/>
        <c:grouping val="clustered"/>
        <c:varyColors val="0"/>
        <c:ser>
          <c:idx val="1"/>
          <c:order val="1"/>
          <c:tx>
            <c:strRef>
              <c:f>Sheet1!$C$1</c:f>
              <c:strCache>
                <c:ptCount val="1"/>
                <c:pt idx="0">
                  <c:v>Personal Auto</c:v>
                </c:pt>
              </c:strCache>
            </c:strRef>
          </c:tx>
          <c:spPr>
            <a:ln w="19050">
              <a:noFill/>
              <a:miter lim="800000"/>
            </a:ln>
          </c:spPr>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Sheet1!$C$2:$C$11</c:f>
              <c:numCache>
                <c:formatCode>0.0%</c:formatCode>
                <c:ptCount val="10"/>
                <c:pt idx="0">
                  <c:v>0.11</c:v>
                </c:pt>
                <c:pt idx="1">
                  <c:v>0.121</c:v>
                </c:pt>
                <c:pt idx="2">
                  <c:v>8.7999999999999995E-2</c:v>
                </c:pt>
                <c:pt idx="3">
                  <c:v>4.4999999999999998E-2</c:v>
                </c:pt>
                <c:pt idx="4">
                  <c:v>4.8000000000000001E-2</c:v>
                </c:pt>
                <c:pt idx="5">
                  <c:v>6.0999999999999999E-2</c:v>
                </c:pt>
                <c:pt idx="6">
                  <c:v>2.5999999999999999E-2</c:v>
                </c:pt>
                <c:pt idx="7">
                  <c:v>3.7999999999999999E-2</c:v>
                </c:pt>
                <c:pt idx="8">
                  <c:v>4.2000000000000003E-2</c:v>
                </c:pt>
                <c:pt idx="9">
                  <c:v>4.2999999999999997E-2</c:v>
                </c:pt>
              </c:numCache>
            </c:numRef>
          </c:val>
          <c:extLst>
            <c:ext xmlns:c16="http://schemas.microsoft.com/office/drawing/2014/chart" uri="{C3380CC4-5D6E-409C-BE32-E72D297353CC}">
              <c16:uniqueId val="{00000000-C368-4D32-BA05-F096D105E823}"/>
            </c:ext>
          </c:extLst>
        </c:ser>
        <c:dLbls>
          <c:showLegendKey val="0"/>
          <c:showVal val="0"/>
          <c:showCatName val="0"/>
          <c:showSerName val="0"/>
          <c:showPercent val="0"/>
          <c:showBubbleSize val="0"/>
        </c:dLbls>
        <c:gapWidth val="60"/>
        <c:axId val="484776304"/>
        <c:axId val="48477669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Commercial Auto</c:v>
                      </c:pt>
                    </c:strCache>
                  </c:strRef>
                </c:tx>
                <c:spPr>
                  <a:ln w="19050">
                    <a:solidFill>
                      <a:schemeClr val="bg1"/>
                    </a:solidFill>
                    <a:miter lim="800000"/>
                  </a:ln>
                </c:spPr>
                <c:invertIfNegative val="0"/>
                <c:dLbls>
                  <c:dLbl>
                    <c:idx val="9"/>
                    <c:layout>
                      <c:manualLayout>
                        <c:x val="0"/>
                        <c:y val="9.1848461128452401E-3"/>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3-C368-4D32-BA05-F096D105E823}"/>
                      </c:ext>
                    </c:extLst>
                  </c:dLbl>
                  <c:spPr>
                    <a:noFill/>
                    <a:ln>
                      <a:noFill/>
                    </a:ln>
                    <a:effectLst/>
                  </c:spPr>
                  <c:txPr>
                    <a:bodyPr rot="0" vert="horz"/>
                    <a:lstStyle/>
                    <a:p>
                      <a:pPr>
                        <a:defRPr b="1"/>
                      </a:pPr>
                      <a:endParaRPr lang="en-US"/>
                    </a:p>
                  </c:txPr>
                  <c:dLblPos val="outEnd"/>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Sheet1!$A$2:$A$11</c15:sqref>
                        </c15:formulaRef>
                      </c:ext>
                    </c:extLst>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extLst>
                      <c:ext uri="{02D57815-91ED-43cb-92C2-25804820EDAC}">
                        <c15:formulaRef>
                          <c15:sqref>Sheet1!$B$2:$B$11</c15:sqref>
                        </c15:formulaRef>
                      </c:ext>
                    </c:extLst>
                    <c:numCache>
                      <c:formatCode>0.0%</c:formatCode>
                      <c:ptCount val="10"/>
                      <c:pt idx="0">
                        <c:v>0.13700000000000001</c:v>
                      </c:pt>
                      <c:pt idx="1">
                        <c:v>0.14000000000000001</c:v>
                      </c:pt>
                      <c:pt idx="2">
                        <c:v>0.12</c:v>
                      </c:pt>
                      <c:pt idx="3">
                        <c:v>8.5999999999999993E-2</c:v>
                      </c:pt>
                      <c:pt idx="4">
                        <c:v>6.4000000000000001E-2</c:v>
                      </c:pt>
                      <c:pt idx="5">
                        <c:v>9.0999999999999998E-2</c:v>
                      </c:pt>
                      <c:pt idx="6">
                        <c:v>6.4000000000000001E-2</c:v>
                      </c:pt>
                      <c:pt idx="7">
                        <c:v>3.4000000000000002E-2</c:v>
                      </c:pt>
                      <c:pt idx="8">
                        <c:v>0.04</c:v>
                      </c:pt>
                      <c:pt idx="9">
                        <c:v>3.1E-2</c:v>
                      </c:pt>
                    </c:numCache>
                  </c:numRef>
                </c:val>
                <c:extLst>
                  <c:ext xmlns:c16="http://schemas.microsoft.com/office/drawing/2014/chart" uri="{C3380CC4-5D6E-409C-BE32-E72D297353CC}">
                    <c16:uniqueId val="{00000004-C368-4D32-BA05-F096D105E823}"/>
                  </c:ext>
                </c:extLst>
              </c15:ser>
            </c15:filteredBarSeries>
          </c:ext>
        </c:extLst>
      </c:barChart>
      <c:lineChart>
        <c:grouping val="standard"/>
        <c:varyColors val="0"/>
        <c:ser>
          <c:idx val="2"/>
          <c:order val="2"/>
          <c:tx>
            <c:strRef>
              <c:f>Sheet1!$D$1</c:f>
              <c:strCache>
                <c:ptCount val="1"/>
                <c:pt idx="0">
                  <c:v>Fortune 500</c:v>
                </c:pt>
              </c:strCache>
            </c:strRef>
          </c:tx>
          <c:spPr>
            <a:ln w="38100">
              <a:solidFill>
                <a:srgbClr val="225A7A"/>
              </a:solidFill>
            </a:ln>
          </c:spPr>
          <c:marker>
            <c:symbol val="circle"/>
            <c:size val="10"/>
            <c:spPr>
              <a:solidFill>
                <a:srgbClr val="225A7A"/>
              </a:solidFill>
              <a:ln>
                <a:noFill/>
              </a:ln>
            </c:spPr>
          </c:marker>
          <c:dPt>
            <c:idx val="9"/>
            <c:bubble3D val="0"/>
            <c:extLst>
              <c:ext xmlns:c16="http://schemas.microsoft.com/office/drawing/2014/chart" uri="{C3380CC4-5D6E-409C-BE32-E72D297353CC}">
                <c16:uniqueId val="{00000001-C368-4D32-BA05-F096D105E823}"/>
              </c:ext>
            </c:extLst>
          </c:dPt>
          <c:dLbls>
            <c:dLbl>
              <c:idx val="9"/>
              <c:layout>
                <c:manualLayout>
                  <c:x val="-2.4778831463518301E-2"/>
                  <c:y val="-7.3631849671310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68-4D32-BA05-F096D105E823}"/>
                </c:ext>
              </c:extLst>
            </c:dLbl>
            <c:spPr>
              <a:noFill/>
              <a:ln>
                <a:noFill/>
              </a:ln>
              <a:effectLst/>
            </c:spPr>
            <c:txPr>
              <a:bodyPr rot="0" vert="horz"/>
              <a:lstStyle/>
              <a:p>
                <a:pPr>
                  <a:defRPr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Sheet1!$D$2:$D$11</c:f>
              <c:numCache>
                <c:formatCode>0.0%</c:formatCode>
                <c:ptCount val="10"/>
                <c:pt idx="0">
                  <c:v>0.14899999999999999</c:v>
                </c:pt>
                <c:pt idx="1">
                  <c:v>0.154</c:v>
                </c:pt>
                <c:pt idx="2">
                  <c:v>0.152</c:v>
                </c:pt>
                <c:pt idx="3">
                  <c:v>0.13100000000000001</c:v>
                </c:pt>
                <c:pt idx="4">
                  <c:v>0.105</c:v>
                </c:pt>
                <c:pt idx="5">
                  <c:v>0.127</c:v>
                </c:pt>
                <c:pt idx="6">
                  <c:v>0.14299999999999999</c:v>
                </c:pt>
                <c:pt idx="7">
                  <c:v>0.13400000000000001</c:v>
                </c:pt>
                <c:pt idx="8">
                  <c:v>0.16600000000000001</c:v>
                </c:pt>
                <c:pt idx="9">
                  <c:v>0.14299999999999999</c:v>
                </c:pt>
              </c:numCache>
            </c:numRef>
          </c:val>
          <c:smooth val="0"/>
          <c:extLst>
            <c:ext xmlns:c16="http://schemas.microsoft.com/office/drawing/2014/chart" uri="{C3380CC4-5D6E-409C-BE32-E72D297353CC}">
              <c16:uniqueId val="{00000002-C368-4D32-BA05-F096D105E823}"/>
            </c:ext>
          </c:extLst>
        </c:ser>
        <c:dLbls>
          <c:showLegendKey val="0"/>
          <c:showVal val="0"/>
          <c:showCatName val="0"/>
          <c:showSerName val="0"/>
          <c:showPercent val="0"/>
          <c:showBubbleSize val="0"/>
        </c:dLbls>
        <c:marker val="1"/>
        <c:smooth val="0"/>
        <c:axId val="484776304"/>
        <c:axId val="484776696"/>
      </c:lineChart>
      <c:catAx>
        <c:axId val="484776304"/>
        <c:scaling>
          <c:orientation val="minMax"/>
        </c:scaling>
        <c:delete val="0"/>
        <c:axPos val="b"/>
        <c:numFmt formatCode="General" sourceLinked="1"/>
        <c:majorTickMark val="out"/>
        <c:minorTickMark val="none"/>
        <c:tickLblPos val="nextTo"/>
        <c:txPr>
          <a:bodyPr rot="-60000000" vert="horz"/>
          <a:lstStyle/>
          <a:p>
            <a:pPr>
              <a:defRPr/>
            </a:pPr>
            <a:endParaRPr lang="en-US"/>
          </a:p>
        </c:txPr>
        <c:crossAx val="484776696"/>
        <c:crosses val="autoZero"/>
        <c:auto val="1"/>
        <c:lblAlgn val="ctr"/>
        <c:lblOffset val="100"/>
        <c:noMultiLvlLbl val="0"/>
      </c:catAx>
      <c:valAx>
        <c:axId val="484776696"/>
        <c:scaling>
          <c:orientation val="minMax"/>
        </c:scaling>
        <c:delete val="0"/>
        <c:axPos val="l"/>
        <c:numFmt formatCode="0%" sourceLinked="0"/>
        <c:majorTickMark val="out"/>
        <c:minorTickMark val="none"/>
        <c:tickLblPos val="nextTo"/>
        <c:txPr>
          <a:bodyPr rot="-60000000" vert="horz"/>
          <a:lstStyle/>
          <a:p>
            <a:pPr>
              <a:defRPr/>
            </a:pPr>
            <a:endParaRPr lang="en-US"/>
          </a:p>
        </c:txPr>
        <c:crossAx val="484776304"/>
        <c:crosses val="autoZero"/>
        <c:crossBetween val="between"/>
      </c:valAx>
    </c:plotArea>
    <c:legend>
      <c:legendPos val="b"/>
      <c:layout>
        <c:manualLayout>
          <c:xMode val="edge"/>
          <c:yMode val="edge"/>
          <c:x val="0.241634830089408"/>
          <c:y val="2.18640319738716E-2"/>
          <c:w val="0.51673021928516105"/>
          <c:h val="7.1897818225386503E-2"/>
        </c:manualLayout>
      </c:layout>
      <c:overlay val="0"/>
      <c:txPr>
        <a:bodyPr rot="0" vert="horz"/>
        <a:lstStyle/>
        <a:p>
          <a:pPr>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57443520494494E-2"/>
          <c:y val="3.9698125131970297E-2"/>
          <c:w val="0.89820860009321302"/>
          <c:h val="0.82316615552817096"/>
        </c:manualLayout>
      </c:layout>
      <c:barChart>
        <c:barDir val="col"/>
        <c:grouping val="clustered"/>
        <c:varyColors val="0"/>
        <c:ser>
          <c:idx val="0"/>
          <c:order val="0"/>
          <c:tx>
            <c:strRef>
              <c:f>Sheet1!$B$1</c:f>
              <c:strCache>
                <c:ptCount val="1"/>
                <c:pt idx="0">
                  <c:v>Commercial </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lang="en-US"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0.0%</c:formatCode>
                <c:ptCount val="11"/>
                <c:pt idx="0">
                  <c:v>0.92099867382336298</c:v>
                </c:pt>
                <c:pt idx="1">
                  <c:v>0.92495921076374799</c:v>
                </c:pt>
                <c:pt idx="2">
                  <c:v>0.94336154300249297</c:v>
                </c:pt>
                <c:pt idx="3">
                  <c:v>0.96786549726092497</c:v>
                </c:pt>
                <c:pt idx="4">
                  <c:v>0.99451671442151601</c:v>
                </c:pt>
                <c:pt idx="5">
                  <c:v>0.98141123128612795</c:v>
                </c:pt>
                <c:pt idx="6">
                  <c:v>1.0359264817618561</c:v>
                </c:pt>
                <c:pt idx="7">
                  <c:v>1.0697820479145601</c:v>
                </c:pt>
                <c:pt idx="8">
                  <c:v>1.069219187470926</c:v>
                </c:pt>
                <c:pt idx="9">
                  <c:v>1.034303342316752</c:v>
                </c:pt>
                <c:pt idx="10">
                  <c:v>1.0879190725823511</c:v>
                </c:pt>
              </c:numCache>
            </c:numRef>
          </c:val>
          <c:extLst>
            <c:ext xmlns:c16="http://schemas.microsoft.com/office/drawing/2014/chart" uri="{C3380CC4-5D6E-409C-BE32-E72D297353CC}">
              <c16:uniqueId val="{00000000-9A00-46F4-A0FE-EFD3385CA1B3}"/>
            </c:ext>
          </c:extLst>
        </c:ser>
        <c:ser>
          <c:idx val="1"/>
          <c:order val="1"/>
          <c:tx>
            <c:strRef>
              <c:f>Sheet1!$C$1</c:f>
              <c:strCache>
                <c:ptCount val="1"/>
                <c:pt idx="0">
                  <c:v>Personal</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0.0%</c:formatCode>
                <c:ptCount val="11"/>
                <c:pt idx="0">
                  <c:v>0.95081548437726704</c:v>
                </c:pt>
                <c:pt idx="1">
                  <c:v>0.95628989149955101</c:v>
                </c:pt>
                <c:pt idx="2">
                  <c:v>0.98317768915716097</c:v>
                </c:pt>
                <c:pt idx="3">
                  <c:v>1.001904683000914</c:v>
                </c:pt>
                <c:pt idx="4">
                  <c:v>1.0131609564977939</c:v>
                </c:pt>
                <c:pt idx="5">
                  <c:v>1.009730966746603</c:v>
                </c:pt>
                <c:pt idx="6">
                  <c:v>1.0199829159436</c:v>
                </c:pt>
                <c:pt idx="7">
                  <c:v>1.020587127018072</c:v>
                </c:pt>
                <c:pt idx="8">
                  <c:v>1.015526046337424</c:v>
                </c:pt>
                <c:pt idx="9">
                  <c:v>1.02463479563102</c:v>
                </c:pt>
                <c:pt idx="10">
                  <c:v>1.046020736182409</c:v>
                </c:pt>
              </c:numCache>
            </c:numRef>
          </c:val>
          <c:extLst>
            <c:ext xmlns:c16="http://schemas.microsoft.com/office/drawing/2014/chart" uri="{C3380CC4-5D6E-409C-BE32-E72D297353CC}">
              <c16:uniqueId val="{00000001-9A00-46F4-A0FE-EFD3385CA1B3}"/>
            </c:ext>
          </c:extLst>
        </c:ser>
        <c:dLbls>
          <c:showLegendKey val="0"/>
          <c:showVal val="0"/>
          <c:showCatName val="0"/>
          <c:showSerName val="0"/>
          <c:showPercent val="0"/>
          <c:showBubbleSize val="0"/>
        </c:dLbls>
        <c:gapWidth val="100"/>
        <c:axId val="484777480"/>
        <c:axId val="484774344"/>
      </c:barChart>
      <c:catAx>
        <c:axId val="4847774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4774344"/>
        <c:crossesAt val="1"/>
        <c:auto val="1"/>
        <c:lblAlgn val="ctr"/>
        <c:lblOffset val="100"/>
        <c:noMultiLvlLbl val="0"/>
      </c:catAx>
      <c:valAx>
        <c:axId val="484774344"/>
        <c:scaling>
          <c:orientation val="minMax"/>
          <c:max val="1.1499999999999999"/>
          <c:min val="0.8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4777480"/>
        <c:crosses val="autoZero"/>
        <c:crossBetween val="between"/>
      </c:valAx>
      <c:spPr>
        <a:noFill/>
        <a:ln>
          <a:noFill/>
        </a:ln>
        <a:effectLst/>
      </c:spPr>
    </c:plotArea>
    <c:legend>
      <c:legendPos val="b"/>
      <c:layout>
        <c:manualLayout>
          <c:xMode val="edge"/>
          <c:yMode val="edge"/>
          <c:x val="0.57864545165772197"/>
          <c:y val="0.76058407793427596"/>
          <c:w val="0.346037603944367"/>
          <c:h val="6.8623270462911001E-2"/>
        </c:manualLayout>
      </c:layout>
      <c:overlay val="0"/>
      <c:spPr>
        <a:noFill/>
        <a:ln>
          <a:noFill/>
        </a:ln>
        <a:effectLst/>
      </c:spPr>
      <c:txPr>
        <a:bodyPr rot="0" spcFirstLastPara="1" vertOverflow="ellipsis" vert="horz" wrap="square" anchor="ctr" anchorCtr="1"/>
        <a:lstStyle/>
        <a:p>
          <a:pPr algn="ct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85843632176499"/>
          <c:y val="4.6854783073173603E-2"/>
          <c:w val="0.80124392119633503"/>
          <c:h val="0.75653457311219496"/>
        </c:manualLayout>
      </c:layout>
      <c:barChart>
        <c:barDir val="col"/>
        <c:grouping val="clustered"/>
        <c:varyColors val="0"/>
        <c:ser>
          <c:idx val="0"/>
          <c:order val="0"/>
          <c:tx>
            <c:strRef>
              <c:f>Sheet1!$B$1</c:f>
              <c:strCache>
                <c:ptCount val="1"/>
                <c:pt idx="0">
                  <c:v>1963</c:v>
                </c:pt>
              </c:strCache>
            </c:strRef>
          </c:tx>
          <c:spPr>
            <a:ln w="19050">
              <a:noFill/>
              <a:miter lim="800000"/>
            </a:ln>
          </c:spPr>
          <c:invertIfNegative val="0"/>
          <c:dLbls>
            <c:spPr>
              <a:noFill/>
              <a:ln>
                <a:noFill/>
              </a:ln>
              <a:effectLst/>
            </c:spPr>
            <c:txPr>
              <a:bodyPr rot="0" vert="horz"/>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Sheet1!$B$2:$B$3</c:f>
              <c:numCache>
                <c:formatCode>General</c:formatCode>
                <c:ptCount val="2"/>
                <c:pt idx="0">
                  <c:v>7.92</c:v>
                </c:pt>
                <c:pt idx="1">
                  <c:v>2.61</c:v>
                </c:pt>
              </c:numCache>
            </c:numRef>
          </c:val>
          <c:extLst>
            <c:ext xmlns:c16="http://schemas.microsoft.com/office/drawing/2014/chart" uri="{C3380CC4-5D6E-409C-BE32-E72D297353CC}">
              <c16:uniqueId val="{00000000-261B-45E8-82E1-68652BDA2437}"/>
            </c:ext>
          </c:extLst>
        </c:ser>
        <c:ser>
          <c:idx val="1"/>
          <c:order val="1"/>
          <c:tx>
            <c:strRef>
              <c:f>Sheet1!$C$1</c:f>
              <c:strCache>
                <c:ptCount val="1"/>
                <c:pt idx="0">
                  <c:v>1988</c:v>
                </c:pt>
              </c:strCache>
            </c:strRef>
          </c:tx>
          <c:spPr>
            <a:ln w="19050">
              <a:noFill/>
              <a:miter lim="800000"/>
            </a:ln>
          </c:spPr>
          <c:invertIfNegative val="0"/>
          <c:dLbls>
            <c:spPr>
              <a:noFill/>
              <a:ln>
                <a:noFill/>
              </a:ln>
              <a:effectLst/>
            </c:spPr>
            <c:txPr>
              <a:bodyPr rot="0" vert="horz"/>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Sheet1!$C$2:$C$3</c:f>
              <c:numCache>
                <c:formatCode>General</c:formatCode>
                <c:ptCount val="2"/>
                <c:pt idx="0">
                  <c:v>4.22</c:v>
                </c:pt>
                <c:pt idx="1">
                  <c:v>1.23</c:v>
                </c:pt>
              </c:numCache>
            </c:numRef>
          </c:val>
          <c:extLst>
            <c:ext xmlns:c16="http://schemas.microsoft.com/office/drawing/2014/chart" uri="{C3380CC4-5D6E-409C-BE32-E72D297353CC}">
              <c16:uniqueId val="{00000001-261B-45E8-82E1-68652BDA2437}"/>
            </c:ext>
          </c:extLst>
        </c:ser>
        <c:ser>
          <c:idx val="2"/>
          <c:order val="2"/>
          <c:tx>
            <c:strRef>
              <c:f>Sheet1!$D$1</c:f>
              <c:strCache>
                <c:ptCount val="1"/>
                <c:pt idx="0">
                  <c:v>2013</c:v>
                </c:pt>
              </c:strCache>
            </c:strRef>
          </c:tx>
          <c:spPr>
            <a:solidFill>
              <a:srgbClr val="00B050"/>
            </a:solidFill>
            <a:ln w="19050">
              <a:noFill/>
              <a:miter lim="800000"/>
            </a:ln>
          </c:spPr>
          <c:invertIfNegative val="0"/>
          <c:dLbls>
            <c:spPr>
              <a:noFill/>
              <a:ln>
                <a:noFill/>
              </a:ln>
              <a:effectLst/>
            </c:spPr>
            <c:txPr>
              <a:bodyPr rot="0" vert="horz"/>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Sheet1!$D$2:$D$3</c:f>
              <c:numCache>
                <c:formatCode>General</c:formatCode>
                <c:ptCount val="2"/>
                <c:pt idx="0">
                  <c:v>3.55</c:v>
                </c:pt>
                <c:pt idx="1">
                  <c:v>0.95</c:v>
                </c:pt>
              </c:numCache>
            </c:numRef>
          </c:val>
          <c:extLst>
            <c:ext xmlns:c16="http://schemas.microsoft.com/office/drawing/2014/chart" uri="{C3380CC4-5D6E-409C-BE32-E72D297353CC}">
              <c16:uniqueId val="{00000002-261B-45E8-82E1-68652BDA2437}"/>
            </c:ext>
          </c:extLst>
        </c:ser>
        <c:dLbls>
          <c:dLblPos val="outEnd"/>
          <c:showLegendKey val="0"/>
          <c:showVal val="1"/>
          <c:showCatName val="0"/>
          <c:showSerName val="0"/>
          <c:showPercent val="0"/>
          <c:showBubbleSize val="0"/>
        </c:dLbls>
        <c:gapWidth val="60"/>
        <c:axId val="673988664"/>
        <c:axId val="673991016"/>
      </c:barChart>
      <c:catAx>
        <c:axId val="673988664"/>
        <c:scaling>
          <c:orientation val="minMax"/>
        </c:scaling>
        <c:delete val="0"/>
        <c:axPos val="b"/>
        <c:numFmt formatCode="General" sourceLinked="1"/>
        <c:majorTickMark val="out"/>
        <c:minorTickMark val="none"/>
        <c:tickLblPos val="nextTo"/>
        <c:txPr>
          <a:bodyPr rot="-60000000" vert="horz"/>
          <a:lstStyle/>
          <a:p>
            <a:pPr>
              <a:defRPr/>
            </a:pPr>
            <a:endParaRPr lang="en-US"/>
          </a:p>
        </c:txPr>
        <c:crossAx val="673991016"/>
        <c:crosses val="autoZero"/>
        <c:auto val="1"/>
        <c:lblAlgn val="ctr"/>
        <c:lblOffset val="100"/>
        <c:noMultiLvlLbl val="0"/>
      </c:catAx>
      <c:valAx>
        <c:axId val="673991016"/>
        <c:scaling>
          <c:orientation val="minMax"/>
        </c:scaling>
        <c:delete val="0"/>
        <c:axPos val="l"/>
        <c:title>
          <c:tx>
            <c:rich>
              <a:bodyPr rot="-5400000" vert="horz"/>
              <a:lstStyle/>
              <a:p>
                <a:pPr>
                  <a:defRPr sz="1200"/>
                </a:pPr>
                <a:r>
                  <a:rPr lang="en-US" sz="1200"/>
                  <a:t>Claims per 100 Insured Vehicles</a:t>
                </a:r>
              </a:p>
            </c:rich>
          </c:tx>
          <c:overlay val="0"/>
        </c:title>
        <c:numFmt formatCode="#,##0.0" sourceLinked="0"/>
        <c:majorTickMark val="out"/>
        <c:minorTickMark val="none"/>
        <c:tickLblPos val="nextTo"/>
        <c:txPr>
          <a:bodyPr rot="-60000000" vert="horz"/>
          <a:lstStyle/>
          <a:p>
            <a:pPr>
              <a:defRPr/>
            </a:pPr>
            <a:endParaRPr lang="en-US"/>
          </a:p>
        </c:txPr>
        <c:crossAx val="67398866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56024364878901"/>
          <c:y val="4.5801571300465901E-2"/>
          <c:w val="0.70295547962165095"/>
          <c:h val="0.75926786207500696"/>
        </c:manualLayout>
      </c:layout>
      <c:barChart>
        <c:barDir val="col"/>
        <c:grouping val="clustered"/>
        <c:varyColors val="0"/>
        <c:ser>
          <c:idx val="0"/>
          <c:order val="0"/>
          <c:tx>
            <c:strRef>
              <c:f>Sheet1!$B$1</c:f>
              <c:strCache>
                <c:ptCount val="1"/>
                <c:pt idx="0">
                  <c:v>1963</c:v>
                </c:pt>
              </c:strCache>
            </c:strRef>
          </c:tx>
          <c:spPr>
            <a:ln w="19050">
              <a:noFill/>
              <a:miter lim="800000"/>
            </a:ln>
          </c:spPr>
          <c:invertIfNegative val="0"/>
          <c:dLbls>
            <c:dLbl>
              <c:idx val="0"/>
              <c:layout>
                <c:manualLayout>
                  <c:x val="-6.289308176100630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FE-42F9-BFE4-2588BCCCA093}"/>
                </c:ext>
              </c:extLst>
            </c:dLbl>
            <c:dLbl>
              <c:idx val="1"/>
              <c:layout>
                <c:manualLayout>
                  <c:x val="-1.8867924528301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FE-42F9-BFE4-2588BCCCA093}"/>
                </c:ext>
              </c:extLst>
            </c:dLbl>
            <c:numFmt formatCode="&quot;$&quot;#,##0" sourceLinked="0"/>
            <c:spPr>
              <a:noFill/>
              <a:ln>
                <a:noFill/>
              </a:ln>
              <a:effectLst/>
            </c:spPr>
            <c:txPr>
              <a:bodyPr rot="0" vert="horz"/>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Sheet1!$B$2:$B$3</c:f>
              <c:numCache>
                <c:formatCode>#,##0</c:formatCode>
                <c:ptCount val="2"/>
                <c:pt idx="0">
                  <c:v>183</c:v>
                </c:pt>
                <c:pt idx="1">
                  <c:v>1143</c:v>
                </c:pt>
              </c:numCache>
            </c:numRef>
          </c:val>
          <c:extLst>
            <c:ext xmlns:c16="http://schemas.microsoft.com/office/drawing/2014/chart" uri="{C3380CC4-5D6E-409C-BE32-E72D297353CC}">
              <c16:uniqueId val="{00000002-B8FE-42F9-BFE4-2588BCCCA093}"/>
            </c:ext>
          </c:extLst>
        </c:ser>
        <c:ser>
          <c:idx val="1"/>
          <c:order val="1"/>
          <c:tx>
            <c:strRef>
              <c:f>Sheet1!$C$1</c:f>
              <c:strCache>
                <c:ptCount val="1"/>
                <c:pt idx="0">
                  <c:v>1988</c:v>
                </c:pt>
              </c:strCache>
            </c:strRef>
          </c:tx>
          <c:spPr>
            <a:ln w="19050">
              <a:noFill/>
              <a:miter lim="800000"/>
            </a:ln>
          </c:spPr>
          <c:invertIfNegative val="0"/>
          <c:dLbls>
            <c:dLbl>
              <c:idx val="0"/>
              <c:layout>
                <c:manualLayout>
                  <c:x val="-1.2578616352201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FE-42F9-BFE4-2588BCCCA093}"/>
                </c:ext>
              </c:extLst>
            </c:dLbl>
            <c:dLbl>
              <c:idx val="1"/>
              <c:layout>
                <c:manualLayout>
                  <c:x val="-1.8867924528301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FE-42F9-BFE4-2588BCCCA093}"/>
                </c:ext>
              </c:extLst>
            </c:dLbl>
            <c:numFmt formatCode="&quot;$&quot;#,##0" sourceLinked="0"/>
            <c:spPr>
              <a:noFill/>
              <a:ln>
                <a:noFill/>
              </a:ln>
              <a:effectLst/>
            </c:spPr>
            <c:txPr>
              <a:bodyPr rot="0" vert="horz" anchorCtr="0"/>
              <a:lstStyle/>
              <a:p>
                <a:pPr algn="ctr">
                  <a:defRPr lang="en-US" sz="1200" b="0" i="0" u="none" strike="noStrike" kern="1200" baseline="0">
                    <a:solidFill>
                      <a:schemeClr val="tx1"/>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Sheet1!$C$2:$C$3</c:f>
              <c:numCache>
                <c:formatCode>#,##0</c:formatCode>
                <c:ptCount val="2"/>
                <c:pt idx="0">
                  <c:v>1288</c:v>
                </c:pt>
                <c:pt idx="1">
                  <c:v>7553</c:v>
                </c:pt>
              </c:numCache>
            </c:numRef>
          </c:val>
          <c:extLst>
            <c:ext xmlns:c16="http://schemas.microsoft.com/office/drawing/2014/chart" uri="{C3380CC4-5D6E-409C-BE32-E72D297353CC}">
              <c16:uniqueId val="{00000005-B8FE-42F9-BFE4-2588BCCCA093}"/>
            </c:ext>
          </c:extLst>
        </c:ser>
        <c:ser>
          <c:idx val="2"/>
          <c:order val="2"/>
          <c:tx>
            <c:strRef>
              <c:f>Sheet1!$D$1</c:f>
              <c:strCache>
                <c:ptCount val="1"/>
                <c:pt idx="0">
                  <c:v>2013</c:v>
                </c:pt>
              </c:strCache>
            </c:strRef>
          </c:tx>
          <c:spPr>
            <a:solidFill>
              <a:srgbClr val="00B050"/>
            </a:solidFill>
            <a:ln w="19050">
              <a:noFill/>
              <a:miter lim="800000"/>
            </a:ln>
          </c:spPr>
          <c:invertIfNegative val="0"/>
          <c:dLbls>
            <c:numFmt formatCode="&quot;$&quot;#,##0" sourceLinked="0"/>
            <c:spPr>
              <a:noFill/>
              <a:ln>
                <a:noFill/>
              </a:ln>
              <a:effectLst/>
            </c:spPr>
            <c:txPr>
              <a:bodyPr rot="0" vertOverflow="overflow" horzOverflow="overflow" vert="horz">
                <a:normAutofit/>
              </a:bodyPr>
              <a:lstStyle/>
              <a:p>
                <a:pPr>
                  <a:defRPr sz="1200" b="0">
                    <a:effectLs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Sheet1!$D$2:$D$3</c:f>
              <c:numCache>
                <c:formatCode>#,##0</c:formatCode>
                <c:ptCount val="2"/>
                <c:pt idx="0">
                  <c:v>3231</c:v>
                </c:pt>
                <c:pt idx="1">
                  <c:v>15443</c:v>
                </c:pt>
              </c:numCache>
            </c:numRef>
          </c:val>
          <c:extLst>
            <c:ext xmlns:c16="http://schemas.microsoft.com/office/drawing/2014/chart" uri="{C3380CC4-5D6E-409C-BE32-E72D297353CC}">
              <c16:uniqueId val="{00000006-B8FE-42F9-BFE4-2588BCCCA093}"/>
            </c:ext>
          </c:extLst>
        </c:ser>
        <c:dLbls>
          <c:showLegendKey val="0"/>
          <c:showVal val="0"/>
          <c:showCatName val="0"/>
          <c:showSerName val="0"/>
          <c:showPercent val="0"/>
          <c:showBubbleSize val="0"/>
        </c:dLbls>
        <c:gapWidth val="60"/>
        <c:axId val="673989840"/>
        <c:axId val="673989448"/>
      </c:barChart>
      <c:catAx>
        <c:axId val="673989840"/>
        <c:scaling>
          <c:orientation val="minMax"/>
        </c:scaling>
        <c:delete val="0"/>
        <c:axPos val="b"/>
        <c:numFmt formatCode="General" sourceLinked="1"/>
        <c:majorTickMark val="out"/>
        <c:minorTickMark val="none"/>
        <c:tickLblPos val="nextTo"/>
        <c:txPr>
          <a:bodyPr rot="-60000000" vert="horz"/>
          <a:lstStyle/>
          <a:p>
            <a:pPr>
              <a:defRPr/>
            </a:pPr>
            <a:endParaRPr lang="en-US"/>
          </a:p>
        </c:txPr>
        <c:crossAx val="673989448"/>
        <c:crosses val="autoZero"/>
        <c:auto val="1"/>
        <c:lblAlgn val="ctr"/>
        <c:lblOffset val="100"/>
        <c:noMultiLvlLbl val="0"/>
      </c:catAx>
      <c:valAx>
        <c:axId val="673989448"/>
        <c:scaling>
          <c:orientation val="minMax"/>
        </c:scaling>
        <c:delete val="0"/>
        <c:axPos val="l"/>
        <c:title>
          <c:tx>
            <c:rich>
              <a:bodyPr rot="-5400000" vert="horz"/>
              <a:lstStyle/>
              <a:p>
                <a:pPr>
                  <a:defRPr/>
                </a:pPr>
                <a:r>
                  <a:rPr lang="en-US" dirty="0"/>
                  <a:t>Claim Severity</a:t>
                </a:r>
              </a:p>
            </c:rich>
          </c:tx>
          <c:overlay val="0"/>
        </c:title>
        <c:numFmt formatCode="#,##0" sourceLinked="1"/>
        <c:majorTickMark val="out"/>
        <c:minorTickMark val="none"/>
        <c:tickLblPos val="nextTo"/>
        <c:txPr>
          <a:bodyPr rot="-60000000" vert="horz"/>
          <a:lstStyle/>
          <a:p>
            <a:pPr>
              <a:defRPr/>
            </a:pPr>
            <a:endParaRPr lang="en-US"/>
          </a:p>
        </c:txPr>
        <c:crossAx val="67398984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120994060587501E-2"/>
          <c:y val="0.109789286130135"/>
          <c:w val="0.89504012342888895"/>
          <c:h val="0.68575579832585098"/>
        </c:manualLayout>
      </c:layout>
      <c:barChart>
        <c:barDir val="col"/>
        <c:grouping val="clustered"/>
        <c:varyColors val="0"/>
        <c:ser>
          <c:idx val="0"/>
          <c:order val="0"/>
          <c:tx>
            <c:strRef>
              <c:f>Sheet1!$B$1</c:f>
              <c:strCache>
                <c:ptCount val="1"/>
                <c:pt idx="0">
                  <c:v>Severity</c:v>
                </c:pt>
              </c:strCache>
            </c:strRef>
          </c:tx>
          <c:spPr>
            <a:ln w="19050">
              <a:noFill/>
              <a:miter lim="800000"/>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Bodily Injury</c:v>
                </c:pt>
                <c:pt idx="1">
                  <c:v>Property Damage Liability</c:v>
                </c:pt>
                <c:pt idx="2">
                  <c:v>PIP</c:v>
                </c:pt>
                <c:pt idx="3">
                  <c:v>Collision </c:v>
                </c:pt>
                <c:pt idx="4">
                  <c:v>Comprehensive</c:v>
                </c:pt>
              </c:strCache>
            </c:strRef>
          </c:cat>
          <c:val>
            <c:numRef>
              <c:f>Sheet1!$B$2:$B$6</c:f>
              <c:numCache>
                <c:formatCode>0.0%</c:formatCode>
                <c:ptCount val="5"/>
                <c:pt idx="0">
                  <c:v>4.1000000000000002E-2</c:v>
                </c:pt>
                <c:pt idx="1">
                  <c:v>6.4000000000000001E-2</c:v>
                </c:pt>
                <c:pt idx="2">
                  <c:v>3.5000000000000003E-2</c:v>
                </c:pt>
                <c:pt idx="3">
                  <c:v>5.7000000000000002E-2</c:v>
                </c:pt>
                <c:pt idx="4">
                  <c:v>-1.7000000000000001E-2</c:v>
                </c:pt>
              </c:numCache>
            </c:numRef>
          </c:val>
          <c:extLst>
            <c:ext xmlns:c16="http://schemas.microsoft.com/office/drawing/2014/chart" uri="{C3380CC4-5D6E-409C-BE32-E72D297353CC}">
              <c16:uniqueId val="{00000000-4497-4A74-9750-21DB88A1A388}"/>
            </c:ext>
          </c:extLst>
        </c:ser>
        <c:ser>
          <c:idx val="1"/>
          <c:order val="1"/>
          <c:tx>
            <c:strRef>
              <c:f>Sheet1!$C$1</c:f>
              <c:strCache>
                <c:ptCount val="1"/>
                <c:pt idx="0">
                  <c:v>Frequency</c:v>
                </c:pt>
              </c:strCache>
            </c:strRef>
          </c:tx>
          <c:spPr>
            <a:ln w="19050">
              <a:noFill/>
              <a:miter lim="800000"/>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Bodily Injury</c:v>
                </c:pt>
                <c:pt idx="1">
                  <c:v>Property Damage Liability</c:v>
                </c:pt>
                <c:pt idx="2">
                  <c:v>PIP</c:v>
                </c:pt>
                <c:pt idx="3">
                  <c:v>Collision </c:v>
                </c:pt>
                <c:pt idx="4">
                  <c:v>Comprehensive</c:v>
                </c:pt>
              </c:strCache>
            </c:strRef>
          </c:cat>
          <c:val>
            <c:numRef>
              <c:f>Sheet1!$C$2:$C$6</c:f>
              <c:numCache>
                <c:formatCode>0.0%</c:formatCode>
                <c:ptCount val="5"/>
                <c:pt idx="0">
                  <c:v>2.1999999999999999E-2</c:v>
                </c:pt>
                <c:pt idx="1">
                  <c:v>1.0999999999999999E-2</c:v>
                </c:pt>
                <c:pt idx="2">
                  <c:v>0.10199999999999999</c:v>
                </c:pt>
                <c:pt idx="3">
                  <c:v>8.0000000000000002E-3</c:v>
                </c:pt>
                <c:pt idx="4">
                  <c:v>-2.5000000000000001E-2</c:v>
                </c:pt>
              </c:numCache>
            </c:numRef>
          </c:val>
          <c:extLst>
            <c:ext xmlns:c16="http://schemas.microsoft.com/office/drawing/2014/chart" uri="{C3380CC4-5D6E-409C-BE32-E72D297353CC}">
              <c16:uniqueId val="{00000001-4497-4A74-9750-21DB88A1A388}"/>
            </c:ext>
          </c:extLst>
        </c:ser>
        <c:dLbls>
          <c:showLegendKey val="0"/>
          <c:showVal val="0"/>
          <c:showCatName val="0"/>
          <c:showSerName val="0"/>
          <c:showPercent val="0"/>
          <c:showBubbleSize val="0"/>
        </c:dLbls>
        <c:gapWidth val="80"/>
        <c:axId val="673991800"/>
        <c:axId val="673992192"/>
      </c:barChart>
      <c:catAx>
        <c:axId val="673991800"/>
        <c:scaling>
          <c:orientation val="minMax"/>
        </c:scaling>
        <c:delete val="0"/>
        <c:axPos val="b"/>
        <c:numFmt formatCode="General" sourceLinked="0"/>
        <c:majorTickMark val="out"/>
        <c:minorTickMark val="none"/>
        <c:tickLblPos val="low"/>
        <c:crossAx val="673992192"/>
        <c:crosses val="autoZero"/>
        <c:auto val="1"/>
        <c:lblAlgn val="ctr"/>
        <c:lblOffset val="0"/>
        <c:noMultiLvlLbl val="0"/>
      </c:catAx>
      <c:valAx>
        <c:axId val="673992192"/>
        <c:scaling>
          <c:orientation val="minMax"/>
        </c:scaling>
        <c:delete val="0"/>
        <c:axPos val="l"/>
        <c:numFmt formatCode="0%" sourceLinked="0"/>
        <c:majorTickMark val="out"/>
        <c:minorTickMark val="none"/>
        <c:tickLblPos val="nextTo"/>
        <c:crossAx val="673991800"/>
        <c:crosses val="autoZero"/>
        <c:crossBetween val="between"/>
      </c:valAx>
    </c:plotArea>
    <c:legend>
      <c:legendPos val="t"/>
      <c:layout>
        <c:manualLayout>
          <c:xMode val="edge"/>
          <c:yMode val="edge"/>
          <c:x val="0.679235681073735"/>
          <c:y val="0.113279768725093"/>
          <c:w val="0.26609809824288599"/>
          <c:h val="7.1897818225386503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defTabSz="914182"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algn="r" defTabSz="914182" eaLnBrk="0" hangingPunct="0">
              <a:defRPr sz="1200">
                <a:latin typeface="Arial" charset="0"/>
                <a:cs typeface="+mn-cs"/>
              </a:defRPr>
            </a:lvl1pPr>
          </a:lstStyle>
          <a:p>
            <a:pPr>
              <a:defRPr/>
            </a:pPr>
            <a:fld id="{23CE8471-792D-488C-A874-022B22378A9B}" type="datetime1">
              <a:rPr lang="en-US"/>
              <a:pPr>
                <a:defRPr/>
              </a:pPr>
              <a:t>8/23/2016</a:t>
            </a:fld>
            <a:endParaRPr lang="en-US"/>
          </a:p>
        </p:txBody>
      </p:sp>
      <p:sp>
        <p:nvSpPr>
          <p:cNvPr id="229380" name="Rectangle 1028"/>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1401" tIns="45700" rIns="91401" bIns="45700" numCol="1" anchor="b" anchorCtr="0" compatLnSpc="1">
            <a:prstTxWarp prst="textNoShape">
              <a:avLst/>
            </a:prstTxWarp>
          </a:bodyPr>
          <a:lstStyle>
            <a:lvl1pPr defTabSz="914182"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1401" tIns="45700" rIns="91401" bIns="45700" numCol="1" anchor="b" anchorCtr="0" compatLnSpc="1">
            <a:prstTxWarp prst="textNoShape">
              <a:avLst/>
            </a:prstTxWarp>
          </a:bodyPr>
          <a:lstStyle>
            <a:lvl1pPr algn="r" defTabSz="914182" eaLnBrk="0" hangingPunct="0">
              <a:defRPr sz="1200"/>
            </a:lvl1pPr>
          </a:lstStyle>
          <a:p>
            <a:pPr>
              <a:defRPr/>
            </a:pPr>
            <a:fld id="{F17491FD-0F7F-4F6A-8671-80FC72276C1F}" type="slidenum">
              <a:rPr lang="en-US"/>
              <a:pPr>
                <a:defRPr/>
              </a:pPr>
              <a:t>‹#›</a:t>
            </a:fld>
            <a:endParaRPr lang="en-US"/>
          </a:p>
        </p:txBody>
      </p:sp>
    </p:spTree>
    <p:extLst>
      <p:ext uri="{BB962C8B-B14F-4D97-AF65-F5344CB8AC3E}">
        <p14:creationId xmlns:p14="http://schemas.microsoft.com/office/powerpoint/2010/main" val="3655374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3075"/>
          <p:cNvSpPr>
            <a:spLocks noGrp="1" noRot="1" noChangeAspect="1" noChangeArrowheads="1" noTextEdit="1"/>
          </p:cNvSpPr>
          <p:nvPr>
            <p:ph type="sldImg" idx="2"/>
          </p:nvPr>
        </p:nvSpPr>
        <p:spPr bwMode="auto">
          <a:xfrm>
            <a:off x="1474788" y="582613"/>
            <a:ext cx="4059237" cy="30448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Notes Placeholder 3076"/>
          <p:cNvSpPr>
            <a:spLocks noGrp="1" noChangeArrowheads="1"/>
          </p:cNvSpPr>
          <p:nvPr>
            <p:ph type="body" sz="quarter" idx="3"/>
          </p:nvPr>
        </p:nvSpPr>
        <p:spPr bwMode="auto">
          <a:xfrm>
            <a:off x="573088" y="3824288"/>
            <a:ext cx="5865812" cy="5156200"/>
          </a:xfrm>
          <a:prstGeom prst="rect">
            <a:avLst/>
          </a:prstGeom>
          <a:noFill/>
          <a:ln w="9525" algn="ctr">
            <a:noFill/>
            <a:miter lim="800000"/>
            <a:headEnd/>
            <a:tailEnd/>
          </a:ln>
          <a:effectLst/>
        </p:spPr>
        <p:txBody>
          <a:bodyPr vert="horz" wrap="square" lIns="46135" tIns="46135" rIns="46135" bIns="4613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Slide Number Placeholder 3078"/>
          <p:cNvSpPr>
            <a:spLocks noGrp="1" noChangeArrowheads="1"/>
          </p:cNvSpPr>
          <p:nvPr>
            <p:ph type="sldNum" sz="quarter" idx="5"/>
          </p:nvPr>
        </p:nvSpPr>
        <p:spPr bwMode="auto">
          <a:xfrm>
            <a:off x="3154363" y="9047163"/>
            <a:ext cx="704850" cy="247650"/>
          </a:xfrm>
          <a:prstGeom prst="rect">
            <a:avLst/>
          </a:prstGeom>
          <a:noFill/>
          <a:ln w="9525">
            <a:noFill/>
            <a:miter lim="800000"/>
            <a:headEnd/>
            <a:tailEnd/>
          </a:ln>
        </p:spPr>
        <p:txBody>
          <a:bodyPr vert="horz" wrap="square" lIns="45956" tIns="46569" rIns="45956" bIns="46569" numCol="1" anchor="b" anchorCtr="0" compatLnSpc="1">
            <a:prstTxWarp prst="textNoShape">
              <a:avLst/>
            </a:prstTxWarp>
            <a:spAutoFit/>
          </a:bodyPr>
          <a:lstStyle>
            <a:lvl1pPr algn="ctr" defTabSz="931670" eaLnBrk="1" hangingPunct="1">
              <a:defRPr sz="1000"/>
            </a:lvl1pPr>
          </a:lstStyle>
          <a:p>
            <a:pPr>
              <a:defRPr/>
            </a:pPr>
            <a:fld id="{3A0CC380-153A-4426-86D4-4AEFA103F062}" type="slidenum">
              <a:rPr lang="en-US"/>
              <a:pPr>
                <a:defRPr/>
              </a:pPr>
              <a:t>‹#›</a:t>
            </a:fld>
            <a:endParaRPr lang="en-US"/>
          </a:p>
        </p:txBody>
      </p:sp>
    </p:spTree>
    <p:extLst>
      <p:ext uri="{BB962C8B-B14F-4D97-AF65-F5344CB8AC3E}">
        <p14:creationId xmlns:p14="http://schemas.microsoft.com/office/powerpoint/2010/main" val="3581800902"/>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anose="05000000000000000000"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panose="020B0604020202020204" pitchFamily="34"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anose="05000000000000000000"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01452B0-A71C-4509-839B-A0DF824BFE29}" type="slidenum">
              <a:rPr lang="en-US" sz="1000" smtClean="0"/>
              <a:pPr>
                <a:lnSpc>
                  <a:spcPct val="100000"/>
                </a:lnSpc>
                <a:spcBef>
                  <a:spcPct val="0"/>
                </a:spcBef>
                <a:buClrTx/>
                <a:buSzTx/>
                <a:buFontTx/>
                <a:buNone/>
              </a:pPr>
              <a:t>1</a:t>
            </a:fld>
            <a:endParaRPr lang="en-US" sz="10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4936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txBox="1">
            <a:spLocks noGrp="1" noChangeArrowheads="1"/>
          </p:cNvSpPr>
          <p:nvPr/>
        </p:nvSpPr>
        <p:spPr bwMode="auto">
          <a:xfrm>
            <a:off x="3152775" y="9047163"/>
            <a:ext cx="708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87892872-2C67-4B08-A309-8844252C6FFD}" type="slidenum">
              <a:rPr lang="en-US" sz="1000"/>
              <a:pPr algn="ctr" eaLnBrk="1" hangingPunct="1"/>
              <a:t>10</a:t>
            </a:fld>
            <a:endParaRPr lang="en-US" sz="1000"/>
          </a:p>
        </p:txBody>
      </p:sp>
      <p:sp>
        <p:nvSpPr>
          <p:cNvPr id="109571"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Notes Placeholder 2"/>
          <p:cNvSpPr>
            <a:spLocks noGrp="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r>
              <a:rPr lang="en-US" sz="2400"/>
              <a:t>In May for the first time in 2 years, Nevada overtook Michigan as the state with the highest unemployment rate</a:t>
            </a:r>
          </a:p>
        </p:txBody>
      </p:sp>
    </p:spTree>
    <p:extLst>
      <p:ext uri="{BB962C8B-B14F-4D97-AF65-F5344CB8AC3E}">
        <p14:creationId xmlns:p14="http://schemas.microsoft.com/office/powerpoint/2010/main" val="3343809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txBox="1">
            <a:spLocks noGrp="1" noChangeArrowheads="1"/>
          </p:cNvSpPr>
          <p:nvPr/>
        </p:nvSpPr>
        <p:spPr bwMode="auto">
          <a:xfrm>
            <a:off x="3152775" y="9047163"/>
            <a:ext cx="708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4B8EF8AF-3DDD-4B1A-96C2-66AAE3FF3B48}" type="slidenum">
              <a:rPr lang="en-US" sz="1000"/>
              <a:pPr algn="ctr" eaLnBrk="1" hangingPunct="1"/>
              <a:t>11</a:t>
            </a:fld>
            <a:endParaRPr lang="en-US" sz="1000"/>
          </a:p>
        </p:txBody>
      </p:sp>
      <p:sp>
        <p:nvSpPr>
          <p:cNvPr id="108547"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Notes Placeholder 2"/>
          <p:cNvSpPr>
            <a:spLocks noGrp="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r>
              <a:rPr lang="en-US" sz="2400"/>
              <a:t>This chart and the succeding one show that unemployment rates vary widely, not only by region, but within regions.</a:t>
            </a:r>
          </a:p>
        </p:txBody>
      </p:sp>
    </p:spTree>
    <p:extLst>
      <p:ext uri="{BB962C8B-B14F-4D97-AF65-F5344CB8AC3E}">
        <p14:creationId xmlns:p14="http://schemas.microsoft.com/office/powerpoint/2010/main" val="2283358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4204970" y="6723489"/>
            <a:ext cx="941507" cy="247621"/>
          </a:xfrm>
          <a:prstGeom prst="rect">
            <a:avLst/>
          </a:prstGeom>
          <a:noFill/>
          <a:ln w="9525">
            <a:noFill/>
            <a:miter lim="800000"/>
            <a:headEnd/>
            <a:tailEnd/>
          </a:ln>
        </p:spPr>
        <p:txBody>
          <a:bodyPr lIns="45801" tIns="46413" rIns="45801" bIns="46413" anchor="b">
            <a:spAutoFit/>
          </a:bodyPr>
          <a:lstStyle/>
          <a:p>
            <a:pPr algn="ctr" defTabSz="928629" fontAlgn="base">
              <a:spcBef>
                <a:spcPct val="0"/>
              </a:spcBef>
              <a:spcAft>
                <a:spcPct val="0"/>
              </a:spcAft>
            </a:pPr>
            <a:fld id="{10D51B6F-E5CE-42ED-829B-9910A1E4B827}" type="slidenum">
              <a:rPr lang="en-US" sz="1000">
                <a:solidFill>
                  <a:srgbClr val="000000"/>
                </a:solidFill>
                <a:latin typeface="Arial" charset="0"/>
                <a:cs typeface="Arial" charset="0"/>
              </a:rPr>
              <a:pPr algn="ctr" defTabSz="928629" fontAlgn="base">
                <a:spcBef>
                  <a:spcPct val="0"/>
                </a:spcBef>
                <a:spcAft>
                  <a:spcPct val="0"/>
                </a:spcAft>
              </a:pPr>
              <a:t>12</a:t>
            </a:fld>
            <a:endParaRPr lang="en-US" sz="1000" dirty="0">
              <a:solidFill>
                <a:srgbClr val="000000"/>
              </a:solidFill>
              <a:latin typeface="Arial" charset="0"/>
              <a:cs typeface="Arial"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943207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p:txBody>
          <a:bodyPr/>
          <a:lstStyle/>
          <a:p>
            <a:pPr>
              <a:defRPr/>
            </a:pPr>
            <a:fld id="{88866B12-203D-42E6-950E-CD5EC9B9CD9E}" type="slidenum">
              <a:rPr lang="en-US" smtClean="0"/>
              <a:pPr>
                <a:defRPr/>
              </a:pPr>
              <a:t>13</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43448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sldNum" sz="quarter" idx="5"/>
          </p:nvPr>
        </p:nvSpPr>
        <p:spPr>
          <a:xfrm>
            <a:off x="3158497" y="9059539"/>
            <a:ext cx="709310" cy="247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4064" indent="-286179" defTabSz="930081">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6305" indent="-228943" defTabSz="930081">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4191" indent="-228943" defTabSz="930081">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62076" indent="-228943" defTabSz="930081">
              <a:lnSpc>
                <a:spcPct val="90000"/>
              </a:lnSpc>
              <a:spcBef>
                <a:spcPct val="15000"/>
              </a:spcBef>
              <a:buClr>
                <a:srgbClr val="008080"/>
              </a:buClr>
              <a:buChar char="–"/>
              <a:defRPr sz="1200">
                <a:solidFill>
                  <a:schemeClr val="tx1"/>
                </a:solidFill>
                <a:latin typeface="Arial" panose="020B0604020202020204" pitchFamily="34" charset="0"/>
              </a:defRPr>
            </a:lvl5pPr>
            <a:lvl6pPr marL="2519962" indent="-228943" defTabSz="930081"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7848" indent="-228943" defTabSz="930081"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5734" indent="-228943" defTabSz="930081"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93620" indent="-228943" defTabSz="930081"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083F920B-EBE6-4796-83CA-FD5186128D61}" type="slidenum">
              <a:rPr lang="en-US" sz="1000"/>
              <a:pPr>
                <a:lnSpc>
                  <a:spcPct val="100000"/>
                </a:lnSpc>
                <a:spcBef>
                  <a:spcPct val="0"/>
                </a:spcBef>
                <a:buClrTx/>
                <a:buSzTx/>
                <a:buFontTx/>
                <a:buNone/>
              </a:pPr>
              <a:t>14</a:t>
            </a:fld>
            <a:endParaRPr lang="en-US" sz="10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3066528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sldNum" sz="quarter" idx="5"/>
          </p:nvPr>
        </p:nvSpPr>
        <p:spPr/>
        <p:txBody>
          <a:bodyPr/>
          <a:lstStyle>
            <a:lvl1pPr defTabSz="931863" eaLnBrk="0" hangingPunct="0">
              <a:defRPr>
                <a:solidFill>
                  <a:schemeClr val="tx1"/>
                </a:solidFill>
                <a:latin typeface="Arial" panose="020B0604020202020204" pitchFamily="34" charset="0"/>
              </a:defRPr>
            </a:lvl1pPr>
            <a:lvl2pPr marL="744538" indent="-287338" defTabSz="931863" eaLnBrk="0" hangingPunct="0">
              <a:defRPr>
                <a:solidFill>
                  <a:schemeClr val="tx1"/>
                </a:solidFill>
                <a:latin typeface="Arial" panose="020B0604020202020204" pitchFamily="34" charset="0"/>
              </a:defRPr>
            </a:lvl2pPr>
            <a:lvl3pPr marL="1144588" indent="-228600" defTabSz="931863" eaLnBrk="0" hangingPunct="0">
              <a:defRPr>
                <a:solidFill>
                  <a:schemeClr val="tx1"/>
                </a:solidFill>
                <a:latin typeface="Arial" panose="020B0604020202020204" pitchFamily="34" charset="0"/>
              </a:defRPr>
            </a:lvl3pPr>
            <a:lvl4pPr marL="1603375" indent="-230188" defTabSz="931863" eaLnBrk="0" hangingPunct="0">
              <a:defRPr>
                <a:solidFill>
                  <a:schemeClr val="tx1"/>
                </a:solidFill>
                <a:latin typeface="Arial" panose="020B0604020202020204" pitchFamily="34" charset="0"/>
              </a:defRPr>
            </a:lvl4pPr>
            <a:lvl5pPr marL="2060575" indent="-228600" defTabSz="931863" eaLnBrk="0" hangingPunct="0">
              <a:defRPr>
                <a:solidFill>
                  <a:schemeClr val="tx1"/>
                </a:solidFill>
                <a:latin typeface="Arial" panose="020B0604020202020204" pitchFamily="34" charset="0"/>
              </a:defRPr>
            </a:lvl5pPr>
            <a:lvl6pPr marL="2517775" indent="-228600" defTabSz="931863" eaLnBrk="0" fontAlgn="base" hangingPunct="0">
              <a:spcBef>
                <a:spcPct val="0"/>
              </a:spcBef>
              <a:spcAft>
                <a:spcPct val="0"/>
              </a:spcAft>
              <a:defRPr>
                <a:solidFill>
                  <a:schemeClr val="tx1"/>
                </a:solidFill>
                <a:latin typeface="Arial" panose="020B0604020202020204" pitchFamily="34" charset="0"/>
              </a:defRPr>
            </a:lvl6pPr>
            <a:lvl7pPr marL="2974975" indent="-228600" defTabSz="931863" eaLnBrk="0" fontAlgn="base" hangingPunct="0">
              <a:spcBef>
                <a:spcPct val="0"/>
              </a:spcBef>
              <a:spcAft>
                <a:spcPct val="0"/>
              </a:spcAft>
              <a:defRPr>
                <a:solidFill>
                  <a:schemeClr val="tx1"/>
                </a:solidFill>
                <a:latin typeface="Arial" panose="020B0604020202020204" pitchFamily="34" charset="0"/>
              </a:defRPr>
            </a:lvl7pPr>
            <a:lvl8pPr marL="3432175" indent="-228600" defTabSz="931863" eaLnBrk="0" fontAlgn="base" hangingPunct="0">
              <a:spcBef>
                <a:spcPct val="0"/>
              </a:spcBef>
              <a:spcAft>
                <a:spcPct val="0"/>
              </a:spcAft>
              <a:defRPr>
                <a:solidFill>
                  <a:schemeClr val="tx1"/>
                </a:solidFill>
                <a:latin typeface="Arial" panose="020B0604020202020204" pitchFamily="34" charset="0"/>
              </a:defRPr>
            </a:lvl8pPr>
            <a:lvl9pPr marL="3889375"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BE6AB4-2914-49BA-8E91-CB1F3A1DCB94}" type="slidenum">
              <a:rPr lang="en-US" altLang="en-US"/>
              <a:pPr eaLnBrk="1" hangingPunct="1"/>
              <a:t>15</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792459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940007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664419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7B4316D7-5E5D-414D-8028-D6CC0CAC2BE5}" type="slidenum">
              <a:rPr lang="en-US" sz="1000"/>
              <a:pPr algn="ctr" defTabSz="930275"/>
              <a:t>20</a:t>
            </a:fld>
            <a:endParaRPr lang="en-US" sz="10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07432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66053084-6601-4212-9CC1-CE8511C81F8C}" type="slidenum">
              <a:rPr lang="en-US" altLang="en-US" sz="1000">
                <a:latin typeface="Arial" panose="020B0604020202020204" pitchFamily="34" charset="0"/>
              </a:rPr>
              <a:pPr algn="ctr" eaLnBrk="1" hangingPunct="1">
                <a:spcBef>
                  <a:spcPct val="0"/>
                </a:spcBef>
              </a:pPr>
              <a:t>22</a:t>
            </a:fld>
            <a:endParaRPr lang="en-US" altLang="en-US" sz="1000">
              <a:latin typeface="Arial" panose="020B060402020202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6199" tIns="46199" rIns="46199" bIns="46199" numCol="1" anchor="t" anchorCtr="0" compatLnSpc="1">
            <a:prstTxWarp prst="textNoShape">
              <a:avLst/>
            </a:prstTxWarp>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906636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917C07-7DE5-416D-8509-621CFF8152F6}" type="slidenum">
              <a:rPr lang="en-US" smtClean="0">
                <a:solidFill>
                  <a:srgbClr val="000000"/>
                </a:solidFill>
              </a:rPr>
              <a:pPr/>
              <a:t>2</a:t>
            </a:fld>
            <a:endParaRPr lang="en-US">
              <a:solidFill>
                <a:srgbClr val="000000"/>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983279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5F8523C-8729-40F0-9536-D6C4CA3AD238}" type="slidenum">
              <a:rPr lang="en-US" smtClean="0"/>
              <a:pPr/>
              <a:t>24</a:t>
            </a:fld>
            <a:endParaRPr lang="en-US" dirty="0"/>
          </a:p>
        </p:txBody>
      </p:sp>
      <p:sp>
        <p:nvSpPr>
          <p:cNvPr id="4" name="Slide Image Placeholder 3"/>
          <p:cNvSpPr>
            <a:spLocks noGrp="1" noRot="1" noChangeAspect="1"/>
          </p:cNvSpPr>
          <p:nvPr>
            <p:ph type="sldImg"/>
          </p:nvPr>
        </p:nvSpPr>
        <p:spPr>
          <a:xfrm>
            <a:off x="1371600" y="320675"/>
            <a:ext cx="4114800" cy="3086100"/>
          </a:xfrm>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16904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5F8523C-8729-40F0-9536-D6C4CA3AD238}" type="slidenum">
              <a:rPr lang="en-US" smtClean="0"/>
              <a:pPr/>
              <a:t>25</a:t>
            </a:fld>
            <a:endParaRPr lang="en-US" dirty="0"/>
          </a:p>
        </p:txBody>
      </p:sp>
      <p:sp>
        <p:nvSpPr>
          <p:cNvPr id="4" name="Slide Image Placeholder 3"/>
          <p:cNvSpPr>
            <a:spLocks noGrp="1" noRot="1" noChangeAspect="1"/>
          </p:cNvSpPr>
          <p:nvPr>
            <p:ph type="sldImg"/>
          </p:nvPr>
        </p:nvSpPr>
        <p:spPr>
          <a:xfrm>
            <a:off x="1371600" y="320675"/>
            <a:ext cx="4114800" cy="3086100"/>
          </a:xfrm>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75170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Rectangle 3"/>
          <p:cNvSpPr>
            <a:spLocks noGrp="1" noChangeArrowheads="1"/>
          </p:cNvSpPr>
          <p:nvPr>
            <p:ph type="sldNum" sz="quarter" idx="5"/>
          </p:nvPr>
        </p:nvSpPr>
        <p:spPr>
          <a:xfrm>
            <a:off x="0" y="8866597"/>
            <a:ext cx="6856413" cy="275815"/>
          </a:xfrm>
        </p:spPr>
        <p:txBody>
          <a:bodyPr/>
          <a:lstStyle/>
          <a:p>
            <a:fld id="{DFAE48C8-4C0E-4121-B49D-8A4ED1444B03}" type="slidenum">
              <a:rPr lang="en-US" smtClean="0"/>
              <a:pPr/>
              <a:t>26</a:t>
            </a:fld>
            <a:endParaRPr lang="en-US"/>
          </a:p>
        </p:txBody>
      </p:sp>
    </p:spTree>
    <p:extLst>
      <p:ext uri="{BB962C8B-B14F-4D97-AF65-F5344CB8AC3E}">
        <p14:creationId xmlns:p14="http://schemas.microsoft.com/office/powerpoint/2010/main" val="3004488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
        <p:nvSpPr>
          <p:cNvPr id="7" name="Rectangle 3"/>
          <p:cNvSpPr>
            <a:spLocks noGrp="1" noChangeArrowheads="1"/>
          </p:cNvSpPr>
          <p:nvPr>
            <p:ph type="sldNum" sz="quarter" idx="5"/>
          </p:nvPr>
        </p:nvSpPr>
        <p:spPr>
          <a:xfrm>
            <a:off x="0" y="8866597"/>
            <a:ext cx="6856413" cy="275815"/>
          </a:xfrm>
        </p:spPr>
        <p:txBody>
          <a:bodyPr/>
          <a:lstStyle/>
          <a:p>
            <a:fld id="{DFAE48C8-4C0E-4121-B49D-8A4ED1444B03}" type="slidenum">
              <a:rPr lang="en-US" smtClean="0"/>
              <a:pPr/>
              <a:t>27</a:t>
            </a:fld>
            <a:endParaRPr lang="en-US"/>
          </a:p>
        </p:txBody>
      </p:sp>
    </p:spTree>
    <p:extLst>
      <p:ext uri="{BB962C8B-B14F-4D97-AF65-F5344CB8AC3E}">
        <p14:creationId xmlns:p14="http://schemas.microsoft.com/office/powerpoint/2010/main" val="3694957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Rectangle 3"/>
          <p:cNvSpPr>
            <a:spLocks noGrp="1" noChangeArrowheads="1"/>
          </p:cNvSpPr>
          <p:nvPr>
            <p:ph type="sldNum" sz="quarter" idx="5"/>
          </p:nvPr>
        </p:nvSpPr>
        <p:spPr>
          <a:xfrm>
            <a:off x="0" y="8866597"/>
            <a:ext cx="6856413" cy="275815"/>
          </a:xfrm>
        </p:spPr>
        <p:txBody>
          <a:bodyPr/>
          <a:lstStyle/>
          <a:p>
            <a:fld id="{DFAE48C8-4C0E-4121-B49D-8A4ED1444B03}" type="slidenum">
              <a:rPr lang="en-US" smtClean="0"/>
              <a:pPr/>
              <a:t>28</a:t>
            </a:fld>
            <a:endParaRPr lang="en-US"/>
          </a:p>
        </p:txBody>
      </p:sp>
    </p:spTree>
    <p:extLst>
      <p:ext uri="{BB962C8B-B14F-4D97-AF65-F5344CB8AC3E}">
        <p14:creationId xmlns:p14="http://schemas.microsoft.com/office/powerpoint/2010/main" val="3125749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Rectangle 3"/>
          <p:cNvSpPr>
            <a:spLocks noGrp="1" noChangeArrowheads="1"/>
          </p:cNvSpPr>
          <p:nvPr>
            <p:ph type="sldNum" sz="quarter" idx="5"/>
          </p:nvPr>
        </p:nvSpPr>
        <p:spPr>
          <a:xfrm>
            <a:off x="0" y="8866597"/>
            <a:ext cx="6856413" cy="275815"/>
          </a:xfrm>
        </p:spPr>
        <p:txBody>
          <a:bodyPr/>
          <a:lstStyle/>
          <a:p>
            <a:fld id="{DFAE48C8-4C0E-4121-B49D-8A4ED1444B03}" type="slidenum">
              <a:rPr lang="en-US" smtClean="0"/>
              <a:pPr/>
              <a:t>29</a:t>
            </a:fld>
            <a:endParaRPr lang="en-US"/>
          </a:p>
        </p:txBody>
      </p:sp>
    </p:spTree>
    <p:extLst>
      <p:ext uri="{BB962C8B-B14F-4D97-AF65-F5344CB8AC3E}">
        <p14:creationId xmlns:p14="http://schemas.microsoft.com/office/powerpoint/2010/main" val="1466124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7A4CB9-A249-4D16-A7EE-00D0DD445217}" type="slidenum">
              <a:rPr lang="en-US" altLang="en-US"/>
              <a:pPr>
                <a:spcBef>
                  <a:spcPct val="0"/>
                </a:spcBef>
              </a:pPr>
              <a:t>30</a:t>
            </a:fld>
            <a:endParaRPr lang="en-US" alt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789567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31</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5110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32</a:t>
            </a:fld>
            <a:endParaRPr lang="en-US" dirty="0"/>
          </a:p>
        </p:txBody>
      </p:sp>
    </p:spTree>
    <p:extLst>
      <p:ext uri="{BB962C8B-B14F-4D97-AF65-F5344CB8AC3E}">
        <p14:creationId xmlns:p14="http://schemas.microsoft.com/office/powerpoint/2010/main" val="3756432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33</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81279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5"/>
          </p:nvPr>
        </p:nvSpPr>
        <p:spPr>
          <a:xfrm>
            <a:off x="3090111" y="9059540"/>
            <a:ext cx="693406" cy="247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5A31CDB-2F51-446C-9F5C-F906A36CD1F6}" type="slidenum">
              <a:rPr lang="en-US" altLang="en-US" smtClean="0">
                <a:solidFill>
                  <a:srgbClr val="000000"/>
                </a:solidFill>
              </a:rPr>
              <a:pPr/>
              <a:t>3</a:t>
            </a:fld>
            <a:endParaRPr lang="en-US" altLang="en-US">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a:latin typeface="Arial" panose="020B0604020202020204" pitchFamily="34" charset="0"/>
            </a:endParaRPr>
          </a:p>
        </p:txBody>
      </p:sp>
    </p:spTree>
    <p:extLst>
      <p:ext uri="{BB962C8B-B14F-4D97-AF65-F5344CB8AC3E}">
        <p14:creationId xmlns:p14="http://schemas.microsoft.com/office/powerpoint/2010/main" val="1399568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34</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881270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p:txBody>
          <a:bodyPr/>
          <a:lstStyle/>
          <a:p>
            <a:pPr>
              <a:defRPr/>
            </a:pPr>
            <a:fld id="{B9D90101-61DE-411D-A84C-6E553EAAC6FD}" type="slidenum">
              <a:rPr lang="en-US" smtClean="0">
                <a:solidFill>
                  <a:srgbClr val="000000"/>
                </a:solidFill>
              </a:rPr>
              <a:pPr>
                <a:defRPr/>
              </a:pPr>
              <a:t>35</a:t>
            </a:fld>
            <a:endParaRPr lang="en-US">
              <a:solidFill>
                <a:srgbClr val="000000"/>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50230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36</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1142868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37</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1841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38</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716920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39</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488024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40</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421932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p:txBody>
          <a:bodyPr/>
          <a:lstStyle/>
          <a:p>
            <a:fld id="{84A05840-4E1C-4B98-B737-88B0F9D480A2}" type="slidenum">
              <a:rPr lang="en-US" smtClean="0"/>
              <a:pPr/>
              <a:t>41</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711473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7A4CB9-A249-4D16-A7EE-00D0DD445217}" type="slidenum">
              <a:rPr lang="en-US" altLang="en-US"/>
              <a:pPr>
                <a:spcBef>
                  <a:spcPct val="0"/>
                </a:spcBef>
              </a:pPr>
              <a:t>42</a:t>
            </a:fld>
            <a:endParaRPr lang="en-US" alt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1169726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43</a:t>
            </a:fld>
            <a:endParaRPr lang="en-US">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96271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4</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a:p>
        </p:txBody>
      </p:sp>
    </p:spTree>
    <p:extLst>
      <p:ext uri="{BB962C8B-B14F-4D97-AF65-F5344CB8AC3E}">
        <p14:creationId xmlns:p14="http://schemas.microsoft.com/office/powerpoint/2010/main" val="773174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F4CE8453-8513-4D29-B28F-13C377093495}" type="slidenum">
              <a:rPr lang="en-US" altLang="en-US" sz="1000"/>
              <a:pPr algn="ctr" eaLnBrk="1" hangingPunct="1"/>
              <a:t>44</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586539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spcBef>
                <a:spcPct val="30000"/>
              </a:spcBef>
              <a:defRPr sz="1200">
                <a:solidFill>
                  <a:schemeClr val="tx1"/>
                </a:solidFill>
                <a:latin typeface="Calibri" panose="020F0502020204030204" pitchFamily="34" charset="0"/>
              </a:defRPr>
            </a:lvl1pPr>
            <a:lvl2pPr marL="742950" indent="-285750" defTabSz="930275">
              <a:spcBef>
                <a:spcPct val="30000"/>
              </a:spcBef>
              <a:defRPr sz="1200">
                <a:solidFill>
                  <a:schemeClr val="tx1"/>
                </a:solidFill>
                <a:latin typeface="Calibri" panose="020F0502020204030204" pitchFamily="34" charset="0"/>
              </a:defRPr>
            </a:lvl2pPr>
            <a:lvl3pPr marL="1143000" indent="-228600" defTabSz="930275">
              <a:spcBef>
                <a:spcPct val="30000"/>
              </a:spcBef>
              <a:defRPr sz="1200">
                <a:solidFill>
                  <a:schemeClr val="tx1"/>
                </a:solidFill>
                <a:latin typeface="Calibri" panose="020F0502020204030204" pitchFamily="34" charset="0"/>
              </a:defRPr>
            </a:lvl3pPr>
            <a:lvl4pPr marL="1600200" indent="-228600" defTabSz="930275">
              <a:spcBef>
                <a:spcPct val="30000"/>
              </a:spcBef>
              <a:defRPr sz="1200">
                <a:solidFill>
                  <a:schemeClr val="tx1"/>
                </a:solidFill>
                <a:latin typeface="Calibri" panose="020F0502020204030204" pitchFamily="34" charset="0"/>
              </a:defRPr>
            </a:lvl4pPr>
            <a:lvl5pPr marL="2057400" indent="-228600" defTabSz="930275">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58052743-A64A-4F74-B715-6AF97E5A6C72}" type="slidenum">
              <a:rPr lang="en-US" altLang="en-US" sz="1000">
                <a:latin typeface="Arial" panose="020B0604020202020204" pitchFamily="34" charset="0"/>
              </a:rPr>
              <a:pPr algn="ctr" eaLnBrk="1" hangingPunct="1">
                <a:spcBef>
                  <a:spcPct val="0"/>
                </a:spcBef>
              </a:pPr>
              <a:t>45</a:t>
            </a:fld>
            <a:endParaRPr lang="en-US" altLang="en-US" sz="1000">
              <a:latin typeface="Arial" panose="020B0604020202020204" pitchFamily="34"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714052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D7E564-D97F-4C5E-925C-5D7F94AEC8F6}" type="slidenum">
              <a:rPr lang="en-US" altLang="en-US" smtClean="0"/>
              <a:pPr/>
              <a:t>46</a:t>
            </a:fld>
            <a:endParaRPr lang="en-US" altLang="en-US"/>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140738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0A90206F-1E34-43B5-9377-D01A35913966}" type="slidenum">
              <a:rPr lang="en-US" smtClean="0"/>
              <a:pPr defTabSz="930193">
                <a:defRPr/>
              </a:pPr>
              <a:t>47</a:t>
            </a:fld>
            <a:endParaRPr 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0951612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0A90206F-1E34-43B5-9377-D01A35913966}" type="slidenum">
              <a:rPr lang="en-US" smtClean="0"/>
              <a:pPr defTabSz="930193">
                <a:defRPr/>
              </a:pPr>
              <a:t>48</a:t>
            </a:fld>
            <a:endParaRPr 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8218146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0A90206F-1E34-43B5-9377-D01A35913966}" type="slidenum">
              <a:rPr lang="en-US" smtClean="0"/>
              <a:pPr defTabSz="930193">
                <a:defRPr/>
              </a:pPr>
              <a:t>49</a:t>
            </a:fld>
            <a:endParaRPr 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176722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7A4CB9-A249-4D16-A7EE-00D0DD445217}" type="slidenum">
              <a:rPr lang="en-US" altLang="en-US"/>
              <a:pPr>
                <a:spcBef>
                  <a:spcPct val="0"/>
                </a:spcBef>
              </a:pPr>
              <a:t>50</a:t>
            </a:fld>
            <a:endParaRPr lang="en-US" alt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5980977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C5570AF6-D6D9-42D8-9B95-280A50B12681}" type="slidenum">
              <a:rPr lang="en-US" sz="1000"/>
              <a:pPr algn="ctr"/>
              <a:t>51</a:t>
            </a:fld>
            <a:endParaRPr lang="en-US" sz="10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atin typeface="Arial" panose="020B0604020202020204" pitchFamily="34" charset="0"/>
            </a:endParaRPr>
          </a:p>
        </p:txBody>
      </p:sp>
    </p:spTree>
    <p:extLst>
      <p:ext uri="{BB962C8B-B14F-4D97-AF65-F5344CB8AC3E}">
        <p14:creationId xmlns:p14="http://schemas.microsoft.com/office/powerpoint/2010/main" val="625905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52</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a:latin typeface="Arial" panose="020B0604020202020204" pitchFamily="34" charset="0"/>
            </a:endParaRPr>
          </a:p>
        </p:txBody>
      </p:sp>
    </p:spTree>
    <p:extLst>
      <p:ext uri="{BB962C8B-B14F-4D97-AF65-F5344CB8AC3E}">
        <p14:creationId xmlns:p14="http://schemas.microsoft.com/office/powerpoint/2010/main" val="741780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53</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1769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5</a:t>
            </a:fld>
            <a:endParaRPr lang="en-US">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495999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96B2E4A3-0134-488F-A12C-2C5AB084CC49}" type="slidenum">
              <a:rPr lang="en-US" sz="1000"/>
              <a:pPr algn="ctr" defTabSz="931863"/>
              <a:t>54</a:t>
            </a:fld>
            <a:endParaRPr lang="en-US" sz="100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a:p>
        </p:txBody>
      </p:sp>
    </p:spTree>
    <p:extLst>
      <p:ext uri="{BB962C8B-B14F-4D97-AF65-F5344CB8AC3E}">
        <p14:creationId xmlns:p14="http://schemas.microsoft.com/office/powerpoint/2010/main" val="15166730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96B2E4A3-0134-488F-A12C-2C5AB084CC49}" type="slidenum">
              <a:rPr lang="en-US" sz="1000"/>
              <a:pPr algn="ctr" defTabSz="931863"/>
              <a:t>55</a:t>
            </a:fld>
            <a:endParaRPr lang="en-US" sz="100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a:p>
        </p:txBody>
      </p:sp>
    </p:spTree>
    <p:extLst>
      <p:ext uri="{BB962C8B-B14F-4D97-AF65-F5344CB8AC3E}">
        <p14:creationId xmlns:p14="http://schemas.microsoft.com/office/powerpoint/2010/main" val="39085756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30275"/>
            <a:fld id="{8FE13FB2-D921-4FB5-A9BF-C47823BF8019}" type="slidenum">
              <a:rPr lang="en-US" sz="1000"/>
              <a:pPr algn="ctr" defTabSz="930275"/>
              <a:t>56</a:t>
            </a:fld>
            <a:endParaRPr lang="en-US" sz="1000"/>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lIns="46125" tIns="46125" rIns="46125" bIns="46125" numCol="1" anchor="t" anchorCtr="0" compatLnSpc="1">
            <a:prstTxWarp prst="textNoShape">
              <a:avLst/>
            </a:prstTxWarp>
          </a:bodyPr>
          <a:lstStyle/>
          <a:p>
            <a:endParaRPr lang="en-US"/>
          </a:p>
        </p:txBody>
      </p:sp>
    </p:spTree>
    <p:extLst>
      <p:ext uri="{BB962C8B-B14F-4D97-AF65-F5344CB8AC3E}">
        <p14:creationId xmlns:p14="http://schemas.microsoft.com/office/powerpoint/2010/main" val="37393568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A7D0BFB-2183-41D6-A6E0-560F2AF755DD}" type="slidenum">
              <a:rPr lang="en-US" sz="1000" smtClean="0"/>
              <a:pPr>
                <a:lnSpc>
                  <a:spcPct val="100000"/>
                </a:lnSpc>
                <a:spcBef>
                  <a:spcPct val="0"/>
                </a:spcBef>
                <a:buClrTx/>
                <a:buSzTx/>
                <a:buFontTx/>
                <a:buNone/>
              </a:pPr>
              <a:t>57</a:t>
            </a:fld>
            <a:endParaRPr lang="en-US" sz="10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6780272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txBox="1">
            <a:spLocks noGrp="1" noChangeArrowheads="1"/>
          </p:cNvSpPr>
          <p:nvPr/>
        </p:nvSpPr>
        <p:spPr bwMode="auto">
          <a:xfrm>
            <a:off x="4214896" y="6575141"/>
            <a:ext cx="936884" cy="24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986" tIns="45586" rIns="44986" bIns="45586" anchor="b">
            <a:spAutoFit/>
          </a:bodyPr>
          <a:lstStyle>
            <a:lvl1pPr defTabSz="909638">
              <a:defRPr>
                <a:solidFill>
                  <a:schemeClr val="tx1"/>
                </a:solidFill>
                <a:latin typeface="Arial" panose="020B0604020202020204" pitchFamily="34" charset="0"/>
                <a:cs typeface="Arial" panose="020B0604020202020204" pitchFamily="34" charset="0"/>
              </a:defRPr>
            </a:lvl1pPr>
            <a:lvl2pPr marL="742950" indent="-285750" defTabSz="909638">
              <a:defRPr>
                <a:solidFill>
                  <a:schemeClr val="tx1"/>
                </a:solidFill>
                <a:latin typeface="Arial" panose="020B0604020202020204" pitchFamily="34" charset="0"/>
                <a:cs typeface="Arial" panose="020B0604020202020204" pitchFamily="34" charset="0"/>
              </a:defRPr>
            </a:lvl2pPr>
            <a:lvl3pPr marL="1143000" indent="-228600" defTabSz="909638">
              <a:defRPr>
                <a:solidFill>
                  <a:schemeClr val="tx1"/>
                </a:solidFill>
                <a:latin typeface="Arial" panose="020B0604020202020204" pitchFamily="34" charset="0"/>
                <a:cs typeface="Arial" panose="020B0604020202020204" pitchFamily="34" charset="0"/>
              </a:defRPr>
            </a:lvl3pPr>
            <a:lvl4pPr marL="1600200" indent="-228600" defTabSz="909638">
              <a:defRPr>
                <a:solidFill>
                  <a:schemeClr val="tx1"/>
                </a:solidFill>
                <a:latin typeface="Arial" panose="020B0604020202020204" pitchFamily="34" charset="0"/>
                <a:cs typeface="Arial" panose="020B0604020202020204" pitchFamily="34" charset="0"/>
              </a:defRPr>
            </a:lvl4pPr>
            <a:lvl5pPr marL="2057400" indent="-228600" defTabSz="909638">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fld id="{6AF3E4F9-5F1C-4D37-9822-DDDE1438DD35}" type="slidenum">
              <a:rPr lang="en-US" altLang="en-US" sz="1000">
                <a:solidFill>
                  <a:srgbClr val="000000"/>
                </a:solidFill>
              </a:rPr>
              <a:pPr algn="ctr" fontAlgn="base">
                <a:spcBef>
                  <a:spcPct val="0"/>
                </a:spcBef>
                <a:spcAft>
                  <a:spcPct val="0"/>
                </a:spcAft>
              </a:pPr>
              <a:t>58</a:t>
            </a:fld>
            <a:endParaRPr lang="en-US" altLang="en-US" sz="1000">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161" tIns="45161" rIns="45161" bIns="45161"/>
          <a:lstStyle/>
          <a:p>
            <a:endParaRPr lang="en-US" altLang="en-US">
              <a:latin typeface="Arial" panose="020B0604020202020204" pitchFamily="34" charset="0"/>
            </a:endParaRPr>
          </a:p>
        </p:txBody>
      </p:sp>
    </p:spTree>
    <p:extLst>
      <p:ext uri="{BB962C8B-B14F-4D97-AF65-F5344CB8AC3E}">
        <p14:creationId xmlns:p14="http://schemas.microsoft.com/office/powerpoint/2010/main" val="13629242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59</a:t>
            </a:fld>
            <a:endParaRPr lang="en-US">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008242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61</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6741547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fld id="{29163C5C-8774-45C9-882E-9C984C03A171}" type="slidenum">
              <a:rPr lang="en-US" smtClean="0"/>
              <a:pPr/>
              <a:t>62</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43995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63</a:t>
            </a:fld>
            <a:endParaRPr lang="en-US">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89881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4394821" y="6837573"/>
            <a:ext cx="982033" cy="249723"/>
          </a:xfrm>
          <a:prstGeom prst="rect">
            <a:avLst/>
          </a:prstGeom>
          <a:noFill/>
          <a:ln w="9525">
            <a:noFill/>
            <a:miter lim="800000"/>
            <a:headEnd/>
            <a:tailEnd/>
          </a:ln>
        </p:spPr>
        <p:txBody>
          <a:bodyPr lIns="46829" tIns="47454" rIns="46829" bIns="47454" anchor="b">
            <a:spAutoFit/>
          </a:bodyPr>
          <a:lstStyle/>
          <a:p>
            <a:pPr algn="ctr" defTabSz="947950" fontAlgn="base">
              <a:spcBef>
                <a:spcPct val="0"/>
              </a:spcBef>
              <a:spcAft>
                <a:spcPct val="0"/>
              </a:spcAft>
            </a:pPr>
            <a:fld id="{5C1989CA-1A92-4DB6-A85A-D489C0504DE6}" type="slidenum">
              <a:rPr lang="en-US" sz="1000">
                <a:solidFill>
                  <a:srgbClr val="000000"/>
                </a:solidFill>
                <a:latin typeface="Arial" charset="0"/>
                <a:cs typeface="Arial" charset="0"/>
              </a:rPr>
              <a:pPr algn="ctr" defTabSz="947950" fontAlgn="base">
                <a:spcBef>
                  <a:spcPct val="0"/>
                </a:spcBef>
                <a:spcAft>
                  <a:spcPct val="0"/>
                </a:spcAft>
              </a:pPr>
              <a:t>64</a:t>
            </a:fld>
            <a:endParaRPr lang="en-US" sz="1000">
              <a:solidFill>
                <a:srgbClr val="000000"/>
              </a:solidFill>
              <a:latin typeface="Arial" charset="0"/>
              <a:cs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7902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4113558" y="6608290"/>
            <a:ext cx="921038" cy="247794"/>
          </a:xfrm>
        </p:spPr>
        <p:txBody>
          <a:bodyPr/>
          <a:lstStyle/>
          <a:p>
            <a:pPr defTabSz="909710">
              <a:defRPr/>
            </a:pPr>
            <a:fld id="{5858BD08-603D-48F8-9A20-C039EB7A66EE}" type="slidenum">
              <a:rPr lang="en-US" smtClean="0">
                <a:solidFill>
                  <a:srgbClr val="000000"/>
                </a:solidFill>
              </a:rPr>
              <a:pPr defTabSz="909710">
                <a:defRPr/>
              </a:pPr>
              <a:t>6</a:t>
            </a:fld>
            <a:endParaRPr lang="en-US" dirty="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7039304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3"/>
          <p:cNvSpPr txBox="1">
            <a:spLocks noGrp="1" noChangeArrowheads="1"/>
          </p:cNvSpPr>
          <p:nvPr/>
        </p:nvSpPr>
        <p:spPr bwMode="auto">
          <a:xfrm>
            <a:off x="3154363" y="90503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1863" eaLnBrk="0" hangingPunct="0">
              <a:defRPr>
                <a:solidFill>
                  <a:schemeClr val="tx1"/>
                </a:solidFill>
                <a:latin typeface="Arial" panose="020B0604020202020204" pitchFamily="34" charset="0"/>
              </a:defRPr>
            </a:lvl1pPr>
            <a:lvl2pPr marL="744538" indent="-287338" defTabSz="931863" eaLnBrk="0" hangingPunct="0">
              <a:defRPr>
                <a:solidFill>
                  <a:schemeClr val="tx1"/>
                </a:solidFill>
                <a:latin typeface="Arial" panose="020B0604020202020204" pitchFamily="34" charset="0"/>
              </a:defRPr>
            </a:lvl2pPr>
            <a:lvl3pPr marL="1144588" indent="-228600" defTabSz="931863" eaLnBrk="0" hangingPunct="0">
              <a:defRPr>
                <a:solidFill>
                  <a:schemeClr val="tx1"/>
                </a:solidFill>
                <a:latin typeface="Arial" panose="020B0604020202020204" pitchFamily="34" charset="0"/>
              </a:defRPr>
            </a:lvl3pPr>
            <a:lvl4pPr marL="1603375" indent="-230188" defTabSz="931863" eaLnBrk="0" hangingPunct="0">
              <a:defRPr>
                <a:solidFill>
                  <a:schemeClr val="tx1"/>
                </a:solidFill>
                <a:latin typeface="Arial" panose="020B0604020202020204" pitchFamily="34" charset="0"/>
              </a:defRPr>
            </a:lvl4pPr>
            <a:lvl5pPr marL="2060575" indent="-228600" defTabSz="931863" eaLnBrk="0" hangingPunct="0">
              <a:defRPr>
                <a:solidFill>
                  <a:schemeClr val="tx1"/>
                </a:solidFill>
                <a:latin typeface="Arial" panose="020B0604020202020204" pitchFamily="34" charset="0"/>
              </a:defRPr>
            </a:lvl5pPr>
            <a:lvl6pPr marL="2517775" indent="-228600" defTabSz="931863" eaLnBrk="0" fontAlgn="base" hangingPunct="0">
              <a:spcBef>
                <a:spcPct val="0"/>
              </a:spcBef>
              <a:spcAft>
                <a:spcPct val="0"/>
              </a:spcAft>
              <a:defRPr>
                <a:solidFill>
                  <a:schemeClr val="tx1"/>
                </a:solidFill>
                <a:latin typeface="Arial" panose="020B0604020202020204" pitchFamily="34" charset="0"/>
              </a:defRPr>
            </a:lvl6pPr>
            <a:lvl7pPr marL="2974975" indent="-228600" defTabSz="931863" eaLnBrk="0" fontAlgn="base" hangingPunct="0">
              <a:spcBef>
                <a:spcPct val="0"/>
              </a:spcBef>
              <a:spcAft>
                <a:spcPct val="0"/>
              </a:spcAft>
              <a:defRPr>
                <a:solidFill>
                  <a:schemeClr val="tx1"/>
                </a:solidFill>
                <a:latin typeface="Arial" panose="020B0604020202020204" pitchFamily="34" charset="0"/>
              </a:defRPr>
            </a:lvl7pPr>
            <a:lvl8pPr marL="3432175" indent="-228600" defTabSz="931863" eaLnBrk="0" fontAlgn="base" hangingPunct="0">
              <a:spcBef>
                <a:spcPct val="0"/>
              </a:spcBef>
              <a:spcAft>
                <a:spcPct val="0"/>
              </a:spcAft>
              <a:defRPr>
                <a:solidFill>
                  <a:schemeClr val="tx1"/>
                </a:solidFill>
                <a:latin typeface="Arial" panose="020B0604020202020204" pitchFamily="34" charset="0"/>
              </a:defRPr>
            </a:lvl8pPr>
            <a:lvl9pPr marL="3889375"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55202233-5B18-417F-A7E4-56D1A9780672}" type="slidenum">
              <a:rPr lang="en-US" altLang="en-US" sz="1000"/>
              <a:pPr algn="ctr" eaLnBrk="1" hangingPunct="1"/>
              <a:t>65</a:t>
            </a:fld>
            <a:endParaRPr lang="en-US" altLang="en-US" sz="1000"/>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3600568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3"/>
          <p:cNvSpPr txBox="1">
            <a:spLocks noGrp="1" noChangeArrowheads="1"/>
          </p:cNvSpPr>
          <p:nvPr/>
        </p:nvSpPr>
        <p:spPr bwMode="auto">
          <a:xfrm>
            <a:off x="3154363" y="90503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438E9078-60B2-43A2-B42F-71B3317A68D2}" type="slidenum">
              <a:rPr lang="en-US" altLang="en-US" sz="1000"/>
              <a:pPr algn="ctr" eaLnBrk="1" hangingPunct="1"/>
              <a:t>66</a:t>
            </a:fld>
            <a:endParaRPr lang="en-US" altLang="en-US" sz="1000"/>
          </a:p>
        </p:txBody>
      </p:sp>
      <p:sp>
        <p:nvSpPr>
          <p:cNvPr id="382979" name="Rectangle 4"/>
          <p:cNvSpPr>
            <a:spLocks noGrp="1" noRot="1" noChangeAspect="1" noChangeArrowheads="1" noTextEdit="1"/>
          </p:cNvSpPr>
          <p:nvPr>
            <p:ph type="sldImg"/>
          </p:nvPr>
        </p:nvSpPr>
        <p:spPr>
          <a:ln/>
        </p:spPr>
      </p:sp>
      <p:sp>
        <p:nvSpPr>
          <p:cNvPr id="382980" name="Rectangle 5"/>
          <p:cNvSpPr>
            <a:spLocks noGrp="1" noChangeArrowheads="1"/>
          </p:cNvSpPr>
          <p:nvPr>
            <p:ph type="body" idx="1"/>
          </p:nvPr>
        </p:nvSpPr>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1448751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3"/>
          <p:cNvSpPr txBox="1">
            <a:spLocks noGrp="1" noChangeArrowheads="1"/>
          </p:cNvSpPr>
          <p:nvPr/>
        </p:nvSpPr>
        <p:spPr bwMode="auto">
          <a:xfrm>
            <a:off x="3154363" y="90503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9AACEB11-0DBE-4F36-BCB9-496BD7AA90CC}" type="slidenum">
              <a:rPr lang="en-US" altLang="en-US" sz="1000"/>
              <a:pPr algn="ctr" eaLnBrk="1" hangingPunct="1"/>
              <a:t>67</a:t>
            </a:fld>
            <a:endParaRPr lang="en-US" altLang="en-US" sz="1000"/>
          </a:p>
        </p:txBody>
      </p:sp>
      <p:sp>
        <p:nvSpPr>
          <p:cNvPr id="388099" name="Rectangle 4"/>
          <p:cNvSpPr>
            <a:spLocks noGrp="1" noRot="1" noChangeAspect="1" noChangeArrowheads="1" noTextEdit="1"/>
          </p:cNvSpPr>
          <p:nvPr>
            <p:ph type="sldImg"/>
          </p:nvPr>
        </p:nvSpPr>
        <p:spPr>
          <a:ln/>
        </p:spPr>
      </p:sp>
      <p:sp>
        <p:nvSpPr>
          <p:cNvPr id="388100" name="Rectangle 5"/>
          <p:cNvSpPr>
            <a:spLocks noGrp="1" noChangeArrowheads="1"/>
          </p:cNvSpPr>
          <p:nvPr>
            <p:ph type="body" idx="1"/>
          </p:nvPr>
        </p:nvSpPr>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1207309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3"/>
          <p:cNvSpPr txBox="1">
            <a:spLocks noGrp="1" noChangeArrowheads="1"/>
          </p:cNvSpPr>
          <p:nvPr/>
        </p:nvSpPr>
        <p:spPr bwMode="auto">
          <a:xfrm>
            <a:off x="3154363" y="90503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7F9F5C92-5DBC-4F0E-BDF6-05D894FC2954}" type="slidenum">
              <a:rPr lang="en-US" altLang="en-US" sz="1000"/>
              <a:pPr algn="ctr" eaLnBrk="1" hangingPunct="1"/>
              <a:t>68</a:t>
            </a:fld>
            <a:endParaRPr lang="en-US" altLang="en-US" sz="1000"/>
          </a:p>
        </p:txBody>
      </p:sp>
      <p:sp>
        <p:nvSpPr>
          <p:cNvPr id="396291" name="Rectangle 4"/>
          <p:cNvSpPr>
            <a:spLocks noGrp="1" noRot="1" noChangeAspect="1" noChangeArrowheads="1" noTextEdit="1"/>
          </p:cNvSpPr>
          <p:nvPr>
            <p:ph type="sldImg"/>
          </p:nvPr>
        </p:nvSpPr>
        <p:spPr>
          <a:ln/>
        </p:spPr>
      </p:sp>
      <p:sp>
        <p:nvSpPr>
          <p:cNvPr id="396292" name="Rectangle 5"/>
          <p:cNvSpPr>
            <a:spLocks noGrp="1" noChangeArrowheads="1"/>
          </p:cNvSpPr>
          <p:nvPr>
            <p:ph type="body" idx="1"/>
          </p:nvPr>
        </p:nvSpPr>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068477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E7BE1A6-7F8C-4196-89DC-3992B7F8D005}" type="slidenum">
              <a:rPr lang="en-US" sz="1000" smtClean="0"/>
              <a:pPr>
                <a:lnSpc>
                  <a:spcPct val="100000"/>
                </a:lnSpc>
                <a:spcBef>
                  <a:spcPct val="0"/>
                </a:spcBef>
                <a:buClrTx/>
                <a:buSzTx/>
                <a:buFontTx/>
                <a:buNone/>
              </a:pPr>
              <a:t>70</a:t>
            </a:fld>
            <a:endParaRPr lang="en-US" sz="100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11019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500677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a:t>
            </a:fld>
            <a:endParaRPr lang="en-US"/>
          </a:p>
        </p:txBody>
      </p:sp>
    </p:spTree>
    <p:extLst>
      <p:ext uri="{BB962C8B-B14F-4D97-AF65-F5344CB8AC3E}">
        <p14:creationId xmlns:p14="http://schemas.microsoft.com/office/powerpoint/2010/main" val="3291412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7" y="9059054"/>
            <a:ext cx="692032" cy="248472"/>
          </a:xfrm>
          <a:noFill/>
        </p:spPr>
        <p:txBody>
          <a:bodyPr/>
          <a:lstStyle/>
          <a:p>
            <a:pPr defTabSz="928787"/>
            <a:fld id="{5D11E945-B2AB-401C-B79F-AAE9AF6B9630}" type="slidenum">
              <a:rPr lang="en-US" smtClean="0"/>
              <a:pPr defTabSz="928787"/>
              <a:t>9</a:t>
            </a:fld>
            <a:endParaRPr lang="en-US" dirty="0"/>
          </a:p>
        </p:txBody>
      </p:sp>
      <p:sp>
        <p:nvSpPr>
          <p:cNvPr id="6147" name="Slide Image Placeholder 1"/>
          <p:cNvSpPr>
            <a:spLocks noGrp="1" noRot="1" noChangeAspect="1" noTextEdit="1"/>
          </p:cNvSpPr>
          <p:nvPr>
            <p:ph type="sldImg"/>
          </p:nvPr>
        </p:nvSpPr>
        <p:spPr>
          <a:xfrm>
            <a:off x="1108075" y="700088"/>
            <a:ext cx="4654550" cy="3490912"/>
          </a:xfrm>
          <a:ln w="12700"/>
        </p:spPr>
      </p:sp>
      <p:sp>
        <p:nvSpPr>
          <p:cNvPr id="6148" name="Notes Placeholder 2"/>
          <p:cNvSpPr>
            <a:spLocks noGrp="1"/>
          </p:cNvSpPr>
          <p:nvPr>
            <p:ph type="body" idx="1"/>
          </p:nvPr>
        </p:nvSpPr>
        <p:spPr>
          <a:xfrm>
            <a:off x="687669" y="4422468"/>
            <a:ext cx="5495112" cy="4187195"/>
          </a:xfrm>
          <a:noFill/>
          <a:ln/>
        </p:spPr>
        <p:txBody>
          <a:bodyPr lIns="91420" tIns="45711" rIns="91420" bIns="45711"/>
          <a:lstStyle/>
          <a:p>
            <a:pPr marL="0" indent="0"/>
            <a:endParaRPr lang="en-US" dirty="0"/>
          </a:p>
        </p:txBody>
      </p:sp>
    </p:spTree>
    <p:extLst>
      <p:ext uri="{BB962C8B-B14F-4D97-AF65-F5344CB8AC3E}">
        <p14:creationId xmlns:p14="http://schemas.microsoft.com/office/powerpoint/2010/main" val="1801712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pic>
        <p:nvPicPr>
          <p:cNvPr id="5" name="Picture 1188" descr="Title Page bar_112409_1pm"/>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80"/>
          <p:cNvSpPr>
            <a:spLocks noChangeArrowheads="1"/>
          </p:cNvSpPr>
          <p:nvPr userDrawn="1"/>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pic>
        <p:nvPicPr>
          <p:cNvPr id="7" name="Picture 1181"/>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C7CE44A6-08A3-4EDC-9AA1-B75CAD25D284}" type="slidenum">
              <a:rPr lang="en-US"/>
              <a:pPr>
                <a:defRPr/>
              </a:pPr>
              <a:t>‹#›</a:t>
            </a:fld>
            <a:endParaRPr lang="en-US"/>
          </a:p>
        </p:txBody>
      </p:sp>
    </p:spTree>
    <p:extLst>
      <p:ext uri="{BB962C8B-B14F-4D97-AF65-F5344CB8AC3E}">
        <p14:creationId xmlns:p14="http://schemas.microsoft.com/office/powerpoint/2010/main" val="343742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5CA3F832-405F-473A-AEBF-6BBA17722A7F}" type="slidenum">
              <a:rPr lang="en-US"/>
              <a:pPr>
                <a:defRPr/>
              </a:pPr>
              <a:t>‹#›</a:t>
            </a:fld>
            <a:endParaRPr lang="en-US"/>
          </a:p>
        </p:txBody>
      </p:sp>
    </p:spTree>
    <p:extLst>
      <p:ext uri="{BB962C8B-B14F-4D97-AF65-F5344CB8AC3E}">
        <p14:creationId xmlns:p14="http://schemas.microsoft.com/office/powerpoint/2010/main" val="3170198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988CC8D-BC15-42C3-BD28-93F118DEB587}" type="slidenum">
              <a:rPr lang="en-US"/>
              <a:pPr>
                <a:defRPr/>
              </a:pPr>
              <a:t>‹#›</a:t>
            </a:fld>
            <a:endParaRPr lang="en-US"/>
          </a:p>
        </p:txBody>
      </p:sp>
    </p:spTree>
    <p:extLst>
      <p:ext uri="{BB962C8B-B14F-4D97-AF65-F5344CB8AC3E}">
        <p14:creationId xmlns:p14="http://schemas.microsoft.com/office/powerpoint/2010/main" val="2887749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238861E-E66A-44C6-BC05-549F3B21ECC8}" type="slidenum">
              <a:rPr lang="en-US"/>
              <a:pPr>
                <a:defRPr/>
              </a:pPr>
              <a:t>‹#›</a:t>
            </a:fld>
            <a:endParaRPr lang="en-US"/>
          </a:p>
        </p:txBody>
      </p:sp>
    </p:spTree>
    <p:extLst>
      <p:ext uri="{BB962C8B-B14F-4D97-AF65-F5344CB8AC3E}">
        <p14:creationId xmlns:p14="http://schemas.microsoft.com/office/powerpoint/2010/main" val="1483207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723447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4214172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309560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03420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036016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903581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7633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753E19BC-72EA-4944-A6D5-E76C09A3E3EB}" type="slidenum">
              <a:rPr lang="en-US"/>
              <a:pPr>
                <a:defRPr/>
              </a:pPr>
              <a:t>‹#›</a:t>
            </a:fld>
            <a:endParaRPr lang="en-US"/>
          </a:p>
        </p:txBody>
      </p:sp>
    </p:spTree>
    <p:extLst>
      <p:ext uri="{BB962C8B-B14F-4D97-AF65-F5344CB8AC3E}">
        <p14:creationId xmlns:p14="http://schemas.microsoft.com/office/powerpoint/2010/main" val="3882399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960000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808703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907568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018152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201056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588453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13993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D8B6903F-C881-4C4B-B417-A78D6B888238}" type="slidenum">
              <a:rPr lang="en-US"/>
              <a:pPr>
                <a:defRPr/>
              </a:pPr>
              <a:t>‹#›</a:t>
            </a:fld>
            <a:endParaRPr lang="en-US"/>
          </a:p>
        </p:txBody>
      </p:sp>
    </p:spTree>
    <p:extLst>
      <p:ext uri="{BB962C8B-B14F-4D97-AF65-F5344CB8AC3E}">
        <p14:creationId xmlns:p14="http://schemas.microsoft.com/office/powerpoint/2010/main" val="929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5389C89F-D7B2-464A-8F94-EABCE06EE3EB}" type="slidenum">
              <a:rPr lang="en-US"/>
              <a:pPr>
                <a:defRPr/>
              </a:pPr>
              <a:t>‹#›</a:t>
            </a:fld>
            <a:endParaRPr lang="en-US"/>
          </a:p>
        </p:txBody>
      </p:sp>
    </p:spTree>
    <p:extLst>
      <p:ext uri="{BB962C8B-B14F-4D97-AF65-F5344CB8AC3E}">
        <p14:creationId xmlns:p14="http://schemas.microsoft.com/office/powerpoint/2010/main" val="185954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DF73E5DB-D9E3-46FD-B988-65A0DC0D4D46}" type="slidenum">
              <a:rPr lang="en-US"/>
              <a:pPr>
                <a:defRPr/>
              </a:pPr>
              <a:t>‹#›</a:t>
            </a:fld>
            <a:endParaRPr lang="en-US"/>
          </a:p>
        </p:txBody>
      </p:sp>
    </p:spTree>
    <p:extLst>
      <p:ext uri="{BB962C8B-B14F-4D97-AF65-F5344CB8AC3E}">
        <p14:creationId xmlns:p14="http://schemas.microsoft.com/office/powerpoint/2010/main" val="319725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CA8DDCFE-182B-49A8-B5CF-E8526483AE25}" type="slidenum">
              <a:rPr lang="en-US"/>
              <a:pPr>
                <a:defRPr/>
              </a:pPr>
              <a:t>‹#›</a:t>
            </a:fld>
            <a:endParaRPr lang="en-US"/>
          </a:p>
        </p:txBody>
      </p:sp>
    </p:spTree>
    <p:extLst>
      <p:ext uri="{BB962C8B-B14F-4D97-AF65-F5344CB8AC3E}">
        <p14:creationId xmlns:p14="http://schemas.microsoft.com/office/powerpoint/2010/main" val="341448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929A08F0-F4EC-497E-B6F2-860E348B2268}" type="slidenum">
              <a:rPr lang="en-US"/>
              <a:pPr>
                <a:defRPr/>
              </a:pPr>
              <a:t>‹#›</a:t>
            </a:fld>
            <a:endParaRPr lang="en-US"/>
          </a:p>
        </p:txBody>
      </p:sp>
    </p:spTree>
    <p:extLst>
      <p:ext uri="{BB962C8B-B14F-4D97-AF65-F5344CB8AC3E}">
        <p14:creationId xmlns:p14="http://schemas.microsoft.com/office/powerpoint/2010/main" val="302657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46C3F27-F676-440C-A6C8-BB8F85BCDE90}" type="slidenum">
              <a:rPr lang="en-US"/>
              <a:pPr>
                <a:defRPr/>
              </a:pPr>
              <a:t>‹#›</a:t>
            </a:fld>
            <a:endParaRPr lang="en-US"/>
          </a:p>
        </p:txBody>
      </p:sp>
    </p:spTree>
    <p:extLst>
      <p:ext uri="{BB962C8B-B14F-4D97-AF65-F5344CB8AC3E}">
        <p14:creationId xmlns:p14="http://schemas.microsoft.com/office/powerpoint/2010/main" val="99939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8A606CA0-55FB-420E-A6FC-FEA7F53FB00D}" type="slidenum">
              <a:rPr lang="en-US"/>
              <a:pPr>
                <a:defRPr/>
              </a:pPr>
              <a:t>‹#›</a:t>
            </a:fld>
            <a:endParaRPr lang="en-US"/>
          </a:p>
        </p:txBody>
      </p:sp>
    </p:spTree>
    <p:extLst>
      <p:ext uri="{BB962C8B-B14F-4D97-AF65-F5344CB8AC3E}">
        <p14:creationId xmlns:p14="http://schemas.microsoft.com/office/powerpoint/2010/main" val="263587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4"/>
          <p:cNvSpPr>
            <a:spLocks noChangeArrowheads="1"/>
          </p:cNvSpPr>
          <p:nvPr/>
        </p:nvSpPr>
        <p:spPr bwMode="white">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pic>
        <p:nvPicPr>
          <p:cNvPr id="1027" name="Picture 109" descr="Text Page"/>
          <p:cNvPicPr>
            <a:picLocks noChangeAspect="1" noChangeArrowheads="1"/>
          </p:cNvPicPr>
          <p:nvPr/>
        </p:nvPicPr>
        <p:blipFill>
          <a:blip r:embed="rId28" cstate="hqprint">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5"/>
          <p:cNvSpPr>
            <a:spLocks noGrp="1" noChangeArrowheads="1"/>
          </p:cNvSpPr>
          <p:nvPr>
            <p:ph type="body" idx="1"/>
          </p:nvPr>
        </p:nvSpPr>
        <p:spPr bwMode="auto">
          <a:xfrm>
            <a:off x="495300" y="1647825"/>
            <a:ext cx="81534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44"/>
          <p:cNvSpPr>
            <a:spLocks noGrp="1" noChangeArrowheads="1"/>
          </p:cNvSpPr>
          <p:nvPr>
            <p:ph type="title"/>
          </p:nvPr>
        </p:nvSpPr>
        <p:spPr bwMode="black">
          <a:xfrm>
            <a:off x="298450" y="90488"/>
            <a:ext cx="74009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t>Click to edit </a:t>
            </a:r>
            <a:br>
              <a:rPr lang="en-US"/>
            </a:br>
            <a:r>
              <a:rPr lang="en-US"/>
              <a:t>Master title style</a:t>
            </a:r>
          </a:p>
        </p:txBody>
      </p:sp>
      <p:sp>
        <p:nvSpPr>
          <p:cNvPr id="1030" name="Rectangle 101"/>
          <p:cNvSpPr>
            <a:spLocks noChangeArrowheads="1"/>
          </p:cNvSpPr>
          <p:nvPr/>
        </p:nvSpPr>
        <p:spPr bwMode="auto">
          <a:xfrm>
            <a:off x="0" y="6807200"/>
            <a:ext cx="9144000" cy="50800"/>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pic>
        <p:nvPicPr>
          <p:cNvPr id="1031" name="Picture 102"/>
          <p:cNvPicPr>
            <a:picLocks noChangeAspect="1" noChangeArrowheads="1"/>
          </p:cNvPicPr>
          <p:nvPr/>
        </p:nvPicPr>
        <p:blipFill>
          <a:blip r:embed="rId29" cstate="print">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vl1pPr>
          </a:lstStyle>
          <a:p>
            <a:pPr>
              <a:defRPr/>
            </a:pPr>
            <a:fld id="{42A55064-2322-4C4E-BEE8-B455950874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51" r:id="rId1"/>
    <p:sldLayoutId id="2147486240" r:id="rId2"/>
    <p:sldLayoutId id="2147486241" r:id="rId3"/>
    <p:sldLayoutId id="2147486242" r:id="rId4"/>
    <p:sldLayoutId id="2147486243" r:id="rId5"/>
    <p:sldLayoutId id="2147486244" r:id="rId6"/>
    <p:sldLayoutId id="2147486245" r:id="rId7"/>
    <p:sldLayoutId id="2147486246" r:id="rId8"/>
    <p:sldLayoutId id="2147486247" r:id="rId9"/>
    <p:sldLayoutId id="2147486248" r:id="rId10"/>
    <p:sldLayoutId id="2147486249" r:id="rId11"/>
    <p:sldLayoutId id="2147486250" r:id="rId12"/>
    <p:sldLayoutId id="2147486252" r:id="rId13"/>
    <p:sldLayoutId id="2147486253" r:id="rId14"/>
    <p:sldLayoutId id="2147486254" r:id="rId15"/>
    <p:sldLayoutId id="2147486255" r:id="rId16"/>
    <p:sldLayoutId id="2147486256" r:id="rId17"/>
    <p:sldLayoutId id="2147486257" r:id="rId18"/>
    <p:sldLayoutId id="2147486258" r:id="rId19"/>
    <p:sldLayoutId id="2147486259" r:id="rId20"/>
    <p:sldLayoutId id="2147486260" r:id="rId21"/>
    <p:sldLayoutId id="2147486261" r:id="rId22"/>
    <p:sldLayoutId id="2147486262" r:id="rId23"/>
    <p:sldLayoutId id="2147486263" r:id="rId24"/>
    <p:sldLayoutId id="2147486264" r:id="rId25"/>
    <p:sldLayoutId id="2147486265" r:id="rId26"/>
  </p:sldLayoutIdLst>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anose="05000000000000000000"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anose="05000000000000000000"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panose="020B0604020202020204" pitchFamily="34"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anose="05000000000000000000"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10.vml"/><Relationship Id="rId6" Type="http://schemas.openxmlformats.org/officeDocument/2006/relationships/image" Target="../media/image13.emf"/><Relationship Id="rId5" Type="http://schemas.openxmlformats.org/officeDocument/2006/relationships/oleObject" Target="../embeddings/oleObject10.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14.emf"/><Relationship Id="rId5" Type="http://schemas.openxmlformats.org/officeDocument/2006/relationships/oleObject" Target="../embeddings/oleObject11.bin"/><Relationship Id="rId4" Type="http://schemas.openxmlformats.org/officeDocument/2006/relationships/hyperlink" Target="http://www.bea.gov/national/index.htm#gdp"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hyperlink" Target="https://www.frbatlanta.org/cqer/research/gdpbased_RII.aspx" TargetMode="Externa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4.xml"/><Relationship Id="rId1" Type="http://schemas.openxmlformats.org/officeDocument/2006/relationships/tags" Target="../tags/tag5.xml"/><Relationship Id="rId5" Type="http://schemas.openxmlformats.org/officeDocument/2006/relationships/chart" Target="../charts/chart3.xml"/><Relationship Id="rId4" Type="http://schemas.openxmlformats.org/officeDocument/2006/relationships/hyperlink" Target="http://www.ism.ws/ismreport/mfgrob.cfm"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5.xml"/><Relationship Id="rId1" Type="http://schemas.openxmlformats.org/officeDocument/2006/relationships/tags" Target="../tags/tag6.xml"/><Relationship Id="rId5" Type="http://schemas.openxmlformats.org/officeDocument/2006/relationships/chart" Target="../charts/chart4.xml"/><Relationship Id="rId4" Type="http://schemas.openxmlformats.org/officeDocument/2006/relationships/hyperlink" Target="http://www.ism.ws/ismreport/mfgrob.cfm"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6.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11.xml"/><Relationship Id="rId4" Type="http://schemas.openxmlformats.org/officeDocument/2006/relationships/chart" Target="../charts/char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tags" Target="../tags/tag12.xml"/><Relationship Id="rId4" Type="http://schemas.openxmlformats.org/officeDocument/2006/relationships/chart" Target="../charts/char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0.xml"/><Relationship Id="rId1" Type="http://schemas.openxmlformats.org/officeDocument/2006/relationships/tags" Target="../tags/tag13.xml"/><Relationship Id="rId5" Type="http://schemas.openxmlformats.org/officeDocument/2006/relationships/chart" Target="../charts/chart8.xml"/><Relationship Id="rId4" Type="http://schemas.openxmlformats.org/officeDocument/2006/relationships/chart" Target="../charts/char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9.xml"/><Relationship Id="rId1" Type="http://schemas.openxmlformats.org/officeDocument/2006/relationships/tags" Target="../tags/tag14.xml"/><Relationship Id="rId4" Type="http://schemas.openxmlformats.org/officeDocument/2006/relationships/chart" Target="../charts/chart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23.emf"/><Relationship Id="rId4" Type="http://schemas.openxmlformats.org/officeDocument/2006/relationships/oleObject" Target="../embeddings/oleObject1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24.emf"/><Relationship Id="rId5" Type="http://schemas.openxmlformats.org/officeDocument/2006/relationships/oleObject" Target="../embeddings/oleObject17.bin"/><Relationship Id="rId4" Type="http://schemas.openxmlformats.org/officeDocument/2006/relationships/hyperlink" Target="http://www.fhwa.dot.gov/policyinformation/travel_monitoring/tvt.cfm"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6.xml"/><Relationship Id="rId1" Type="http://schemas.openxmlformats.org/officeDocument/2006/relationships/tags" Target="../tags/tag15.xml"/><Relationship Id="rId4" Type="http://schemas.openxmlformats.org/officeDocument/2006/relationships/chart" Target="../charts/chart1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25.emf"/><Relationship Id="rId5" Type="http://schemas.openxmlformats.org/officeDocument/2006/relationships/oleObject" Target="../embeddings/oleObject18.bin"/><Relationship Id="rId4" Type="http://schemas.openxmlformats.org/officeDocument/2006/relationships/hyperlink" Target="http://www.fhwa.dot.gov/policyinformation/travel_monitoring/tvt.cfm"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1.xml"/><Relationship Id="rId1" Type="http://schemas.openxmlformats.org/officeDocument/2006/relationships/tags" Target="../tags/tag16.xml"/><Relationship Id="rId4" Type="http://schemas.openxmlformats.org/officeDocument/2006/relationships/chart" Target="../charts/chart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2.xml"/><Relationship Id="rId1" Type="http://schemas.openxmlformats.org/officeDocument/2006/relationships/tags" Target="../tags/tag17.xml"/><Relationship Id="rId4" Type="http://schemas.openxmlformats.org/officeDocument/2006/relationships/chart" Target="../charts/chart1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3.xml"/><Relationship Id="rId1" Type="http://schemas.openxmlformats.org/officeDocument/2006/relationships/tags" Target="../tags/tag18.xml"/><Relationship Id="rId4" Type="http://schemas.openxmlformats.org/officeDocument/2006/relationships/chart" Target="../charts/char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6.emf"/><Relationship Id="rId4" Type="http://schemas.openxmlformats.org/officeDocument/2006/relationships/oleObject" Target="../embeddings/oleObject19.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hyperlink" Target="http://www.census.gov/housing/hvs/data/histtabs.html%20Table%208" TargetMode="External"/><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hyperlink" Target="http://www.census.gov/housing/hvs/data/histtabs.html" TargetMode="External"/><Relationship Id="rId5" Type="http://schemas.openxmlformats.org/officeDocument/2006/relationships/image" Target="../media/image27.emf"/><Relationship Id="rId4" Type="http://schemas.openxmlformats.org/officeDocument/2006/relationships/oleObject" Target="../embeddings/oleObject20.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8.emf"/><Relationship Id="rId4" Type="http://schemas.openxmlformats.org/officeDocument/2006/relationships/oleObject" Target="../embeddings/oleObject21.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29.emf"/><Relationship Id="rId4" Type="http://schemas.openxmlformats.org/officeDocument/2006/relationships/oleObject" Target="../embeddings/oleObject22.bin"/></Relationships>
</file>

<file path=ppt/slides/_rels/slide4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30.emf"/><Relationship Id="rId5" Type="http://schemas.openxmlformats.org/officeDocument/2006/relationships/oleObject" Target="../embeddings/oleObject23.bin"/><Relationship Id="rId4" Type="http://schemas.openxmlformats.org/officeDocument/2006/relationships/hyperlink" Target="http://research.stlouisfed.org/fred2/data/PNFIC96.txt"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31.emf"/><Relationship Id="rId5" Type="http://schemas.openxmlformats.org/officeDocument/2006/relationships/oleObject" Target="../embeddings/oleObject24.bin"/><Relationship Id="rId4" Type="http://schemas.openxmlformats.org/officeDocument/2006/relationships/hyperlink" Target="http://research.stlouisfed.org/fred2/series/WASCUR"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32.emf"/><Relationship Id="rId4" Type="http://schemas.openxmlformats.org/officeDocument/2006/relationships/oleObject" Target="../embeddings/oleObject25.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3.emf"/><Relationship Id="rId4" Type="http://schemas.openxmlformats.org/officeDocument/2006/relationships/oleObject" Target="../embeddings/oleObject26.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4.emf"/><Relationship Id="rId4" Type="http://schemas.openxmlformats.org/officeDocument/2006/relationships/oleObject" Target="../embeddings/oleObject27.bin"/></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35.emf"/><Relationship Id="rId5" Type="http://schemas.openxmlformats.org/officeDocument/2006/relationships/oleObject" Target="../embeddings/oleObject28.bin"/><Relationship Id="rId4" Type="http://schemas.openxmlformats.org/officeDocument/2006/relationships/hyperlink" Target="http://www.federalreserve.gov/releases/h15/data.htm"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36.emf"/><Relationship Id="rId4" Type="http://schemas.openxmlformats.org/officeDocument/2006/relationships/oleObject" Target="../embeddings/oleObject29.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37.emf"/><Relationship Id="rId4" Type="http://schemas.openxmlformats.org/officeDocument/2006/relationships/oleObject" Target="../embeddings/oleObject30.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31.vml"/><Relationship Id="rId4" Type="http://schemas.openxmlformats.org/officeDocument/2006/relationships/image" Target="../media/image38.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2761320"/>
            <a:ext cx="9104313" cy="1348061"/>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US" sz="4800" dirty="0">
                <a:latin typeface="Arial" panose="020B0604020202020204" pitchFamily="34" charset="0"/>
              </a:rPr>
              <a:t>P/C Insurance Industry   Overview &amp; Outlook</a:t>
            </a:r>
            <a:endParaRPr lang="en-US" sz="4800" i="1" dirty="0">
              <a:solidFill>
                <a:srgbClr val="C00000"/>
              </a:solidFill>
              <a:latin typeface="Arial" panose="020B0604020202020204" pitchFamily="34" charset="0"/>
            </a:endParaRPr>
          </a:p>
        </p:txBody>
      </p:sp>
      <p:sp>
        <p:nvSpPr>
          <p:cNvPr id="6147" name="Rectangle 3"/>
          <p:cNvSpPr>
            <a:spLocks noGrp="1" noChangeArrowheads="1"/>
          </p:cNvSpPr>
          <p:nvPr>
            <p:ph type="subTitle" idx="1"/>
          </p:nvPr>
        </p:nvSpPr>
        <p:spPr>
          <a:xfrm>
            <a:off x="0" y="4632602"/>
            <a:ext cx="8951913" cy="1126462"/>
          </a:xfrm>
        </p:spPr>
        <p:txBody>
          <a:bodyPr/>
          <a:lstStyle/>
          <a:p>
            <a:pPr>
              <a:lnSpc>
                <a:spcPct val="80000"/>
              </a:lnSpc>
            </a:pPr>
            <a:r>
              <a:rPr lang="en-US" altLang="en-US" sz="2800" dirty="0">
                <a:latin typeface="Arial" panose="020B0604020202020204" pitchFamily="34" charset="0"/>
              </a:rPr>
              <a:t>PCICS Summer Meeting</a:t>
            </a:r>
            <a:br>
              <a:rPr lang="en-US" altLang="en-US" sz="2800" dirty="0">
                <a:latin typeface="Arial" panose="020B0604020202020204" pitchFamily="34" charset="0"/>
              </a:rPr>
            </a:br>
            <a:r>
              <a:rPr lang="en-US" altLang="en-US" sz="2800" dirty="0">
                <a:latin typeface="Arial" panose="020B0604020202020204" pitchFamily="34" charset="0"/>
              </a:rPr>
              <a:t>Minneapolis, MN </a:t>
            </a:r>
            <a:br>
              <a:rPr lang="en-US" altLang="en-US" sz="2800" dirty="0">
                <a:latin typeface="Arial" panose="020B0604020202020204" pitchFamily="34" charset="0"/>
              </a:rPr>
            </a:br>
            <a:r>
              <a:rPr lang="en-US" altLang="en-US" sz="2800" dirty="0">
                <a:latin typeface="Arial" panose="020B0604020202020204" pitchFamily="34" charset="0"/>
              </a:rPr>
              <a:t>August 22, 2016</a:t>
            </a:r>
            <a:endParaRPr lang="en-US" altLang="en-US" sz="2800" i="1" dirty="0">
              <a:solidFill>
                <a:srgbClr val="C00000"/>
              </a:solidFill>
              <a:latin typeface="Arial" panose="020B0604020202020204" pitchFamily="34" charset="0"/>
            </a:endParaRPr>
          </a:p>
        </p:txBody>
      </p:sp>
      <p:sp>
        <p:nvSpPr>
          <p:cNvPr id="6148" name="Rectangle 3"/>
          <p:cNvSpPr txBox="1">
            <a:spLocks noChangeArrowheads="1"/>
          </p:cNvSpPr>
          <p:nvPr/>
        </p:nvSpPr>
        <p:spPr bwMode="gray">
          <a:xfrm>
            <a:off x="0" y="58864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Clr>
                <a:schemeClr val="accent1"/>
              </a:buClr>
              <a:buFont typeface="Wingdings" panose="05000000000000000000" pitchFamily="2" charset="2"/>
              <a:buNone/>
            </a:pPr>
            <a:r>
              <a:rPr lang="en-US" sz="1800" b="1">
                <a:solidFill>
                  <a:schemeClr val="bg2"/>
                </a:solidFill>
              </a:rPr>
              <a:t>Steven N. Weisbart, Ph.D., CLU, Senior Vice President &amp; Chief Economist</a:t>
            </a:r>
          </a:p>
          <a:p>
            <a:pPr algn="ctr">
              <a:spcBef>
                <a:spcPct val="25000"/>
              </a:spcBef>
              <a:buClr>
                <a:schemeClr val="accent1"/>
              </a:buClr>
              <a:buFontTx/>
              <a:buNone/>
            </a:pPr>
            <a:r>
              <a:rPr lang="en-US" sz="1800" b="1">
                <a:solidFill>
                  <a:schemeClr val="bg2"/>
                </a:solidFill>
                <a:sym typeface="Symbol" panose="05050102010706020507" pitchFamily="18" charset="2"/>
              </a:rPr>
              <a:t>Insurance Information Institute  110 William Street  New York, NY 10038</a:t>
            </a:r>
          </a:p>
          <a:p>
            <a:pPr algn="ctr">
              <a:spcBef>
                <a:spcPct val="25000"/>
              </a:spcBef>
              <a:buClr>
                <a:schemeClr val="accent1"/>
              </a:buClr>
              <a:buFontTx/>
              <a:buNone/>
            </a:pPr>
            <a:r>
              <a:rPr lang="en-US" sz="1800" b="1">
                <a:solidFill>
                  <a:schemeClr val="bg1"/>
                </a:solidFill>
                <a:sym typeface="Symbol" panose="05050102010706020507" pitchFamily="18" charset="2"/>
              </a:rPr>
              <a:t>Tel: 212.346.5540  Cell: 917.494.5945  stevenw@iii.org  www.iii.org</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sz="900">
                <a:solidFill>
                  <a:schemeClr val="bg1"/>
                </a:solidFill>
              </a:rPr>
              <a:t>12/01/09 - 9pm</a:t>
            </a:r>
          </a:p>
        </p:txBody>
      </p:sp>
      <p:sp>
        <p:nvSpPr>
          <p:cNvPr id="10244"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sz="900">
                <a:solidFill>
                  <a:schemeClr val="bg1"/>
                </a:solidFill>
              </a:rPr>
              <a:t>eSlide – P6466 – The Financial Crisis and the Future of the P/C</a:t>
            </a:r>
          </a:p>
        </p:txBody>
      </p:sp>
      <p:sp>
        <p:nvSpPr>
          <p:cNvPr id="10245"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2D39490B-F499-4080-8A2D-092A72636FBE}" type="slidenum">
              <a:rPr lang="en-US" sz="900"/>
              <a:pPr algn="r">
                <a:lnSpc>
                  <a:spcPct val="85000"/>
                </a:lnSpc>
                <a:spcBef>
                  <a:spcPct val="20000"/>
                </a:spcBef>
              </a:pPr>
              <a:t>10</a:t>
            </a:fld>
            <a:endParaRPr lang="en-US" sz="900"/>
          </a:p>
        </p:txBody>
      </p:sp>
      <p:sp>
        <p:nvSpPr>
          <p:cNvPr id="10246" name="Rectangle 2"/>
          <p:cNvSpPr>
            <a:spLocks noGrp="1" noChangeArrowheads="1"/>
          </p:cNvSpPr>
          <p:nvPr>
            <p:ph type="title" idx="4294967295"/>
          </p:nvPr>
        </p:nvSpPr>
        <p:spPr>
          <a:xfrm>
            <a:off x="668435" y="94650"/>
            <a:ext cx="7150100" cy="914400"/>
          </a:xfrm>
        </p:spPr>
        <p:txBody>
          <a:bodyPr lIns="92075" tIns="46038" rIns="92075" bIns="46038" anchor="b"/>
          <a:lstStyle/>
          <a:p>
            <a:r>
              <a:rPr lang="en-US" dirty="0">
                <a:latin typeface="Arial" panose="020B0604020202020204" pitchFamily="34" charset="0"/>
              </a:rPr>
              <a:t>RNW All Lines, 2005-2014 Average, Vary Widely by State and Region</a:t>
            </a:r>
          </a:p>
        </p:txBody>
      </p:sp>
      <p:graphicFrame>
        <p:nvGraphicFramePr>
          <p:cNvPr id="10242" name="Object 3"/>
          <p:cNvGraphicFramePr>
            <a:graphicFrameLocks noGrp="1" noChangeAspect="1"/>
          </p:cNvGraphicFramePr>
          <p:nvPr>
            <p:ph idx="4294967295"/>
            <p:extLst>
              <p:ext uri="{D42A27DB-BD31-4B8C-83A1-F6EECF244321}">
                <p14:modId xmlns:p14="http://schemas.microsoft.com/office/powerpoint/2010/main" val="3364608285"/>
              </p:ext>
            </p:extLst>
          </p:nvPr>
        </p:nvGraphicFramePr>
        <p:xfrm>
          <a:off x="0" y="1275746"/>
          <a:ext cx="9144000" cy="5410200"/>
        </p:xfrm>
        <a:graphic>
          <a:graphicData uri="http://schemas.openxmlformats.org/presentationml/2006/ole">
            <mc:AlternateContent xmlns:mc="http://schemas.openxmlformats.org/markup-compatibility/2006">
              <mc:Choice xmlns:v="urn:schemas-microsoft-com:vml" Requires="v">
                <p:oleObj spid="_x0000_s321559" name="Chart" r:id="rId4" imgW="8820230" imgH="4572154" progId="MSGraph.Chart.8">
                  <p:embed followColorScheme="full"/>
                </p:oleObj>
              </mc:Choice>
              <mc:Fallback>
                <p:oleObj name="Chart" r:id="rId4" imgW="8820230" imgH="4572154" progId="MSGraph.Chart.8">
                  <p:embed followColorScheme="full"/>
                  <p:pic>
                    <p:nvPicPr>
                      <p:cNvPr id="10242" name="Object 3"/>
                      <p:cNvPicPr>
                        <a:picLocks noChangeAspect="1" noChangeArrowheads="1"/>
                      </p:cNvPicPr>
                      <p:nvPr/>
                    </p:nvPicPr>
                    <p:blipFill>
                      <a:blip r:embed="rId5"/>
                      <a:srcRect/>
                      <a:stretch>
                        <a:fillRect/>
                      </a:stretch>
                    </p:blipFill>
                    <p:spPr bwMode="auto">
                      <a:xfrm>
                        <a:off x="0" y="1275746"/>
                        <a:ext cx="9144000" cy="5410200"/>
                      </a:xfrm>
                      <a:prstGeom prst="rect">
                        <a:avLst/>
                      </a:prstGeom>
                    </p:spPr>
                  </p:pic>
                </p:oleObj>
              </mc:Fallback>
            </mc:AlternateContent>
          </a:graphicData>
        </a:graphic>
      </p:graphicFrame>
      <p:sp>
        <p:nvSpPr>
          <p:cNvPr id="10247" name="Text Box 4"/>
          <p:cNvSpPr txBox="1">
            <a:spLocks noChangeArrowheads="1"/>
          </p:cNvSpPr>
          <p:nvPr/>
        </p:nvSpPr>
        <p:spPr bwMode="auto">
          <a:xfrm>
            <a:off x="533400" y="6464642"/>
            <a:ext cx="7010400" cy="21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sz="1100" dirty="0"/>
              <a:t>Sources</a:t>
            </a:r>
            <a:r>
              <a:rPr lang="en-US" sz="1100"/>
              <a:t>:  NAIC; </a:t>
            </a:r>
            <a:r>
              <a:rPr lang="en-US" sz="1100" dirty="0"/>
              <a:t>Insurance Information Institute 		</a:t>
            </a:r>
          </a:p>
        </p:txBody>
      </p:sp>
      <p:sp>
        <p:nvSpPr>
          <p:cNvPr id="10248" name="Text Box 8"/>
          <p:cNvSpPr txBox="1">
            <a:spLocks noChangeArrowheads="1"/>
          </p:cNvSpPr>
          <p:nvPr/>
        </p:nvSpPr>
        <p:spPr bwMode="auto">
          <a:xfrm>
            <a:off x="1060938" y="1215048"/>
            <a:ext cx="130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Southwest</a:t>
            </a:r>
          </a:p>
        </p:txBody>
      </p:sp>
      <p:sp>
        <p:nvSpPr>
          <p:cNvPr id="10249" name="Text Box 9"/>
          <p:cNvSpPr txBox="1">
            <a:spLocks noChangeArrowheads="1"/>
          </p:cNvSpPr>
          <p:nvPr/>
        </p:nvSpPr>
        <p:spPr bwMode="auto">
          <a:xfrm>
            <a:off x="2497431" y="12065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Mountain</a:t>
            </a:r>
          </a:p>
        </p:txBody>
      </p:sp>
      <p:sp>
        <p:nvSpPr>
          <p:cNvPr id="10250" name="Text Box 10"/>
          <p:cNvSpPr txBox="1">
            <a:spLocks noChangeArrowheads="1"/>
          </p:cNvSpPr>
          <p:nvPr/>
        </p:nvSpPr>
        <p:spPr bwMode="auto">
          <a:xfrm>
            <a:off x="3819072" y="1215048"/>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Far West</a:t>
            </a:r>
          </a:p>
        </p:txBody>
      </p:sp>
      <p:sp>
        <p:nvSpPr>
          <p:cNvPr id="10251" name="Text Box 11"/>
          <p:cNvSpPr txBox="1">
            <a:spLocks noChangeArrowheads="1"/>
          </p:cNvSpPr>
          <p:nvPr/>
        </p:nvSpPr>
        <p:spPr bwMode="auto">
          <a:xfrm>
            <a:off x="6954935" y="1215048"/>
            <a:ext cx="172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Great Plains</a:t>
            </a:r>
          </a:p>
        </p:txBody>
      </p:sp>
      <p:sp>
        <p:nvSpPr>
          <p:cNvPr id="10252" name="Text Box 12"/>
          <p:cNvSpPr txBox="1">
            <a:spLocks noChangeArrowheads="1"/>
          </p:cNvSpPr>
          <p:nvPr/>
        </p:nvSpPr>
        <p:spPr bwMode="auto">
          <a:xfrm>
            <a:off x="5140713" y="1215663"/>
            <a:ext cx="1460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Great Lakes</a:t>
            </a:r>
          </a:p>
        </p:txBody>
      </p:sp>
    </p:spTree>
    <p:extLst>
      <p:ext uri="{BB962C8B-B14F-4D97-AF65-F5344CB8AC3E}">
        <p14:creationId xmlns:p14="http://schemas.microsoft.com/office/powerpoint/2010/main" val="120777074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763E1CF2-4BFE-47E3-96B9-B3E0ABB3E85B}" type="slidenum">
              <a:rPr lang="en-US" sz="900"/>
              <a:pPr algn="r">
                <a:lnSpc>
                  <a:spcPct val="85000"/>
                </a:lnSpc>
                <a:spcBef>
                  <a:spcPct val="20000"/>
                </a:spcBef>
              </a:pPr>
              <a:t>11</a:t>
            </a:fld>
            <a:endParaRPr lang="en-US" sz="900"/>
          </a:p>
        </p:txBody>
      </p:sp>
      <p:sp>
        <p:nvSpPr>
          <p:cNvPr id="9222" name="Rectangle 2"/>
          <p:cNvSpPr>
            <a:spLocks noGrp="1" noChangeArrowheads="1"/>
          </p:cNvSpPr>
          <p:nvPr>
            <p:ph type="title" idx="4294967295"/>
          </p:nvPr>
        </p:nvSpPr>
        <p:spPr>
          <a:xfrm>
            <a:off x="609600" y="119856"/>
            <a:ext cx="7150100" cy="914400"/>
          </a:xfrm>
        </p:spPr>
        <p:txBody>
          <a:bodyPr lIns="92075" tIns="46038" rIns="92075" bIns="46038" anchor="b"/>
          <a:lstStyle/>
          <a:p>
            <a:r>
              <a:rPr lang="en-US" dirty="0">
                <a:latin typeface="Arial" panose="020B0604020202020204" pitchFamily="34" charset="0"/>
              </a:rPr>
              <a:t>RNW All Lines, 2005-2014 Average, Vary Widely by State and Region</a:t>
            </a:r>
          </a:p>
        </p:txBody>
      </p:sp>
      <p:graphicFrame>
        <p:nvGraphicFramePr>
          <p:cNvPr id="9218" name="Object 3"/>
          <p:cNvGraphicFramePr>
            <a:graphicFrameLocks noGrp="1" noChangeAspect="1"/>
          </p:cNvGraphicFramePr>
          <p:nvPr>
            <p:ph idx="4294967295"/>
            <p:extLst>
              <p:ext uri="{D42A27DB-BD31-4B8C-83A1-F6EECF244321}">
                <p14:modId xmlns:p14="http://schemas.microsoft.com/office/powerpoint/2010/main" val="1241550981"/>
              </p:ext>
            </p:extLst>
          </p:nvPr>
        </p:nvGraphicFramePr>
        <p:xfrm>
          <a:off x="0" y="1206500"/>
          <a:ext cx="9144000" cy="5410200"/>
        </p:xfrm>
        <a:graphic>
          <a:graphicData uri="http://schemas.openxmlformats.org/presentationml/2006/ole">
            <mc:AlternateContent xmlns:mc="http://schemas.openxmlformats.org/markup-compatibility/2006">
              <mc:Choice xmlns:v="urn:schemas-microsoft-com:vml" Requires="v">
                <p:oleObj spid="_x0000_s320535" name="Chart" r:id="rId4" imgW="8820230" imgH="4572154" progId="MSGraph.Chart.8">
                  <p:embed followColorScheme="full"/>
                </p:oleObj>
              </mc:Choice>
              <mc:Fallback>
                <p:oleObj name="Chart" r:id="rId4" imgW="8820230" imgH="4572154" progId="MSGraph.Chart.8">
                  <p:embed followColorScheme="full"/>
                  <p:pic>
                    <p:nvPicPr>
                      <p:cNvPr id="9218" name="Object 3"/>
                      <p:cNvPicPr>
                        <a:picLocks noChangeAspect="1" noChangeArrowheads="1"/>
                      </p:cNvPicPr>
                      <p:nvPr/>
                    </p:nvPicPr>
                    <p:blipFill>
                      <a:blip r:embed="rId5"/>
                      <a:srcRect/>
                      <a:stretch>
                        <a:fillRect/>
                      </a:stretch>
                    </p:blipFill>
                    <p:spPr bwMode="auto">
                      <a:xfrm>
                        <a:off x="0" y="1206500"/>
                        <a:ext cx="9144000" cy="5410200"/>
                      </a:xfrm>
                      <a:prstGeom prst="rect">
                        <a:avLst/>
                      </a:prstGeom>
                    </p:spPr>
                  </p:pic>
                </p:oleObj>
              </mc:Fallback>
            </mc:AlternateContent>
          </a:graphicData>
        </a:graphic>
      </p:graphicFrame>
      <p:sp>
        <p:nvSpPr>
          <p:cNvPr id="9223" name="Text Box 4"/>
          <p:cNvSpPr txBox="1">
            <a:spLocks noChangeArrowheads="1"/>
          </p:cNvSpPr>
          <p:nvPr/>
        </p:nvSpPr>
        <p:spPr bwMode="auto">
          <a:xfrm>
            <a:off x="368300" y="6422574"/>
            <a:ext cx="8001000" cy="21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sz="1100" dirty="0"/>
              <a:t>Sources: Sources: NAIC; Insurance Information Institute.		</a:t>
            </a:r>
          </a:p>
        </p:txBody>
      </p:sp>
      <p:sp>
        <p:nvSpPr>
          <p:cNvPr id="9224" name="Text Box 9"/>
          <p:cNvSpPr txBox="1">
            <a:spLocks noChangeArrowheads="1"/>
          </p:cNvSpPr>
          <p:nvPr/>
        </p:nvSpPr>
        <p:spPr bwMode="auto">
          <a:xfrm>
            <a:off x="2165594" y="1567656"/>
            <a:ext cx="158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Southeast</a:t>
            </a:r>
          </a:p>
        </p:txBody>
      </p:sp>
      <p:sp>
        <p:nvSpPr>
          <p:cNvPr id="9225" name="Text Box 10"/>
          <p:cNvSpPr txBox="1">
            <a:spLocks noChangeArrowheads="1"/>
          </p:cNvSpPr>
          <p:nvPr/>
        </p:nvSpPr>
        <p:spPr bwMode="auto">
          <a:xfrm>
            <a:off x="4500684" y="1567656"/>
            <a:ext cx="1409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Mid-Atlantic</a:t>
            </a:r>
          </a:p>
        </p:txBody>
      </p:sp>
      <p:sp>
        <p:nvSpPr>
          <p:cNvPr id="9226" name="Text Box 11"/>
          <p:cNvSpPr txBox="1">
            <a:spLocks noChangeArrowheads="1"/>
          </p:cNvSpPr>
          <p:nvPr/>
        </p:nvSpPr>
        <p:spPr bwMode="auto">
          <a:xfrm>
            <a:off x="6070600" y="1567655"/>
            <a:ext cx="168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New England</a:t>
            </a:r>
          </a:p>
        </p:txBody>
      </p:sp>
    </p:spTree>
    <p:extLst>
      <p:ext uri="{BB962C8B-B14F-4D97-AF65-F5344CB8AC3E}">
        <p14:creationId xmlns:p14="http://schemas.microsoft.com/office/powerpoint/2010/main" val="192095682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12</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12005" y="100116"/>
            <a:ext cx="4312623" cy="860425"/>
          </a:xfrm>
        </p:spPr>
        <p:txBody>
          <a:bodyPr/>
          <a:lstStyle/>
          <a:p>
            <a:r>
              <a:rPr lang="en-US" dirty="0"/>
              <a:t>Policyholder Surplus, </a:t>
            </a:r>
            <a:br>
              <a:rPr lang="en-US" dirty="0"/>
            </a:br>
            <a:r>
              <a:rPr lang="en-US" dirty="0"/>
              <a:t>2006:Q4–2016:Q1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3959828456"/>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92984" name="Chart" r:id="rId5" imgW="8772688" imgH="3305046" progId="MSGraph.Chart.8">
                  <p:embed followColorScheme="full"/>
                </p:oleObj>
              </mc:Choice>
              <mc:Fallback>
                <p:oleObj name="Chart" r:id="rId5" imgW="8772688" imgH="3305046"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235631" y="1317659"/>
            <a:ext cx="1696563" cy="568325"/>
          </a:xfrm>
          <a:prstGeom prst="wedgeRectCallout">
            <a:avLst>
              <a:gd name="adj1" fmla="val -28187"/>
              <a:gd name="adj2" fmla="val 2174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2007:Q3</a:t>
            </a:r>
            <a:br>
              <a:rPr lang="en-US" sz="1600" b="1" dirty="0">
                <a:solidFill>
                  <a:srgbClr val="FFFFFF"/>
                </a:solidFill>
                <a:latin typeface="Arial" charset="0"/>
                <a:cs typeface="Arial" charset="0"/>
              </a:rPr>
            </a:br>
            <a:r>
              <a:rPr lang="en-US" sz="1600" b="1" dirty="0">
                <a:solidFill>
                  <a:srgbClr val="FFFFFF"/>
                </a:solidFill>
                <a:latin typeface="Arial" charset="0"/>
                <a:cs typeface="Arial" charset="0"/>
              </a:rPr>
              <a:t>Pre-Crisis Peak</a:t>
            </a: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6602312" y="3458818"/>
            <a:ext cx="1966875"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latin typeface="Arial" charset="0"/>
                <a:cs typeface="Arial" charset="0"/>
              </a:rPr>
              <a:t>Surplus as of 3/31/16 stood at $676.3B</a:t>
            </a:r>
          </a:p>
        </p:txBody>
      </p:sp>
      <p:sp>
        <p:nvSpPr>
          <p:cNvPr id="47116" name="Text Box 18"/>
          <p:cNvSpPr txBox="1">
            <a:spLocks noChangeArrowheads="1"/>
          </p:cNvSpPr>
          <p:nvPr/>
        </p:nvSpPr>
        <p:spPr bwMode="auto">
          <a:xfrm>
            <a:off x="169550" y="5560886"/>
            <a:ext cx="3112729" cy="830997"/>
          </a:xfrm>
          <a:prstGeom prst="rect">
            <a:avLst/>
          </a:prstGeom>
          <a:noFill/>
          <a:ln w="9525">
            <a:noFill/>
            <a:miter lim="800000"/>
            <a:headEnd/>
            <a:tailEnd/>
          </a:ln>
        </p:spPr>
        <p:txBody>
          <a:bodyPr wrap="square">
            <a:spAutoFit/>
          </a:bodyPr>
          <a:lstStyle/>
          <a:p>
            <a:pPr fontAlgn="base">
              <a:spcBef>
                <a:spcPct val="50000"/>
              </a:spcBef>
              <a:spcAft>
                <a:spcPct val="0"/>
              </a:spcAft>
            </a:pPr>
            <a:r>
              <a:rPr lang="en-US" sz="1200" dirty="0">
                <a:solidFill>
                  <a:srgbClr val="000000"/>
                </a:solidFill>
                <a:latin typeface="Arial" charset="0"/>
                <a:cs typeface="Arial" charset="0"/>
              </a:rPr>
              <a:t>2010:Q1 data includes $22.5B of paid-in capital from a holding company parent for one insurer’s investment in a non-insurance business.</a:t>
            </a: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industry now has $1 of surplus for every $0.77 of NPW,</a:t>
            </a:r>
            <a:br>
              <a:rPr lang="en-US" sz="2000" b="1" dirty="0">
                <a:solidFill>
                  <a:srgbClr val="FFFFFF"/>
                </a:solidFill>
                <a:latin typeface="Arial" charset="0"/>
                <a:cs typeface="Arial" charset="0"/>
              </a:rPr>
            </a:br>
            <a:r>
              <a:rPr lang="en-US" sz="2000" b="1" dirty="0">
                <a:solidFill>
                  <a:srgbClr val="FFFFFF"/>
                </a:solidFill>
                <a:latin typeface="Arial" charset="0"/>
                <a:cs typeface="Arial" charset="0"/>
              </a:rPr>
              <a:t>close to the 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3283"/>
              <a:gd name="adj2" fmla="val 2230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Drop due to near-record 2011 CAT losses</a:t>
            </a: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latin typeface="Arial" charset="0"/>
                <a:cs typeface="Arial" charset="0"/>
              </a:rPr>
              <a:t>The P/C insurance industry entered 2016</a:t>
            </a:r>
            <a:br>
              <a:rPr lang="en-US" sz="2000" b="1" dirty="0">
                <a:solidFill>
                  <a:srgbClr val="FFFFFF"/>
                </a:solidFill>
                <a:latin typeface="Arial" charset="0"/>
                <a:cs typeface="Arial" charset="0"/>
              </a:rPr>
            </a:br>
            <a:r>
              <a:rPr lang="en-US" sz="2000" b="1" dirty="0">
                <a:solidFill>
                  <a:srgbClr val="FFFFFF"/>
                </a:solidFill>
                <a:latin typeface="Arial" charset="0"/>
                <a:cs typeface="Arial" charset="0"/>
              </a:rPr>
              <a:t>in very strong financial condition.</a:t>
            </a:r>
          </a:p>
        </p:txBody>
      </p:sp>
    </p:spTree>
    <p:custDataLst>
      <p:tags r:id="rId2"/>
    </p:custDataLst>
    <p:extLst>
      <p:ext uri="{BB962C8B-B14F-4D97-AF65-F5344CB8AC3E}">
        <p14:creationId xmlns:p14="http://schemas.microsoft.com/office/powerpoint/2010/main" val="464343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1936749"/>
            <a:ext cx="7981950" cy="2366893"/>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Modest Economic Growth</a:t>
            </a:r>
            <a:br>
              <a:rPr lang="en-US" sz="4200" dirty="0">
                <a:solidFill>
                  <a:schemeClr val="bg1"/>
                </a:solidFill>
              </a:rPr>
            </a:br>
            <a:r>
              <a:rPr lang="en-US" sz="4200" dirty="0">
                <a:solidFill>
                  <a:schemeClr val="bg1"/>
                </a:solidFill>
              </a:rPr>
              <a:t>in 2016-17</a:t>
            </a:r>
            <a:br>
              <a:rPr lang="en-US" sz="4200" dirty="0">
                <a:solidFill>
                  <a:schemeClr val="bg1"/>
                </a:solidFill>
              </a:rPr>
            </a:br>
            <a:r>
              <a:rPr lang="en-US" sz="4200" dirty="0">
                <a:solidFill>
                  <a:schemeClr val="bg1"/>
                </a:solidFill>
              </a:rPr>
              <a:t>Should Increase the Exposure Base and Premium Volume</a:t>
            </a:r>
          </a:p>
        </p:txBody>
      </p:sp>
      <p:sp>
        <p:nvSpPr>
          <p:cNvPr id="3993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3994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B1C5A4B-9424-4354-A0E9-004375154C0F}" type="slidenum">
              <a:rPr lang="en-US" sz="900">
                <a:solidFill>
                  <a:schemeClr val="bg1"/>
                </a:solidFill>
              </a:rPr>
              <a:pPr algn="r" eaLnBrk="0" hangingPunct="0">
                <a:lnSpc>
                  <a:spcPct val="85000"/>
                </a:lnSpc>
                <a:spcBef>
                  <a:spcPct val="20000"/>
                </a:spcBef>
              </a:pPr>
              <a:t>13</a:t>
            </a:fld>
            <a:endParaRPr lang="en-US" sz="900">
              <a:solidFill>
                <a:schemeClr val="bg1"/>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EEA16F7A-1560-4516-AAD6-CF1C757EA59A}" type="slidenum">
              <a:rPr lang="en-US" smtClean="0"/>
              <a:pPr>
                <a:defRPr/>
              </a:pPr>
              <a:t>13</a:t>
            </a:fld>
            <a:endParaRPr lang="en-US"/>
          </a:p>
        </p:txBody>
      </p:sp>
      <p:sp>
        <p:nvSpPr>
          <p:cNvPr id="9" name="Rectangle 8"/>
          <p:cNvSpPr>
            <a:spLocks noChangeArrowheads="1"/>
          </p:cNvSpPr>
          <p:nvPr/>
        </p:nvSpPr>
        <p:spPr bwMode="auto">
          <a:xfrm>
            <a:off x="581024" y="4555759"/>
            <a:ext cx="7981951" cy="1089529"/>
          </a:xfrm>
          <a:prstGeom prst="rect">
            <a:avLst/>
          </a:prstGeom>
          <a:noFill/>
          <a:ln w="9525" algn="ctr">
            <a:noFill/>
            <a:miter lim="800000"/>
            <a:headEnd/>
            <a:tailEnd/>
          </a:ln>
        </p:spPr>
        <p:txBody>
          <a:bodyPr wrap="square" lIns="45720" rIns="45720">
            <a:spAutoFit/>
          </a:bodyPr>
          <a:lstStyle/>
          <a:p>
            <a:pPr marL="292100" indent="-292100" algn="ctr">
              <a:lnSpc>
                <a:spcPct val="90000"/>
              </a:lnSpc>
              <a:spcBef>
                <a:spcPct val="25000"/>
              </a:spcBef>
              <a:buClr>
                <a:srgbClr val="FF6801"/>
              </a:buClr>
            </a:pPr>
            <a:r>
              <a:rPr lang="en-US" sz="3600" b="1" dirty="0">
                <a:solidFill>
                  <a:srgbClr val="225A7A"/>
                </a:solidFill>
              </a:rPr>
              <a:t>Both Commercial and Personal Lines Should Benefit</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3364829168"/>
      </p:ext>
    </p:extLst>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3011"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EB3682F7-7F61-44E8-A796-1EE8D55E57AE}" type="slidenum">
              <a:rPr lang="en-US" sz="900" smtClean="0"/>
              <a:pPr>
                <a:lnSpc>
                  <a:spcPct val="85000"/>
                </a:lnSpc>
                <a:spcBef>
                  <a:spcPct val="20000"/>
                </a:spcBef>
                <a:buClrTx/>
                <a:buFontTx/>
                <a:buNone/>
              </a:pPr>
              <a:t>14</a:t>
            </a:fld>
            <a:endParaRPr lang="en-US" sz="900"/>
          </a:p>
        </p:txBody>
      </p:sp>
      <p:sp>
        <p:nvSpPr>
          <p:cNvPr id="43012" name="Rectangle 11"/>
          <p:cNvSpPr>
            <a:spLocks noGrp="1" noChangeArrowheads="1"/>
          </p:cNvSpPr>
          <p:nvPr>
            <p:ph type="title"/>
          </p:nvPr>
        </p:nvSpPr>
        <p:spPr>
          <a:xfrm>
            <a:off x="551370" y="187765"/>
            <a:ext cx="6686010" cy="860425"/>
          </a:xfrm>
        </p:spPr>
        <p:txBody>
          <a:bodyPr/>
          <a:lstStyle/>
          <a:p>
            <a:r>
              <a:rPr lang="en-US" dirty="0">
                <a:latin typeface="Arial" panose="020B0604020202020204" pitchFamily="34" charset="0"/>
              </a:rPr>
              <a:t>Real U.S. Quarterly GDP Growth</a:t>
            </a:r>
            <a:br>
              <a:rPr lang="en-US" dirty="0">
                <a:latin typeface="Arial" panose="020B0604020202020204" pitchFamily="34" charset="0"/>
              </a:rPr>
            </a:br>
            <a:r>
              <a:rPr lang="en-US" dirty="0">
                <a:latin typeface="Arial" panose="020B0604020202020204" pitchFamily="34" charset="0"/>
              </a:rPr>
              <a:t>Since the “Great Recession</a:t>
            </a:r>
          </a:p>
        </p:txBody>
      </p:sp>
      <p:sp>
        <p:nvSpPr>
          <p:cNvPr id="43013" name="Rectangle 3"/>
          <p:cNvSpPr>
            <a:spLocks noChangeArrowheads="1"/>
          </p:cNvSpPr>
          <p:nvPr/>
        </p:nvSpPr>
        <p:spPr bwMode="auto">
          <a:xfrm>
            <a:off x="0" y="6389410"/>
            <a:ext cx="8682038"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tabLst>
                <a:tab pos="342900" algn="l"/>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342900" algn="l"/>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342900" algn="l"/>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342900" algn="l"/>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342900" algn="l"/>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342900" algn="l"/>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342900" algn="l"/>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342900" algn="l"/>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342900" algn="l"/>
              </a:tabLst>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sz="1100" dirty="0"/>
              <a:t>Data are quarterly changes at annualized rates.</a:t>
            </a:r>
          </a:p>
          <a:p>
            <a:pPr>
              <a:lnSpc>
                <a:spcPct val="85000"/>
              </a:lnSpc>
              <a:spcBef>
                <a:spcPct val="25000"/>
              </a:spcBef>
              <a:buNone/>
            </a:pPr>
            <a:r>
              <a:rPr lang="en-US" sz="1100" dirty="0"/>
              <a:t>Sources: US Department of Commerce, at </a:t>
            </a:r>
            <a:r>
              <a:rPr lang="en-US" sz="1100" dirty="0">
                <a:hlinkClick r:id="rId4"/>
              </a:rPr>
              <a:t>http://www.bea.gov/national/index.htm#gdp</a:t>
            </a:r>
            <a:r>
              <a:rPr lang="en-US" sz="1100" dirty="0"/>
              <a:t> ; Insurance Information Institute.</a:t>
            </a:r>
          </a:p>
        </p:txBody>
      </p:sp>
      <p:graphicFrame>
        <p:nvGraphicFramePr>
          <p:cNvPr id="43014" name="Object 4"/>
          <p:cNvGraphicFramePr>
            <a:graphicFrameLocks noChangeAspect="1"/>
          </p:cNvGraphicFramePr>
          <p:nvPr>
            <p:extLst>
              <p:ext uri="{D42A27DB-BD31-4B8C-83A1-F6EECF244321}">
                <p14:modId xmlns:p14="http://schemas.microsoft.com/office/powerpoint/2010/main" val="2046536947"/>
              </p:ext>
            </p:extLst>
          </p:nvPr>
        </p:nvGraphicFramePr>
        <p:xfrm>
          <a:off x="323615" y="948532"/>
          <a:ext cx="8277460" cy="4346575"/>
        </p:xfrm>
        <a:graphic>
          <a:graphicData uri="http://schemas.openxmlformats.org/presentationml/2006/ole">
            <mc:AlternateContent xmlns:mc="http://schemas.openxmlformats.org/markup-compatibility/2006">
              <mc:Choice xmlns:v="urn:schemas-microsoft-com:vml" Requires="v">
                <p:oleObj spid="_x0000_s319522" name="Chart" r:id="rId5" imgW="8534284" imgH="3771784" progId="MSGraph.Chart.8">
                  <p:embed followColorScheme="full"/>
                </p:oleObj>
              </mc:Choice>
              <mc:Fallback>
                <p:oleObj name="Chart" r:id="rId5" imgW="8534284" imgH="3771784" progId="MSGraph.Chart.8">
                  <p:embed followColorScheme="full"/>
                  <p:pic>
                    <p:nvPicPr>
                      <p:cNvPr id="43014" name="Object 4"/>
                      <p:cNvPicPr>
                        <a:picLocks noChangeAspect="1" noChangeArrowheads="1"/>
                      </p:cNvPicPr>
                      <p:nvPr/>
                    </p:nvPicPr>
                    <p:blipFill>
                      <a:blip r:embed="rId6"/>
                      <a:srcRect/>
                      <a:stretch>
                        <a:fillRect/>
                      </a:stretch>
                    </p:blipFill>
                    <p:spPr bwMode="gray">
                      <a:xfrm>
                        <a:off x="323615" y="948532"/>
                        <a:ext cx="8277460" cy="4346575"/>
                      </a:xfrm>
                      <a:prstGeom prst="rect">
                        <a:avLst/>
                      </a:prstGeom>
                      <a:noFill/>
                      <a:ln>
                        <a:noFill/>
                      </a:ln>
                      <a:extLst/>
                    </p:spPr>
                  </p:pic>
                </p:oleObj>
              </mc:Fallback>
            </mc:AlternateContent>
          </a:graphicData>
        </a:graphic>
      </p:graphicFrame>
      <p:sp>
        <p:nvSpPr>
          <p:cNvPr id="1926150" name="Rectangle 6"/>
          <p:cNvSpPr>
            <a:spLocks noChangeArrowheads="1"/>
          </p:cNvSpPr>
          <p:nvPr/>
        </p:nvSpPr>
        <p:spPr bwMode="blackWhite">
          <a:xfrm>
            <a:off x="461963" y="5380832"/>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None/>
            </a:pPr>
            <a:r>
              <a:rPr lang="en-US" sz="1800" b="1" dirty="0">
                <a:solidFill>
                  <a:schemeClr val="bg1"/>
                </a:solidFill>
              </a:rPr>
              <a:t>Since the Great Recession ended, even 3% real growth (at an annual rate) in a quarter has been unusual.  Through 2016:Q2, it happened only 7 times in 28 quarters—and not once in the most recent 7 quarters.</a:t>
            </a:r>
          </a:p>
        </p:txBody>
      </p:sp>
      <p:cxnSp>
        <p:nvCxnSpPr>
          <p:cNvPr id="3" name="Straight Arrow Connector 2"/>
          <p:cNvCxnSpPr/>
          <p:nvPr/>
        </p:nvCxnSpPr>
        <p:spPr>
          <a:xfrm>
            <a:off x="784799" y="2199602"/>
            <a:ext cx="7816276"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PPTShape_2"/>
          <p:cNvSpPr>
            <a:spLocks noChangeArrowheads="1"/>
          </p:cNvSpPr>
          <p:nvPr/>
        </p:nvSpPr>
        <p:spPr bwMode="blackWhite">
          <a:xfrm>
            <a:off x="7079994" y="1180542"/>
            <a:ext cx="1283571" cy="568325"/>
          </a:xfrm>
          <a:prstGeom prst="wedgeRectCallout">
            <a:avLst>
              <a:gd name="adj1" fmla="val 33156"/>
              <a:gd name="adj2" fmla="val 265912"/>
            </a:avLst>
          </a:prstGeom>
          <a:solidFill>
            <a:schemeClr val="accent6">
              <a:lumMod val="60000"/>
              <a:lumOff val="40000"/>
            </a:schemeClr>
          </a:solidFill>
          <a:ln w="28575" algn="ctr">
            <a:solidFill>
              <a:schemeClr val="bg1"/>
            </a:solidFill>
            <a:miter lim="800000"/>
            <a:headEnd/>
            <a:tailEnd/>
          </a:ln>
        </p:spPr>
        <p:txBody>
          <a:bodyPr tIns="91440" bIns="91440" anchor="ctr"/>
          <a:lstStyle/>
          <a:p>
            <a:pPr algn="ctr">
              <a:lnSpc>
                <a:spcPct val="90000"/>
              </a:lnSpc>
              <a:spcBef>
                <a:spcPct val="50000"/>
              </a:spcBef>
              <a:buClr>
                <a:srgbClr val="FFFFFF"/>
              </a:buClr>
            </a:pPr>
            <a:r>
              <a:rPr lang="en-US" sz="1600" b="1" dirty="0">
                <a:latin typeface="Arial" charset="0"/>
                <a:cs typeface="Arial" charset="0"/>
              </a:rPr>
              <a:t>“Advance” estimate</a:t>
            </a:r>
            <a:endParaRPr lang="en-US" sz="1600" b="1" dirty="0"/>
          </a:p>
        </p:txBody>
      </p:sp>
      <p:sp>
        <p:nvSpPr>
          <p:cNvPr id="10" name="PPTShape_2"/>
          <p:cNvSpPr>
            <a:spLocks noChangeArrowheads="1"/>
          </p:cNvSpPr>
          <p:nvPr/>
        </p:nvSpPr>
        <p:spPr bwMode="blackWhite">
          <a:xfrm>
            <a:off x="7237381" y="3981193"/>
            <a:ext cx="1444658" cy="698962"/>
          </a:xfrm>
          <a:prstGeom prst="wedgeRectCallout">
            <a:avLst>
              <a:gd name="adj1" fmla="val 27794"/>
              <a:gd name="adj2" fmla="val -123347"/>
            </a:avLst>
          </a:prstGeom>
          <a:solidFill>
            <a:srgbClr val="E375D3"/>
          </a:solidFill>
          <a:ln w="28575" algn="ctr">
            <a:solidFill>
              <a:schemeClr val="bg1"/>
            </a:solidFill>
            <a:miter lim="800000"/>
            <a:headEnd/>
            <a:tailEnd/>
          </a:ln>
        </p:spPr>
        <p:txBody>
          <a:bodyPr tIns="91440" bIns="91440" anchor="ctr"/>
          <a:lstStyle/>
          <a:p>
            <a:pPr algn="ctr">
              <a:lnSpc>
                <a:spcPct val="90000"/>
              </a:lnSpc>
              <a:spcBef>
                <a:spcPct val="50000"/>
              </a:spcBef>
              <a:buClr>
                <a:srgbClr val="FFFFFF"/>
              </a:buClr>
            </a:pPr>
            <a:r>
              <a:rPr lang="en-US" sz="1600" b="1" dirty="0">
                <a:solidFill>
                  <a:schemeClr val="bg1"/>
                </a:solidFill>
                <a:latin typeface="Arial" charset="0"/>
                <a:cs typeface="Arial" charset="0"/>
              </a:rPr>
              <a:t>“GDP now” estimate as of August 12</a:t>
            </a:r>
            <a:endParaRPr lang="en-US" sz="1600" b="1" dirty="0">
              <a:solidFill>
                <a:schemeClr val="bg1"/>
              </a:solidFill>
            </a:endParaRPr>
          </a:p>
        </p:txBody>
      </p:sp>
    </p:spTree>
    <p:extLst>
      <p:ext uri="{BB962C8B-B14F-4D97-AF65-F5344CB8AC3E}">
        <p14:creationId xmlns:p14="http://schemas.microsoft.com/office/powerpoint/2010/main" val="15259431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105"/>
          <p:cNvSpPr>
            <a:spLocks noGrp="1" noChangeArrowheads="1"/>
          </p:cNvSpPr>
          <p:nvPr>
            <p:ph type="dt" sz="quarter" idx="4294967295"/>
          </p:nvPr>
        </p:nvSpPr>
        <p:spPr>
          <a:xfrm>
            <a:off x="85725" y="6961188"/>
            <a:ext cx="1352550" cy="1158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6148" name="Rectangle 106"/>
          <p:cNvSpPr>
            <a:spLocks noGrp="1" noChangeArrowheads="1"/>
          </p:cNvSpPr>
          <p:nvPr>
            <p:ph type="ftr" sz="quarter" idx="4294967295"/>
          </p:nvPr>
        </p:nvSpPr>
        <p:spPr>
          <a:xfrm>
            <a:off x="2695575" y="6961188"/>
            <a:ext cx="3752850" cy="117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6149" name="Rectangle 110"/>
          <p:cNvSpPr>
            <a:spLocks noGrp="1" noChangeArrowheads="1"/>
          </p:cNvSpPr>
          <p:nvPr>
            <p:ph type="sldNum" sz="quarter" idx="4294967295"/>
          </p:nvPr>
        </p:nvSpPr>
        <p:spPr>
          <a:xfrm>
            <a:off x="8601075" y="6656388"/>
            <a:ext cx="447675" cy="1158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DFC6B0-6655-4A2A-A46A-C053F1DBB187}" type="slidenum">
              <a:rPr lang="en-US" altLang="en-US"/>
              <a:pPr/>
              <a:t>15</a:t>
            </a:fld>
            <a:endParaRPr lang="en-US" altLang="en-US"/>
          </a:p>
        </p:txBody>
      </p:sp>
      <p:sp>
        <p:nvSpPr>
          <p:cNvPr id="6150" name="Rectangle 2"/>
          <p:cNvSpPr>
            <a:spLocks noGrp="1" noChangeArrowheads="1"/>
          </p:cNvSpPr>
          <p:nvPr>
            <p:ph type="title"/>
          </p:nvPr>
        </p:nvSpPr>
        <p:spPr>
          <a:xfrm>
            <a:off x="552944" y="296471"/>
            <a:ext cx="6977270" cy="620713"/>
          </a:xfrm>
        </p:spPr>
        <p:txBody>
          <a:bodyPr>
            <a:noAutofit/>
          </a:bodyPr>
          <a:lstStyle/>
          <a:p>
            <a:r>
              <a:rPr lang="en-US" altLang="en-US" dirty="0">
                <a:latin typeface="Arial" panose="020B0604020202020204" pitchFamily="34" charset="0"/>
              </a:rPr>
              <a:t>Length of US Business Cycles,</a:t>
            </a:r>
            <a:br>
              <a:rPr lang="en-US" altLang="en-US" dirty="0">
                <a:latin typeface="Arial" panose="020B0604020202020204" pitchFamily="34" charset="0"/>
              </a:rPr>
            </a:br>
            <a:r>
              <a:rPr lang="en-US" altLang="en-US" dirty="0">
                <a:latin typeface="Arial" panose="020B0604020202020204" pitchFamily="34" charset="0"/>
              </a:rPr>
              <a:t>1929–Present*</a:t>
            </a:r>
          </a:p>
        </p:txBody>
      </p:sp>
      <p:graphicFrame>
        <p:nvGraphicFramePr>
          <p:cNvPr id="6146" name="Object 3"/>
          <p:cNvGraphicFramePr>
            <a:graphicFrameLocks noChangeAspect="1"/>
          </p:cNvGraphicFramePr>
          <p:nvPr>
            <p:extLst>
              <p:ext uri="{D42A27DB-BD31-4B8C-83A1-F6EECF244321}">
                <p14:modId xmlns:p14="http://schemas.microsoft.com/office/powerpoint/2010/main" val="4014224151"/>
              </p:ext>
            </p:extLst>
          </p:nvPr>
        </p:nvGraphicFramePr>
        <p:xfrm>
          <a:off x="200025" y="1498549"/>
          <a:ext cx="8401050" cy="4457700"/>
        </p:xfrm>
        <a:graphic>
          <a:graphicData uri="http://schemas.openxmlformats.org/presentationml/2006/ole">
            <mc:AlternateContent xmlns:mc="http://schemas.openxmlformats.org/markup-compatibility/2006">
              <mc:Choice xmlns:v="urn:schemas-microsoft-com:vml" Requires="v">
                <p:oleObj spid="_x0000_s313389" name="Chart" r:id="rId4" imgW="8420114" imgH="4467199" progId="MSGraph.Chart.8">
                  <p:embed followColorScheme="full"/>
                </p:oleObj>
              </mc:Choice>
              <mc:Fallback>
                <p:oleObj name="Chart" r:id="rId4" imgW="8420114" imgH="4467199" progId="MSGraph.Chart.8">
                  <p:embed followColorScheme="full"/>
                  <p:pic>
                    <p:nvPicPr>
                      <p:cNvPr id="0" name=""/>
                      <p:cNvPicPr>
                        <a:picLocks noChangeAspect="1" noChangeArrowheads="1"/>
                      </p:cNvPicPr>
                      <p:nvPr/>
                    </p:nvPicPr>
                    <p:blipFill>
                      <a:blip r:embed="rId5"/>
                      <a:srcRect/>
                      <a:stretch>
                        <a:fillRect/>
                      </a:stretch>
                    </p:blipFill>
                    <p:spPr bwMode="gray">
                      <a:xfrm>
                        <a:off x="200025" y="1498549"/>
                        <a:ext cx="840105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1" name="Rectangle 4"/>
          <p:cNvSpPr>
            <a:spLocks noChangeArrowheads="1"/>
          </p:cNvSpPr>
          <p:nvPr/>
        </p:nvSpPr>
        <p:spPr bwMode="auto">
          <a:xfrm>
            <a:off x="177006" y="6113614"/>
            <a:ext cx="81216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*Through August 2016.</a:t>
            </a:r>
            <a:br>
              <a:rPr lang="en-US" altLang="en-US" sz="1100" dirty="0"/>
            </a:br>
            <a:r>
              <a:rPr lang="en-US" altLang="en-US" sz="1100" dirty="0"/>
              <a:t>** Post-WW II period through end of 2001-2007 expansion. </a:t>
            </a:r>
          </a:p>
          <a:p>
            <a:pPr>
              <a:lnSpc>
                <a:spcPct val="85000"/>
              </a:lnSpc>
              <a:spcBef>
                <a:spcPct val="25000"/>
              </a:spcBef>
              <a:buClr>
                <a:schemeClr val="accent2"/>
              </a:buClr>
              <a:buFont typeface="Wingdings" panose="05000000000000000000" pitchFamily="2" charset="2"/>
              <a:buNone/>
            </a:pPr>
            <a:r>
              <a:rPr lang="en-US" altLang="en-US" sz="1100" dirty="0"/>
              <a:t>Sources: National Bureau of Economic Research; Insurance Information Institute. </a:t>
            </a:r>
          </a:p>
        </p:txBody>
      </p:sp>
      <p:sp>
        <p:nvSpPr>
          <p:cNvPr id="6152" name="Text Box 5"/>
          <p:cNvSpPr txBox="1">
            <a:spLocks noChangeArrowheads="1"/>
          </p:cNvSpPr>
          <p:nvPr/>
        </p:nvSpPr>
        <p:spPr bwMode="auto">
          <a:xfrm>
            <a:off x="2190554" y="2128497"/>
            <a:ext cx="1851025" cy="819150"/>
          </a:xfrm>
          <a:prstGeom prst="rect">
            <a:avLst/>
          </a:prstGeom>
          <a:solidFill>
            <a:schemeClr val="bg1"/>
          </a:solidFill>
          <a:ln w="28575">
            <a:solidFill>
              <a:schemeClr val="accent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10000"/>
              </a:spcBef>
            </a:pPr>
            <a:r>
              <a:rPr lang="en-US" altLang="en-US" sz="1200" b="1" dirty="0"/>
              <a:t>Average Duration**</a:t>
            </a:r>
          </a:p>
          <a:p>
            <a:pPr eaLnBrk="1" hangingPunct="1">
              <a:lnSpc>
                <a:spcPct val="90000"/>
              </a:lnSpc>
              <a:spcBef>
                <a:spcPct val="10000"/>
              </a:spcBef>
            </a:pPr>
            <a:r>
              <a:rPr lang="en-US" altLang="en-US" sz="1200" b="1" dirty="0">
                <a:solidFill>
                  <a:schemeClr val="accent1"/>
                </a:solidFill>
              </a:rPr>
              <a:t>Recession = 10.4 </a:t>
            </a:r>
            <a:r>
              <a:rPr lang="en-US" altLang="en-US" sz="1200" b="1" dirty="0" err="1">
                <a:solidFill>
                  <a:schemeClr val="accent1"/>
                </a:solidFill>
              </a:rPr>
              <a:t>Mos</a:t>
            </a:r>
            <a:endParaRPr lang="en-US" altLang="en-US" sz="1200" b="1" dirty="0">
              <a:solidFill>
                <a:schemeClr val="accent1"/>
              </a:solidFill>
            </a:endParaRPr>
          </a:p>
          <a:p>
            <a:pPr eaLnBrk="1" hangingPunct="1">
              <a:lnSpc>
                <a:spcPct val="90000"/>
              </a:lnSpc>
              <a:spcBef>
                <a:spcPct val="10000"/>
              </a:spcBef>
            </a:pPr>
            <a:r>
              <a:rPr lang="en-US" altLang="en-US" sz="1200" b="1" dirty="0">
                <a:solidFill>
                  <a:schemeClr val="accent6"/>
                </a:solidFill>
              </a:rPr>
              <a:t>Expansion = 60.5 </a:t>
            </a:r>
            <a:r>
              <a:rPr lang="en-US" altLang="en-US" sz="1200" b="1" dirty="0" err="1">
                <a:solidFill>
                  <a:schemeClr val="accent6"/>
                </a:solidFill>
              </a:rPr>
              <a:t>Mos</a:t>
            </a:r>
            <a:endParaRPr lang="en-US" altLang="en-US" sz="1200" b="1" dirty="0">
              <a:solidFill>
                <a:schemeClr val="accent6"/>
              </a:solidFill>
            </a:endParaRPr>
          </a:p>
        </p:txBody>
      </p:sp>
      <p:sp>
        <p:nvSpPr>
          <p:cNvPr id="1928198" name="AutoShape 6"/>
          <p:cNvSpPr>
            <a:spLocks noChangeArrowheads="1"/>
          </p:cNvSpPr>
          <p:nvPr/>
        </p:nvSpPr>
        <p:spPr bwMode="blackWhite">
          <a:xfrm>
            <a:off x="4079838" y="1111911"/>
            <a:ext cx="2160588" cy="728663"/>
          </a:xfrm>
          <a:prstGeom prst="wedgeRectCallout">
            <a:avLst>
              <a:gd name="adj1" fmla="val 82403"/>
              <a:gd name="adj2" fmla="val 979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latin typeface="Arial" charset="0"/>
              </a:rPr>
              <a:t>Length of Expansions </a:t>
            </a:r>
            <a:br>
              <a:rPr lang="en-US" sz="1400" b="1">
                <a:solidFill>
                  <a:schemeClr val="bg1"/>
                </a:solidFill>
                <a:latin typeface="Arial" charset="0"/>
              </a:rPr>
            </a:br>
            <a:r>
              <a:rPr lang="en-US" sz="1400" b="1">
                <a:solidFill>
                  <a:schemeClr val="bg1"/>
                </a:solidFill>
                <a:latin typeface="Arial" charset="0"/>
              </a:rPr>
              <a:t>Greatly Exceeds Contractions</a:t>
            </a:r>
          </a:p>
        </p:txBody>
      </p:sp>
      <p:sp>
        <p:nvSpPr>
          <p:cNvPr id="6154" name="Rectangle 7"/>
          <p:cNvSpPr>
            <a:spLocks noChangeArrowheads="1"/>
          </p:cNvSpPr>
          <p:nvPr/>
        </p:nvSpPr>
        <p:spPr bwMode="black">
          <a:xfrm>
            <a:off x="85725" y="1240011"/>
            <a:ext cx="1195428"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eaLnBrk="0" hangingPunct="0">
              <a:defRPr>
                <a:solidFill>
                  <a:schemeClr val="tx1"/>
                </a:solidFill>
                <a:latin typeface="Arial" panose="020B0604020202020204" pitchFamily="34" charset="0"/>
              </a:defRPr>
            </a:lvl1pPr>
            <a:lvl2pPr marL="742950" indent="-285750" defTabSz="114300" eaLnBrk="0" hangingPunct="0">
              <a:defRPr>
                <a:solidFill>
                  <a:schemeClr val="tx1"/>
                </a:solidFill>
                <a:latin typeface="Arial" panose="020B0604020202020204" pitchFamily="34" charset="0"/>
              </a:defRPr>
            </a:lvl2pPr>
            <a:lvl3pPr marL="1143000" indent="-228600" defTabSz="114300" eaLnBrk="0" hangingPunct="0">
              <a:defRPr>
                <a:solidFill>
                  <a:schemeClr val="tx1"/>
                </a:solidFill>
                <a:latin typeface="Arial" panose="020B0604020202020204" pitchFamily="34" charset="0"/>
              </a:defRPr>
            </a:lvl3pPr>
            <a:lvl4pPr marL="1600200" indent="-228600" defTabSz="114300" eaLnBrk="0" hangingPunct="0">
              <a:defRPr>
                <a:solidFill>
                  <a:schemeClr val="tx1"/>
                </a:solidFill>
                <a:latin typeface="Arial" panose="020B0604020202020204" pitchFamily="34" charset="0"/>
              </a:defRPr>
            </a:lvl4pPr>
            <a:lvl5pPr marL="2057400" indent="-228600" defTabSz="114300" eaLnBrk="0" hangingPunct="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rgbClr val="225A7A"/>
                </a:solidFill>
              </a:rPr>
              <a:t>Duration (Months)</a:t>
            </a:r>
          </a:p>
        </p:txBody>
      </p:sp>
      <p:sp>
        <p:nvSpPr>
          <p:cNvPr id="2" name="AutoShape 6"/>
          <p:cNvSpPr>
            <a:spLocks noChangeArrowheads="1"/>
          </p:cNvSpPr>
          <p:nvPr/>
        </p:nvSpPr>
        <p:spPr bwMode="blackWhite">
          <a:xfrm>
            <a:off x="7453312" y="1023741"/>
            <a:ext cx="1690687" cy="728663"/>
          </a:xfrm>
          <a:prstGeom prst="wedgeRectCallout">
            <a:avLst>
              <a:gd name="adj1" fmla="val 3542"/>
              <a:gd name="adj2" fmla="val 1465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When Will the Next Recession Start? 2018?</a:t>
            </a:r>
          </a:p>
        </p:txBody>
      </p:sp>
    </p:spTree>
    <p:extLst>
      <p:ext uri="{BB962C8B-B14F-4D97-AF65-F5344CB8AC3E}">
        <p14:creationId xmlns:p14="http://schemas.microsoft.com/office/powerpoint/2010/main" val="41603021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928198"/>
                                        </p:tgtEl>
                                        <p:attrNameLst>
                                          <p:attrName>style.visibility</p:attrName>
                                        </p:attrNameLst>
                                      </p:cBhvr>
                                      <p:to>
                                        <p:strVal val="visible"/>
                                      </p:to>
                                    </p:set>
                                    <p:animEffect transition="in" filter="wipe(right)">
                                      <p:cBhvr>
                                        <p:cTn id="7" dur="500"/>
                                        <p:tgtEl>
                                          <p:spTgt spid="1928198"/>
                                        </p:tgtEl>
                                      </p:cBhvr>
                                    </p:animEffect>
                                  </p:childTnLst>
                                </p:cTn>
                              </p:par>
                            </p:childTnLst>
                          </p:cTn>
                        </p:par>
                        <p:par>
                          <p:cTn id="8" fill="hold" nodeType="afterGroup">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8198"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GDP-based Recession-Indicator Index, with data through 2016:Q1</a:t>
            </a:r>
          </a:p>
        </p:txBody>
      </p:sp>
      <p:sp>
        <p:nvSpPr>
          <p:cNvPr id="3" name="Date Placeholder 2"/>
          <p:cNvSpPr>
            <a:spLocks noGrp="1"/>
          </p:cNvSpPr>
          <p:nvPr>
            <p:ph type="dt" sz="half" idx="10"/>
          </p:nvPr>
        </p:nvSpPr>
        <p:spPr/>
        <p:txBody>
          <a:bodyPr/>
          <a:lstStyle/>
          <a:p>
            <a:pPr>
              <a:defRPr/>
            </a:pPr>
            <a:r>
              <a:rPr lang="en-US"/>
              <a:t>12/01/09 - 9pm</a:t>
            </a:r>
          </a:p>
        </p:txBody>
      </p:sp>
      <p:sp>
        <p:nvSpPr>
          <p:cNvPr id="4" name="Slide Number Placeholder 3"/>
          <p:cNvSpPr>
            <a:spLocks noGrp="1"/>
          </p:cNvSpPr>
          <p:nvPr>
            <p:ph type="sldNum" sz="quarter" idx="12"/>
          </p:nvPr>
        </p:nvSpPr>
        <p:spPr/>
        <p:txBody>
          <a:bodyPr/>
          <a:lstStyle/>
          <a:p>
            <a:pPr>
              <a:defRPr/>
            </a:pPr>
            <a:fld id="{CA8DDCFE-182B-49A8-B5CF-E8526483AE25}" type="slidenum">
              <a:rPr lang="en-US" smtClean="0"/>
              <a:pPr>
                <a:defRPr/>
              </a:pPr>
              <a:t>16</a:t>
            </a:fld>
            <a:endParaRPr lang="en-US"/>
          </a:p>
        </p:txBody>
      </p:sp>
      <p:pic>
        <p:nvPicPr>
          <p:cNvPr id="5" name="Picture 4"/>
          <p:cNvPicPr>
            <a:picLocks noChangeAspect="1"/>
          </p:cNvPicPr>
          <p:nvPr/>
        </p:nvPicPr>
        <p:blipFill>
          <a:blip r:embed="rId2"/>
          <a:stretch>
            <a:fillRect/>
          </a:stretch>
        </p:blipFill>
        <p:spPr>
          <a:xfrm>
            <a:off x="218660" y="1355933"/>
            <a:ext cx="6877879" cy="4420653"/>
          </a:xfrm>
          <a:prstGeom prst="rect">
            <a:avLst/>
          </a:prstGeom>
        </p:spPr>
      </p:pic>
      <p:sp>
        <p:nvSpPr>
          <p:cNvPr id="6" name="TextBox 5"/>
          <p:cNvSpPr txBox="1"/>
          <p:nvPr/>
        </p:nvSpPr>
        <p:spPr>
          <a:xfrm>
            <a:off x="218661" y="1090424"/>
            <a:ext cx="824948" cy="338554"/>
          </a:xfrm>
          <a:prstGeom prst="rect">
            <a:avLst/>
          </a:prstGeom>
          <a:noFill/>
        </p:spPr>
        <p:txBody>
          <a:bodyPr wrap="square" rtlCol="0">
            <a:spAutoFit/>
          </a:bodyPr>
          <a:lstStyle/>
          <a:p>
            <a:r>
              <a:rPr lang="en-US" sz="1600" dirty="0"/>
              <a:t>Index</a:t>
            </a:r>
          </a:p>
        </p:txBody>
      </p:sp>
      <p:sp>
        <p:nvSpPr>
          <p:cNvPr id="7" name="TextBox 6"/>
          <p:cNvSpPr txBox="1"/>
          <p:nvPr/>
        </p:nvSpPr>
        <p:spPr>
          <a:xfrm>
            <a:off x="298450" y="6510665"/>
            <a:ext cx="8129933" cy="261610"/>
          </a:xfrm>
          <a:prstGeom prst="rect">
            <a:avLst/>
          </a:prstGeom>
          <a:noFill/>
        </p:spPr>
        <p:txBody>
          <a:bodyPr wrap="square" rtlCol="0">
            <a:spAutoFit/>
          </a:bodyPr>
          <a:lstStyle/>
          <a:p>
            <a:r>
              <a:rPr lang="en-US" sz="1100" dirty="0"/>
              <a:t>Source: </a:t>
            </a:r>
            <a:r>
              <a:rPr lang="en-US" sz="1100" dirty="0">
                <a:hlinkClick r:id="rId3"/>
              </a:rPr>
              <a:t>https://www.frbatlanta.org/cqer/research/gdpbased_RII.aspx</a:t>
            </a:r>
            <a:r>
              <a:rPr lang="en-US" sz="1100" dirty="0"/>
              <a:t> (updated May 11, 2016); I.I.I. </a:t>
            </a:r>
          </a:p>
        </p:txBody>
      </p:sp>
      <p:sp>
        <p:nvSpPr>
          <p:cNvPr id="8" name="AutoShape 38"/>
          <p:cNvSpPr>
            <a:spLocks noChangeArrowheads="1"/>
          </p:cNvSpPr>
          <p:nvPr/>
        </p:nvSpPr>
        <p:spPr bwMode="blackWhite">
          <a:xfrm>
            <a:off x="7096539" y="3199245"/>
            <a:ext cx="1789044" cy="686955"/>
          </a:xfrm>
          <a:prstGeom prst="wedgeRectCallout">
            <a:avLst>
              <a:gd name="adj1" fmla="val -74278"/>
              <a:gd name="adj2" fmla="val 113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Likelihood of a recession remains low (15.7%)</a:t>
            </a:r>
          </a:p>
        </p:txBody>
      </p:sp>
      <p:sp>
        <p:nvSpPr>
          <p:cNvPr id="9" name="Rectangle 8"/>
          <p:cNvSpPr/>
          <p:nvPr/>
        </p:nvSpPr>
        <p:spPr>
          <a:xfrm>
            <a:off x="298450" y="5640801"/>
            <a:ext cx="8418443" cy="892552"/>
          </a:xfrm>
          <a:prstGeom prst="rect">
            <a:avLst/>
          </a:prstGeom>
        </p:spPr>
        <p:txBody>
          <a:bodyPr wrap="square">
            <a:spAutoFit/>
          </a:bodyPr>
          <a:lstStyle/>
          <a:p>
            <a:r>
              <a:rPr lang="en-US" sz="1300" dirty="0"/>
              <a:t>The plotted value for each date is based solely on information as it would have been publicly available and reported as of one quarter after the indicated date, with 2015:Q4 the last date shown on the graph.</a:t>
            </a:r>
            <a:br>
              <a:rPr lang="en-US" sz="1300" dirty="0"/>
            </a:br>
            <a:r>
              <a:rPr lang="en-US" sz="1300" dirty="0"/>
              <a:t>Shaded regions represent NBER-dated recessions; which were sometimes not reported until two years after a recession was determined to have ended, and were not used in any way in constructing the index.</a:t>
            </a:r>
          </a:p>
        </p:txBody>
      </p:sp>
      <p:sp>
        <p:nvSpPr>
          <p:cNvPr id="10" name="AutoShape 38"/>
          <p:cNvSpPr>
            <a:spLocks noChangeArrowheads="1"/>
          </p:cNvSpPr>
          <p:nvPr/>
        </p:nvSpPr>
        <p:spPr bwMode="blackWhite">
          <a:xfrm>
            <a:off x="6804853" y="1428979"/>
            <a:ext cx="1789044" cy="892966"/>
          </a:xfrm>
          <a:prstGeom prst="wedgeRectCallout">
            <a:avLst>
              <a:gd name="adj1" fmla="val -74278"/>
              <a:gd name="adj2" fmla="val 113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NBER-dated recessions tend to follow when the Index </a:t>
            </a:r>
            <a:r>
              <a:rPr lang="en-US" sz="1400" b="1">
                <a:solidFill>
                  <a:schemeClr val="bg1"/>
                </a:solidFill>
                <a:cs typeface="+mn-cs"/>
              </a:rPr>
              <a:t>reaches 40</a:t>
            </a:r>
            <a:r>
              <a:rPr lang="en-US" sz="1400" b="1" dirty="0">
                <a:solidFill>
                  <a:schemeClr val="bg1"/>
                </a:solidFill>
                <a:cs typeface="+mn-cs"/>
              </a:rPr>
              <a:t>%</a:t>
            </a:r>
          </a:p>
        </p:txBody>
      </p:sp>
    </p:spTree>
    <p:extLst>
      <p:ext uri="{BB962C8B-B14F-4D97-AF65-F5344CB8AC3E}">
        <p14:creationId xmlns:p14="http://schemas.microsoft.com/office/powerpoint/2010/main" val="101909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0633"/>
            <a:ext cx="6685154" cy="860425"/>
          </a:xfrm>
        </p:spPr>
        <p:txBody>
          <a:bodyPr/>
          <a:lstStyle/>
          <a:p>
            <a:r>
              <a:rPr lang="en-US" dirty="0"/>
              <a:t>Quarterly US Real GDP for 2016-17:</a:t>
            </a:r>
            <a:br>
              <a:rPr lang="en-US" dirty="0"/>
            </a:br>
            <a:r>
              <a:rPr lang="en-US" dirty="0"/>
              <a:t>August 2016 Forecasts</a:t>
            </a:r>
          </a:p>
        </p:txBody>
      </p:sp>
      <p:graphicFrame>
        <p:nvGraphicFramePr>
          <p:cNvPr id="10" name="Chart Placeholder 9"/>
          <p:cNvGraphicFramePr>
            <a:graphicFrameLocks noGrp="1"/>
          </p:cNvGraphicFramePr>
          <p:nvPr>
            <p:ph type="chart" idx="1"/>
            <p:extLst>
              <p:ext uri="{D42A27DB-BD31-4B8C-83A1-F6EECF244321}">
                <p14:modId xmlns:p14="http://schemas.microsoft.com/office/powerpoint/2010/main" val="4165714485"/>
              </p:ext>
            </p:extLst>
          </p:nvPr>
        </p:nvGraphicFramePr>
        <p:xfrm>
          <a:off x="495300" y="1145408"/>
          <a:ext cx="8153400" cy="46529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a:t>12/01/09 - 9pm</a:t>
            </a:r>
          </a:p>
        </p:txBody>
      </p:sp>
      <p:sp>
        <p:nvSpPr>
          <p:cNvPr id="5" name="Footer Placeholder 4"/>
          <p:cNvSpPr>
            <a:spLocks noGrp="1"/>
          </p:cNvSpPr>
          <p:nvPr>
            <p:ph type="ftr" sz="quarter" idx="11"/>
          </p:nvPr>
        </p:nvSpPr>
        <p:spPr/>
        <p:txBody>
          <a:bodyPr/>
          <a:lstStyle/>
          <a:p>
            <a:pPr>
              <a:defRPr/>
            </a:pPr>
            <a:r>
              <a:rPr lang="en-US"/>
              <a:t>eSlide – P6466 – The Financial Crisis and the Future of the P/C</a:t>
            </a:r>
          </a:p>
        </p:txBody>
      </p:sp>
      <p:sp>
        <p:nvSpPr>
          <p:cNvPr id="6" name="Slide Number Placeholder 5"/>
          <p:cNvSpPr>
            <a:spLocks noGrp="1"/>
          </p:cNvSpPr>
          <p:nvPr>
            <p:ph type="sldNum" sz="quarter" idx="12"/>
          </p:nvPr>
        </p:nvSpPr>
        <p:spPr/>
        <p:txBody>
          <a:bodyPr/>
          <a:lstStyle/>
          <a:p>
            <a:pPr>
              <a:defRPr/>
            </a:pPr>
            <a:fld id="{5895C1BF-3A24-4476-A929-6D473A339484}" type="slidenum">
              <a:rPr lang="en-US" smtClean="0"/>
              <a:pPr>
                <a:defRPr/>
              </a:pPr>
              <a:t>17</a:t>
            </a:fld>
            <a:endParaRPr lang="en-US"/>
          </a:p>
        </p:txBody>
      </p:sp>
      <p:sp>
        <p:nvSpPr>
          <p:cNvPr id="11" name="Text Box 12"/>
          <p:cNvSpPr txBox="1">
            <a:spLocks noChangeArrowheads="1"/>
          </p:cNvSpPr>
          <p:nvPr/>
        </p:nvSpPr>
        <p:spPr bwMode="auto">
          <a:xfrm>
            <a:off x="85725" y="1013252"/>
            <a:ext cx="1519894" cy="523220"/>
          </a:xfrm>
          <a:prstGeom prst="rect">
            <a:avLst/>
          </a:prstGeom>
          <a:noFill/>
          <a:ln w="9525">
            <a:noFill/>
            <a:miter lim="800000"/>
            <a:headEnd/>
            <a:tailEnd/>
          </a:ln>
        </p:spPr>
        <p:txBody>
          <a:bodyPr wrap="square">
            <a:spAutoFit/>
          </a:bodyPr>
          <a:lstStyle/>
          <a:p>
            <a:pPr algn="ctr">
              <a:spcBef>
                <a:spcPct val="50000"/>
              </a:spcBef>
            </a:pPr>
            <a:r>
              <a:rPr lang="en-US" sz="1400" dirty="0"/>
              <a:t>Real GDP</a:t>
            </a:r>
            <a:br>
              <a:rPr lang="en-US" sz="1400" dirty="0"/>
            </a:br>
            <a:r>
              <a:rPr lang="en-US" sz="1400" dirty="0"/>
              <a:t>Growth Rate (%)</a:t>
            </a:r>
          </a:p>
        </p:txBody>
      </p:sp>
      <p:sp>
        <p:nvSpPr>
          <p:cNvPr id="12" name="Rectangle 5"/>
          <p:cNvSpPr>
            <a:spLocks noChangeArrowheads="1"/>
          </p:cNvSpPr>
          <p:nvPr/>
        </p:nvSpPr>
        <p:spPr bwMode="blackWhite">
          <a:xfrm>
            <a:off x="361950" y="5817996"/>
            <a:ext cx="8401050" cy="6129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dirty="0">
                <a:solidFill>
                  <a:schemeClr val="bg1"/>
                </a:solidFill>
              </a:rPr>
              <a:t>Many of the 53 forecasts in the Blue Chip survey expect</a:t>
            </a:r>
            <a:br>
              <a:rPr lang="en-US" b="1" dirty="0">
                <a:solidFill>
                  <a:schemeClr val="bg1"/>
                </a:solidFill>
              </a:rPr>
            </a:br>
            <a:r>
              <a:rPr lang="en-US" b="1" dirty="0">
                <a:solidFill>
                  <a:schemeClr val="bg1"/>
                </a:solidFill>
              </a:rPr>
              <a:t>good growth in the third quarter of 2016 and slower growth in 2017.</a:t>
            </a:r>
          </a:p>
        </p:txBody>
      </p:sp>
      <p:sp>
        <p:nvSpPr>
          <p:cNvPr id="13"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(8/16); Insurance Information Institute </a:t>
            </a:r>
          </a:p>
        </p:txBody>
      </p:sp>
    </p:spTree>
    <p:extLst>
      <p:ext uri="{BB962C8B-B14F-4D97-AF65-F5344CB8AC3E}">
        <p14:creationId xmlns:p14="http://schemas.microsoft.com/office/powerpoint/2010/main" val="2730080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latin typeface="Arial" charset="0"/>
                <a:ea typeface="+mj-ea"/>
                <a:cs typeface="+mj-cs"/>
              </a:rPr>
              <a:t>State-by-State Leading Indicators</a:t>
            </a:r>
            <a:br>
              <a:rPr lang="en-US" sz="3000" b="1" kern="0" dirty="0">
                <a:solidFill>
                  <a:srgbClr val="225A7A"/>
                </a:solidFill>
                <a:latin typeface="Arial" charset="0"/>
                <a:ea typeface="+mj-ea"/>
                <a:cs typeface="+mj-cs"/>
              </a:rPr>
            </a:br>
            <a:r>
              <a:rPr lang="en-US" sz="3000" b="1" kern="0" dirty="0">
                <a:solidFill>
                  <a:srgbClr val="225A7A"/>
                </a:solidFill>
                <a:latin typeface="Arial" charset="0"/>
                <a:ea typeface="+mj-ea"/>
                <a:cs typeface="+mj-cs"/>
              </a:rPr>
              <a:t>through December 2016</a:t>
            </a:r>
          </a:p>
        </p:txBody>
      </p:sp>
      <p:sp>
        <p:nvSpPr>
          <p:cNvPr id="74758" name="Rectangle 6"/>
          <p:cNvSpPr>
            <a:spLocks noChangeArrowheads="1"/>
          </p:cNvSpPr>
          <p:nvPr/>
        </p:nvSpPr>
        <p:spPr bwMode="auto">
          <a:xfrm>
            <a:off x="0" y="6444810"/>
            <a:ext cx="8942388" cy="413190"/>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chemeClr val="accent2"/>
              </a:buClr>
              <a:defRPr/>
            </a:pPr>
            <a:r>
              <a:rPr lang="en-US" sz="1050" dirty="0">
                <a:latin typeface="Arial" charset="0"/>
                <a:cs typeface="Arial" charset="0"/>
              </a:rPr>
              <a:t>Sources: Federal Reserve Bank of Philadelphia at </a:t>
            </a:r>
            <a:r>
              <a:rPr lang="en-US" sz="1050" dirty="0">
                <a:latin typeface="Arial" charset="0"/>
                <a:cs typeface="Arial" charset="0"/>
                <a:hlinkClick r:id="rId3"/>
              </a:rPr>
              <a:t>www.philadelphiafed.org/index.cfm</a:t>
            </a:r>
            <a:r>
              <a:rPr lang="en-US" sz="1050" dirty="0">
                <a:latin typeface="Arial" charset="0"/>
                <a:cs typeface="Arial" charset="0"/>
              </a:rPr>
              <a:t> , released August 1, 2016; Insurance Information Institute.</a:t>
            </a:r>
            <a:br>
              <a:rPr lang="en-US" sz="1050" dirty="0">
                <a:latin typeface="Arial" charset="0"/>
                <a:cs typeface="Arial" charset="0"/>
              </a:rPr>
            </a:br>
            <a:r>
              <a:rPr lang="en-US" sz="1050" dirty="0">
                <a:latin typeface="Arial" charset="0"/>
                <a:cs typeface="Arial" charset="0"/>
              </a:rPr>
              <a:t>Next release is August 29, 2016</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D1FA3C-8047-4943-8279-9B285931428E}" type="slidenum">
              <a:rPr lang="en-US">
                <a:solidFill>
                  <a:srgbClr val="000000"/>
                </a:solidFill>
              </a:rPr>
              <a:pPr/>
              <a:t>18</a:t>
            </a:fld>
            <a:endParaRPr lang="en-US">
              <a:solidFill>
                <a:srgbClr val="000000"/>
              </a:solidFill>
            </a:endParaRPr>
          </a:p>
        </p:txBody>
      </p:sp>
      <p:sp>
        <p:nvSpPr>
          <p:cNvPr id="78854" name="AutoShape 2" descr="Chart 1, showing growth in real GDP by stat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8855" name="AutoShape 4" descr="Chart 1, showing growth in real GDP by stat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8856" name="AutoShape 6" descr="Chart 2, annual percent change in real GDP by regi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8857" name="TextBox 11"/>
          <p:cNvSpPr txBox="1">
            <a:spLocks noChangeArrowheads="1"/>
          </p:cNvSpPr>
          <p:nvPr/>
        </p:nvSpPr>
        <p:spPr bwMode="auto">
          <a:xfrm>
            <a:off x="7063863" y="1412764"/>
            <a:ext cx="2080137" cy="31393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dirty="0"/>
              <a:t>Near-term growth forecasts vary widely by state.</a:t>
            </a:r>
            <a:br>
              <a:rPr lang="en-US" b="1" dirty="0"/>
            </a:br>
            <a:r>
              <a:rPr lang="en-US" b="1" dirty="0"/>
              <a:t>Strongest</a:t>
            </a:r>
            <a:br>
              <a:rPr lang="en-US" b="1" dirty="0"/>
            </a:br>
            <a:r>
              <a:rPr lang="en-US" b="1" dirty="0"/>
              <a:t>growth = </a:t>
            </a:r>
            <a:br>
              <a:rPr lang="en-US" b="1" dirty="0"/>
            </a:br>
            <a:r>
              <a:rPr lang="en-US" b="1" dirty="0"/>
              <a:t>dark green</a:t>
            </a:r>
            <a:br>
              <a:rPr lang="en-US" b="1" dirty="0"/>
            </a:br>
            <a:r>
              <a:rPr lang="en-US" b="1" dirty="0"/>
              <a:t>(1.5%-4.5%);</a:t>
            </a:r>
            <a:br>
              <a:rPr lang="en-US" b="1" dirty="0"/>
            </a:br>
            <a:r>
              <a:rPr lang="en-US" b="1" dirty="0"/>
              <a:t>then light green;</a:t>
            </a:r>
            <a:br>
              <a:rPr lang="en-US" b="1" dirty="0"/>
            </a:br>
            <a:r>
              <a:rPr lang="en-US" b="1" dirty="0"/>
              <a:t>then gray;</a:t>
            </a:r>
            <a:br>
              <a:rPr lang="en-US" b="1" dirty="0"/>
            </a:br>
            <a:r>
              <a:rPr lang="en-US" b="1" dirty="0"/>
              <a:t>weakest = red</a:t>
            </a:r>
          </a:p>
        </p:txBody>
      </p:sp>
      <p:pic>
        <p:nvPicPr>
          <p:cNvPr id="2" name="Picture 1"/>
          <p:cNvPicPr>
            <a:picLocks noChangeAspect="1"/>
          </p:cNvPicPr>
          <p:nvPr/>
        </p:nvPicPr>
        <p:blipFill>
          <a:blip r:embed="rId4"/>
          <a:stretch>
            <a:fillRect/>
          </a:stretch>
        </p:blipFill>
        <p:spPr>
          <a:xfrm>
            <a:off x="307975" y="1036638"/>
            <a:ext cx="6743700" cy="5114925"/>
          </a:xfrm>
          <a:prstGeom prst="rect">
            <a:avLst/>
          </a:prstGeom>
        </p:spPr>
      </p:pic>
    </p:spTree>
    <p:extLst>
      <p:ext uri="{BB962C8B-B14F-4D97-AF65-F5344CB8AC3E}">
        <p14:creationId xmlns:p14="http://schemas.microsoft.com/office/powerpoint/2010/main" val="1040943504"/>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p:cNvGraphicFramePr>
          <p:nvPr>
            <p:ph idx="4294967295"/>
            <p:extLst>
              <p:ext uri="{D42A27DB-BD31-4B8C-83A1-F6EECF244321}">
                <p14:modId xmlns:p14="http://schemas.microsoft.com/office/powerpoint/2010/main" val="1400106988"/>
              </p:ext>
            </p:extLst>
          </p:nvPr>
        </p:nvGraphicFramePr>
        <p:xfrm>
          <a:off x="430213" y="1387345"/>
          <a:ext cx="8204199" cy="461444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p:cNvSpPr txBox="1">
            <a:spLocks noChangeArrowheads="1"/>
          </p:cNvSpPr>
          <p:nvPr/>
        </p:nvSpPr>
        <p:spPr bwMode="black">
          <a:xfrm>
            <a:off x="430213" y="176213"/>
            <a:ext cx="7700962" cy="860425"/>
          </a:xfrm>
          <a:prstGeom prst="rect">
            <a:avLst/>
          </a:prstGeom>
          <a:noFill/>
          <a:ln w="9525">
            <a:noFill/>
            <a:miter lim="800000"/>
            <a:headEnd/>
            <a:tailEnd/>
          </a:ln>
        </p:spPr>
        <p:txBody>
          <a:bodyPr lIns="45720" rIns="45720" anchor="ctr"/>
          <a:lstStyle/>
          <a:p>
            <a:pPr defTabSz="114300">
              <a:lnSpc>
                <a:spcPct val="90000"/>
              </a:lnSpc>
              <a:defRPr/>
            </a:pPr>
            <a:r>
              <a:rPr lang="en-US" sz="2800" b="1" kern="0">
                <a:solidFill>
                  <a:srgbClr val="225A7A"/>
                </a:solidFill>
                <a:ea typeface="+mj-ea"/>
                <a:cs typeface="+mj-cs"/>
              </a:rPr>
              <a:t>Nonfarm </a:t>
            </a:r>
            <a:r>
              <a:rPr lang="en-US" sz="2800" b="1" kern="0" dirty="0">
                <a:solidFill>
                  <a:srgbClr val="225A7A"/>
                </a:solidFill>
                <a:ea typeface="+mj-ea"/>
                <a:cs typeface="+mj-cs"/>
              </a:rPr>
              <a:t>Employment</a:t>
            </a:r>
            <a:r>
              <a:rPr lang="en-US" sz="2800" b="1" kern="0">
                <a:solidFill>
                  <a:srgbClr val="225A7A"/>
                </a:solidFill>
                <a:ea typeface="+mj-ea"/>
                <a:cs typeface="+mj-cs"/>
              </a:rPr>
              <a:t>,</a:t>
            </a:r>
            <a:r>
              <a:rPr lang="en-US" sz="2800" b="1" kern="0">
                <a:solidFill>
                  <a:srgbClr val="225A7A"/>
                </a:solidFill>
              </a:rPr>
              <a:t> Quarterly Change, </a:t>
            </a:r>
            <a:r>
              <a:rPr lang="en-US" sz="2800" b="1">
                <a:solidFill>
                  <a:srgbClr val="225A7A"/>
                </a:solidFill>
              </a:rPr>
              <a:t>2011 </a:t>
            </a:r>
            <a:r>
              <a:rPr lang="en-US" sz="2800" b="1" dirty="0">
                <a:solidFill>
                  <a:srgbClr val="225A7A"/>
                </a:solidFill>
              </a:rPr>
              <a:t>– 2016* </a:t>
            </a:r>
            <a:endParaRPr lang="en-US" sz="2800" b="1" kern="0" dirty="0">
              <a:solidFill>
                <a:srgbClr val="225A7A"/>
              </a:solidFill>
              <a:ea typeface="+mj-ea"/>
              <a:cs typeface="+mj-cs"/>
            </a:endParaRPr>
          </a:p>
        </p:txBody>
      </p:sp>
      <p:sp>
        <p:nvSpPr>
          <p:cNvPr id="18436" name="Rectangle 8"/>
          <p:cNvSpPr>
            <a:spLocks noChangeArrowheads="1"/>
          </p:cNvSpPr>
          <p:nvPr/>
        </p:nvSpPr>
        <p:spPr bwMode="black">
          <a:xfrm>
            <a:off x="210969" y="1142602"/>
            <a:ext cx="1222513" cy="230325"/>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7"/>
          <p:cNvSpPr>
            <a:spLocks noChangeArrowheads="1"/>
          </p:cNvSpPr>
          <p:nvPr/>
        </p:nvSpPr>
        <p:spPr bwMode="blackWhite">
          <a:xfrm>
            <a:off x="430213" y="6025567"/>
            <a:ext cx="8467725" cy="4200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900" b="1" dirty="0">
                <a:solidFill>
                  <a:srgbClr val="FFFFFF"/>
                </a:solidFill>
              </a:rPr>
              <a:t>After a strong 2014-15, the pace of job growth has slowed somewhat.</a:t>
            </a:r>
          </a:p>
        </p:txBody>
      </p:sp>
      <p:sp>
        <p:nvSpPr>
          <p:cNvPr id="18438" name="Rectangle 6"/>
          <p:cNvSpPr>
            <a:spLocks noChangeArrowheads="1"/>
          </p:cNvSpPr>
          <p:nvPr/>
        </p:nvSpPr>
        <p:spPr bwMode="auto">
          <a:xfrm>
            <a:off x="184260" y="6463839"/>
            <a:ext cx="85391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 2016:Q3 is July projected to the full quarter. June and July 2016 data are preliminary</a:t>
            </a:r>
            <a:br>
              <a:rPr lang="en-US" sz="1100" dirty="0"/>
            </a:br>
            <a:r>
              <a:rPr lang="en-US" sz="1100" dirty="0"/>
              <a:t>Sources: US Bureau of Labor Statistics; Insurance Information Institute</a:t>
            </a:r>
          </a:p>
        </p:txBody>
      </p:sp>
      <p:sp>
        <p:nvSpPr>
          <p:cNvPr id="5128" name="Date Placeholder 8"/>
          <p:cNvSpPr>
            <a:spLocks noGrp="1"/>
          </p:cNvSpPr>
          <p:nvPr>
            <p:ph type="dt" sz="quarter" idx="10"/>
          </p:nvPr>
        </p:nvSpPr>
        <p:spPr/>
        <p:txBody>
          <a:bodyPr/>
          <a:lstStyle/>
          <a:p>
            <a:pPr>
              <a:defRPr/>
            </a:pPr>
            <a:r>
              <a:rPr lang="en-US"/>
              <a:t>12/01/09 - 9pm</a:t>
            </a:r>
          </a:p>
        </p:txBody>
      </p:sp>
      <p:sp>
        <p:nvSpPr>
          <p:cNvPr id="5129" name="Slide Number Placeholder 10"/>
          <p:cNvSpPr>
            <a:spLocks noGrp="1"/>
          </p:cNvSpPr>
          <p:nvPr>
            <p:ph type="sldNum" sz="quarter" idx="12"/>
          </p:nvPr>
        </p:nvSpPr>
        <p:spPr/>
        <p:txBody>
          <a:bodyPr/>
          <a:lstStyle/>
          <a:p>
            <a:pPr>
              <a:defRPr/>
            </a:pPr>
            <a:fld id="{C634AAF6-20D8-40AE-AF9E-97189C1CB096}" type="slidenum">
              <a:rPr lang="en-US" smtClean="0"/>
              <a:pPr>
                <a:defRPr/>
              </a:pPr>
              <a:t>19</a:t>
            </a:fld>
            <a:endParaRPr lang="en-US"/>
          </a:p>
        </p:txBody>
      </p:sp>
      <p:sp>
        <p:nvSpPr>
          <p:cNvPr id="11" name="Rectangle 7"/>
          <p:cNvSpPr>
            <a:spLocks noChangeArrowheads="1"/>
          </p:cNvSpPr>
          <p:nvPr/>
        </p:nvSpPr>
        <p:spPr bwMode="grayWhite">
          <a:xfrm>
            <a:off x="5266565" y="1363568"/>
            <a:ext cx="2343603" cy="1801906"/>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Tree>
    <p:extLst>
      <p:ext uri="{BB962C8B-B14F-4D97-AF65-F5344CB8AC3E}">
        <p14:creationId xmlns:p14="http://schemas.microsoft.com/office/powerpoint/2010/main" val="35743438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16" presetClass="entr" presetSubtype="26"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barn(in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solidFill>
                <a:srgbClr val="000000"/>
              </a:solidFill>
            </a:endParaRPr>
          </a:p>
        </p:txBody>
      </p:sp>
      <p:sp>
        <p:nvSpPr>
          <p:cNvPr id="8195"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EA583B78-7A52-400A-8775-36F5C521168C}" type="slidenum">
              <a:rPr lang="en-US" sz="900">
                <a:solidFill>
                  <a:srgbClr val="FFFFFF"/>
                </a:solidFill>
              </a:rPr>
              <a:pPr algn="r">
                <a:lnSpc>
                  <a:spcPct val="85000"/>
                </a:lnSpc>
                <a:spcBef>
                  <a:spcPct val="20000"/>
                </a:spcBef>
              </a:pPr>
              <a:t>2</a:t>
            </a:fld>
            <a:endParaRPr lang="en-US" sz="900">
              <a:solidFill>
                <a:srgbClr val="FFFFFF"/>
              </a:solidFill>
            </a:endParaRPr>
          </a:p>
        </p:txBody>
      </p:sp>
      <p:sp>
        <p:nvSpPr>
          <p:cNvPr id="2152455" name="Rectangle 7"/>
          <p:cNvSpPr>
            <a:spLocks noChangeArrowheads="1"/>
          </p:cNvSpPr>
          <p:nvPr/>
        </p:nvSpPr>
        <p:spPr bwMode="blackWhite">
          <a:xfrm>
            <a:off x="581025" y="2961224"/>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Clr>
                <a:srgbClr val="FF6801"/>
              </a:buClr>
              <a:buFontTx/>
              <a:buNone/>
            </a:pPr>
            <a:r>
              <a:rPr lang="en-US" sz="4400" b="1" dirty="0">
                <a:solidFill>
                  <a:schemeClr val="bg1"/>
                </a:solidFill>
              </a:rPr>
              <a:t>2013-15 Were</a:t>
            </a:r>
            <a:br>
              <a:rPr lang="en-US" sz="4400" b="1" dirty="0">
                <a:solidFill>
                  <a:schemeClr val="bg1"/>
                </a:solidFill>
              </a:rPr>
            </a:br>
            <a:r>
              <a:rPr lang="en-US" sz="4400" b="1" dirty="0">
                <a:solidFill>
                  <a:schemeClr val="bg1"/>
                </a:solidFill>
              </a:rPr>
              <a:t>Three Good Years in a Row </a:t>
            </a:r>
          </a:p>
        </p:txBody>
      </p:sp>
      <p:sp>
        <p:nvSpPr>
          <p:cNvPr id="2152456" name="Rectangle 8"/>
          <p:cNvSpPr>
            <a:spLocks noChangeArrowheads="1"/>
          </p:cNvSpPr>
          <p:nvPr/>
        </p:nvSpPr>
        <p:spPr bwMode="auto">
          <a:xfrm>
            <a:off x="581025" y="4482882"/>
            <a:ext cx="7981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Clr>
                <a:srgbClr val="FF6801"/>
              </a:buClr>
              <a:buFont typeface="Wingdings" panose="05000000000000000000" pitchFamily="2" charset="2"/>
              <a:buNone/>
            </a:pPr>
            <a:r>
              <a:rPr lang="en-US" sz="4000" b="1" dirty="0">
                <a:solidFill>
                  <a:srgbClr val="225A7A"/>
                </a:solidFill>
              </a:rPr>
              <a:t>2016 Could</a:t>
            </a:r>
            <a:br>
              <a:rPr lang="en-US" sz="4000" b="1" dirty="0">
                <a:solidFill>
                  <a:srgbClr val="225A7A"/>
                </a:solidFill>
              </a:rPr>
            </a:br>
            <a:r>
              <a:rPr lang="en-US" sz="4000" b="1" dirty="0">
                <a:solidFill>
                  <a:srgbClr val="225A7A"/>
                </a:solidFill>
              </a:rPr>
              <a:t>Keep the String Going</a:t>
            </a:r>
          </a:p>
        </p:txBody>
      </p:sp>
      <p:sp>
        <p:nvSpPr>
          <p:cNvPr id="7" name="Date Placeholder 6"/>
          <p:cNvSpPr>
            <a:spLocks noGrp="1"/>
          </p:cNvSpPr>
          <p:nvPr>
            <p:ph type="dt" sz="quarter" idx="10"/>
          </p:nvPr>
        </p:nvSpPr>
        <p:spPr/>
        <p:txBody>
          <a:bodyPr/>
          <a:lstStyle/>
          <a:p>
            <a:pPr>
              <a:defRPr/>
            </a:pPr>
            <a:r>
              <a:rPr lang="en-US"/>
              <a:t>12/01/09 - 9pm</a:t>
            </a:r>
          </a:p>
        </p:txBody>
      </p:sp>
      <p:sp>
        <p:nvSpPr>
          <p:cNvPr id="819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7AD843-9EA3-41DE-A48A-70A963E58C8B}" type="slidenum">
              <a:rPr lang="en-US" smtClean="0"/>
              <a:pPr/>
              <a:t>2</a:t>
            </a:fld>
            <a:endParaRPr lang="en-US"/>
          </a:p>
        </p:txBody>
      </p:sp>
      <p:sp>
        <p:nvSpPr>
          <p:cNvPr id="8" name="Rectangle 8"/>
          <p:cNvSpPr>
            <a:spLocks noChangeArrowheads="1"/>
          </p:cNvSpPr>
          <p:nvPr/>
        </p:nvSpPr>
        <p:spPr bwMode="auto">
          <a:xfrm>
            <a:off x="581025" y="1622207"/>
            <a:ext cx="7981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Clr>
                <a:srgbClr val="FF6801"/>
              </a:buClr>
              <a:buFont typeface="Wingdings" panose="05000000000000000000" pitchFamily="2" charset="2"/>
              <a:buNone/>
            </a:pPr>
            <a:r>
              <a:rPr lang="en-US" sz="4000" b="1" dirty="0">
                <a:solidFill>
                  <a:srgbClr val="225A7A"/>
                </a:solidFill>
              </a:rPr>
              <a:t>First, the Good News about</a:t>
            </a:r>
            <a:br>
              <a:rPr lang="en-US" sz="4000" b="1" dirty="0">
                <a:solidFill>
                  <a:srgbClr val="225A7A"/>
                </a:solidFill>
              </a:rPr>
            </a:br>
            <a:r>
              <a:rPr lang="en-US" sz="4000" b="1" dirty="0">
                <a:solidFill>
                  <a:srgbClr val="225A7A"/>
                </a:solidFill>
              </a:rPr>
              <a:t>the P/C Insurance Industry: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20</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a:t>Unemployment and</a:t>
            </a:r>
            <a:br>
              <a:rPr lang="en-US" sz="2800" dirty="0"/>
            </a:br>
            <a:r>
              <a:rPr lang="en-US" sz="2800" dirty="0"/>
              <a:t>Underemployment Rates: Still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2527018364"/>
              </p:ext>
            </p:extLst>
          </p:nvPr>
        </p:nvGraphicFramePr>
        <p:xfrm>
          <a:off x="7938" y="1350963"/>
          <a:ext cx="7357504" cy="4649787"/>
        </p:xfrm>
        <a:graphic>
          <a:graphicData uri="http://schemas.openxmlformats.org/presentationml/2006/ole">
            <mc:AlternateContent xmlns:mc="http://schemas.openxmlformats.org/markup-compatibility/2006">
              <mc:Choice xmlns:v="urn:schemas-microsoft-com:vml" Requires="v">
                <p:oleObj spid="_x0000_s296055" name="Chart" r:id="rId4" imgW="7096230" imgH="4876942" progId="MSGraph.Chart.8">
                  <p:embed followColorScheme="full"/>
                </p:oleObj>
              </mc:Choice>
              <mc:Fallback>
                <p:oleObj name="Chart" r:id="rId4" imgW="7096230" imgH="4876942" progId="MSGraph.Chart.8">
                  <p:embed followColorScheme="full"/>
                  <p:pic>
                    <p:nvPicPr>
                      <p:cNvPr id="0" name=""/>
                      <p:cNvPicPr>
                        <a:picLocks noGrp="1" noChangeArrowheads="1"/>
                      </p:cNvPicPr>
                      <p:nvPr/>
                    </p:nvPicPr>
                    <p:blipFill>
                      <a:blip r:embed="rId5"/>
                      <a:srcRect/>
                      <a:stretch>
                        <a:fillRect/>
                      </a:stretch>
                    </p:blipFill>
                    <p:spPr bwMode="auto">
                      <a:xfrm>
                        <a:off x="7938" y="1350963"/>
                        <a:ext cx="7357504" cy="4649787"/>
                      </a:xfrm>
                      <a:prstGeom prst="rect">
                        <a:avLst/>
                      </a:prstGeom>
                      <a:noFill/>
                      <a:extLst/>
                    </p:spPr>
                  </p:pic>
                </p:oleObj>
              </mc:Fallback>
            </mc:AlternateContent>
          </a:graphicData>
        </a:graphic>
      </p:graphicFrame>
      <p:sp>
        <p:nvSpPr>
          <p:cNvPr id="7072775" name="AutoShape 7"/>
          <p:cNvSpPr>
            <a:spLocks noChangeArrowheads="1"/>
          </p:cNvSpPr>
          <p:nvPr/>
        </p:nvSpPr>
        <p:spPr bwMode="blackWhite">
          <a:xfrm>
            <a:off x="7451097" y="4123927"/>
            <a:ext cx="1583296" cy="1252537"/>
          </a:xfrm>
          <a:prstGeom prst="wedgeRectCallout">
            <a:avLst>
              <a:gd name="adj1" fmla="val -69131"/>
              <a:gd name="adj2" fmla="val 20316"/>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4.9% </a:t>
            </a:r>
            <a:r>
              <a:rPr lang="en-US" sz="1400" b="1">
                <a:solidFill>
                  <a:schemeClr val="bg1"/>
                </a:solidFill>
                <a:cs typeface="+mn-cs"/>
              </a:rPr>
              <a:t>in </a:t>
            </a:r>
            <a:r>
              <a:rPr lang="en-US" sz="1400" b="1">
                <a:solidFill>
                  <a:schemeClr val="bg1"/>
                </a:solidFill>
              </a:rPr>
              <a:t>July </a:t>
            </a:r>
            <a:r>
              <a:rPr lang="en-US" sz="1400" b="1" dirty="0">
                <a:solidFill>
                  <a:schemeClr val="bg1"/>
                </a:solidFill>
                <a:cs typeface="+mn-cs"/>
              </a:rPr>
              <a:t>2016.</a:t>
            </a:r>
            <a:r>
              <a:rPr lang="en-US" sz="1400" b="1" dirty="0">
                <a:solidFill>
                  <a:schemeClr val="bg1"/>
                </a:solidFill>
              </a:rPr>
              <a:t> 4.5% to 5.5% 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437907" y="3199245"/>
            <a:ext cx="1583296" cy="509647"/>
          </a:xfrm>
          <a:prstGeom prst="wedgeRectCallout">
            <a:avLst>
              <a:gd name="adj1" fmla="val -67918"/>
              <a:gd name="adj2" fmla="val 6308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was 9.7% in </a:t>
            </a:r>
            <a:r>
              <a:rPr lang="en-US" sz="1400" b="1" dirty="0">
                <a:solidFill>
                  <a:schemeClr val="bg1"/>
                </a:solidFill>
              </a:rPr>
              <a:t>July </a:t>
            </a:r>
            <a:r>
              <a:rPr lang="en-US" sz="1400" b="1" dirty="0">
                <a:solidFill>
                  <a:schemeClr val="bg1"/>
                </a:solidFill>
                <a:cs typeface="+mn-cs"/>
              </a:rPr>
              <a:t>2016.</a:t>
            </a:r>
          </a:p>
        </p:txBody>
      </p:sp>
      <p:sp>
        <p:nvSpPr>
          <p:cNvPr id="17418" name="Rectangle 11"/>
          <p:cNvSpPr>
            <a:spLocks noChangeArrowheads="1"/>
          </p:cNvSpPr>
          <p:nvPr/>
        </p:nvSpPr>
        <p:spPr bwMode="black">
          <a:xfrm>
            <a:off x="223838" y="1028700"/>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July 2016, 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Based on the latest </a:t>
            </a:r>
            <a:r>
              <a:rPr lang="en-US" b="1">
                <a:solidFill>
                  <a:srgbClr val="FFFFFF"/>
                </a:solidFill>
              </a:rPr>
              <a:t>readings,</a:t>
            </a:r>
            <a:br>
              <a:rPr lang="en-US" b="1">
                <a:solidFill>
                  <a:srgbClr val="FFFFFF"/>
                </a:solidFill>
              </a:rPr>
            </a:br>
            <a:r>
              <a:rPr lang="en-US" b="1">
                <a:solidFill>
                  <a:srgbClr val="FFFFFF"/>
                </a:solidFill>
              </a:rPr>
              <a:t>it </a:t>
            </a:r>
            <a:r>
              <a:rPr lang="en-US" b="1" dirty="0">
                <a:solidFill>
                  <a:srgbClr val="FFFFFF"/>
                </a:solidFill>
              </a:rPr>
              <a:t>appears that the job market is now close to “normal”</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20</a:t>
            </a:fld>
            <a:endParaRPr lang="en-US"/>
          </a:p>
        </p:txBody>
      </p:sp>
      <p:sp>
        <p:nvSpPr>
          <p:cNvPr id="18" name="AutoShape 38"/>
          <p:cNvSpPr>
            <a:spLocks noChangeArrowheads="1"/>
          </p:cNvSpPr>
          <p:nvPr/>
        </p:nvSpPr>
        <p:spPr bwMode="blackWhite">
          <a:xfrm>
            <a:off x="5670289" y="1128426"/>
            <a:ext cx="2166021" cy="661046"/>
          </a:xfrm>
          <a:prstGeom prst="wedgeRectCallout">
            <a:avLst>
              <a:gd name="adj1" fmla="val -101633"/>
              <a:gd name="adj2" fmla="val 307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a:t>
            </a:r>
            <a:br>
              <a:rPr lang="en-US" sz="1400" b="1" dirty="0">
                <a:solidFill>
                  <a:schemeClr val="bg1"/>
                </a:solidFill>
                <a:cs typeface="+mn-cs"/>
              </a:rPr>
            </a:br>
            <a:r>
              <a:rPr lang="en-US" sz="1400" b="1" dirty="0">
                <a:solidFill>
                  <a:schemeClr val="bg1"/>
                </a:solidFill>
                <a:cs typeface="+mn-cs"/>
              </a:rPr>
              <a:t>in March 2007 to 17.5% in October 2009</a:t>
            </a:r>
          </a:p>
        </p:txBody>
      </p:sp>
      <p:sp>
        <p:nvSpPr>
          <p:cNvPr id="17" name="Rectangle 7"/>
          <p:cNvSpPr>
            <a:spLocks noChangeArrowheads="1"/>
          </p:cNvSpPr>
          <p:nvPr/>
        </p:nvSpPr>
        <p:spPr bwMode="grayWhite">
          <a:xfrm>
            <a:off x="1133061" y="3708892"/>
            <a:ext cx="2796466" cy="41503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19" name="AutoShape 38"/>
          <p:cNvSpPr>
            <a:spLocks noChangeArrowheads="1"/>
          </p:cNvSpPr>
          <p:nvPr/>
        </p:nvSpPr>
        <p:spPr bwMode="blackWhite">
          <a:xfrm>
            <a:off x="1842327" y="2672239"/>
            <a:ext cx="1706495" cy="527006"/>
          </a:xfrm>
          <a:prstGeom prst="wedgeRectCallout">
            <a:avLst>
              <a:gd name="adj1" fmla="val 26799"/>
              <a:gd name="adj2" fmla="val 1397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For U-6, 8.0% to 9.5% is “normal.”</a:t>
            </a:r>
          </a:p>
        </p:txBody>
      </p:sp>
      <p:sp>
        <p:nvSpPr>
          <p:cNvPr id="20" name="Rectangle 7"/>
          <p:cNvSpPr>
            <a:spLocks noChangeArrowheads="1"/>
          </p:cNvSpPr>
          <p:nvPr/>
        </p:nvSpPr>
        <p:spPr bwMode="grayWhite">
          <a:xfrm>
            <a:off x="1133062" y="4633575"/>
            <a:ext cx="6023112" cy="47302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Tree>
    <p:extLst>
      <p:ext uri="{BB962C8B-B14F-4D97-AF65-F5344CB8AC3E}">
        <p14:creationId xmlns:p14="http://schemas.microsoft.com/office/powerpoint/2010/main" val="3528688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7"/>
                                        </p:tgtEl>
                                        <p:attrNameLst>
                                          <p:attrName>style.visibility</p:attrName>
                                        </p:attrNameLst>
                                      </p:cBhvr>
                                      <p:to>
                                        <p:strVal val="visible"/>
                                      </p:to>
                                    </p:set>
                                    <p:animEffect transition="in" filter="barn(inHorizontal)">
                                      <p:cBhvr>
                                        <p:cTn id="23" dur="500"/>
                                        <p:tgtEl>
                                          <p:spTgt spid="17"/>
                                        </p:tgtEl>
                                      </p:cBhvr>
                                    </p:animEffect>
                                  </p:childTnLst>
                                </p:cTn>
                              </p:par>
                            </p:childTnLst>
                          </p:cTn>
                        </p:par>
                        <p:par>
                          <p:cTn id="24" fill="hold">
                            <p:stCondLst>
                              <p:cond delay="5000"/>
                            </p:stCondLst>
                            <p:childTnLst>
                              <p:par>
                                <p:cTn id="25" presetID="22" presetClass="entr" presetSubtype="8" fill="hold" grpId="0" nodeType="after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16" presetClass="entr" presetSubtype="26" fill="hold" grpId="0" nodeType="withEffect">
                                  <p:stCondLst>
                                    <p:cond delay="1000"/>
                                  </p:stCondLst>
                                  <p:childTnLst>
                                    <p:set>
                                      <p:cBhvr>
                                        <p:cTn id="29" dur="1" fill="hold">
                                          <p:stCondLst>
                                            <p:cond delay="0"/>
                                          </p:stCondLst>
                                        </p:cTn>
                                        <p:tgtEl>
                                          <p:spTgt spid="20"/>
                                        </p:tgtEl>
                                        <p:attrNameLst>
                                          <p:attrName>style.visibility</p:attrName>
                                        </p:attrNameLst>
                                      </p:cBhvr>
                                      <p:to>
                                        <p:strVal val="visible"/>
                                      </p:to>
                                    </p:set>
                                    <p:animEffect transition="in" filter="barn(inHorizont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P spid="18" grpId="0" animBg="1"/>
      <p:bldP spid="17"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Market Slack: Elevated Number</a:t>
            </a:r>
            <a:br>
              <a:rPr lang="en-US" dirty="0"/>
            </a:br>
            <a:r>
              <a:rPr lang="en-US" dirty="0"/>
              <a:t>of Involuntary Part-time Workers</a:t>
            </a:r>
          </a:p>
        </p:txBody>
      </p:sp>
      <p:sp>
        <p:nvSpPr>
          <p:cNvPr id="4" name="Date Placeholder 3"/>
          <p:cNvSpPr>
            <a:spLocks noGrp="1"/>
          </p:cNvSpPr>
          <p:nvPr>
            <p:ph type="dt" sz="half" idx="10"/>
          </p:nvPr>
        </p:nvSpPr>
        <p:spPr/>
        <p:txBody>
          <a:bodyPr/>
          <a:lstStyle/>
          <a:p>
            <a:pPr>
              <a:defRPr/>
            </a:pPr>
            <a:r>
              <a:rPr lang="en-US"/>
              <a:t>12/01/09 - 9pm</a:t>
            </a:r>
          </a:p>
        </p:txBody>
      </p:sp>
      <p:sp>
        <p:nvSpPr>
          <p:cNvPr id="5" name="Footer Placeholder 4"/>
          <p:cNvSpPr>
            <a:spLocks noGrp="1"/>
          </p:cNvSpPr>
          <p:nvPr>
            <p:ph type="ftr" sz="quarter" idx="11"/>
          </p:nvPr>
        </p:nvSpPr>
        <p:spPr/>
        <p:txBody>
          <a:bodyPr/>
          <a:lstStyle/>
          <a:p>
            <a:pPr>
              <a:defRPr/>
            </a:pPr>
            <a:r>
              <a:rPr lang="en-US"/>
              <a:t>eSlide – P6466 – The Financial Crisis and the Future of the P/C</a:t>
            </a:r>
          </a:p>
        </p:txBody>
      </p:sp>
      <p:sp>
        <p:nvSpPr>
          <p:cNvPr id="6" name="Slide Number Placeholder 5"/>
          <p:cNvSpPr>
            <a:spLocks noGrp="1"/>
          </p:cNvSpPr>
          <p:nvPr>
            <p:ph type="sldNum" sz="quarter" idx="12"/>
          </p:nvPr>
        </p:nvSpPr>
        <p:spPr/>
        <p:txBody>
          <a:bodyPr/>
          <a:lstStyle/>
          <a:p>
            <a:fld id="{3D084845-55E1-459B-8323-012B36395AE0}" type="slidenum">
              <a:rPr lang="en-US" smtClean="0"/>
              <a:pPr/>
              <a:t>21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160643"/>
            <a:ext cx="8392761" cy="5611631"/>
          </a:xfrm>
          <a:prstGeom prst="rect">
            <a:avLst/>
          </a:prstGeom>
        </p:spPr>
      </p:pic>
      <p:sp>
        <p:nvSpPr>
          <p:cNvPr id="17" name="AutoShape 38"/>
          <p:cNvSpPr>
            <a:spLocks noChangeArrowheads="1"/>
          </p:cNvSpPr>
          <p:nvPr/>
        </p:nvSpPr>
        <p:spPr bwMode="blackWhite">
          <a:xfrm>
            <a:off x="2351087" y="1968838"/>
            <a:ext cx="3295650" cy="718440"/>
          </a:xfrm>
          <a:prstGeom prst="wedgeRectCallout">
            <a:avLst>
              <a:gd name="adj1" fmla="val 81461"/>
              <a:gd name="adj2" fmla="val 394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dirty="0">
                <a:solidFill>
                  <a:schemeClr val="bg1"/>
                </a:solidFill>
              </a:rPr>
              <a:t>In less than 18 months, 4.5 million additional people were involuntarily working part time</a:t>
            </a:r>
          </a:p>
        </p:txBody>
      </p:sp>
      <p:sp>
        <p:nvSpPr>
          <p:cNvPr id="18" name="Rectangle 17"/>
          <p:cNvSpPr>
            <a:spLocks noChangeArrowheads="1"/>
          </p:cNvSpPr>
          <p:nvPr/>
        </p:nvSpPr>
        <p:spPr bwMode="grayWhite">
          <a:xfrm>
            <a:off x="4658961" y="4104698"/>
            <a:ext cx="3733799" cy="416718"/>
          </a:xfrm>
          <a:prstGeom prst="rect">
            <a:avLst/>
          </a:prstGeom>
          <a:noFill/>
          <a:ln w="28575">
            <a:solidFill>
              <a:srgbClr val="225A7A"/>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19" name="AutoShape 38"/>
          <p:cNvSpPr>
            <a:spLocks noChangeArrowheads="1"/>
          </p:cNvSpPr>
          <p:nvPr/>
        </p:nvSpPr>
        <p:spPr bwMode="blackWhite">
          <a:xfrm>
            <a:off x="6892572" y="5287625"/>
            <a:ext cx="1500188" cy="718440"/>
          </a:xfrm>
          <a:prstGeom prst="wedgeRectCallout">
            <a:avLst>
              <a:gd name="adj1" fmla="val -12137"/>
              <a:gd name="adj2" fmla="val -1766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dirty="0">
                <a:solidFill>
                  <a:schemeClr val="bg1"/>
                </a:solidFill>
              </a:rPr>
              <a:t>The “normal</a:t>
            </a:r>
            <a:r>
              <a:rPr lang="en-US" sz="1600" b="1">
                <a:solidFill>
                  <a:schemeClr val="bg1"/>
                </a:solidFill>
              </a:rPr>
              <a:t>” range</a:t>
            </a:r>
            <a:br>
              <a:rPr lang="en-US" sz="1600" b="1">
                <a:solidFill>
                  <a:schemeClr val="bg1"/>
                </a:solidFill>
              </a:rPr>
            </a:br>
            <a:r>
              <a:rPr lang="en-US" sz="1600" b="1">
                <a:solidFill>
                  <a:schemeClr val="bg1"/>
                </a:solidFill>
              </a:rPr>
              <a:t>(since 1992)</a:t>
            </a:r>
            <a:endParaRPr lang="en-US" sz="1600" b="1" dirty="0">
              <a:solidFill>
                <a:schemeClr val="bg1"/>
              </a:solidFill>
            </a:endParaRPr>
          </a:p>
        </p:txBody>
      </p:sp>
      <p:sp>
        <p:nvSpPr>
          <p:cNvPr id="20" name="AutoShape 38"/>
          <p:cNvSpPr>
            <a:spLocks noChangeArrowheads="1"/>
          </p:cNvSpPr>
          <p:nvPr/>
        </p:nvSpPr>
        <p:spPr bwMode="blackWhite">
          <a:xfrm>
            <a:off x="7513940" y="1265906"/>
            <a:ext cx="1310972" cy="587934"/>
          </a:xfrm>
          <a:prstGeom prst="wedgeRectCallout">
            <a:avLst>
              <a:gd name="adj1" fmla="val 12615"/>
              <a:gd name="adj2" fmla="val 3267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dirty="0">
                <a:solidFill>
                  <a:schemeClr val="bg1"/>
                </a:solidFill>
              </a:rPr>
              <a:t>July 2016:</a:t>
            </a:r>
            <a:br>
              <a:rPr lang="en-US" sz="1600" b="1" dirty="0">
                <a:solidFill>
                  <a:schemeClr val="bg1"/>
                </a:solidFill>
              </a:rPr>
            </a:br>
            <a:r>
              <a:rPr lang="en-US" sz="1600" b="1" dirty="0">
                <a:solidFill>
                  <a:schemeClr val="bg1"/>
                </a:solidFill>
              </a:rPr>
              <a:t>5.94 million</a:t>
            </a:r>
          </a:p>
        </p:txBody>
      </p:sp>
    </p:spTree>
    <p:extLst>
      <p:ext uri="{BB962C8B-B14F-4D97-AF65-F5344CB8AC3E}">
        <p14:creationId xmlns:p14="http://schemas.microsoft.com/office/powerpoint/2010/main" val="327730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18"/>
                                        </p:tgtEl>
                                        <p:attrNameLst>
                                          <p:attrName>style.visibility</p:attrName>
                                        </p:attrNameLst>
                                      </p:cBhvr>
                                      <p:to>
                                        <p:strVal val="visible"/>
                                      </p:to>
                                    </p:set>
                                    <p:animEffect transition="in" filter="barn(inHorizontal)">
                                      <p:cBhvr>
                                        <p:cTn id="10" dur="500"/>
                                        <p:tgtEl>
                                          <p:spTgt spid="18"/>
                                        </p:tgtEl>
                                      </p:cBhvr>
                                    </p:animEffect>
                                  </p:childTnLst>
                                </p:cTn>
                              </p:par>
                            </p:childTnLst>
                          </p:cTn>
                        </p:par>
                        <p:par>
                          <p:cTn id="11" fill="hold">
                            <p:stCondLst>
                              <p:cond delay="1500"/>
                            </p:stCondLst>
                            <p:childTnLst>
                              <p:par>
                                <p:cTn id="12" presetID="22" presetClass="entr" presetSubtype="8" fill="hold" grpId="0" nodeType="afterEffect">
                                  <p:stCondLst>
                                    <p:cond delay="50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3481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3482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C3AA22A-0202-4EBB-9F24-BEC6CCD09BAC}" type="slidenum">
              <a:rPr lang="en-US" altLang="en-US" sz="900"/>
              <a:pPr algn="r">
                <a:lnSpc>
                  <a:spcPct val="85000"/>
                </a:lnSpc>
                <a:spcBef>
                  <a:spcPct val="20000"/>
                </a:spcBef>
                <a:buClrTx/>
                <a:buFontTx/>
                <a:buNone/>
              </a:pPr>
              <a:t>22</a:t>
            </a:fld>
            <a:endParaRPr lang="en-US" altLang="en-US" sz="900"/>
          </a:p>
        </p:txBody>
      </p:sp>
      <p:sp>
        <p:nvSpPr>
          <p:cNvPr id="34821" name="Rectangle 7"/>
          <p:cNvSpPr>
            <a:spLocks noGrp="1" noChangeArrowheads="1"/>
          </p:cNvSpPr>
          <p:nvPr>
            <p:ph type="title" idx="4294967295"/>
          </p:nvPr>
        </p:nvSpPr>
        <p:spPr>
          <a:xfrm>
            <a:off x="565150" y="147638"/>
            <a:ext cx="7280275" cy="860425"/>
          </a:xfrm>
        </p:spPr>
        <p:txBody>
          <a:bodyPr/>
          <a:lstStyle/>
          <a:p>
            <a:r>
              <a:rPr lang="en-US" altLang="en-US" dirty="0">
                <a:latin typeface="Arial" panose="020B0604020202020204" pitchFamily="34" charset="0"/>
              </a:rPr>
              <a:t>Number of “Discouraged Workers”:</a:t>
            </a:r>
            <a:br>
              <a:rPr lang="en-US" altLang="en-US" dirty="0">
                <a:latin typeface="Arial" panose="020B0604020202020204" pitchFamily="34" charset="0"/>
              </a:rPr>
            </a:br>
            <a:r>
              <a:rPr lang="en-US" altLang="en-US" dirty="0">
                <a:latin typeface="Arial" panose="020B0604020202020204" pitchFamily="34" charset="0"/>
              </a:rPr>
              <a:t>Elevated, but Dropping </a:t>
            </a:r>
            <a:r>
              <a:rPr lang="en-US" altLang="en-US" sz="2000" dirty="0">
                <a:latin typeface="Arial" panose="020B0604020202020204" pitchFamily="34" charset="0"/>
              </a:rPr>
              <a:t>Jan 1994 – July 2016 </a:t>
            </a:r>
            <a:endParaRPr lang="en-US" altLang="en-US" dirty="0">
              <a:latin typeface="Arial" panose="020B0604020202020204" pitchFamily="34" charset="0"/>
            </a:endParaRPr>
          </a:p>
        </p:txBody>
      </p:sp>
      <p:sp>
        <p:nvSpPr>
          <p:cNvPr id="34822" name="Text Box 5"/>
          <p:cNvSpPr txBox="1">
            <a:spLocks noChangeArrowheads="1"/>
          </p:cNvSpPr>
          <p:nvPr/>
        </p:nvSpPr>
        <p:spPr bwMode="auto">
          <a:xfrm>
            <a:off x="0" y="6389688"/>
            <a:ext cx="87249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Notes: Recessions indicated by gray shaded columns. Data are seasonally adjusted.</a:t>
            </a:r>
          </a:p>
          <a:p>
            <a:pPr>
              <a:lnSpc>
                <a:spcPct val="85000"/>
              </a:lnSpc>
              <a:spcBef>
                <a:spcPct val="25000"/>
              </a:spcBef>
              <a:buFont typeface="Wingdings" panose="05000000000000000000" pitchFamily="2" charset="2"/>
              <a:buNone/>
            </a:pPr>
            <a:r>
              <a:rPr lang="en-US" altLang="en-US" sz="1100"/>
              <a:t>Sources: Bureau of Labor Statistics; National Bureau of Economic Research (recession dates).</a:t>
            </a:r>
          </a:p>
        </p:txBody>
      </p:sp>
      <p:graphicFrame>
        <p:nvGraphicFramePr>
          <p:cNvPr id="34823" name="Object 8"/>
          <p:cNvGraphicFramePr>
            <a:graphicFrameLocks noChangeAspect="1"/>
          </p:cNvGraphicFramePr>
          <p:nvPr>
            <p:extLst>
              <p:ext uri="{D42A27DB-BD31-4B8C-83A1-F6EECF244321}">
                <p14:modId xmlns:p14="http://schemas.microsoft.com/office/powerpoint/2010/main" val="1753664153"/>
              </p:ext>
            </p:extLst>
          </p:nvPr>
        </p:nvGraphicFramePr>
        <p:xfrm>
          <a:off x="406400" y="1143000"/>
          <a:ext cx="8343900" cy="4730750"/>
        </p:xfrm>
        <a:graphic>
          <a:graphicData uri="http://schemas.openxmlformats.org/presentationml/2006/ole">
            <mc:AlternateContent xmlns:mc="http://schemas.openxmlformats.org/markup-compatibility/2006">
              <mc:Choice xmlns:v="urn:schemas-microsoft-com:vml" Requires="v">
                <p:oleObj spid="_x0000_s297079"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gray">
                      <a:xfrm>
                        <a:off x="406400" y="1143000"/>
                        <a:ext cx="83439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66725" y="5734050"/>
            <a:ext cx="8448675" cy="56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a:solidFill>
                  <a:srgbClr val="FFFFFF"/>
                </a:solidFill>
              </a:rPr>
              <a:t>In recent good times, the number of discouraged workers ranged from 200,000-400,000 (1995-2000) or from 300,000-500,000 (2002-2007).</a:t>
            </a:r>
          </a:p>
        </p:txBody>
      </p:sp>
      <p:sp>
        <p:nvSpPr>
          <p:cNvPr id="9" name="AutoShape 17"/>
          <p:cNvSpPr>
            <a:spLocks noChangeArrowheads="1"/>
          </p:cNvSpPr>
          <p:nvPr/>
        </p:nvSpPr>
        <p:spPr bwMode="blackWhite">
          <a:xfrm>
            <a:off x="7464425" y="1193801"/>
            <a:ext cx="1466850" cy="660400"/>
          </a:xfrm>
          <a:prstGeom prst="wedgeRectCallout">
            <a:avLst>
              <a:gd name="adj1" fmla="val 22741"/>
              <a:gd name="adj2" fmla="val 300867"/>
            </a:avLst>
          </a:prstGeom>
          <a:gradFill rotWithShape="1">
            <a:gsLst>
              <a:gs pos="0">
                <a:schemeClr val="accent1"/>
              </a:gs>
              <a:gs pos="100000">
                <a:srgbClr val="173C51"/>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dirty="0">
                <a:solidFill>
                  <a:srgbClr val="FFFFFF"/>
                </a:solidFill>
              </a:rPr>
              <a:t>Latest reading: 591,000</a:t>
            </a:r>
            <a:br>
              <a:rPr lang="en-US" altLang="en-US" sz="1400" b="1" dirty="0">
                <a:solidFill>
                  <a:srgbClr val="FFFFFF"/>
                </a:solidFill>
              </a:rPr>
            </a:br>
            <a:r>
              <a:rPr lang="en-US" altLang="en-US" sz="1400" b="1" dirty="0">
                <a:solidFill>
                  <a:srgbClr val="FFFFFF"/>
                </a:solidFill>
              </a:rPr>
              <a:t>in July 2016.</a:t>
            </a:r>
            <a:endParaRPr lang="en-US" altLang="en-US" sz="1400" b="1" dirty="0">
              <a:solidFill>
                <a:schemeClr val="bg1"/>
              </a:solidFill>
            </a:endParaRPr>
          </a:p>
        </p:txBody>
      </p:sp>
      <p:sp>
        <p:nvSpPr>
          <p:cNvPr id="34826" name="TextBox 9"/>
          <p:cNvSpPr txBox="1">
            <a:spLocks noChangeArrowheads="1"/>
          </p:cNvSpPr>
          <p:nvPr/>
        </p:nvSpPr>
        <p:spPr bwMode="auto">
          <a:xfrm>
            <a:off x="152400" y="1000125"/>
            <a:ext cx="1200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Thousands</a:t>
            </a:r>
          </a:p>
        </p:txBody>
      </p:sp>
      <p:sp>
        <p:nvSpPr>
          <p:cNvPr id="34827" name="TextBox 10"/>
          <p:cNvSpPr txBox="1">
            <a:spLocks noChangeArrowheads="1"/>
          </p:cNvSpPr>
          <p:nvPr/>
        </p:nvSpPr>
        <p:spPr bwMode="auto">
          <a:xfrm>
            <a:off x="1533525" y="1133475"/>
            <a:ext cx="3829050" cy="18161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solidFill>
                  <a:schemeClr val="bg1"/>
                </a:solidFill>
              </a:rPr>
              <a:t>A “discouraged worker” in a month did not actively look for work in the prior month</a:t>
            </a:r>
            <a:br>
              <a:rPr lang="en-US" altLang="en-US" sz="1400" b="1">
                <a:solidFill>
                  <a:schemeClr val="bg1"/>
                </a:solidFill>
              </a:rPr>
            </a:br>
            <a:r>
              <a:rPr lang="en-US" altLang="en-US" sz="1400" b="1">
                <a:solidFill>
                  <a:schemeClr val="bg1"/>
                </a:solidFill>
              </a:rPr>
              <a:t>for reasons such as</a:t>
            </a:r>
            <a:br>
              <a:rPr lang="en-US" altLang="en-US" sz="1400" b="1">
                <a:solidFill>
                  <a:schemeClr val="bg1"/>
                </a:solidFill>
              </a:rPr>
            </a:br>
            <a:r>
              <a:rPr lang="en-US" altLang="en-US" sz="1400" b="1">
                <a:solidFill>
                  <a:schemeClr val="bg1"/>
                </a:solidFill>
              </a:rPr>
              <a:t>--thinks no work available,</a:t>
            </a:r>
            <a:br>
              <a:rPr lang="en-US" altLang="en-US" sz="1400" b="1">
                <a:solidFill>
                  <a:schemeClr val="bg1"/>
                </a:solidFill>
              </a:rPr>
            </a:br>
            <a:r>
              <a:rPr lang="en-US" altLang="en-US" sz="1400" b="1">
                <a:solidFill>
                  <a:schemeClr val="bg1"/>
                </a:solidFill>
              </a:rPr>
              <a:t>--could not find work,</a:t>
            </a:r>
            <a:br>
              <a:rPr lang="en-US" altLang="en-US" sz="1400" b="1">
                <a:solidFill>
                  <a:schemeClr val="bg1"/>
                </a:solidFill>
              </a:rPr>
            </a:br>
            <a:r>
              <a:rPr lang="en-US" altLang="en-US" sz="1400" b="1">
                <a:solidFill>
                  <a:schemeClr val="bg1"/>
                </a:solidFill>
              </a:rPr>
              <a:t>--lacks schooling or training,</a:t>
            </a:r>
            <a:br>
              <a:rPr lang="en-US" altLang="en-US" sz="1400" b="1">
                <a:solidFill>
                  <a:schemeClr val="bg1"/>
                </a:solidFill>
              </a:rPr>
            </a:br>
            <a:r>
              <a:rPr lang="en-US" altLang="en-US" sz="1400" b="1">
                <a:solidFill>
                  <a:schemeClr val="bg1"/>
                </a:solidFill>
              </a:rPr>
              <a:t>--thinks employer thinks too young or old, and other types of discrimination.</a:t>
            </a:r>
          </a:p>
        </p:txBody>
      </p:sp>
      <p:sp>
        <p:nvSpPr>
          <p:cNvPr id="12" name="Rectangle 7"/>
          <p:cNvSpPr>
            <a:spLocks noChangeArrowheads="1"/>
          </p:cNvSpPr>
          <p:nvPr/>
        </p:nvSpPr>
        <p:spPr bwMode="grayWhite">
          <a:xfrm>
            <a:off x="3451123" y="4032251"/>
            <a:ext cx="5149952" cy="42048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3" name="AutoShape 17"/>
          <p:cNvSpPr>
            <a:spLocks noChangeArrowheads="1"/>
          </p:cNvSpPr>
          <p:nvPr/>
        </p:nvSpPr>
        <p:spPr bwMode="blackWhite">
          <a:xfrm>
            <a:off x="4343400" y="4692650"/>
            <a:ext cx="865188" cy="381000"/>
          </a:xfrm>
          <a:prstGeom prst="wedgeRectCallout">
            <a:avLst>
              <a:gd name="adj1" fmla="val 17685"/>
              <a:gd name="adj2" fmla="val -150639"/>
            </a:avLst>
          </a:prstGeom>
          <a:gradFill rotWithShape="1">
            <a:gsLst>
              <a:gs pos="0">
                <a:schemeClr val="accent1"/>
              </a:gs>
              <a:gs pos="100000">
                <a:srgbClr val="173C51"/>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rgbClr val="FFFFFF"/>
                </a:solidFill>
              </a:rPr>
              <a:t>Normal</a:t>
            </a:r>
            <a:endParaRPr lang="en-US" altLang="en-US" sz="1400" b="1">
              <a:solidFill>
                <a:schemeClr val="bg1"/>
              </a:solidFill>
            </a:endParaRPr>
          </a:p>
        </p:txBody>
      </p:sp>
    </p:spTree>
    <p:extLst>
      <p:ext uri="{BB962C8B-B14F-4D97-AF65-F5344CB8AC3E}">
        <p14:creationId xmlns:p14="http://schemas.microsoft.com/office/powerpoint/2010/main" val="5387327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barn(inHorizontal)">
                                      <p:cBhvr>
                                        <p:cTn id="15" dur="500"/>
                                        <p:tgtEl>
                                          <p:spTgt spid="12"/>
                                        </p:tgtEl>
                                      </p:cBhvr>
                                    </p:animEffect>
                                  </p:childTnLst>
                                </p:cTn>
                              </p:par>
                            </p:childTnLst>
                          </p:cTn>
                        </p:par>
                        <p:par>
                          <p:cTn id="16" fill="hold" nodeType="afterGroup">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128588"/>
            <a:ext cx="8166100" cy="815975"/>
          </a:xfrm>
        </p:spPr>
        <p:txBody>
          <a:bodyPr anchor="t" anchorCtr="1"/>
          <a:lstStyle/>
          <a:p>
            <a:pPr>
              <a:lnSpc>
                <a:spcPct val="85000"/>
              </a:lnSpc>
            </a:pPr>
            <a:r>
              <a:rPr lang="en-US" sz="2800" dirty="0">
                <a:latin typeface="Arial" panose="020B0604020202020204" pitchFamily="34" charset="0"/>
              </a:rPr>
              <a:t>Full-time vs. Part-time Employment,</a:t>
            </a:r>
            <a:br>
              <a:rPr lang="en-US" sz="2800" dirty="0">
                <a:latin typeface="Arial" panose="020B0604020202020204" pitchFamily="34" charset="0"/>
              </a:rPr>
            </a:br>
            <a:r>
              <a:rPr lang="en-US" sz="2800" dirty="0">
                <a:latin typeface="Arial" panose="020B0604020202020204" pitchFamily="34" charset="0"/>
              </a:rPr>
              <a:t>Quarterly, 2003-2016:Q2</a:t>
            </a:r>
          </a:p>
        </p:txBody>
      </p:sp>
      <p:graphicFrame>
        <p:nvGraphicFramePr>
          <p:cNvPr id="93187" name="Object 3"/>
          <p:cNvGraphicFramePr>
            <a:graphicFrameLocks noGrp="1" noChangeAspect="1"/>
          </p:cNvGraphicFramePr>
          <p:nvPr>
            <p:ph type="chart" idx="1"/>
            <p:extLst>
              <p:ext uri="{D42A27DB-BD31-4B8C-83A1-F6EECF244321}">
                <p14:modId xmlns:p14="http://schemas.microsoft.com/office/powerpoint/2010/main" val="2085372299"/>
              </p:ext>
            </p:extLst>
          </p:nvPr>
        </p:nvGraphicFramePr>
        <p:xfrm>
          <a:off x="136525" y="1063625"/>
          <a:ext cx="8902700" cy="4813300"/>
        </p:xfrm>
        <a:graphic>
          <a:graphicData uri="http://schemas.openxmlformats.org/presentationml/2006/ole">
            <mc:AlternateContent xmlns:mc="http://schemas.openxmlformats.org/markup-compatibility/2006">
              <mc:Choice xmlns:v="urn:schemas-microsoft-com:vml" Requires="v">
                <p:oleObj spid="_x0000_s298103" name="Chart" r:id="rId3" imgW="9020114" imgH="4876942" progId="MSGraph.Chart.8">
                  <p:embed followColorScheme="full"/>
                </p:oleObj>
              </mc:Choice>
              <mc:Fallback>
                <p:oleObj name="Chart" r:id="rId3" imgW="9020114" imgH="4876942" progId="MSGraph.Chart.8">
                  <p:embed followColorScheme="full"/>
                  <p:pic>
                    <p:nvPicPr>
                      <p:cNvPr id="0" name=""/>
                      <p:cNvPicPr>
                        <a:picLocks noGrp="1" noChangeAspect="1" noChangeArrowheads="1"/>
                      </p:cNvPicPr>
                      <p:nvPr/>
                    </p:nvPicPr>
                    <p:blipFill>
                      <a:blip r:embed="rId4"/>
                      <a:srcRect/>
                      <a:stretch>
                        <a:fillRect/>
                      </a:stretch>
                    </p:blipFill>
                    <p:spPr bwMode="auto">
                      <a:xfrm>
                        <a:off x="136525" y="1063625"/>
                        <a:ext cx="89027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188" name="Rectangle 4"/>
          <p:cNvSpPr>
            <a:spLocks noChangeArrowheads="1"/>
          </p:cNvSpPr>
          <p:nvPr/>
        </p:nvSpPr>
        <p:spPr bwMode="auto">
          <a:xfrm>
            <a:off x="516247" y="6516768"/>
            <a:ext cx="8143255" cy="2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sz="1100" dirty="0"/>
              <a:t>Data are seasonally-adjusted. Sources: US Bureau of Labor Statistics, US Department of Labor; Insurance Information Institute.</a:t>
            </a:r>
          </a:p>
        </p:txBody>
      </p:sp>
      <p:sp>
        <p:nvSpPr>
          <p:cNvPr id="471045" name="Text Box 5"/>
          <p:cNvSpPr txBox="1">
            <a:spLocks noChangeArrowheads="1"/>
          </p:cNvSpPr>
          <p:nvPr/>
        </p:nvSpPr>
        <p:spPr bwMode="auto">
          <a:xfrm>
            <a:off x="425450" y="5716976"/>
            <a:ext cx="8324850" cy="757130"/>
          </a:xfrm>
          <a:prstGeom prst="rect">
            <a:avLst/>
          </a:prstGeom>
          <a:solidFill>
            <a:schemeClr val="accent2"/>
          </a:solidFill>
          <a:ln w="12700">
            <a:solidFill>
              <a:srgbClr val="FF0000"/>
            </a:solidFill>
            <a:miter lim="800000"/>
            <a:headEnd type="none" w="sm" len="sm"/>
            <a:tailEnd type="none" w="sm" len="sm"/>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0000"/>
              </a:lnSpc>
              <a:spcBef>
                <a:spcPct val="50000"/>
              </a:spcBef>
              <a:buClrTx/>
              <a:buFontTx/>
              <a:buNone/>
            </a:pPr>
            <a:r>
              <a:rPr lang="en-US" sz="1800" b="1" dirty="0">
                <a:solidFill>
                  <a:schemeClr val="bg1"/>
                </a:solidFill>
              </a:rPr>
              <a:t>The Great Recession shifted employment from full-time to part-time.</a:t>
            </a:r>
            <a:br>
              <a:rPr lang="en-US" sz="1800" b="1" dirty="0">
                <a:solidFill>
                  <a:schemeClr val="bg1"/>
                </a:solidFill>
              </a:rPr>
            </a:br>
            <a:r>
              <a:rPr lang="en-US" sz="1800" b="1" dirty="0">
                <a:solidFill>
                  <a:schemeClr val="bg1"/>
                </a:solidFill>
              </a:rPr>
              <a:t>Full-time employment is finally above its pre-recession peak,</a:t>
            </a:r>
            <a:br>
              <a:rPr lang="en-US" sz="1800" b="1" dirty="0">
                <a:solidFill>
                  <a:schemeClr val="bg1"/>
                </a:solidFill>
              </a:rPr>
            </a:br>
            <a:r>
              <a:rPr lang="en-US" sz="1800" b="1" dirty="0">
                <a:solidFill>
                  <a:schemeClr val="bg1"/>
                </a:solidFill>
              </a:rPr>
              <a:t>but part-time hasn’t receded.</a:t>
            </a:r>
          </a:p>
        </p:txBody>
      </p:sp>
      <p:sp>
        <p:nvSpPr>
          <p:cNvPr id="93190" name="Text Box 6"/>
          <p:cNvSpPr txBox="1">
            <a:spLocks noChangeArrowheads="1"/>
          </p:cNvSpPr>
          <p:nvPr/>
        </p:nvSpPr>
        <p:spPr bwMode="auto">
          <a:xfrm>
            <a:off x="68262" y="1081094"/>
            <a:ext cx="1128712"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r>
              <a:rPr lang="en-US" sz="1400" b="1" dirty="0"/>
              <a:t>Full time, millions</a:t>
            </a:r>
          </a:p>
        </p:txBody>
      </p:sp>
      <p:sp>
        <p:nvSpPr>
          <p:cNvPr id="93191" name="Text Box 6"/>
          <p:cNvSpPr txBox="1">
            <a:spLocks noChangeArrowheads="1"/>
          </p:cNvSpPr>
          <p:nvPr/>
        </p:nvSpPr>
        <p:spPr bwMode="auto">
          <a:xfrm>
            <a:off x="8062452" y="1063625"/>
            <a:ext cx="1017941"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r>
              <a:rPr lang="en-US" sz="1400" b="1" dirty="0"/>
              <a:t>Part-time, millions</a:t>
            </a:r>
          </a:p>
        </p:txBody>
      </p:sp>
      <p:sp>
        <p:nvSpPr>
          <p:cNvPr id="9" name="Rectangle 7"/>
          <p:cNvSpPr>
            <a:spLocks noChangeArrowheads="1"/>
          </p:cNvSpPr>
          <p:nvPr/>
        </p:nvSpPr>
        <p:spPr bwMode="grayWhite">
          <a:xfrm>
            <a:off x="3596055" y="1515658"/>
            <a:ext cx="816920" cy="4141787"/>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93193" name="TextBox 11"/>
          <p:cNvSpPr txBox="1">
            <a:spLocks noChangeArrowheads="1"/>
          </p:cNvSpPr>
          <p:nvPr/>
        </p:nvSpPr>
        <p:spPr bwMode="auto">
          <a:xfrm>
            <a:off x="3485739" y="1472996"/>
            <a:ext cx="1102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sz="1400" dirty="0"/>
              <a:t>Recession</a:t>
            </a:r>
          </a:p>
        </p:txBody>
      </p:sp>
      <p:sp>
        <p:nvSpPr>
          <p:cNvPr id="11" name="AutoShape 38"/>
          <p:cNvSpPr>
            <a:spLocks noChangeArrowheads="1"/>
          </p:cNvSpPr>
          <p:nvPr/>
        </p:nvSpPr>
        <p:spPr bwMode="blackWhite">
          <a:xfrm>
            <a:off x="4629712" y="2925455"/>
            <a:ext cx="1401408" cy="921150"/>
          </a:xfrm>
          <a:prstGeom prst="wedgeRectCallout">
            <a:avLst>
              <a:gd name="adj1" fmla="val -74451"/>
              <a:gd name="adj2" fmla="val -397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200" b="1" dirty="0">
                <a:solidFill>
                  <a:schemeClr val="bg1"/>
                </a:solidFill>
              </a:rPr>
              <a:t>Recession shifted employment growth from full-time to part-time</a:t>
            </a:r>
          </a:p>
        </p:txBody>
      </p:sp>
      <p:sp>
        <p:nvSpPr>
          <p:cNvPr id="12" name="AutoShape 38"/>
          <p:cNvSpPr>
            <a:spLocks noChangeArrowheads="1"/>
          </p:cNvSpPr>
          <p:nvPr/>
        </p:nvSpPr>
        <p:spPr bwMode="blackWhite">
          <a:xfrm>
            <a:off x="904875" y="1827213"/>
            <a:ext cx="1624013" cy="839787"/>
          </a:xfrm>
          <a:prstGeom prst="wedgeRectCallout">
            <a:avLst>
              <a:gd name="adj1" fmla="val 74847"/>
              <a:gd name="adj2" fmla="val 34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dirty="0">
                <a:solidFill>
                  <a:schemeClr val="bg1"/>
                </a:solidFill>
              </a:rPr>
              <a:t>Pre-recession, most new jobs were full-time</a:t>
            </a:r>
          </a:p>
        </p:txBody>
      </p:sp>
      <p:sp>
        <p:nvSpPr>
          <p:cNvPr id="13" name="AutoShape 38"/>
          <p:cNvSpPr>
            <a:spLocks noChangeArrowheads="1"/>
          </p:cNvSpPr>
          <p:nvPr/>
        </p:nvSpPr>
        <p:spPr bwMode="blackWhite">
          <a:xfrm>
            <a:off x="6213986" y="1515658"/>
            <a:ext cx="1173953" cy="460575"/>
          </a:xfrm>
          <a:prstGeom prst="wedgeRectCallout">
            <a:avLst>
              <a:gd name="adj1" fmla="val 114965"/>
              <a:gd name="adj2" fmla="val 199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200" b="1" dirty="0">
                <a:solidFill>
                  <a:schemeClr val="bg1"/>
                </a:solidFill>
              </a:rPr>
              <a:t>New full-time peak</a:t>
            </a:r>
          </a:p>
        </p:txBody>
      </p:sp>
    </p:spTree>
    <p:extLst>
      <p:ext uri="{BB962C8B-B14F-4D97-AF65-F5344CB8AC3E}">
        <p14:creationId xmlns:p14="http://schemas.microsoft.com/office/powerpoint/2010/main" val="24163281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afterEffect">
                                  <p:stCondLst>
                                    <p:cond delay="0"/>
                                  </p:stCondLst>
                                  <p:childTnLst>
                                    <p:set>
                                      <p:cBhvr>
                                        <p:cTn id="6" dur="1" fill="hold">
                                          <p:stCondLst>
                                            <p:cond delay="0"/>
                                          </p:stCondLst>
                                        </p:cTn>
                                        <p:tgtEl>
                                          <p:spTgt spid="471045"/>
                                        </p:tgtEl>
                                        <p:attrNameLst>
                                          <p:attrName>style.visibility</p:attrName>
                                        </p:attrNameLst>
                                      </p:cBhvr>
                                      <p:to>
                                        <p:strVal val="visible"/>
                                      </p:to>
                                    </p:set>
                                    <p:animEffect transition="in" filter="dissolve">
                                      <p:cBhvr>
                                        <p:cTn id="7" dur="500"/>
                                        <p:tgtEl>
                                          <p:spTgt spid="471045"/>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barn(inHorizontal)">
                                      <p:cBhvr>
                                        <p:cTn id="10" dur="500"/>
                                        <p:tgtEl>
                                          <p:spTgt spid="9"/>
                                        </p:tgtEl>
                                      </p:cBhvr>
                                    </p:animEffect>
                                  </p:childTnLst>
                                </p:cTn>
                              </p:par>
                            </p:childTnLst>
                          </p:cTn>
                        </p:par>
                        <p:par>
                          <p:cTn id="11" fill="hold" nodeType="afterGroup">
                            <p:stCondLst>
                              <p:cond delay="1500"/>
                            </p:stCondLst>
                            <p:childTnLst>
                              <p:par>
                                <p:cTn id="12" presetID="22" presetClass="entr" presetSubtype="8"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nodeType="afterGroup">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71045" grpId="0" bld="series" animBg="0"/>
      <p:bldP spid="471045" grpId="1" animBg="1"/>
      <p:bldP spid="9"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endParaRPr lang="en-US" sz="3000" b="1" i="1" kern="0" dirty="0">
              <a:solidFill>
                <a:srgbClr val="225A7A"/>
              </a:solidFill>
              <a:ea typeface="+mj-ea"/>
              <a:cs typeface="+mj-cs"/>
            </a:endParaRPr>
          </a:p>
        </p:txBody>
      </p:sp>
      <p:sp>
        <p:nvSpPr>
          <p:cNvPr id="2" name="Title 1"/>
          <p:cNvSpPr>
            <a:spLocks noGrp="1"/>
          </p:cNvSpPr>
          <p:nvPr>
            <p:ph type="title"/>
          </p:nvPr>
        </p:nvSpPr>
        <p:spPr>
          <a:xfrm>
            <a:off x="220870" y="83594"/>
            <a:ext cx="8458200" cy="950976"/>
          </a:xfrm>
        </p:spPr>
        <p:txBody>
          <a:bodyPr/>
          <a:lstStyle/>
          <a:p>
            <a:r>
              <a:rPr lang="en-US" sz="2600" dirty="0"/>
              <a:t>ISM Manufacturing Index (Values &gt; 50</a:t>
            </a:r>
            <a:br>
              <a:rPr lang="en-US" sz="2600" dirty="0"/>
            </a:br>
            <a:r>
              <a:rPr lang="en-US" sz="2600" dirty="0"/>
              <a:t>Indicate Expansion), January 2010-July 2016</a:t>
            </a:r>
          </a:p>
        </p:txBody>
      </p:sp>
      <p:sp>
        <p:nvSpPr>
          <p:cNvPr id="7" name="Text Placeholder 6"/>
          <p:cNvSpPr>
            <a:spLocks noGrp="1"/>
          </p:cNvSpPr>
          <p:nvPr>
            <p:ph type="body" sz="quarter" idx="16"/>
          </p:nvPr>
        </p:nvSpPr>
        <p:spPr/>
        <p:txBody>
          <a:bodyPr/>
          <a:lstStyle/>
          <a:p>
            <a:r>
              <a:rPr lang="en-US"/>
              <a:t>Sources: </a:t>
            </a:r>
            <a:r>
              <a:rPr lang="en-US">
                <a:hlinkClick r:id="rId4"/>
              </a:rPr>
              <a:t>Institute for Supply Management</a:t>
            </a:r>
            <a:r>
              <a:rPr lang="en-US"/>
              <a:t>; Insurance Information Institute.</a:t>
            </a:r>
            <a:endParaRPr lang="en-US" dirty="0"/>
          </a:p>
        </p:txBody>
      </p:sp>
      <p:sp>
        <p:nvSpPr>
          <p:cNvPr id="17" name="Text Placeholder 4"/>
          <p:cNvSpPr txBox="1">
            <a:spLocks/>
          </p:cNvSpPr>
          <p:nvPr/>
        </p:nvSpPr>
        <p:spPr bwMode="gray">
          <a:xfrm>
            <a:off x="495190" y="5393658"/>
            <a:ext cx="8183880" cy="114629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latin typeface="Arial" panose="020B0604020202020204" pitchFamily="34" charset="0"/>
              </a:rPr>
              <a:t>The Manufacturing Sector Expanded for 68 of the 72 Months </a:t>
            </a:r>
            <a:br>
              <a:rPr lang="en-US" sz="1800" dirty="0">
                <a:latin typeface="Arial" panose="020B0604020202020204" pitchFamily="34" charset="0"/>
              </a:rPr>
            </a:br>
            <a:r>
              <a:rPr lang="en-US" sz="1800" dirty="0">
                <a:latin typeface="Arial" panose="020B0604020202020204" pitchFamily="34" charset="0"/>
              </a:rPr>
              <a:t>from January 2010 Through December 2015.</a:t>
            </a:r>
            <a:br>
              <a:rPr lang="en-US" sz="1800" dirty="0">
                <a:latin typeface="Arial" panose="020B0604020202020204" pitchFamily="34" charset="0"/>
              </a:rPr>
            </a:br>
            <a:r>
              <a:rPr lang="en-US" sz="1800" dirty="0">
                <a:latin typeface="Arial" panose="020B0604020202020204" pitchFamily="34" charset="0"/>
              </a:rPr>
              <a:t>Manufacturing Contracted in 2015:Q4 and 2016:Q1</a:t>
            </a:r>
            <a:br>
              <a:rPr lang="en-US" sz="1800" dirty="0">
                <a:latin typeface="Arial" panose="020B0604020202020204" pitchFamily="34" charset="0"/>
              </a:rPr>
            </a:br>
            <a:r>
              <a:rPr lang="en-US" sz="1800" dirty="0">
                <a:latin typeface="Arial" panose="020B0604020202020204" pitchFamily="34" charset="0"/>
              </a:rPr>
              <a:t>but is Expanding Again.</a:t>
            </a:r>
          </a:p>
        </p:txBody>
      </p:sp>
      <p:graphicFrame>
        <p:nvGraphicFramePr>
          <p:cNvPr id="15" name="Object 13"/>
          <p:cNvGraphicFramePr>
            <a:graphicFrameLocks noGrp="1"/>
          </p:cNvGraphicFramePr>
          <p:nvPr>
            <p:extLst>
              <p:ext uri="{D42A27DB-BD31-4B8C-83A1-F6EECF244321}">
                <p14:modId xmlns:p14="http://schemas.microsoft.com/office/powerpoint/2010/main" val="1540593151"/>
              </p:ext>
            </p:extLst>
          </p:nvPr>
        </p:nvGraphicFramePr>
        <p:xfrm>
          <a:off x="632297" y="1547155"/>
          <a:ext cx="8268511" cy="3786083"/>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p:cNvGrpSpPr/>
          <p:nvPr/>
        </p:nvGrpSpPr>
        <p:grpSpPr>
          <a:xfrm>
            <a:off x="7134127" y="1188720"/>
            <a:ext cx="1547446" cy="2184368"/>
            <a:chOff x="7397954" y="1337346"/>
            <a:chExt cx="1547446" cy="2184368"/>
          </a:xfrm>
        </p:grpSpPr>
        <p:cxnSp>
          <p:nvCxnSpPr>
            <p:cNvPr id="21" name="Straight Arrow Connector 20"/>
            <p:cNvCxnSpPr/>
            <p:nvPr/>
          </p:nvCxnSpPr>
          <p:spPr bwMode="gray">
            <a:xfrm>
              <a:off x="8667398" y="1756200"/>
              <a:ext cx="22413" cy="1765514"/>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22" name="PPTShape_1"/>
            <p:cNvSpPr>
              <a:spLocks noChangeArrowheads="1"/>
            </p:cNvSpPr>
            <p:nvPr/>
          </p:nvSpPr>
          <p:spPr bwMode="gray">
            <a:xfrm>
              <a:off x="7397954" y="1337346"/>
              <a:ext cx="1547446" cy="837709"/>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As of July,</a:t>
              </a:r>
              <a:br>
                <a:rPr lang="en-US" sz="1400" b="1" dirty="0">
                  <a:solidFill>
                    <a:schemeClr val="bg1"/>
                  </a:solidFill>
                  <a:cs typeface="Arial" charset="0"/>
                </a:rPr>
              </a:br>
              <a:r>
                <a:rPr lang="en-US" sz="1400" b="1" dirty="0">
                  <a:solidFill>
                    <a:schemeClr val="bg1"/>
                  </a:solidFill>
                  <a:cs typeface="Arial" charset="0"/>
                </a:rPr>
                <a:t>5 Consecutive Months of Expansion</a:t>
              </a:r>
            </a:p>
          </p:txBody>
        </p:sp>
      </p:grpSp>
      <p:sp>
        <p:nvSpPr>
          <p:cNvPr id="10" name="Oval 9"/>
          <p:cNvSpPr/>
          <p:nvPr/>
        </p:nvSpPr>
        <p:spPr bwMode="gray">
          <a:xfrm rot="5400000">
            <a:off x="7454809" y="3321638"/>
            <a:ext cx="1874411" cy="132206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4" name="TextBox 3"/>
          <p:cNvSpPr txBox="1"/>
          <p:nvPr/>
        </p:nvSpPr>
        <p:spPr>
          <a:xfrm>
            <a:off x="495190" y="1188720"/>
            <a:ext cx="638666" cy="307777"/>
          </a:xfrm>
          <a:prstGeom prst="rect">
            <a:avLst/>
          </a:prstGeom>
          <a:noFill/>
        </p:spPr>
        <p:txBody>
          <a:bodyPr wrap="square" rtlCol="0">
            <a:spAutoFit/>
          </a:bodyPr>
          <a:lstStyle/>
          <a:p>
            <a:r>
              <a:rPr lang="en-US" sz="1400" dirty="0"/>
              <a:t>Index</a:t>
            </a:r>
          </a:p>
        </p:txBody>
      </p:sp>
    </p:spTree>
    <p:custDataLst>
      <p:tags r:id="rId1"/>
    </p:custDataLst>
    <p:extLst>
      <p:ext uri="{BB962C8B-B14F-4D97-AF65-F5344CB8AC3E}">
        <p14:creationId xmlns:p14="http://schemas.microsoft.com/office/powerpoint/2010/main" val="40019265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1250"/>
                            </p:stCondLst>
                            <p:childTnLst>
                              <p:par>
                                <p:cTn id="11" presetID="22" presetClass="entr" presetSubtype="4" fill="hold" nodeType="after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par>
                          <p:cTn id="14" fill="hold">
                            <p:stCondLst>
                              <p:cond delay="225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endParaRPr lang="en-US" sz="3000" b="1" i="1" kern="0" dirty="0">
              <a:solidFill>
                <a:srgbClr val="225A7A"/>
              </a:solidFill>
              <a:ea typeface="+mj-ea"/>
              <a:cs typeface="+mj-cs"/>
            </a:endParaRPr>
          </a:p>
        </p:txBody>
      </p:sp>
      <p:sp>
        <p:nvSpPr>
          <p:cNvPr id="2" name="Title 1"/>
          <p:cNvSpPr>
            <a:spLocks noGrp="1"/>
          </p:cNvSpPr>
          <p:nvPr>
            <p:ph type="title"/>
          </p:nvPr>
        </p:nvSpPr>
        <p:spPr>
          <a:xfrm>
            <a:off x="341644" y="110125"/>
            <a:ext cx="8458200" cy="950976"/>
          </a:xfrm>
        </p:spPr>
        <p:txBody>
          <a:bodyPr/>
          <a:lstStyle/>
          <a:p>
            <a:r>
              <a:rPr lang="en-US" sz="2600" dirty="0"/>
              <a:t>ISM Non-Manufacturing Index (Values &gt; 50</a:t>
            </a:r>
            <a:br>
              <a:rPr lang="en-US" sz="2600" dirty="0"/>
            </a:br>
            <a:r>
              <a:rPr lang="en-US" sz="2600" dirty="0"/>
              <a:t>Indicate Expansion), January 2010-July 2016</a:t>
            </a:r>
          </a:p>
        </p:txBody>
      </p:sp>
      <p:sp>
        <p:nvSpPr>
          <p:cNvPr id="7" name="Text Placeholder 6"/>
          <p:cNvSpPr>
            <a:spLocks noGrp="1"/>
          </p:cNvSpPr>
          <p:nvPr>
            <p:ph type="body" sz="quarter" idx="16"/>
          </p:nvPr>
        </p:nvSpPr>
        <p:spPr>
          <a:xfrm>
            <a:off x="730264" y="6235145"/>
            <a:ext cx="7680960" cy="415018"/>
          </a:xfrm>
        </p:spPr>
        <p:txBody>
          <a:bodyPr/>
          <a:lstStyle/>
          <a:p>
            <a:r>
              <a:rPr lang="en-US" dirty="0"/>
              <a:t>Sources: </a:t>
            </a:r>
            <a:r>
              <a:rPr lang="en-US" dirty="0">
                <a:hlinkClick r:id="rId4"/>
              </a:rPr>
              <a:t>Institute for Supply Management</a:t>
            </a:r>
            <a:r>
              <a:rPr lang="en-US" dirty="0"/>
              <a:t> via https://research.stlouisfed.org/fred2/data/NMFCI.txt; Insurance Information Institute.</a:t>
            </a:r>
          </a:p>
        </p:txBody>
      </p:sp>
      <p:sp>
        <p:nvSpPr>
          <p:cNvPr id="17" name="Text Placeholder 4"/>
          <p:cNvSpPr txBox="1">
            <a:spLocks/>
          </p:cNvSpPr>
          <p:nvPr/>
        </p:nvSpPr>
        <p:spPr bwMode="gray">
          <a:xfrm>
            <a:off x="478804" y="5424510"/>
            <a:ext cx="8183880"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latin typeface="Arial" panose="020B0604020202020204" pitchFamily="34" charset="0"/>
              </a:rPr>
              <a:t>The Non-Manufacturing (Services) Sector</a:t>
            </a:r>
            <a:br>
              <a:rPr lang="en-US" sz="1800" dirty="0">
                <a:latin typeface="Arial" panose="020B0604020202020204" pitchFamily="34" charset="0"/>
              </a:rPr>
            </a:br>
            <a:r>
              <a:rPr lang="en-US" sz="1800" dirty="0">
                <a:latin typeface="Arial" panose="020B0604020202020204" pitchFamily="34" charset="0"/>
              </a:rPr>
              <a:t>Expanded in Every Month After January 2010. Compared to 2014-15,</a:t>
            </a:r>
          </a:p>
          <a:p>
            <a:r>
              <a:rPr lang="en-US" sz="1800" dirty="0">
                <a:latin typeface="Arial" panose="020B0604020202020204" pitchFamily="34" charset="0"/>
              </a:rPr>
              <a:t>the Pace of Expansion Has Slowed in 2016 But Not Ended.</a:t>
            </a:r>
          </a:p>
        </p:txBody>
      </p:sp>
      <p:graphicFrame>
        <p:nvGraphicFramePr>
          <p:cNvPr id="15" name="Object 13"/>
          <p:cNvGraphicFramePr>
            <a:graphicFrameLocks noGrp="1"/>
          </p:cNvGraphicFramePr>
          <p:nvPr>
            <p:extLst>
              <p:ext uri="{D42A27DB-BD31-4B8C-83A1-F6EECF244321}">
                <p14:modId xmlns:p14="http://schemas.microsoft.com/office/powerpoint/2010/main" val="2931720660"/>
              </p:ext>
            </p:extLst>
          </p:nvPr>
        </p:nvGraphicFramePr>
        <p:xfrm>
          <a:off x="341644" y="1252331"/>
          <a:ext cx="8460712" cy="4080908"/>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410931" y="1108559"/>
            <a:ext cx="638666" cy="307777"/>
          </a:xfrm>
          <a:prstGeom prst="rect">
            <a:avLst/>
          </a:prstGeom>
          <a:noFill/>
        </p:spPr>
        <p:txBody>
          <a:bodyPr wrap="square" rtlCol="0">
            <a:spAutoFit/>
          </a:bodyPr>
          <a:lstStyle/>
          <a:p>
            <a:r>
              <a:rPr lang="en-US" sz="1400" dirty="0"/>
              <a:t>Index</a:t>
            </a:r>
          </a:p>
        </p:txBody>
      </p:sp>
    </p:spTree>
    <p:custDataLst>
      <p:tags r:id="rId1"/>
    </p:custDataLst>
    <p:extLst>
      <p:ext uri="{BB962C8B-B14F-4D97-AF65-F5344CB8AC3E}">
        <p14:creationId xmlns:p14="http://schemas.microsoft.com/office/powerpoint/2010/main" val="30623014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207294" y="6935391"/>
            <a:ext cx="1014413" cy="88294"/>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675">
                <a:solidFill>
                  <a:schemeClr val="bg1"/>
                </a:solidFill>
              </a:rPr>
              <a:t>12/01/09 - 9pm</a:t>
            </a:r>
          </a:p>
        </p:txBody>
      </p:sp>
      <p:sp>
        <p:nvSpPr>
          <p:cNvPr id="65539" name="Rectangle 106"/>
          <p:cNvSpPr txBox="1">
            <a:spLocks noGrp="1" noChangeArrowheads="1"/>
          </p:cNvSpPr>
          <p:nvPr/>
        </p:nvSpPr>
        <p:spPr bwMode="auto">
          <a:xfrm>
            <a:off x="3164681" y="6935391"/>
            <a:ext cx="2814638" cy="88294"/>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675">
                <a:solidFill>
                  <a:schemeClr val="bg1"/>
                </a:solidFill>
              </a:rPr>
              <a:t>eSlide – P6466 – The Financial Crisis and the Future of the P/C</a:t>
            </a:r>
          </a:p>
        </p:txBody>
      </p:sp>
      <p:sp>
        <p:nvSpPr>
          <p:cNvPr id="65541" name="Rectangle 2"/>
          <p:cNvSpPr>
            <a:spLocks noGrp="1" noChangeArrowheads="1"/>
          </p:cNvSpPr>
          <p:nvPr>
            <p:ph type="title"/>
          </p:nvPr>
        </p:nvSpPr>
        <p:spPr/>
        <p:txBody>
          <a:bodyPr/>
          <a:lstStyle/>
          <a:p>
            <a:r>
              <a:rPr lang="en-US" dirty="0"/>
              <a:t>Brexit: Potential Effects on the UK</a:t>
            </a:r>
          </a:p>
        </p:txBody>
      </p:sp>
      <p:sp>
        <p:nvSpPr>
          <p:cNvPr id="2" name="Content Placeholder 1"/>
          <p:cNvSpPr>
            <a:spLocks noGrp="1"/>
          </p:cNvSpPr>
          <p:nvPr>
            <p:ph idx="1"/>
          </p:nvPr>
        </p:nvSpPr>
        <p:spPr>
          <a:xfrm>
            <a:off x="356616" y="1528731"/>
            <a:ext cx="5622703" cy="4041648"/>
          </a:xfrm>
        </p:spPr>
        <p:txBody>
          <a:bodyPr/>
          <a:lstStyle/>
          <a:p>
            <a:pPr>
              <a:lnSpc>
                <a:spcPct val="100000"/>
              </a:lnSpc>
              <a:spcBef>
                <a:spcPct val="50000"/>
              </a:spcBef>
            </a:pPr>
            <a:r>
              <a:rPr lang="en-US" sz="2000" dirty="0"/>
              <a:t>Brexit forecasts/questions for the UK:</a:t>
            </a:r>
          </a:p>
          <a:p>
            <a:pPr lvl="1">
              <a:lnSpc>
                <a:spcPct val="100000"/>
              </a:lnSpc>
            </a:pPr>
            <a:r>
              <a:rPr lang="en-US" sz="1800" dirty="0"/>
              <a:t>UK labor costs will rise due to less outsourcing to foreign (i.e. EU) labor, so UK-produced goods will be less competitive</a:t>
            </a:r>
          </a:p>
          <a:p>
            <a:pPr lvl="1">
              <a:lnSpc>
                <a:spcPct val="100000"/>
              </a:lnSpc>
            </a:pPr>
            <a:r>
              <a:rPr lang="en-US" sz="1800" dirty="0"/>
              <a:t>Lowered assurance of market access will discourage long-term investment in the UK</a:t>
            </a:r>
          </a:p>
          <a:p>
            <a:pPr lvl="1">
              <a:lnSpc>
                <a:spcPct val="100000"/>
              </a:lnSpc>
            </a:pPr>
            <a:r>
              <a:rPr lang="en-US" sz="1800" dirty="0"/>
              <a:t>The UK economy will grow more slowly than it otherwise would, and might slip into recession</a:t>
            </a:r>
          </a:p>
          <a:p>
            <a:pPr lvl="1">
              <a:lnSpc>
                <a:spcPct val="100000"/>
              </a:lnSpc>
              <a:spcBef>
                <a:spcPct val="50000"/>
              </a:spcBef>
            </a:pPr>
            <a:r>
              <a:rPr lang="en-US" sz="1800" dirty="0"/>
              <a:t>What will happen to the 2 million workers of EU-origin who now live in the UK? (6% of workers) Will they be forced to leave? Sell their homes?</a:t>
            </a:r>
          </a:p>
          <a:p>
            <a:pPr lvl="1">
              <a:lnSpc>
                <a:spcPct val="100000"/>
              </a:lnSpc>
              <a:spcBef>
                <a:spcPct val="50000"/>
              </a:spcBef>
            </a:pPr>
            <a:r>
              <a:rPr lang="en-US" sz="1800" dirty="0"/>
              <a:t>Will the City of London continue to be the financial capital of Europe? Will headquarters move to Frankfurt?</a:t>
            </a:r>
          </a:p>
        </p:txBody>
      </p:sp>
      <p:sp>
        <p:nvSpPr>
          <p:cNvPr id="10" name="Text Placeholder 9"/>
          <p:cNvSpPr>
            <a:spLocks noGrp="1"/>
          </p:cNvSpPr>
          <p:nvPr>
            <p:ph type="body" sz="quarter" idx="16"/>
          </p:nvPr>
        </p:nvSpPr>
        <p:spPr/>
        <p:txBody>
          <a:bodyPr/>
          <a:lstStyle/>
          <a:p>
            <a:endParaRPr lang="en-US"/>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347788" y="9834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462088" y="10977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576388" y="12120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690688" y="13263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1804988" y="14406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75437" y="1656730"/>
            <a:ext cx="2739380" cy="1938240"/>
          </a:xfrm>
          <a:prstGeom prst="rect">
            <a:avLst/>
          </a:prstGeom>
          <a:solidFill>
            <a:schemeClr val="bg1"/>
          </a:solidFill>
          <a:ln w="25400" cmpd="sng" algn="ctr">
            <a:noFill/>
            <a:miter lim="800000"/>
            <a:headEnd/>
            <a:tailEnd/>
          </a:ln>
          <a:effectLst/>
        </p:spPr>
      </p:pic>
    </p:spTree>
    <p:custDataLst>
      <p:tags r:id="rId1"/>
    </p:custDataLst>
    <p:extLst>
      <p:ext uri="{BB962C8B-B14F-4D97-AF65-F5344CB8AC3E}">
        <p14:creationId xmlns:p14="http://schemas.microsoft.com/office/powerpoint/2010/main" val="125259862"/>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9" name="Rectangle 106"/>
          <p:cNvSpPr txBox="1">
            <a:spLocks noGrp="1" noChangeArrowheads="1"/>
          </p:cNvSpPr>
          <p:nvPr/>
        </p:nvSpPr>
        <p:spPr bwMode="auto">
          <a:xfrm>
            <a:off x="3164681" y="6935391"/>
            <a:ext cx="2814638" cy="88294"/>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675">
                <a:solidFill>
                  <a:schemeClr val="bg1"/>
                </a:solidFill>
              </a:rPr>
              <a:t>eSlide – P6466 – The Financial Crisis and the Future of the P/C</a:t>
            </a:r>
          </a:p>
        </p:txBody>
      </p:sp>
      <p:sp>
        <p:nvSpPr>
          <p:cNvPr id="65541" name="Rectangle 2"/>
          <p:cNvSpPr>
            <a:spLocks noGrp="1" noChangeArrowheads="1"/>
          </p:cNvSpPr>
          <p:nvPr>
            <p:ph type="title"/>
          </p:nvPr>
        </p:nvSpPr>
        <p:spPr>
          <a:xfrm>
            <a:off x="356616" y="132461"/>
            <a:ext cx="8458200" cy="950976"/>
          </a:xfrm>
        </p:spPr>
        <p:txBody>
          <a:bodyPr/>
          <a:lstStyle/>
          <a:p>
            <a:r>
              <a:rPr lang="en-US" dirty="0"/>
              <a:t>Brexit: Potential Effects on the EU</a:t>
            </a:r>
            <a:br>
              <a:rPr lang="en-US" dirty="0"/>
            </a:br>
            <a:r>
              <a:rPr lang="en-US" dirty="0"/>
              <a:t>and the Global Economy</a:t>
            </a:r>
          </a:p>
        </p:txBody>
      </p:sp>
      <p:sp>
        <p:nvSpPr>
          <p:cNvPr id="10" name="Content Placeholder 9"/>
          <p:cNvSpPr>
            <a:spLocks noGrp="1"/>
          </p:cNvSpPr>
          <p:nvPr>
            <p:ph idx="1"/>
          </p:nvPr>
        </p:nvSpPr>
        <p:spPr>
          <a:xfrm>
            <a:off x="356616" y="1569048"/>
            <a:ext cx="5280096" cy="4041648"/>
          </a:xfrm>
        </p:spPr>
        <p:txBody>
          <a:bodyPr/>
          <a:lstStyle/>
          <a:p>
            <a:r>
              <a:rPr lang="en-US" sz="1800" dirty="0"/>
              <a:t>The free flow of financial capital, human capital and coordinated regulatory policy across EU states is, on net, good for Europe’s economy</a:t>
            </a:r>
          </a:p>
          <a:p>
            <a:r>
              <a:rPr lang="en-US" sz="1800" dirty="0"/>
              <a:t>Concern that UK’s action could initiate a domino effect of other countries leaving the EU</a:t>
            </a:r>
          </a:p>
          <a:p>
            <a:r>
              <a:rPr lang="en-US" sz="1800" dirty="0"/>
              <a:t>Economic integration is considered the cornerstone that has been keeping (most of) Europe free of war</a:t>
            </a:r>
          </a:p>
          <a:p>
            <a:r>
              <a:rPr lang="en-US" sz="1800" dirty="0"/>
              <a:t>The UK accounts for only 4% of global GDP</a:t>
            </a:r>
          </a:p>
          <a:p>
            <a:pPr lvl="1"/>
            <a:r>
              <a:rPr lang="en-US" sz="1600" dirty="0"/>
              <a:t>But a slowing UK economy will be a drag on the EU economy</a:t>
            </a:r>
          </a:p>
          <a:p>
            <a:pPr lvl="1"/>
            <a:r>
              <a:rPr lang="en-US" sz="1600" dirty="0"/>
              <a:t>The EU sends about 7% of its exports to the UK</a:t>
            </a:r>
          </a:p>
          <a:p>
            <a:pPr lvl="1"/>
            <a:r>
              <a:rPr lang="en-US" sz="1600" dirty="0"/>
              <a:t>UK is 3% of US Total Trade</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347788" y="9834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462088" y="10977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576388" y="12120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690688" y="13263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1804988" y="14406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nvGrpSpPr>
          <p:cNvPr id="28617733" name="Group 28617732"/>
          <p:cNvGrpSpPr/>
          <p:nvPr/>
        </p:nvGrpSpPr>
        <p:grpSpPr bwMode="gray">
          <a:xfrm>
            <a:off x="5886450" y="1638300"/>
            <a:ext cx="3019425" cy="3971925"/>
            <a:chOff x="5886450" y="1638300"/>
            <a:chExt cx="3019425" cy="3971925"/>
          </a:xfrm>
        </p:grpSpPr>
        <p:sp>
          <p:nvSpPr>
            <p:cNvPr id="21" name="AutoShape 3"/>
            <p:cNvSpPr>
              <a:spLocks noChangeAspect="1" noChangeArrowheads="1" noTextEdit="1"/>
            </p:cNvSpPr>
            <p:nvPr/>
          </p:nvSpPr>
          <p:spPr bwMode="gray">
            <a:xfrm>
              <a:off x="5886450" y="1638300"/>
              <a:ext cx="301942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5"/>
            <p:cNvSpPr>
              <a:spLocks noChangeArrowheads="1"/>
            </p:cNvSpPr>
            <p:nvPr/>
          </p:nvSpPr>
          <p:spPr bwMode="gray">
            <a:xfrm>
              <a:off x="5886450" y="1638300"/>
              <a:ext cx="2954338" cy="3968750"/>
            </a:xfrm>
            <a:prstGeom prst="rect">
              <a:avLst/>
            </a:prstGeom>
            <a:solidFill>
              <a:srgbClr val="C1DBF4"/>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
            <p:cNvSpPr>
              <a:spLocks/>
            </p:cNvSpPr>
            <p:nvPr/>
          </p:nvSpPr>
          <p:spPr bwMode="gray">
            <a:xfrm>
              <a:off x="7923213" y="3186113"/>
              <a:ext cx="263525" cy="188913"/>
            </a:xfrm>
            <a:custGeom>
              <a:avLst/>
              <a:gdLst>
                <a:gd name="T0" fmla="*/ 66 w 166"/>
                <a:gd name="T1" fmla="*/ 0 h 119"/>
                <a:gd name="T2" fmla="*/ 59 w 166"/>
                <a:gd name="T3" fmla="*/ 26 h 119"/>
                <a:gd name="T4" fmla="*/ 62 w 166"/>
                <a:gd name="T5" fmla="*/ 53 h 119"/>
                <a:gd name="T6" fmla="*/ 47 w 166"/>
                <a:gd name="T7" fmla="*/ 53 h 119"/>
                <a:gd name="T8" fmla="*/ 40 w 166"/>
                <a:gd name="T9" fmla="*/ 37 h 119"/>
                <a:gd name="T10" fmla="*/ 33 w 166"/>
                <a:gd name="T11" fmla="*/ 35 h 119"/>
                <a:gd name="T12" fmla="*/ 23 w 166"/>
                <a:gd name="T13" fmla="*/ 45 h 119"/>
                <a:gd name="T14" fmla="*/ 15 w 166"/>
                <a:gd name="T15" fmla="*/ 64 h 119"/>
                <a:gd name="T16" fmla="*/ 0 w 166"/>
                <a:gd name="T17" fmla="*/ 86 h 119"/>
                <a:gd name="T18" fmla="*/ 0 w 166"/>
                <a:gd name="T19" fmla="*/ 119 h 119"/>
                <a:gd name="T20" fmla="*/ 98 w 166"/>
                <a:gd name="T21" fmla="*/ 119 h 119"/>
                <a:gd name="T22" fmla="*/ 140 w 166"/>
                <a:gd name="T23" fmla="*/ 100 h 119"/>
                <a:gd name="T24" fmla="*/ 166 w 166"/>
                <a:gd name="T25" fmla="*/ 35 h 119"/>
                <a:gd name="T26" fmla="*/ 136 w 166"/>
                <a:gd name="T27" fmla="*/ 8 h 119"/>
                <a:gd name="T28" fmla="*/ 98 w 166"/>
                <a:gd name="T29" fmla="*/ 0 h 119"/>
                <a:gd name="T30" fmla="*/ 66 w 166"/>
                <a:gd name="T3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19">
                  <a:moveTo>
                    <a:pt x="66" y="0"/>
                  </a:moveTo>
                  <a:lnTo>
                    <a:pt x="59" y="26"/>
                  </a:lnTo>
                  <a:lnTo>
                    <a:pt x="62" y="53"/>
                  </a:lnTo>
                  <a:lnTo>
                    <a:pt x="47" y="53"/>
                  </a:lnTo>
                  <a:lnTo>
                    <a:pt x="40" y="37"/>
                  </a:lnTo>
                  <a:lnTo>
                    <a:pt x="33" y="35"/>
                  </a:lnTo>
                  <a:lnTo>
                    <a:pt x="23" y="45"/>
                  </a:lnTo>
                  <a:lnTo>
                    <a:pt x="15" y="64"/>
                  </a:lnTo>
                  <a:lnTo>
                    <a:pt x="0" y="86"/>
                  </a:lnTo>
                  <a:lnTo>
                    <a:pt x="0" y="119"/>
                  </a:lnTo>
                  <a:lnTo>
                    <a:pt x="98" y="119"/>
                  </a:lnTo>
                  <a:lnTo>
                    <a:pt x="140" y="100"/>
                  </a:lnTo>
                  <a:lnTo>
                    <a:pt x="166" y="35"/>
                  </a:lnTo>
                  <a:lnTo>
                    <a:pt x="136" y="8"/>
                  </a:lnTo>
                  <a:lnTo>
                    <a:pt x="98" y="0"/>
                  </a:lnTo>
                  <a:lnTo>
                    <a:pt x="66" y="0"/>
                  </a:ln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7"/>
            <p:cNvSpPr>
              <a:spLocks/>
            </p:cNvSpPr>
            <p:nvPr/>
          </p:nvSpPr>
          <p:spPr bwMode="gray">
            <a:xfrm>
              <a:off x="6129338" y="4830763"/>
              <a:ext cx="222250" cy="512763"/>
            </a:xfrm>
            <a:custGeom>
              <a:avLst/>
              <a:gdLst>
                <a:gd name="T0" fmla="*/ 100 w 113"/>
                <a:gd name="T1" fmla="*/ 7 h 203"/>
                <a:gd name="T2" fmla="*/ 87 w 113"/>
                <a:gd name="T3" fmla="*/ 1 h 203"/>
                <a:gd name="T4" fmla="*/ 79 w 113"/>
                <a:gd name="T5" fmla="*/ 2 h 203"/>
                <a:gd name="T6" fmla="*/ 68 w 113"/>
                <a:gd name="T7" fmla="*/ 11 h 203"/>
                <a:gd name="T8" fmla="*/ 52 w 113"/>
                <a:gd name="T9" fmla="*/ 10 h 203"/>
                <a:gd name="T10" fmla="*/ 40 w 113"/>
                <a:gd name="T11" fmla="*/ 12 h 203"/>
                <a:gd name="T12" fmla="*/ 43 w 113"/>
                <a:gd name="T13" fmla="*/ 4 h 203"/>
                <a:gd name="T14" fmla="*/ 23 w 113"/>
                <a:gd name="T15" fmla="*/ 10 h 203"/>
                <a:gd name="T16" fmla="*/ 21 w 113"/>
                <a:gd name="T17" fmla="*/ 21 h 203"/>
                <a:gd name="T18" fmla="*/ 28 w 113"/>
                <a:gd name="T19" fmla="*/ 42 h 203"/>
                <a:gd name="T20" fmla="*/ 22 w 113"/>
                <a:gd name="T21" fmla="*/ 61 h 203"/>
                <a:gd name="T22" fmla="*/ 26 w 113"/>
                <a:gd name="T23" fmla="*/ 56 h 203"/>
                <a:gd name="T24" fmla="*/ 23 w 113"/>
                <a:gd name="T25" fmla="*/ 68 h 203"/>
                <a:gd name="T26" fmla="*/ 15 w 113"/>
                <a:gd name="T27" fmla="*/ 97 h 203"/>
                <a:gd name="T28" fmla="*/ 9 w 113"/>
                <a:gd name="T29" fmla="*/ 112 h 203"/>
                <a:gd name="T30" fmla="*/ 3 w 113"/>
                <a:gd name="T31" fmla="*/ 124 h 203"/>
                <a:gd name="T32" fmla="*/ 13 w 113"/>
                <a:gd name="T33" fmla="*/ 140 h 203"/>
                <a:gd name="T34" fmla="*/ 17 w 113"/>
                <a:gd name="T35" fmla="*/ 140 h 203"/>
                <a:gd name="T36" fmla="*/ 18 w 113"/>
                <a:gd name="T37" fmla="*/ 143 h 203"/>
                <a:gd name="T38" fmla="*/ 10 w 113"/>
                <a:gd name="T39" fmla="*/ 144 h 203"/>
                <a:gd name="T40" fmla="*/ 22 w 113"/>
                <a:gd name="T41" fmla="*/ 146 h 203"/>
                <a:gd name="T42" fmla="*/ 26 w 113"/>
                <a:gd name="T43" fmla="*/ 146 h 203"/>
                <a:gd name="T44" fmla="*/ 31 w 113"/>
                <a:gd name="T45" fmla="*/ 148 h 203"/>
                <a:gd name="T46" fmla="*/ 22 w 113"/>
                <a:gd name="T47" fmla="*/ 146 h 203"/>
                <a:gd name="T48" fmla="*/ 25 w 113"/>
                <a:gd name="T49" fmla="*/ 167 h 203"/>
                <a:gd name="T50" fmla="*/ 27 w 113"/>
                <a:gd name="T51" fmla="*/ 181 h 203"/>
                <a:gd name="T52" fmla="*/ 26 w 113"/>
                <a:gd name="T53" fmla="*/ 203 h 203"/>
                <a:gd name="T54" fmla="*/ 42 w 113"/>
                <a:gd name="T55" fmla="*/ 197 h 203"/>
                <a:gd name="T56" fmla="*/ 70 w 113"/>
                <a:gd name="T57" fmla="*/ 196 h 203"/>
                <a:gd name="T58" fmla="*/ 76 w 113"/>
                <a:gd name="T59" fmla="*/ 178 h 203"/>
                <a:gd name="T60" fmla="*/ 82 w 113"/>
                <a:gd name="T61" fmla="*/ 163 h 203"/>
                <a:gd name="T62" fmla="*/ 93 w 113"/>
                <a:gd name="T63" fmla="*/ 154 h 203"/>
                <a:gd name="T64" fmla="*/ 79 w 113"/>
                <a:gd name="T65" fmla="*/ 142 h 203"/>
                <a:gd name="T66" fmla="*/ 91 w 113"/>
                <a:gd name="T67" fmla="*/ 115 h 203"/>
                <a:gd name="T68" fmla="*/ 82 w 113"/>
                <a:gd name="T69" fmla="*/ 109 h 203"/>
                <a:gd name="T70" fmla="*/ 77 w 113"/>
                <a:gd name="T71" fmla="*/ 99 h 203"/>
                <a:gd name="T72" fmla="*/ 76 w 113"/>
                <a:gd name="T73" fmla="*/ 92 h 203"/>
                <a:gd name="T74" fmla="*/ 90 w 113"/>
                <a:gd name="T75" fmla="*/ 79 h 203"/>
                <a:gd name="T76" fmla="*/ 96 w 113"/>
                <a:gd name="T77" fmla="*/ 64 h 203"/>
                <a:gd name="T78" fmla="*/ 94 w 113"/>
                <a:gd name="T79" fmla="*/ 50 h 203"/>
                <a:gd name="T80" fmla="*/ 93 w 113"/>
                <a:gd name="T81" fmla="*/ 43 h 203"/>
                <a:gd name="T82" fmla="*/ 91 w 113"/>
                <a:gd name="T83" fmla="*/ 33 h 203"/>
                <a:gd name="T84" fmla="*/ 106 w 113"/>
                <a:gd name="T85" fmla="*/ 20 h 203"/>
                <a:gd name="T86" fmla="*/ 113 w 113"/>
                <a:gd name="T87" fmla="*/ 1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203">
                  <a:moveTo>
                    <a:pt x="104" y="9"/>
                  </a:moveTo>
                  <a:cubicBezTo>
                    <a:pt x="104" y="9"/>
                    <a:pt x="101" y="14"/>
                    <a:pt x="100" y="10"/>
                  </a:cubicBezTo>
                  <a:cubicBezTo>
                    <a:pt x="100" y="7"/>
                    <a:pt x="100" y="7"/>
                    <a:pt x="100" y="7"/>
                  </a:cubicBezTo>
                  <a:cubicBezTo>
                    <a:pt x="99" y="3"/>
                    <a:pt x="99" y="0"/>
                    <a:pt x="95" y="0"/>
                  </a:cubicBezTo>
                  <a:cubicBezTo>
                    <a:pt x="95" y="4"/>
                    <a:pt x="91" y="1"/>
                    <a:pt x="91" y="1"/>
                  </a:cubicBezTo>
                  <a:cubicBezTo>
                    <a:pt x="87" y="1"/>
                    <a:pt x="87" y="1"/>
                    <a:pt x="87" y="1"/>
                  </a:cubicBezTo>
                  <a:cubicBezTo>
                    <a:pt x="83" y="2"/>
                    <a:pt x="83" y="2"/>
                    <a:pt x="83" y="2"/>
                  </a:cubicBezTo>
                  <a:cubicBezTo>
                    <a:pt x="83" y="2"/>
                    <a:pt x="83" y="2"/>
                    <a:pt x="79" y="2"/>
                  </a:cubicBezTo>
                  <a:cubicBezTo>
                    <a:pt x="79" y="2"/>
                    <a:pt x="79" y="2"/>
                    <a:pt x="79" y="2"/>
                  </a:cubicBezTo>
                  <a:cubicBezTo>
                    <a:pt x="75" y="3"/>
                    <a:pt x="75" y="3"/>
                    <a:pt x="75" y="6"/>
                  </a:cubicBezTo>
                  <a:cubicBezTo>
                    <a:pt x="75" y="6"/>
                    <a:pt x="75" y="6"/>
                    <a:pt x="75" y="6"/>
                  </a:cubicBezTo>
                  <a:cubicBezTo>
                    <a:pt x="72" y="7"/>
                    <a:pt x="72" y="11"/>
                    <a:pt x="68" y="11"/>
                  </a:cubicBezTo>
                  <a:cubicBezTo>
                    <a:pt x="68" y="11"/>
                    <a:pt x="68" y="8"/>
                    <a:pt x="64" y="8"/>
                  </a:cubicBezTo>
                  <a:cubicBezTo>
                    <a:pt x="64" y="8"/>
                    <a:pt x="64" y="8"/>
                    <a:pt x="60" y="12"/>
                  </a:cubicBezTo>
                  <a:cubicBezTo>
                    <a:pt x="63" y="5"/>
                    <a:pt x="56" y="9"/>
                    <a:pt x="52" y="10"/>
                  </a:cubicBezTo>
                  <a:cubicBezTo>
                    <a:pt x="52" y="10"/>
                    <a:pt x="52" y="10"/>
                    <a:pt x="52" y="10"/>
                  </a:cubicBezTo>
                  <a:cubicBezTo>
                    <a:pt x="48" y="10"/>
                    <a:pt x="48" y="14"/>
                    <a:pt x="44" y="15"/>
                  </a:cubicBezTo>
                  <a:cubicBezTo>
                    <a:pt x="44" y="11"/>
                    <a:pt x="40" y="12"/>
                    <a:pt x="40" y="12"/>
                  </a:cubicBezTo>
                  <a:cubicBezTo>
                    <a:pt x="39" y="8"/>
                    <a:pt x="43" y="8"/>
                    <a:pt x="43" y="8"/>
                  </a:cubicBezTo>
                  <a:cubicBezTo>
                    <a:pt x="43" y="8"/>
                    <a:pt x="47" y="3"/>
                    <a:pt x="43" y="4"/>
                  </a:cubicBezTo>
                  <a:cubicBezTo>
                    <a:pt x="43" y="4"/>
                    <a:pt x="43" y="4"/>
                    <a:pt x="43" y="4"/>
                  </a:cubicBezTo>
                  <a:cubicBezTo>
                    <a:pt x="39" y="5"/>
                    <a:pt x="42" y="1"/>
                    <a:pt x="38" y="1"/>
                  </a:cubicBezTo>
                  <a:cubicBezTo>
                    <a:pt x="35" y="5"/>
                    <a:pt x="35" y="5"/>
                    <a:pt x="35" y="5"/>
                  </a:cubicBezTo>
                  <a:cubicBezTo>
                    <a:pt x="31" y="6"/>
                    <a:pt x="27" y="6"/>
                    <a:pt x="23" y="10"/>
                  </a:cubicBezTo>
                  <a:cubicBezTo>
                    <a:pt x="19" y="11"/>
                    <a:pt x="16" y="15"/>
                    <a:pt x="16" y="19"/>
                  </a:cubicBezTo>
                  <a:cubicBezTo>
                    <a:pt x="17" y="22"/>
                    <a:pt x="17" y="22"/>
                    <a:pt x="17" y="22"/>
                  </a:cubicBezTo>
                  <a:cubicBezTo>
                    <a:pt x="21" y="21"/>
                    <a:pt x="21" y="21"/>
                    <a:pt x="21" y="21"/>
                  </a:cubicBezTo>
                  <a:cubicBezTo>
                    <a:pt x="21" y="21"/>
                    <a:pt x="17" y="22"/>
                    <a:pt x="17" y="26"/>
                  </a:cubicBezTo>
                  <a:cubicBezTo>
                    <a:pt x="17" y="26"/>
                    <a:pt x="22" y="28"/>
                    <a:pt x="22" y="32"/>
                  </a:cubicBezTo>
                  <a:cubicBezTo>
                    <a:pt x="22" y="32"/>
                    <a:pt x="24" y="42"/>
                    <a:pt x="28" y="42"/>
                  </a:cubicBezTo>
                  <a:cubicBezTo>
                    <a:pt x="24" y="42"/>
                    <a:pt x="24" y="46"/>
                    <a:pt x="24" y="46"/>
                  </a:cubicBezTo>
                  <a:cubicBezTo>
                    <a:pt x="29" y="49"/>
                    <a:pt x="25" y="49"/>
                    <a:pt x="25" y="53"/>
                  </a:cubicBezTo>
                  <a:cubicBezTo>
                    <a:pt x="26" y="56"/>
                    <a:pt x="22" y="57"/>
                    <a:pt x="22" y="61"/>
                  </a:cubicBezTo>
                  <a:cubicBezTo>
                    <a:pt x="26" y="60"/>
                    <a:pt x="26" y="56"/>
                    <a:pt x="25" y="53"/>
                  </a:cubicBezTo>
                  <a:cubicBezTo>
                    <a:pt x="25" y="53"/>
                    <a:pt x="25" y="53"/>
                    <a:pt x="26" y="56"/>
                  </a:cubicBezTo>
                  <a:cubicBezTo>
                    <a:pt x="29" y="52"/>
                    <a:pt x="26" y="56"/>
                    <a:pt x="26" y="56"/>
                  </a:cubicBezTo>
                  <a:cubicBezTo>
                    <a:pt x="26" y="56"/>
                    <a:pt x="26" y="60"/>
                    <a:pt x="30" y="56"/>
                  </a:cubicBezTo>
                  <a:cubicBezTo>
                    <a:pt x="26" y="60"/>
                    <a:pt x="26" y="60"/>
                    <a:pt x="26" y="60"/>
                  </a:cubicBezTo>
                  <a:cubicBezTo>
                    <a:pt x="22" y="61"/>
                    <a:pt x="23" y="68"/>
                    <a:pt x="23" y="68"/>
                  </a:cubicBezTo>
                  <a:cubicBezTo>
                    <a:pt x="20" y="72"/>
                    <a:pt x="17" y="79"/>
                    <a:pt x="21" y="82"/>
                  </a:cubicBezTo>
                  <a:cubicBezTo>
                    <a:pt x="18" y="90"/>
                    <a:pt x="18" y="90"/>
                    <a:pt x="18" y="90"/>
                  </a:cubicBezTo>
                  <a:cubicBezTo>
                    <a:pt x="15" y="94"/>
                    <a:pt x="15" y="94"/>
                    <a:pt x="15" y="97"/>
                  </a:cubicBezTo>
                  <a:cubicBezTo>
                    <a:pt x="16" y="101"/>
                    <a:pt x="12" y="105"/>
                    <a:pt x="13" y="108"/>
                  </a:cubicBezTo>
                  <a:cubicBezTo>
                    <a:pt x="9" y="109"/>
                    <a:pt x="9" y="109"/>
                    <a:pt x="9" y="109"/>
                  </a:cubicBezTo>
                  <a:cubicBezTo>
                    <a:pt x="9" y="112"/>
                    <a:pt x="9" y="112"/>
                    <a:pt x="9" y="112"/>
                  </a:cubicBezTo>
                  <a:cubicBezTo>
                    <a:pt x="9" y="112"/>
                    <a:pt x="9" y="112"/>
                    <a:pt x="9" y="112"/>
                  </a:cubicBezTo>
                  <a:cubicBezTo>
                    <a:pt x="5" y="113"/>
                    <a:pt x="5" y="113"/>
                    <a:pt x="1" y="113"/>
                  </a:cubicBezTo>
                  <a:cubicBezTo>
                    <a:pt x="10" y="116"/>
                    <a:pt x="3" y="124"/>
                    <a:pt x="3" y="124"/>
                  </a:cubicBezTo>
                  <a:cubicBezTo>
                    <a:pt x="3" y="127"/>
                    <a:pt x="4" y="131"/>
                    <a:pt x="4" y="131"/>
                  </a:cubicBezTo>
                  <a:cubicBezTo>
                    <a:pt x="0" y="135"/>
                    <a:pt x="1" y="139"/>
                    <a:pt x="1" y="139"/>
                  </a:cubicBezTo>
                  <a:cubicBezTo>
                    <a:pt x="1" y="142"/>
                    <a:pt x="9" y="141"/>
                    <a:pt x="13" y="140"/>
                  </a:cubicBezTo>
                  <a:cubicBezTo>
                    <a:pt x="17" y="136"/>
                    <a:pt x="16" y="133"/>
                    <a:pt x="20" y="129"/>
                  </a:cubicBezTo>
                  <a:cubicBezTo>
                    <a:pt x="20" y="132"/>
                    <a:pt x="20" y="132"/>
                    <a:pt x="21" y="136"/>
                  </a:cubicBezTo>
                  <a:cubicBezTo>
                    <a:pt x="21" y="136"/>
                    <a:pt x="17" y="136"/>
                    <a:pt x="17" y="140"/>
                  </a:cubicBezTo>
                  <a:cubicBezTo>
                    <a:pt x="17" y="140"/>
                    <a:pt x="21" y="136"/>
                    <a:pt x="21" y="139"/>
                  </a:cubicBezTo>
                  <a:cubicBezTo>
                    <a:pt x="17" y="140"/>
                    <a:pt x="17" y="140"/>
                    <a:pt x="17" y="140"/>
                  </a:cubicBezTo>
                  <a:cubicBezTo>
                    <a:pt x="18" y="143"/>
                    <a:pt x="18" y="143"/>
                    <a:pt x="18" y="143"/>
                  </a:cubicBezTo>
                  <a:cubicBezTo>
                    <a:pt x="17" y="140"/>
                    <a:pt x="13" y="140"/>
                    <a:pt x="13" y="140"/>
                  </a:cubicBezTo>
                  <a:cubicBezTo>
                    <a:pt x="13" y="140"/>
                    <a:pt x="13" y="140"/>
                    <a:pt x="13" y="140"/>
                  </a:cubicBezTo>
                  <a:cubicBezTo>
                    <a:pt x="13" y="140"/>
                    <a:pt x="9" y="141"/>
                    <a:pt x="10" y="144"/>
                  </a:cubicBezTo>
                  <a:cubicBezTo>
                    <a:pt x="14" y="144"/>
                    <a:pt x="14" y="144"/>
                    <a:pt x="14" y="147"/>
                  </a:cubicBezTo>
                  <a:cubicBezTo>
                    <a:pt x="11" y="151"/>
                    <a:pt x="11" y="151"/>
                    <a:pt x="11" y="151"/>
                  </a:cubicBezTo>
                  <a:cubicBezTo>
                    <a:pt x="11" y="151"/>
                    <a:pt x="18" y="147"/>
                    <a:pt x="22" y="146"/>
                  </a:cubicBezTo>
                  <a:cubicBezTo>
                    <a:pt x="22" y="146"/>
                    <a:pt x="22" y="146"/>
                    <a:pt x="26" y="146"/>
                  </a:cubicBezTo>
                  <a:cubicBezTo>
                    <a:pt x="26" y="146"/>
                    <a:pt x="30" y="145"/>
                    <a:pt x="26" y="146"/>
                  </a:cubicBezTo>
                  <a:cubicBezTo>
                    <a:pt x="26" y="146"/>
                    <a:pt x="26" y="146"/>
                    <a:pt x="26" y="146"/>
                  </a:cubicBezTo>
                  <a:cubicBezTo>
                    <a:pt x="26" y="146"/>
                    <a:pt x="26" y="142"/>
                    <a:pt x="30" y="142"/>
                  </a:cubicBezTo>
                  <a:cubicBezTo>
                    <a:pt x="30" y="145"/>
                    <a:pt x="30" y="145"/>
                    <a:pt x="30" y="145"/>
                  </a:cubicBezTo>
                  <a:cubicBezTo>
                    <a:pt x="26" y="146"/>
                    <a:pt x="31" y="148"/>
                    <a:pt x="31" y="148"/>
                  </a:cubicBezTo>
                  <a:cubicBezTo>
                    <a:pt x="27" y="149"/>
                    <a:pt x="27" y="149"/>
                    <a:pt x="27" y="149"/>
                  </a:cubicBezTo>
                  <a:cubicBezTo>
                    <a:pt x="27" y="149"/>
                    <a:pt x="27" y="149"/>
                    <a:pt x="27" y="149"/>
                  </a:cubicBezTo>
                  <a:cubicBezTo>
                    <a:pt x="27" y="149"/>
                    <a:pt x="26" y="146"/>
                    <a:pt x="22" y="146"/>
                  </a:cubicBezTo>
                  <a:cubicBezTo>
                    <a:pt x="27" y="149"/>
                    <a:pt x="27" y="153"/>
                    <a:pt x="28" y="156"/>
                  </a:cubicBezTo>
                  <a:cubicBezTo>
                    <a:pt x="28" y="160"/>
                    <a:pt x="28" y="160"/>
                    <a:pt x="29" y="163"/>
                  </a:cubicBezTo>
                  <a:cubicBezTo>
                    <a:pt x="25" y="164"/>
                    <a:pt x="25" y="164"/>
                    <a:pt x="25" y="167"/>
                  </a:cubicBezTo>
                  <a:cubicBezTo>
                    <a:pt x="25" y="167"/>
                    <a:pt x="29" y="167"/>
                    <a:pt x="30" y="170"/>
                  </a:cubicBezTo>
                  <a:cubicBezTo>
                    <a:pt x="30" y="170"/>
                    <a:pt x="26" y="174"/>
                    <a:pt x="30" y="174"/>
                  </a:cubicBezTo>
                  <a:cubicBezTo>
                    <a:pt x="27" y="178"/>
                    <a:pt x="27" y="181"/>
                    <a:pt x="27" y="181"/>
                  </a:cubicBezTo>
                  <a:cubicBezTo>
                    <a:pt x="28" y="185"/>
                    <a:pt x="28" y="188"/>
                    <a:pt x="29" y="192"/>
                  </a:cubicBezTo>
                  <a:cubicBezTo>
                    <a:pt x="25" y="192"/>
                    <a:pt x="25" y="196"/>
                    <a:pt x="25" y="196"/>
                  </a:cubicBezTo>
                  <a:cubicBezTo>
                    <a:pt x="26" y="199"/>
                    <a:pt x="22" y="203"/>
                    <a:pt x="26" y="203"/>
                  </a:cubicBezTo>
                  <a:cubicBezTo>
                    <a:pt x="26" y="203"/>
                    <a:pt x="30" y="202"/>
                    <a:pt x="34" y="198"/>
                  </a:cubicBezTo>
                  <a:cubicBezTo>
                    <a:pt x="34" y="198"/>
                    <a:pt x="34" y="198"/>
                    <a:pt x="38" y="197"/>
                  </a:cubicBezTo>
                  <a:cubicBezTo>
                    <a:pt x="38" y="197"/>
                    <a:pt x="38" y="197"/>
                    <a:pt x="42" y="197"/>
                  </a:cubicBezTo>
                  <a:cubicBezTo>
                    <a:pt x="38" y="201"/>
                    <a:pt x="54" y="195"/>
                    <a:pt x="54" y="199"/>
                  </a:cubicBezTo>
                  <a:cubicBezTo>
                    <a:pt x="58" y="198"/>
                    <a:pt x="62" y="198"/>
                    <a:pt x="66" y="197"/>
                  </a:cubicBezTo>
                  <a:cubicBezTo>
                    <a:pt x="70" y="196"/>
                    <a:pt x="70" y="196"/>
                    <a:pt x="70" y="196"/>
                  </a:cubicBezTo>
                  <a:cubicBezTo>
                    <a:pt x="70" y="196"/>
                    <a:pt x="70" y="193"/>
                    <a:pt x="74" y="192"/>
                  </a:cubicBezTo>
                  <a:cubicBezTo>
                    <a:pt x="74" y="192"/>
                    <a:pt x="77" y="188"/>
                    <a:pt x="81" y="188"/>
                  </a:cubicBezTo>
                  <a:cubicBezTo>
                    <a:pt x="77" y="188"/>
                    <a:pt x="80" y="181"/>
                    <a:pt x="76" y="178"/>
                  </a:cubicBezTo>
                  <a:cubicBezTo>
                    <a:pt x="76" y="178"/>
                    <a:pt x="76" y="178"/>
                    <a:pt x="75" y="174"/>
                  </a:cubicBezTo>
                  <a:cubicBezTo>
                    <a:pt x="75" y="171"/>
                    <a:pt x="75" y="171"/>
                    <a:pt x="75" y="171"/>
                  </a:cubicBezTo>
                  <a:cubicBezTo>
                    <a:pt x="78" y="167"/>
                    <a:pt x="82" y="166"/>
                    <a:pt x="82" y="163"/>
                  </a:cubicBezTo>
                  <a:cubicBezTo>
                    <a:pt x="85" y="159"/>
                    <a:pt x="81" y="156"/>
                    <a:pt x="85" y="155"/>
                  </a:cubicBezTo>
                  <a:cubicBezTo>
                    <a:pt x="89" y="154"/>
                    <a:pt x="89" y="154"/>
                    <a:pt x="89" y="154"/>
                  </a:cubicBezTo>
                  <a:cubicBezTo>
                    <a:pt x="93" y="154"/>
                    <a:pt x="93" y="154"/>
                    <a:pt x="93" y="154"/>
                  </a:cubicBezTo>
                  <a:cubicBezTo>
                    <a:pt x="92" y="150"/>
                    <a:pt x="96" y="150"/>
                    <a:pt x="96" y="146"/>
                  </a:cubicBezTo>
                  <a:cubicBezTo>
                    <a:pt x="96" y="146"/>
                    <a:pt x="88" y="151"/>
                    <a:pt x="88" y="147"/>
                  </a:cubicBezTo>
                  <a:cubicBezTo>
                    <a:pt x="87" y="144"/>
                    <a:pt x="83" y="141"/>
                    <a:pt x="79" y="142"/>
                  </a:cubicBezTo>
                  <a:cubicBezTo>
                    <a:pt x="78" y="138"/>
                    <a:pt x="82" y="134"/>
                    <a:pt x="82" y="134"/>
                  </a:cubicBezTo>
                  <a:cubicBezTo>
                    <a:pt x="81" y="131"/>
                    <a:pt x="81" y="127"/>
                    <a:pt x="85" y="126"/>
                  </a:cubicBezTo>
                  <a:cubicBezTo>
                    <a:pt x="88" y="122"/>
                    <a:pt x="92" y="118"/>
                    <a:pt x="91" y="115"/>
                  </a:cubicBezTo>
                  <a:cubicBezTo>
                    <a:pt x="91" y="111"/>
                    <a:pt x="87" y="112"/>
                    <a:pt x="87" y="112"/>
                  </a:cubicBezTo>
                  <a:cubicBezTo>
                    <a:pt x="83" y="113"/>
                    <a:pt x="87" y="112"/>
                    <a:pt x="83" y="113"/>
                  </a:cubicBezTo>
                  <a:cubicBezTo>
                    <a:pt x="82" y="109"/>
                    <a:pt x="82" y="109"/>
                    <a:pt x="82" y="109"/>
                  </a:cubicBezTo>
                  <a:cubicBezTo>
                    <a:pt x="82" y="106"/>
                    <a:pt x="82" y="106"/>
                    <a:pt x="82" y="106"/>
                  </a:cubicBezTo>
                  <a:cubicBezTo>
                    <a:pt x="78" y="106"/>
                    <a:pt x="78" y="106"/>
                    <a:pt x="77" y="103"/>
                  </a:cubicBezTo>
                  <a:cubicBezTo>
                    <a:pt x="77" y="103"/>
                    <a:pt x="77" y="103"/>
                    <a:pt x="77" y="99"/>
                  </a:cubicBezTo>
                  <a:cubicBezTo>
                    <a:pt x="77" y="99"/>
                    <a:pt x="77" y="99"/>
                    <a:pt x="77" y="99"/>
                  </a:cubicBezTo>
                  <a:cubicBezTo>
                    <a:pt x="72" y="96"/>
                    <a:pt x="68" y="97"/>
                    <a:pt x="68" y="93"/>
                  </a:cubicBezTo>
                  <a:cubicBezTo>
                    <a:pt x="72" y="93"/>
                    <a:pt x="72" y="93"/>
                    <a:pt x="76" y="92"/>
                  </a:cubicBezTo>
                  <a:cubicBezTo>
                    <a:pt x="80" y="92"/>
                    <a:pt x="84" y="91"/>
                    <a:pt x="88" y="90"/>
                  </a:cubicBezTo>
                  <a:cubicBezTo>
                    <a:pt x="88" y="90"/>
                    <a:pt x="87" y="87"/>
                    <a:pt x="91" y="86"/>
                  </a:cubicBezTo>
                  <a:cubicBezTo>
                    <a:pt x="91" y="83"/>
                    <a:pt x="91" y="83"/>
                    <a:pt x="90" y="79"/>
                  </a:cubicBezTo>
                  <a:cubicBezTo>
                    <a:pt x="90" y="76"/>
                    <a:pt x="89" y="72"/>
                    <a:pt x="89" y="72"/>
                  </a:cubicBezTo>
                  <a:cubicBezTo>
                    <a:pt x="85" y="73"/>
                    <a:pt x="85" y="69"/>
                    <a:pt x="89" y="69"/>
                  </a:cubicBezTo>
                  <a:cubicBezTo>
                    <a:pt x="89" y="69"/>
                    <a:pt x="92" y="65"/>
                    <a:pt x="96" y="64"/>
                  </a:cubicBezTo>
                  <a:cubicBezTo>
                    <a:pt x="96" y="61"/>
                    <a:pt x="92" y="61"/>
                    <a:pt x="91" y="58"/>
                  </a:cubicBezTo>
                  <a:cubicBezTo>
                    <a:pt x="95" y="57"/>
                    <a:pt x="91" y="58"/>
                    <a:pt x="91" y="54"/>
                  </a:cubicBezTo>
                  <a:cubicBezTo>
                    <a:pt x="91" y="54"/>
                    <a:pt x="94" y="54"/>
                    <a:pt x="94" y="50"/>
                  </a:cubicBezTo>
                  <a:cubicBezTo>
                    <a:pt x="94" y="50"/>
                    <a:pt x="94" y="50"/>
                    <a:pt x="93" y="47"/>
                  </a:cubicBezTo>
                  <a:cubicBezTo>
                    <a:pt x="93" y="43"/>
                    <a:pt x="93" y="43"/>
                    <a:pt x="93" y="43"/>
                  </a:cubicBezTo>
                  <a:cubicBezTo>
                    <a:pt x="93" y="43"/>
                    <a:pt x="93" y="43"/>
                    <a:pt x="93" y="43"/>
                  </a:cubicBezTo>
                  <a:cubicBezTo>
                    <a:pt x="89" y="44"/>
                    <a:pt x="88" y="37"/>
                    <a:pt x="88" y="37"/>
                  </a:cubicBezTo>
                  <a:cubicBezTo>
                    <a:pt x="92" y="36"/>
                    <a:pt x="92" y="36"/>
                    <a:pt x="92" y="36"/>
                  </a:cubicBezTo>
                  <a:cubicBezTo>
                    <a:pt x="91" y="33"/>
                    <a:pt x="91" y="33"/>
                    <a:pt x="91" y="33"/>
                  </a:cubicBezTo>
                  <a:cubicBezTo>
                    <a:pt x="95" y="32"/>
                    <a:pt x="95" y="32"/>
                    <a:pt x="95" y="29"/>
                  </a:cubicBezTo>
                  <a:cubicBezTo>
                    <a:pt x="99" y="28"/>
                    <a:pt x="99" y="28"/>
                    <a:pt x="99" y="28"/>
                  </a:cubicBezTo>
                  <a:cubicBezTo>
                    <a:pt x="103" y="27"/>
                    <a:pt x="106" y="23"/>
                    <a:pt x="106" y="20"/>
                  </a:cubicBezTo>
                  <a:cubicBezTo>
                    <a:pt x="106" y="20"/>
                    <a:pt x="106" y="20"/>
                    <a:pt x="110" y="19"/>
                  </a:cubicBezTo>
                  <a:cubicBezTo>
                    <a:pt x="110" y="19"/>
                    <a:pt x="110" y="19"/>
                    <a:pt x="110" y="19"/>
                  </a:cubicBezTo>
                  <a:cubicBezTo>
                    <a:pt x="109" y="16"/>
                    <a:pt x="113" y="15"/>
                    <a:pt x="113" y="12"/>
                  </a:cubicBezTo>
                  <a:cubicBezTo>
                    <a:pt x="113" y="12"/>
                    <a:pt x="108" y="9"/>
                    <a:pt x="104" y="9"/>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8"/>
            <p:cNvSpPr>
              <a:spLocks/>
            </p:cNvSpPr>
            <p:nvPr/>
          </p:nvSpPr>
          <p:spPr bwMode="gray">
            <a:xfrm>
              <a:off x="6130925" y="4625975"/>
              <a:ext cx="862013" cy="774700"/>
            </a:xfrm>
            <a:custGeom>
              <a:avLst/>
              <a:gdLst>
                <a:gd name="T0" fmla="*/ 418 w 438"/>
                <a:gd name="T1" fmla="*/ 20 h 307"/>
                <a:gd name="T2" fmla="*/ 389 w 438"/>
                <a:gd name="T3" fmla="*/ 20 h 307"/>
                <a:gd name="T4" fmla="*/ 360 w 438"/>
                <a:gd name="T5" fmla="*/ 10 h 307"/>
                <a:gd name="T6" fmla="*/ 329 w 438"/>
                <a:gd name="T7" fmla="*/ 18 h 307"/>
                <a:gd name="T8" fmla="*/ 300 w 438"/>
                <a:gd name="T9" fmla="*/ 15 h 307"/>
                <a:gd name="T10" fmla="*/ 276 w 438"/>
                <a:gd name="T11" fmla="*/ 12 h 307"/>
                <a:gd name="T12" fmla="*/ 254 w 438"/>
                <a:gd name="T13" fmla="*/ 4 h 307"/>
                <a:gd name="T14" fmla="*/ 215 w 438"/>
                <a:gd name="T15" fmla="*/ 10 h 307"/>
                <a:gd name="T16" fmla="*/ 203 w 438"/>
                <a:gd name="T17" fmla="*/ 8 h 307"/>
                <a:gd name="T18" fmla="*/ 183 w 438"/>
                <a:gd name="T19" fmla="*/ 11 h 307"/>
                <a:gd name="T20" fmla="*/ 139 w 438"/>
                <a:gd name="T21" fmla="*/ 13 h 307"/>
                <a:gd name="T22" fmla="*/ 111 w 438"/>
                <a:gd name="T23" fmla="*/ 14 h 307"/>
                <a:gd name="T24" fmla="*/ 76 w 438"/>
                <a:gd name="T25" fmla="*/ 22 h 307"/>
                <a:gd name="T26" fmla="*/ 48 w 438"/>
                <a:gd name="T27" fmla="*/ 23 h 307"/>
                <a:gd name="T28" fmla="*/ 29 w 438"/>
                <a:gd name="T29" fmla="*/ 33 h 307"/>
                <a:gd name="T30" fmla="*/ 33 w 438"/>
                <a:gd name="T31" fmla="*/ 32 h 307"/>
                <a:gd name="T32" fmla="*/ 14 w 438"/>
                <a:gd name="T33" fmla="*/ 39 h 307"/>
                <a:gd name="T34" fmla="*/ 3 w 438"/>
                <a:gd name="T35" fmla="*/ 47 h 307"/>
                <a:gd name="T36" fmla="*/ 5 w 438"/>
                <a:gd name="T37" fmla="*/ 58 h 307"/>
                <a:gd name="T38" fmla="*/ 13 w 438"/>
                <a:gd name="T39" fmla="*/ 60 h 307"/>
                <a:gd name="T40" fmla="*/ 14 w 438"/>
                <a:gd name="T41" fmla="*/ 67 h 307"/>
                <a:gd name="T42" fmla="*/ 15 w 438"/>
                <a:gd name="T43" fmla="*/ 74 h 307"/>
                <a:gd name="T44" fmla="*/ 16 w 438"/>
                <a:gd name="T45" fmla="*/ 81 h 307"/>
                <a:gd name="T46" fmla="*/ 24 w 438"/>
                <a:gd name="T47" fmla="*/ 77 h 307"/>
                <a:gd name="T48" fmla="*/ 14 w 438"/>
                <a:gd name="T49" fmla="*/ 92 h 307"/>
                <a:gd name="T50" fmla="*/ 36 w 438"/>
                <a:gd name="T51" fmla="*/ 82 h 307"/>
                <a:gd name="T52" fmla="*/ 46 w 438"/>
                <a:gd name="T53" fmla="*/ 91 h 307"/>
                <a:gd name="T54" fmla="*/ 66 w 438"/>
                <a:gd name="T55" fmla="*/ 89 h 307"/>
                <a:gd name="T56" fmla="*/ 81 w 438"/>
                <a:gd name="T57" fmla="*/ 83 h 307"/>
                <a:gd name="T58" fmla="*/ 98 w 438"/>
                <a:gd name="T59" fmla="*/ 88 h 307"/>
                <a:gd name="T60" fmla="*/ 100 w 438"/>
                <a:gd name="T61" fmla="*/ 105 h 307"/>
                <a:gd name="T62" fmla="*/ 91 w 438"/>
                <a:gd name="T63" fmla="*/ 128 h 307"/>
                <a:gd name="T64" fmla="*/ 87 w 438"/>
                <a:gd name="T65" fmla="*/ 154 h 307"/>
                <a:gd name="T66" fmla="*/ 66 w 438"/>
                <a:gd name="T67" fmla="*/ 175 h 307"/>
                <a:gd name="T68" fmla="*/ 85 w 438"/>
                <a:gd name="T69" fmla="*/ 194 h 307"/>
                <a:gd name="T70" fmla="*/ 80 w 438"/>
                <a:gd name="T71" fmla="*/ 219 h 307"/>
                <a:gd name="T72" fmla="*/ 91 w 438"/>
                <a:gd name="T73" fmla="*/ 236 h 307"/>
                <a:gd name="T74" fmla="*/ 73 w 438"/>
                <a:gd name="T75" fmla="*/ 253 h 307"/>
                <a:gd name="T76" fmla="*/ 87 w 438"/>
                <a:gd name="T77" fmla="*/ 269 h 307"/>
                <a:gd name="T78" fmla="*/ 100 w 438"/>
                <a:gd name="T79" fmla="*/ 270 h 307"/>
                <a:gd name="T80" fmla="*/ 114 w 438"/>
                <a:gd name="T81" fmla="*/ 286 h 307"/>
                <a:gd name="T82" fmla="*/ 124 w 438"/>
                <a:gd name="T83" fmla="*/ 296 h 307"/>
                <a:gd name="T84" fmla="*/ 145 w 438"/>
                <a:gd name="T85" fmla="*/ 307 h 307"/>
                <a:gd name="T86" fmla="*/ 178 w 438"/>
                <a:gd name="T87" fmla="*/ 284 h 307"/>
                <a:gd name="T88" fmla="*/ 204 w 438"/>
                <a:gd name="T89" fmla="*/ 270 h 307"/>
                <a:gd name="T90" fmla="*/ 244 w 438"/>
                <a:gd name="T91" fmla="*/ 268 h 307"/>
                <a:gd name="T92" fmla="*/ 259 w 438"/>
                <a:gd name="T93" fmla="*/ 258 h 307"/>
                <a:gd name="T94" fmla="*/ 276 w 438"/>
                <a:gd name="T95" fmla="*/ 238 h 307"/>
                <a:gd name="T96" fmla="*/ 302 w 438"/>
                <a:gd name="T97" fmla="*/ 223 h 307"/>
                <a:gd name="T98" fmla="*/ 313 w 438"/>
                <a:gd name="T99" fmla="*/ 215 h 307"/>
                <a:gd name="T100" fmla="*/ 315 w 438"/>
                <a:gd name="T101" fmla="*/ 200 h 307"/>
                <a:gd name="T102" fmla="*/ 336 w 438"/>
                <a:gd name="T103" fmla="*/ 179 h 307"/>
                <a:gd name="T104" fmla="*/ 326 w 438"/>
                <a:gd name="T105" fmla="*/ 137 h 307"/>
                <a:gd name="T106" fmla="*/ 356 w 438"/>
                <a:gd name="T107" fmla="*/ 97 h 307"/>
                <a:gd name="T108" fmla="*/ 355 w 438"/>
                <a:gd name="T109" fmla="*/ 90 h 307"/>
                <a:gd name="T110" fmla="*/ 392 w 438"/>
                <a:gd name="T111" fmla="*/ 67 h 307"/>
                <a:gd name="T112" fmla="*/ 432 w 438"/>
                <a:gd name="T113" fmla="*/ 39 h 307"/>
                <a:gd name="T114" fmla="*/ 437 w 438"/>
                <a:gd name="T115" fmla="*/ 1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8" h="307">
                  <a:moveTo>
                    <a:pt x="433" y="14"/>
                  </a:moveTo>
                  <a:cubicBezTo>
                    <a:pt x="429" y="15"/>
                    <a:pt x="429" y="15"/>
                    <a:pt x="429" y="15"/>
                  </a:cubicBezTo>
                  <a:cubicBezTo>
                    <a:pt x="428" y="11"/>
                    <a:pt x="425" y="15"/>
                    <a:pt x="425" y="15"/>
                  </a:cubicBezTo>
                  <a:cubicBezTo>
                    <a:pt x="421" y="16"/>
                    <a:pt x="421" y="16"/>
                    <a:pt x="417" y="17"/>
                  </a:cubicBezTo>
                  <a:cubicBezTo>
                    <a:pt x="417" y="17"/>
                    <a:pt x="414" y="21"/>
                    <a:pt x="418" y="20"/>
                  </a:cubicBezTo>
                  <a:cubicBezTo>
                    <a:pt x="418" y="20"/>
                    <a:pt x="414" y="21"/>
                    <a:pt x="410" y="21"/>
                  </a:cubicBezTo>
                  <a:cubicBezTo>
                    <a:pt x="405" y="18"/>
                    <a:pt x="405" y="18"/>
                    <a:pt x="405" y="18"/>
                  </a:cubicBezTo>
                  <a:cubicBezTo>
                    <a:pt x="401" y="19"/>
                    <a:pt x="397" y="19"/>
                    <a:pt x="397" y="19"/>
                  </a:cubicBezTo>
                  <a:cubicBezTo>
                    <a:pt x="398" y="23"/>
                    <a:pt x="394" y="23"/>
                    <a:pt x="394" y="23"/>
                  </a:cubicBezTo>
                  <a:cubicBezTo>
                    <a:pt x="393" y="20"/>
                    <a:pt x="389" y="20"/>
                    <a:pt x="389" y="20"/>
                  </a:cubicBezTo>
                  <a:cubicBezTo>
                    <a:pt x="389" y="20"/>
                    <a:pt x="386" y="21"/>
                    <a:pt x="385" y="18"/>
                  </a:cubicBezTo>
                  <a:cubicBezTo>
                    <a:pt x="381" y="18"/>
                    <a:pt x="378" y="26"/>
                    <a:pt x="374" y="23"/>
                  </a:cubicBezTo>
                  <a:cubicBezTo>
                    <a:pt x="373" y="19"/>
                    <a:pt x="373" y="19"/>
                    <a:pt x="373" y="19"/>
                  </a:cubicBezTo>
                  <a:cubicBezTo>
                    <a:pt x="373" y="16"/>
                    <a:pt x="373" y="16"/>
                    <a:pt x="372" y="12"/>
                  </a:cubicBezTo>
                  <a:cubicBezTo>
                    <a:pt x="368" y="9"/>
                    <a:pt x="364" y="13"/>
                    <a:pt x="360" y="10"/>
                  </a:cubicBezTo>
                  <a:cubicBezTo>
                    <a:pt x="356" y="11"/>
                    <a:pt x="356" y="11"/>
                    <a:pt x="356" y="11"/>
                  </a:cubicBezTo>
                  <a:cubicBezTo>
                    <a:pt x="352" y="12"/>
                    <a:pt x="352" y="12"/>
                    <a:pt x="348" y="12"/>
                  </a:cubicBezTo>
                  <a:cubicBezTo>
                    <a:pt x="344" y="9"/>
                    <a:pt x="344" y="13"/>
                    <a:pt x="345" y="16"/>
                  </a:cubicBezTo>
                  <a:cubicBezTo>
                    <a:pt x="341" y="17"/>
                    <a:pt x="337" y="17"/>
                    <a:pt x="337" y="17"/>
                  </a:cubicBezTo>
                  <a:cubicBezTo>
                    <a:pt x="333" y="18"/>
                    <a:pt x="333" y="21"/>
                    <a:pt x="329" y="18"/>
                  </a:cubicBezTo>
                  <a:cubicBezTo>
                    <a:pt x="328" y="15"/>
                    <a:pt x="325" y="19"/>
                    <a:pt x="321" y="20"/>
                  </a:cubicBezTo>
                  <a:cubicBezTo>
                    <a:pt x="321" y="20"/>
                    <a:pt x="317" y="20"/>
                    <a:pt x="317" y="17"/>
                  </a:cubicBezTo>
                  <a:cubicBezTo>
                    <a:pt x="313" y="21"/>
                    <a:pt x="312" y="14"/>
                    <a:pt x="309" y="18"/>
                  </a:cubicBezTo>
                  <a:cubicBezTo>
                    <a:pt x="305" y="18"/>
                    <a:pt x="305" y="18"/>
                    <a:pt x="305" y="18"/>
                  </a:cubicBezTo>
                  <a:cubicBezTo>
                    <a:pt x="301" y="19"/>
                    <a:pt x="301" y="19"/>
                    <a:pt x="300" y="15"/>
                  </a:cubicBezTo>
                  <a:cubicBezTo>
                    <a:pt x="296" y="16"/>
                    <a:pt x="296" y="16"/>
                    <a:pt x="296" y="16"/>
                  </a:cubicBezTo>
                  <a:cubicBezTo>
                    <a:pt x="296" y="16"/>
                    <a:pt x="296" y="16"/>
                    <a:pt x="296" y="12"/>
                  </a:cubicBezTo>
                  <a:cubicBezTo>
                    <a:pt x="296" y="12"/>
                    <a:pt x="292" y="13"/>
                    <a:pt x="288" y="14"/>
                  </a:cubicBezTo>
                  <a:cubicBezTo>
                    <a:pt x="284" y="14"/>
                    <a:pt x="284" y="14"/>
                    <a:pt x="284" y="14"/>
                  </a:cubicBezTo>
                  <a:cubicBezTo>
                    <a:pt x="276" y="12"/>
                    <a:pt x="276" y="12"/>
                    <a:pt x="276" y="12"/>
                  </a:cubicBezTo>
                  <a:cubicBezTo>
                    <a:pt x="275" y="8"/>
                    <a:pt x="276" y="12"/>
                    <a:pt x="272" y="12"/>
                  </a:cubicBezTo>
                  <a:cubicBezTo>
                    <a:pt x="268" y="16"/>
                    <a:pt x="271" y="9"/>
                    <a:pt x="271" y="9"/>
                  </a:cubicBezTo>
                  <a:cubicBezTo>
                    <a:pt x="275" y="5"/>
                    <a:pt x="270" y="2"/>
                    <a:pt x="267" y="6"/>
                  </a:cubicBezTo>
                  <a:cubicBezTo>
                    <a:pt x="263" y="6"/>
                    <a:pt x="262" y="3"/>
                    <a:pt x="259" y="7"/>
                  </a:cubicBezTo>
                  <a:cubicBezTo>
                    <a:pt x="258" y="3"/>
                    <a:pt x="258" y="0"/>
                    <a:pt x="254" y="4"/>
                  </a:cubicBezTo>
                  <a:cubicBezTo>
                    <a:pt x="254" y="4"/>
                    <a:pt x="251" y="8"/>
                    <a:pt x="247" y="9"/>
                  </a:cubicBezTo>
                  <a:cubicBezTo>
                    <a:pt x="243" y="9"/>
                    <a:pt x="239" y="10"/>
                    <a:pt x="235" y="7"/>
                  </a:cubicBezTo>
                  <a:cubicBezTo>
                    <a:pt x="235" y="7"/>
                    <a:pt x="226" y="4"/>
                    <a:pt x="227" y="8"/>
                  </a:cubicBezTo>
                  <a:cubicBezTo>
                    <a:pt x="226" y="4"/>
                    <a:pt x="222" y="5"/>
                    <a:pt x="218" y="6"/>
                  </a:cubicBezTo>
                  <a:cubicBezTo>
                    <a:pt x="218" y="6"/>
                    <a:pt x="218" y="6"/>
                    <a:pt x="215" y="10"/>
                  </a:cubicBezTo>
                  <a:cubicBezTo>
                    <a:pt x="215" y="10"/>
                    <a:pt x="215" y="10"/>
                    <a:pt x="215" y="10"/>
                  </a:cubicBezTo>
                  <a:cubicBezTo>
                    <a:pt x="215" y="10"/>
                    <a:pt x="211" y="10"/>
                    <a:pt x="207" y="11"/>
                  </a:cubicBezTo>
                  <a:cubicBezTo>
                    <a:pt x="207" y="7"/>
                    <a:pt x="203" y="11"/>
                    <a:pt x="199" y="8"/>
                  </a:cubicBezTo>
                  <a:cubicBezTo>
                    <a:pt x="199" y="8"/>
                    <a:pt x="199" y="8"/>
                    <a:pt x="199" y="12"/>
                  </a:cubicBezTo>
                  <a:cubicBezTo>
                    <a:pt x="199" y="8"/>
                    <a:pt x="199" y="12"/>
                    <a:pt x="203" y="8"/>
                  </a:cubicBezTo>
                  <a:cubicBezTo>
                    <a:pt x="203" y="8"/>
                    <a:pt x="198" y="5"/>
                    <a:pt x="194" y="5"/>
                  </a:cubicBezTo>
                  <a:cubicBezTo>
                    <a:pt x="194" y="5"/>
                    <a:pt x="194" y="5"/>
                    <a:pt x="191" y="10"/>
                  </a:cubicBezTo>
                  <a:cubicBezTo>
                    <a:pt x="191" y="10"/>
                    <a:pt x="191" y="10"/>
                    <a:pt x="187" y="10"/>
                  </a:cubicBezTo>
                  <a:cubicBezTo>
                    <a:pt x="187" y="10"/>
                    <a:pt x="187" y="10"/>
                    <a:pt x="191" y="10"/>
                  </a:cubicBezTo>
                  <a:cubicBezTo>
                    <a:pt x="186" y="7"/>
                    <a:pt x="183" y="11"/>
                    <a:pt x="183" y="11"/>
                  </a:cubicBezTo>
                  <a:cubicBezTo>
                    <a:pt x="179" y="11"/>
                    <a:pt x="179" y="11"/>
                    <a:pt x="179" y="11"/>
                  </a:cubicBezTo>
                  <a:cubicBezTo>
                    <a:pt x="168" y="16"/>
                    <a:pt x="168" y="16"/>
                    <a:pt x="168" y="16"/>
                  </a:cubicBezTo>
                  <a:cubicBezTo>
                    <a:pt x="167" y="13"/>
                    <a:pt x="163" y="14"/>
                    <a:pt x="159" y="14"/>
                  </a:cubicBezTo>
                  <a:cubicBezTo>
                    <a:pt x="155" y="15"/>
                    <a:pt x="152" y="15"/>
                    <a:pt x="148" y="16"/>
                  </a:cubicBezTo>
                  <a:cubicBezTo>
                    <a:pt x="148" y="16"/>
                    <a:pt x="144" y="16"/>
                    <a:pt x="139" y="13"/>
                  </a:cubicBezTo>
                  <a:cubicBezTo>
                    <a:pt x="135" y="14"/>
                    <a:pt x="135" y="14"/>
                    <a:pt x="135" y="14"/>
                  </a:cubicBezTo>
                  <a:cubicBezTo>
                    <a:pt x="131" y="15"/>
                    <a:pt x="131" y="15"/>
                    <a:pt x="131" y="15"/>
                  </a:cubicBezTo>
                  <a:cubicBezTo>
                    <a:pt x="135" y="14"/>
                    <a:pt x="127" y="15"/>
                    <a:pt x="127" y="15"/>
                  </a:cubicBezTo>
                  <a:cubicBezTo>
                    <a:pt x="123" y="16"/>
                    <a:pt x="123" y="16"/>
                    <a:pt x="119" y="13"/>
                  </a:cubicBezTo>
                  <a:cubicBezTo>
                    <a:pt x="119" y="13"/>
                    <a:pt x="115" y="13"/>
                    <a:pt x="111" y="14"/>
                  </a:cubicBezTo>
                  <a:cubicBezTo>
                    <a:pt x="112" y="17"/>
                    <a:pt x="108" y="18"/>
                    <a:pt x="108" y="18"/>
                  </a:cubicBezTo>
                  <a:cubicBezTo>
                    <a:pt x="104" y="19"/>
                    <a:pt x="104" y="19"/>
                    <a:pt x="104" y="19"/>
                  </a:cubicBezTo>
                  <a:cubicBezTo>
                    <a:pt x="100" y="19"/>
                    <a:pt x="96" y="20"/>
                    <a:pt x="92" y="20"/>
                  </a:cubicBezTo>
                  <a:cubicBezTo>
                    <a:pt x="88" y="21"/>
                    <a:pt x="76" y="19"/>
                    <a:pt x="77" y="26"/>
                  </a:cubicBezTo>
                  <a:cubicBezTo>
                    <a:pt x="76" y="22"/>
                    <a:pt x="76" y="22"/>
                    <a:pt x="76" y="22"/>
                  </a:cubicBezTo>
                  <a:cubicBezTo>
                    <a:pt x="72" y="23"/>
                    <a:pt x="68" y="24"/>
                    <a:pt x="68" y="24"/>
                  </a:cubicBezTo>
                  <a:cubicBezTo>
                    <a:pt x="72" y="20"/>
                    <a:pt x="55" y="15"/>
                    <a:pt x="56" y="22"/>
                  </a:cubicBezTo>
                  <a:cubicBezTo>
                    <a:pt x="55" y="18"/>
                    <a:pt x="55" y="18"/>
                    <a:pt x="52" y="19"/>
                  </a:cubicBezTo>
                  <a:cubicBezTo>
                    <a:pt x="52" y="19"/>
                    <a:pt x="55" y="18"/>
                    <a:pt x="55" y="15"/>
                  </a:cubicBezTo>
                  <a:cubicBezTo>
                    <a:pt x="52" y="19"/>
                    <a:pt x="48" y="23"/>
                    <a:pt x="48" y="23"/>
                  </a:cubicBezTo>
                  <a:cubicBezTo>
                    <a:pt x="48" y="19"/>
                    <a:pt x="48" y="19"/>
                    <a:pt x="47" y="16"/>
                  </a:cubicBezTo>
                  <a:cubicBezTo>
                    <a:pt x="44" y="20"/>
                    <a:pt x="40" y="21"/>
                    <a:pt x="40" y="24"/>
                  </a:cubicBezTo>
                  <a:cubicBezTo>
                    <a:pt x="40" y="21"/>
                    <a:pt x="36" y="25"/>
                    <a:pt x="36" y="25"/>
                  </a:cubicBezTo>
                  <a:cubicBezTo>
                    <a:pt x="37" y="28"/>
                    <a:pt x="33" y="29"/>
                    <a:pt x="33" y="29"/>
                  </a:cubicBezTo>
                  <a:cubicBezTo>
                    <a:pt x="33" y="29"/>
                    <a:pt x="33" y="32"/>
                    <a:pt x="29" y="33"/>
                  </a:cubicBezTo>
                  <a:cubicBezTo>
                    <a:pt x="33" y="32"/>
                    <a:pt x="37" y="32"/>
                    <a:pt x="37" y="28"/>
                  </a:cubicBezTo>
                  <a:cubicBezTo>
                    <a:pt x="37" y="32"/>
                    <a:pt x="33" y="32"/>
                    <a:pt x="33" y="32"/>
                  </a:cubicBezTo>
                  <a:cubicBezTo>
                    <a:pt x="37" y="32"/>
                    <a:pt x="37" y="32"/>
                    <a:pt x="37" y="32"/>
                  </a:cubicBezTo>
                  <a:cubicBezTo>
                    <a:pt x="38" y="35"/>
                    <a:pt x="34" y="36"/>
                    <a:pt x="34" y="36"/>
                  </a:cubicBezTo>
                  <a:cubicBezTo>
                    <a:pt x="33" y="32"/>
                    <a:pt x="33" y="32"/>
                    <a:pt x="33" y="32"/>
                  </a:cubicBezTo>
                  <a:cubicBezTo>
                    <a:pt x="30" y="36"/>
                    <a:pt x="30" y="36"/>
                    <a:pt x="30" y="36"/>
                  </a:cubicBezTo>
                  <a:cubicBezTo>
                    <a:pt x="30" y="36"/>
                    <a:pt x="30" y="36"/>
                    <a:pt x="30" y="36"/>
                  </a:cubicBezTo>
                  <a:cubicBezTo>
                    <a:pt x="26" y="37"/>
                    <a:pt x="26" y="37"/>
                    <a:pt x="22" y="37"/>
                  </a:cubicBezTo>
                  <a:cubicBezTo>
                    <a:pt x="23" y="41"/>
                    <a:pt x="19" y="42"/>
                    <a:pt x="19" y="42"/>
                  </a:cubicBezTo>
                  <a:cubicBezTo>
                    <a:pt x="14" y="39"/>
                    <a:pt x="14" y="39"/>
                    <a:pt x="14" y="39"/>
                  </a:cubicBezTo>
                  <a:cubicBezTo>
                    <a:pt x="11" y="43"/>
                    <a:pt x="11" y="43"/>
                    <a:pt x="11" y="43"/>
                  </a:cubicBezTo>
                  <a:cubicBezTo>
                    <a:pt x="11" y="43"/>
                    <a:pt x="11" y="43"/>
                    <a:pt x="11" y="43"/>
                  </a:cubicBezTo>
                  <a:cubicBezTo>
                    <a:pt x="11" y="46"/>
                    <a:pt x="11" y="43"/>
                    <a:pt x="7" y="43"/>
                  </a:cubicBezTo>
                  <a:cubicBezTo>
                    <a:pt x="7" y="47"/>
                    <a:pt x="7" y="47"/>
                    <a:pt x="3" y="47"/>
                  </a:cubicBezTo>
                  <a:cubicBezTo>
                    <a:pt x="3" y="47"/>
                    <a:pt x="0" y="51"/>
                    <a:pt x="3" y="47"/>
                  </a:cubicBezTo>
                  <a:cubicBezTo>
                    <a:pt x="4" y="51"/>
                    <a:pt x="0" y="51"/>
                    <a:pt x="0" y="51"/>
                  </a:cubicBezTo>
                  <a:cubicBezTo>
                    <a:pt x="0" y="55"/>
                    <a:pt x="0" y="55"/>
                    <a:pt x="0" y="55"/>
                  </a:cubicBezTo>
                  <a:cubicBezTo>
                    <a:pt x="1" y="58"/>
                    <a:pt x="1" y="58"/>
                    <a:pt x="1" y="58"/>
                  </a:cubicBezTo>
                  <a:cubicBezTo>
                    <a:pt x="1" y="58"/>
                    <a:pt x="5" y="58"/>
                    <a:pt x="4" y="54"/>
                  </a:cubicBezTo>
                  <a:cubicBezTo>
                    <a:pt x="5" y="58"/>
                    <a:pt x="5" y="58"/>
                    <a:pt x="5" y="58"/>
                  </a:cubicBezTo>
                  <a:cubicBezTo>
                    <a:pt x="5" y="61"/>
                    <a:pt x="5" y="61"/>
                    <a:pt x="5" y="61"/>
                  </a:cubicBezTo>
                  <a:cubicBezTo>
                    <a:pt x="5" y="61"/>
                    <a:pt x="1" y="62"/>
                    <a:pt x="6" y="65"/>
                  </a:cubicBezTo>
                  <a:cubicBezTo>
                    <a:pt x="9" y="61"/>
                    <a:pt x="9" y="61"/>
                    <a:pt x="9" y="61"/>
                  </a:cubicBezTo>
                  <a:cubicBezTo>
                    <a:pt x="13" y="60"/>
                    <a:pt x="13" y="60"/>
                    <a:pt x="13" y="60"/>
                  </a:cubicBezTo>
                  <a:cubicBezTo>
                    <a:pt x="13" y="60"/>
                    <a:pt x="13" y="60"/>
                    <a:pt x="13" y="60"/>
                  </a:cubicBezTo>
                  <a:cubicBezTo>
                    <a:pt x="13" y="60"/>
                    <a:pt x="9" y="61"/>
                    <a:pt x="10" y="64"/>
                  </a:cubicBezTo>
                  <a:cubicBezTo>
                    <a:pt x="10" y="64"/>
                    <a:pt x="10" y="64"/>
                    <a:pt x="6" y="68"/>
                  </a:cubicBezTo>
                  <a:cubicBezTo>
                    <a:pt x="7" y="72"/>
                    <a:pt x="6" y="68"/>
                    <a:pt x="10" y="68"/>
                  </a:cubicBezTo>
                  <a:cubicBezTo>
                    <a:pt x="11" y="71"/>
                    <a:pt x="7" y="72"/>
                    <a:pt x="11" y="71"/>
                  </a:cubicBezTo>
                  <a:cubicBezTo>
                    <a:pt x="11" y="71"/>
                    <a:pt x="10" y="68"/>
                    <a:pt x="14" y="67"/>
                  </a:cubicBezTo>
                  <a:cubicBezTo>
                    <a:pt x="14" y="67"/>
                    <a:pt x="14" y="67"/>
                    <a:pt x="14" y="67"/>
                  </a:cubicBezTo>
                  <a:cubicBezTo>
                    <a:pt x="14" y="67"/>
                    <a:pt x="14" y="67"/>
                    <a:pt x="14" y="64"/>
                  </a:cubicBezTo>
                  <a:cubicBezTo>
                    <a:pt x="18" y="67"/>
                    <a:pt x="18" y="67"/>
                    <a:pt x="18" y="63"/>
                  </a:cubicBezTo>
                  <a:cubicBezTo>
                    <a:pt x="18" y="63"/>
                    <a:pt x="15" y="71"/>
                    <a:pt x="19" y="70"/>
                  </a:cubicBezTo>
                  <a:cubicBezTo>
                    <a:pt x="15" y="71"/>
                    <a:pt x="15" y="74"/>
                    <a:pt x="15" y="74"/>
                  </a:cubicBezTo>
                  <a:cubicBezTo>
                    <a:pt x="15" y="71"/>
                    <a:pt x="11" y="71"/>
                    <a:pt x="11" y="75"/>
                  </a:cubicBezTo>
                  <a:cubicBezTo>
                    <a:pt x="11" y="71"/>
                    <a:pt x="15" y="74"/>
                    <a:pt x="15" y="74"/>
                  </a:cubicBezTo>
                  <a:cubicBezTo>
                    <a:pt x="19" y="74"/>
                    <a:pt x="19" y="74"/>
                    <a:pt x="23" y="73"/>
                  </a:cubicBezTo>
                  <a:cubicBezTo>
                    <a:pt x="19" y="74"/>
                    <a:pt x="20" y="77"/>
                    <a:pt x="16" y="78"/>
                  </a:cubicBezTo>
                  <a:cubicBezTo>
                    <a:pt x="16" y="78"/>
                    <a:pt x="16" y="78"/>
                    <a:pt x="16" y="81"/>
                  </a:cubicBezTo>
                  <a:cubicBezTo>
                    <a:pt x="16" y="78"/>
                    <a:pt x="16" y="78"/>
                    <a:pt x="16" y="78"/>
                  </a:cubicBezTo>
                  <a:cubicBezTo>
                    <a:pt x="16" y="81"/>
                    <a:pt x="16" y="81"/>
                    <a:pt x="16" y="81"/>
                  </a:cubicBezTo>
                  <a:cubicBezTo>
                    <a:pt x="16" y="81"/>
                    <a:pt x="16" y="81"/>
                    <a:pt x="20" y="81"/>
                  </a:cubicBezTo>
                  <a:cubicBezTo>
                    <a:pt x="20" y="81"/>
                    <a:pt x="20" y="81"/>
                    <a:pt x="20" y="81"/>
                  </a:cubicBezTo>
                  <a:cubicBezTo>
                    <a:pt x="24" y="77"/>
                    <a:pt x="24" y="77"/>
                    <a:pt x="24" y="77"/>
                  </a:cubicBezTo>
                  <a:cubicBezTo>
                    <a:pt x="24" y="77"/>
                    <a:pt x="24" y="77"/>
                    <a:pt x="24" y="80"/>
                  </a:cubicBezTo>
                  <a:cubicBezTo>
                    <a:pt x="20" y="81"/>
                    <a:pt x="20" y="81"/>
                    <a:pt x="20" y="81"/>
                  </a:cubicBezTo>
                  <a:cubicBezTo>
                    <a:pt x="17" y="85"/>
                    <a:pt x="17" y="85"/>
                    <a:pt x="17" y="85"/>
                  </a:cubicBezTo>
                  <a:cubicBezTo>
                    <a:pt x="17" y="85"/>
                    <a:pt x="17" y="85"/>
                    <a:pt x="13" y="85"/>
                  </a:cubicBezTo>
                  <a:cubicBezTo>
                    <a:pt x="13" y="89"/>
                    <a:pt x="13" y="89"/>
                    <a:pt x="14" y="92"/>
                  </a:cubicBezTo>
                  <a:cubicBezTo>
                    <a:pt x="14" y="96"/>
                    <a:pt x="14" y="96"/>
                    <a:pt x="14" y="96"/>
                  </a:cubicBezTo>
                  <a:cubicBezTo>
                    <a:pt x="18" y="95"/>
                    <a:pt x="18" y="92"/>
                    <a:pt x="18" y="92"/>
                  </a:cubicBezTo>
                  <a:cubicBezTo>
                    <a:pt x="22" y="91"/>
                    <a:pt x="25" y="87"/>
                    <a:pt x="29" y="87"/>
                  </a:cubicBezTo>
                  <a:cubicBezTo>
                    <a:pt x="33" y="86"/>
                    <a:pt x="33" y="86"/>
                    <a:pt x="33" y="86"/>
                  </a:cubicBezTo>
                  <a:cubicBezTo>
                    <a:pt x="37" y="86"/>
                    <a:pt x="36" y="82"/>
                    <a:pt x="36" y="82"/>
                  </a:cubicBezTo>
                  <a:cubicBezTo>
                    <a:pt x="40" y="81"/>
                    <a:pt x="37" y="86"/>
                    <a:pt x="41" y="85"/>
                  </a:cubicBezTo>
                  <a:cubicBezTo>
                    <a:pt x="41" y="85"/>
                    <a:pt x="41" y="85"/>
                    <a:pt x="41" y="89"/>
                  </a:cubicBezTo>
                  <a:cubicBezTo>
                    <a:pt x="41" y="89"/>
                    <a:pt x="38" y="89"/>
                    <a:pt x="38" y="93"/>
                  </a:cubicBezTo>
                  <a:cubicBezTo>
                    <a:pt x="38" y="93"/>
                    <a:pt x="42" y="92"/>
                    <a:pt x="42" y="96"/>
                  </a:cubicBezTo>
                  <a:cubicBezTo>
                    <a:pt x="46" y="91"/>
                    <a:pt x="46" y="91"/>
                    <a:pt x="46" y="91"/>
                  </a:cubicBezTo>
                  <a:cubicBezTo>
                    <a:pt x="46" y="91"/>
                    <a:pt x="49" y="87"/>
                    <a:pt x="50" y="91"/>
                  </a:cubicBezTo>
                  <a:cubicBezTo>
                    <a:pt x="50" y="91"/>
                    <a:pt x="50" y="91"/>
                    <a:pt x="50" y="91"/>
                  </a:cubicBezTo>
                  <a:cubicBezTo>
                    <a:pt x="54" y="90"/>
                    <a:pt x="54" y="90"/>
                    <a:pt x="54" y="90"/>
                  </a:cubicBezTo>
                  <a:cubicBezTo>
                    <a:pt x="54" y="90"/>
                    <a:pt x="62" y="89"/>
                    <a:pt x="58" y="93"/>
                  </a:cubicBezTo>
                  <a:cubicBezTo>
                    <a:pt x="62" y="89"/>
                    <a:pt x="66" y="89"/>
                    <a:pt x="66" y="89"/>
                  </a:cubicBezTo>
                  <a:cubicBezTo>
                    <a:pt x="66" y="92"/>
                    <a:pt x="66" y="92"/>
                    <a:pt x="70" y="88"/>
                  </a:cubicBezTo>
                  <a:cubicBezTo>
                    <a:pt x="73" y="87"/>
                    <a:pt x="73" y="87"/>
                    <a:pt x="73" y="87"/>
                  </a:cubicBezTo>
                  <a:cubicBezTo>
                    <a:pt x="77" y="83"/>
                    <a:pt x="73" y="84"/>
                    <a:pt x="77" y="83"/>
                  </a:cubicBezTo>
                  <a:cubicBezTo>
                    <a:pt x="77" y="83"/>
                    <a:pt x="77" y="83"/>
                    <a:pt x="77" y="83"/>
                  </a:cubicBezTo>
                  <a:cubicBezTo>
                    <a:pt x="81" y="83"/>
                    <a:pt x="81" y="83"/>
                    <a:pt x="81" y="83"/>
                  </a:cubicBezTo>
                  <a:cubicBezTo>
                    <a:pt x="85" y="82"/>
                    <a:pt x="85" y="86"/>
                    <a:pt x="89" y="82"/>
                  </a:cubicBezTo>
                  <a:cubicBezTo>
                    <a:pt x="89" y="82"/>
                    <a:pt x="89" y="82"/>
                    <a:pt x="93" y="81"/>
                  </a:cubicBezTo>
                  <a:cubicBezTo>
                    <a:pt x="93" y="81"/>
                    <a:pt x="93" y="81"/>
                    <a:pt x="97" y="81"/>
                  </a:cubicBezTo>
                  <a:cubicBezTo>
                    <a:pt x="97" y="84"/>
                    <a:pt x="97" y="84"/>
                    <a:pt x="97" y="84"/>
                  </a:cubicBezTo>
                  <a:cubicBezTo>
                    <a:pt x="98" y="88"/>
                    <a:pt x="98" y="88"/>
                    <a:pt x="98" y="88"/>
                  </a:cubicBezTo>
                  <a:cubicBezTo>
                    <a:pt x="95" y="95"/>
                    <a:pt x="102" y="91"/>
                    <a:pt x="106" y="90"/>
                  </a:cubicBezTo>
                  <a:cubicBezTo>
                    <a:pt x="106" y="94"/>
                    <a:pt x="110" y="93"/>
                    <a:pt x="111" y="96"/>
                  </a:cubicBezTo>
                  <a:cubicBezTo>
                    <a:pt x="107" y="97"/>
                    <a:pt x="107" y="101"/>
                    <a:pt x="104" y="101"/>
                  </a:cubicBezTo>
                  <a:cubicBezTo>
                    <a:pt x="104" y="105"/>
                    <a:pt x="104" y="101"/>
                    <a:pt x="104" y="105"/>
                  </a:cubicBezTo>
                  <a:cubicBezTo>
                    <a:pt x="104" y="105"/>
                    <a:pt x="104" y="105"/>
                    <a:pt x="100" y="105"/>
                  </a:cubicBezTo>
                  <a:cubicBezTo>
                    <a:pt x="101" y="109"/>
                    <a:pt x="101" y="109"/>
                    <a:pt x="97" y="109"/>
                  </a:cubicBezTo>
                  <a:cubicBezTo>
                    <a:pt x="93" y="110"/>
                    <a:pt x="94" y="117"/>
                    <a:pt x="90" y="117"/>
                  </a:cubicBezTo>
                  <a:cubicBezTo>
                    <a:pt x="86" y="118"/>
                    <a:pt x="86" y="118"/>
                    <a:pt x="86" y="118"/>
                  </a:cubicBezTo>
                  <a:cubicBezTo>
                    <a:pt x="86" y="122"/>
                    <a:pt x="86" y="122"/>
                    <a:pt x="91" y="124"/>
                  </a:cubicBezTo>
                  <a:cubicBezTo>
                    <a:pt x="91" y="128"/>
                    <a:pt x="91" y="128"/>
                    <a:pt x="91" y="128"/>
                  </a:cubicBezTo>
                  <a:cubicBezTo>
                    <a:pt x="88" y="132"/>
                    <a:pt x="92" y="132"/>
                    <a:pt x="88" y="136"/>
                  </a:cubicBezTo>
                  <a:cubicBezTo>
                    <a:pt x="88" y="136"/>
                    <a:pt x="93" y="139"/>
                    <a:pt x="89" y="139"/>
                  </a:cubicBezTo>
                  <a:cubicBezTo>
                    <a:pt x="89" y="143"/>
                    <a:pt x="89" y="143"/>
                    <a:pt x="89" y="143"/>
                  </a:cubicBezTo>
                  <a:cubicBezTo>
                    <a:pt x="94" y="146"/>
                    <a:pt x="86" y="150"/>
                    <a:pt x="83" y="151"/>
                  </a:cubicBezTo>
                  <a:cubicBezTo>
                    <a:pt x="83" y="154"/>
                    <a:pt x="87" y="154"/>
                    <a:pt x="87" y="154"/>
                  </a:cubicBezTo>
                  <a:cubicBezTo>
                    <a:pt x="88" y="157"/>
                    <a:pt x="91" y="157"/>
                    <a:pt x="88" y="161"/>
                  </a:cubicBezTo>
                  <a:cubicBezTo>
                    <a:pt x="88" y="161"/>
                    <a:pt x="89" y="164"/>
                    <a:pt x="85" y="165"/>
                  </a:cubicBezTo>
                  <a:cubicBezTo>
                    <a:pt x="85" y="168"/>
                    <a:pt x="86" y="172"/>
                    <a:pt x="86" y="172"/>
                  </a:cubicBezTo>
                  <a:cubicBezTo>
                    <a:pt x="82" y="172"/>
                    <a:pt x="78" y="173"/>
                    <a:pt x="78" y="173"/>
                  </a:cubicBezTo>
                  <a:cubicBezTo>
                    <a:pt x="74" y="174"/>
                    <a:pt x="70" y="174"/>
                    <a:pt x="66" y="175"/>
                  </a:cubicBezTo>
                  <a:cubicBezTo>
                    <a:pt x="66" y="178"/>
                    <a:pt x="71" y="181"/>
                    <a:pt x="75" y="181"/>
                  </a:cubicBezTo>
                  <a:cubicBezTo>
                    <a:pt x="79" y="180"/>
                    <a:pt x="75" y="184"/>
                    <a:pt x="75" y="184"/>
                  </a:cubicBezTo>
                  <a:cubicBezTo>
                    <a:pt x="76" y="188"/>
                    <a:pt x="80" y="187"/>
                    <a:pt x="80" y="187"/>
                  </a:cubicBezTo>
                  <a:cubicBezTo>
                    <a:pt x="80" y="191"/>
                    <a:pt x="76" y="191"/>
                    <a:pt x="80" y="191"/>
                  </a:cubicBezTo>
                  <a:cubicBezTo>
                    <a:pt x="81" y="194"/>
                    <a:pt x="85" y="194"/>
                    <a:pt x="85" y="194"/>
                  </a:cubicBezTo>
                  <a:cubicBezTo>
                    <a:pt x="85" y="194"/>
                    <a:pt x="89" y="193"/>
                    <a:pt x="89" y="197"/>
                  </a:cubicBezTo>
                  <a:cubicBezTo>
                    <a:pt x="89" y="197"/>
                    <a:pt x="90" y="200"/>
                    <a:pt x="86" y="201"/>
                  </a:cubicBezTo>
                  <a:cubicBezTo>
                    <a:pt x="86" y="204"/>
                    <a:pt x="86" y="204"/>
                    <a:pt x="86" y="204"/>
                  </a:cubicBezTo>
                  <a:cubicBezTo>
                    <a:pt x="83" y="208"/>
                    <a:pt x="79" y="209"/>
                    <a:pt x="79" y="212"/>
                  </a:cubicBezTo>
                  <a:cubicBezTo>
                    <a:pt x="80" y="216"/>
                    <a:pt x="80" y="216"/>
                    <a:pt x="80" y="219"/>
                  </a:cubicBezTo>
                  <a:cubicBezTo>
                    <a:pt x="76" y="220"/>
                    <a:pt x="76" y="220"/>
                    <a:pt x="81" y="223"/>
                  </a:cubicBezTo>
                  <a:cubicBezTo>
                    <a:pt x="81" y="226"/>
                    <a:pt x="81" y="226"/>
                    <a:pt x="81" y="226"/>
                  </a:cubicBezTo>
                  <a:cubicBezTo>
                    <a:pt x="85" y="226"/>
                    <a:pt x="86" y="229"/>
                    <a:pt x="86" y="229"/>
                  </a:cubicBezTo>
                  <a:cubicBezTo>
                    <a:pt x="86" y="233"/>
                    <a:pt x="94" y="228"/>
                    <a:pt x="94" y="228"/>
                  </a:cubicBezTo>
                  <a:cubicBezTo>
                    <a:pt x="90" y="232"/>
                    <a:pt x="90" y="232"/>
                    <a:pt x="91" y="236"/>
                  </a:cubicBezTo>
                  <a:cubicBezTo>
                    <a:pt x="87" y="236"/>
                    <a:pt x="87" y="236"/>
                    <a:pt x="87" y="236"/>
                  </a:cubicBezTo>
                  <a:cubicBezTo>
                    <a:pt x="87" y="236"/>
                    <a:pt x="87" y="236"/>
                    <a:pt x="83" y="237"/>
                  </a:cubicBezTo>
                  <a:cubicBezTo>
                    <a:pt x="83" y="237"/>
                    <a:pt x="83" y="237"/>
                    <a:pt x="83" y="240"/>
                  </a:cubicBezTo>
                  <a:cubicBezTo>
                    <a:pt x="84" y="244"/>
                    <a:pt x="80" y="245"/>
                    <a:pt x="77" y="249"/>
                  </a:cubicBezTo>
                  <a:cubicBezTo>
                    <a:pt x="77" y="249"/>
                    <a:pt x="77" y="252"/>
                    <a:pt x="73" y="253"/>
                  </a:cubicBezTo>
                  <a:cubicBezTo>
                    <a:pt x="74" y="256"/>
                    <a:pt x="74" y="256"/>
                    <a:pt x="74" y="256"/>
                  </a:cubicBezTo>
                  <a:cubicBezTo>
                    <a:pt x="74" y="260"/>
                    <a:pt x="74" y="260"/>
                    <a:pt x="75" y="263"/>
                  </a:cubicBezTo>
                  <a:cubicBezTo>
                    <a:pt x="75" y="263"/>
                    <a:pt x="79" y="266"/>
                    <a:pt x="75" y="267"/>
                  </a:cubicBezTo>
                  <a:cubicBezTo>
                    <a:pt x="75" y="267"/>
                    <a:pt x="80" y="273"/>
                    <a:pt x="80" y="270"/>
                  </a:cubicBezTo>
                  <a:cubicBezTo>
                    <a:pt x="87" y="269"/>
                    <a:pt x="87" y="269"/>
                    <a:pt x="87" y="269"/>
                  </a:cubicBezTo>
                  <a:cubicBezTo>
                    <a:pt x="87" y="269"/>
                    <a:pt x="91" y="268"/>
                    <a:pt x="95" y="267"/>
                  </a:cubicBezTo>
                  <a:cubicBezTo>
                    <a:pt x="95" y="267"/>
                    <a:pt x="95" y="267"/>
                    <a:pt x="95" y="264"/>
                  </a:cubicBezTo>
                  <a:cubicBezTo>
                    <a:pt x="95" y="267"/>
                    <a:pt x="95" y="267"/>
                    <a:pt x="95" y="264"/>
                  </a:cubicBezTo>
                  <a:cubicBezTo>
                    <a:pt x="95" y="267"/>
                    <a:pt x="95" y="267"/>
                    <a:pt x="95" y="267"/>
                  </a:cubicBezTo>
                  <a:cubicBezTo>
                    <a:pt x="96" y="271"/>
                    <a:pt x="100" y="270"/>
                    <a:pt x="100" y="270"/>
                  </a:cubicBezTo>
                  <a:cubicBezTo>
                    <a:pt x="104" y="270"/>
                    <a:pt x="108" y="273"/>
                    <a:pt x="113" y="276"/>
                  </a:cubicBezTo>
                  <a:cubicBezTo>
                    <a:pt x="113" y="276"/>
                    <a:pt x="118" y="282"/>
                    <a:pt x="117" y="279"/>
                  </a:cubicBezTo>
                  <a:cubicBezTo>
                    <a:pt x="117" y="279"/>
                    <a:pt x="117" y="275"/>
                    <a:pt x="120" y="275"/>
                  </a:cubicBezTo>
                  <a:cubicBezTo>
                    <a:pt x="117" y="275"/>
                    <a:pt x="117" y="279"/>
                    <a:pt x="118" y="282"/>
                  </a:cubicBezTo>
                  <a:cubicBezTo>
                    <a:pt x="114" y="283"/>
                    <a:pt x="114" y="283"/>
                    <a:pt x="114" y="286"/>
                  </a:cubicBezTo>
                  <a:cubicBezTo>
                    <a:pt x="119" y="289"/>
                    <a:pt x="122" y="285"/>
                    <a:pt x="122" y="289"/>
                  </a:cubicBezTo>
                  <a:cubicBezTo>
                    <a:pt x="123" y="292"/>
                    <a:pt x="123" y="292"/>
                    <a:pt x="123" y="292"/>
                  </a:cubicBezTo>
                  <a:cubicBezTo>
                    <a:pt x="123" y="292"/>
                    <a:pt x="123" y="292"/>
                    <a:pt x="123" y="292"/>
                  </a:cubicBezTo>
                  <a:cubicBezTo>
                    <a:pt x="119" y="293"/>
                    <a:pt x="122" y="289"/>
                    <a:pt x="119" y="289"/>
                  </a:cubicBezTo>
                  <a:cubicBezTo>
                    <a:pt x="123" y="292"/>
                    <a:pt x="124" y="296"/>
                    <a:pt x="124" y="296"/>
                  </a:cubicBezTo>
                  <a:cubicBezTo>
                    <a:pt x="124" y="299"/>
                    <a:pt x="124" y="299"/>
                    <a:pt x="124" y="299"/>
                  </a:cubicBezTo>
                  <a:cubicBezTo>
                    <a:pt x="128" y="299"/>
                    <a:pt x="128" y="299"/>
                    <a:pt x="128" y="302"/>
                  </a:cubicBezTo>
                  <a:cubicBezTo>
                    <a:pt x="132" y="302"/>
                    <a:pt x="132" y="302"/>
                    <a:pt x="132" y="302"/>
                  </a:cubicBezTo>
                  <a:cubicBezTo>
                    <a:pt x="136" y="301"/>
                    <a:pt x="137" y="305"/>
                    <a:pt x="137" y="305"/>
                  </a:cubicBezTo>
                  <a:cubicBezTo>
                    <a:pt x="141" y="307"/>
                    <a:pt x="141" y="307"/>
                    <a:pt x="145" y="307"/>
                  </a:cubicBezTo>
                  <a:cubicBezTo>
                    <a:pt x="145" y="307"/>
                    <a:pt x="145" y="307"/>
                    <a:pt x="149" y="306"/>
                  </a:cubicBezTo>
                  <a:cubicBezTo>
                    <a:pt x="149" y="306"/>
                    <a:pt x="149" y="306"/>
                    <a:pt x="149" y="306"/>
                  </a:cubicBezTo>
                  <a:cubicBezTo>
                    <a:pt x="153" y="306"/>
                    <a:pt x="152" y="299"/>
                    <a:pt x="157" y="302"/>
                  </a:cubicBezTo>
                  <a:cubicBezTo>
                    <a:pt x="156" y="295"/>
                    <a:pt x="162" y="287"/>
                    <a:pt x="170" y="285"/>
                  </a:cubicBezTo>
                  <a:cubicBezTo>
                    <a:pt x="174" y="285"/>
                    <a:pt x="174" y="285"/>
                    <a:pt x="178" y="284"/>
                  </a:cubicBezTo>
                  <a:cubicBezTo>
                    <a:pt x="182" y="280"/>
                    <a:pt x="182" y="280"/>
                    <a:pt x="182" y="280"/>
                  </a:cubicBezTo>
                  <a:cubicBezTo>
                    <a:pt x="182" y="280"/>
                    <a:pt x="186" y="280"/>
                    <a:pt x="185" y="276"/>
                  </a:cubicBezTo>
                  <a:cubicBezTo>
                    <a:pt x="185" y="276"/>
                    <a:pt x="185" y="276"/>
                    <a:pt x="185" y="276"/>
                  </a:cubicBezTo>
                  <a:cubicBezTo>
                    <a:pt x="188" y="272"/>
                    <a:pt x="196" y="271"/>
                    <a:pt x="196" y="271"/>
                  </a:cubicBezTo>
                  <a:cubicBezTo>
                    <a:pt x="200" y="270"/>
                    <a:pt x="200" y="270"/>
                    <a:pt x="204" y="270"/>
                  </a:cubicBezTo>
                  <a:cubicBezTo>
                    <a:pt x="208" y="269"/>
                    <a:pt x="208" y="269"/>
                    <a:pt x="208" y="269"/>
                  </a:cubicBezTo>
                  <a:cubicBezTo>
                    <a:pt x="212" y="269"/>
                    <a:pt x="212" y="269"/>
                    <a:pt x="216" y="268"/>
                  </a:cubicBezTo>
                  <a:cubicBezTo>
                    <a:pt x="220" y="271"/>
                    <a:pt x="224" y="267"/>
                    <a:pt x="228" y="266"/>
                  </a:cubicBezTo>
                  <a:cubicBezTo>
                    <a:pt x="232" y="266"/>
                    <a:pt x="236" y="265"/>
                    <a:pt x="240" y="265"/>
                  </a:cubicBezTo>
                  <a:cubicBezTo>
                    <a:pt x="244" y="268"/>
                    <a:pt x="244" y="268"/>
                    <a:pt x="244" y="268"/>
                  </a:cubicBezTo>
                  <a:cubicBezTo>
                    <a:pt x="244" y="268"/>
                    <a:pt x="244" y="268"/>
                    <a:pt x="244" y="268"/>
                  </a:cubicBezTo>
                  <a:cubicBezTo>
                    <a:pt x="248" y="267"/>
                    <a:pt x="248" y="267"/>
                    <a:pt x="248" y="267"/>
                  </a:cubicBezTo>
                  <a:cubicBezTo>
                    <a:pt x="252" y="266"/>
                    <a:pt x="251" y="263"/>
                    <a:pt x="251" y="263"/>
                  </a:cubicBezTo>
                  <a:cubicBezTo>
                    <a:pt x="255" y="259"/>
                    <a:pt x="255" y="259"/>
                    <a:pt x="255" y="259"/>
                  </a:cubicBezTo>
                  <a:cubicBezTo>
                    <a:pt x="259" y="258"/>
                    <a:pt x="259" y="258"/>
                    <a:pt x="259" y="258"/>
                  </a:cubicBezTo>
                  <a:cubicBezTo>
                    <a:pt x="263" y="258"/>
                    <a:pt x="264" y="265"/>
                    <a:pt x="267" y="261"/>
                  </a:cubicBezTo>
                  <a:cubicBezTo>
                    <a:pt x="271" y="260"/>
                    <a:pt x="271" y="257"/>
                    <a:pt x="275" y="256"/>
                  </a:cubicBezTo>
                  <a:cubicBezTo>
                    <a:pt x="274" y="252"/>
                    <a:pt x="274" y="252"/>
                    <a:pt x="278" y="252"/>
                  </a:cubicBezTo>
                  <a:cubicBezTo>
                    <a:pt x="278" y="248"/>
                    <a:pt x="278" y="248"/>
                    <a:pt x="277" y="245"/>
                  </a:cubicBezTo>
                  <a:cubicBezTo>
                    <a:pt x="277" y="245"/>
                    <a:pt x="280" y="237"/>
                    <a:pt x="276" y="238"/>
                  </a:cubicBezTo>
                  <a:cubicBezTo>
                    <a:pt x="280" y="241"/>
                    <a:pt x="284" y="237"/>
                    <a:pt x="283" y="233"/>
                  </a:cubicBezTo>
                  <a:cubicBezTo>
                    <a:pt x="287" y="233"/>
                    <a:pt x="287" y="233"/>
                    <a:pt x="287" y="233"/>
                  </a:cubicBezTo>
                  <a:cubicBezTo>
                    <a:pt x="291" y="229"/>
                    <a:pt x="290" y="225"/>
                    <a:pt x="294" y="224"/>
                  </a:cubicBezTo>
                  <a:cubicBezTo>
                    <a:pt x="298" y="224"/>
                    <a:pt x="298" y="224"/>
                    <a:pt x="298" y="224"/>
                  </a:cubicBezTo>
                  <a:cubicBezTo>
                    <a:pt x="302" y="223"/>
                    <a:pt x="303" y="227"/>
                    <a:pt x="302" y="223"/>
                  </a:cubicBezTo>
                  <a:cubicBezTo>
                    <a:pt x="306" y="223"/>
                    <a:pt x="306" y="223"/>
                    <a:pt x="306" y="223"/>
                  </a:cubicBezTo>
                  <a:cubicBezTo>
                    <a:pt x="306" y="223"/>
                    <a:pt x="306" y="223"/>
                    <a:pt x="310" y="222"/>
                  </a:cubicBezTo>
                  <a:cubicBezTo>
                    <a:pt x="310" y="222"/>
                    <a:pt x="310" y="222"/>
                    <a:pt x="310" y="222"/>
                  </a:cubicBezTo>
                  <a:cubicBezTo>
                    <a:pt x="314" y="222"/>
                    <a:pt x="318" y="221"/>
                    <a:pt x="317" y="218"/>
                  </a:cubicBezTo>
                  <a:cubicBezTo>
                    <a:pt x="313" y="215"/>
                    <a:pt x="313" y="215"/>
                    <a:pt x="313" y="215"/>
                  </a:cubicBezTo>
                  <a:cubicBezTo>
                    <a:pt x="313" y="215"/>
                    <a:pt x="318" y="221"/>
                    <a:pt x="313" y="218"/>
                  </a:cubicBezTo>
                  <a:cubicBezTo>
                    <a:pt x="309" y="219"/>
                    <a:pt x="312" y="211"/>
                    <a:pt x="313" y="215"/>
                  </a:cubicBezTo>
                  <a:cubicBezTo>
                    <a:pt x="312" y="211"/>
                    <a:pt x="312" y="211"/>
                    <a:pt x="316" y="207"/>
                  </a:cubicBezTo>
                  <a:cubicBezTo>
                    <a:pt x="316" y="207"/>
                    <a:pt x="316" y="207"/>
                    <a:pt x="315" y="203"/>
                  </a:cubicBezTo>
                  <a:cubicBezTo>
                    <a:pt x="315" y="200"/>
                    <a:pt x="315" y="200"/>
                    <a:pt x="315" y="200"/>
                  </a:cubicBezTo>
                  <a:cubicBezTo>
                    <a:pt x="318" y="196"/>
                    <a:pt x="319" y="199"/>
                    <a:pt x="318" y="196"/>
                  </a:cubicBezTo>
                  <a:cubicBezTo>
                    <a:pt x="322" y="195"/>
                    <a:pt x="318" y="192"/>
                    <a:pt x="322" y="192"/>
                  </a:cubicBezTo>
                  <a:cubicBezTo>
                    <a:pt x="326" y="191"/>
                    <a:pt x="325" y="188"/>
                    <a:pt x="325" y="188"/>
                  </a:cubicBezTo>
                  <a:cubicBezTo>
                    <a:pt x="325" y="188"/>
                    <a:pt x="325" y="184"/>
                    <a:pt x="329" y="184"/>
                  </a:cubicBezTo>
                  <a:cubicBezTo>
                    <a:pt x="332" y="183"/>
                    <a:pt x="332" y="183"/>
                    <a:pt x="336" y="179"/>
                  </a:cubicBezTo>
                  <a:cubicBezTo>
                    <a:pt x="339" y="175"/>
                    <a:pt x="339" y="175"/>
                    <a:pt x="343" y="174"/>
                  </a:cubicBezTo>
                  <a:cubicBezTo>
                    <a:pt x="346" y="167"/>
                    <a:pt x="338" y="168"/>
                    <a:pt x="334" y="165"/>
                  </a:cubicBezTo>
                  <a:cubicBezTo>
                    <a:pt x="330" y="165"/>
                    <a:pt x="329" y="162"/>
                    <a:pt x="328" y="155"/>
                  </a:cubicBezTo>
                  <a:cubicBezTo>
                    <a:pt x="324" y="152"/>
                    <a:pt x="324" y="152"/>
                    <a:pt x="323" y="148"/>
                  </a:cubicBezTo>
                  <a:cubicBezTo>
                    <a:pt x="323" y="145"/>
                    <a:pt x="326" y="141"/>
                    <a:pt x="326" y="137"/>
                  </a:cubicBezTo>
                  <a:cubicBezTo>
                    <a:pt x="329" y="133"/>
                    <a:pt x="329" y="130"/>
                    <a:pt x="333" y="129"/>
                  </a:cubicBezTo>
                  <a:cubicBezTo>
                    <a:pt x="332" y="126"/>
                    <a:pt x="332" y="126"/>
                    <a:pt x="332" y="122"/>
                  </a:cubicBezTo>
                  <a:cubicBezTo>
                    <a:pt x="336" y="122"/>
                    <a:pt x="336" y="122"/>
                    <a:pt x="336" y="122"/>
                  </a:cubicBezTo>
                  <a:cubicBezTo>
                    <a:pt x="339" y="117"/>
                    <a:pt x="339" y="114"/>
                    <a:pt x="342" y="110"/>
                  </a:cubicBezTo>
                  <a:cubicBezTo>
                    <a:pt x="345" y="106"/>
                    <a:pt x="348" y="95"/>
                    <a:pt x="356" y="97"/>
                  </a:cubicBezTo>
                  <a:cubicBezTo>
                    <a:pt x="356" y="97"/>
                    <a:pt x="349" y="102"/>
                    <a:pt x="352" y="98"/>
                  </a:cubicBezTo>
                  <a:cubicBezTo>
                    <a:pt x="356" y="97"/>
                    <a:pt x="356" y="97"/>
                    <a:pt x="356" y="94"/>
                  </a:cubicBezTo>
                  <a:cubicBezTo>
                    <a:pt x="360" y="93"/>
                    <a:pt x="360" y="93"/>
                    <a:pt x="360" y="93"/>
                  </a:cubicBezTo>
                  <a:cubicBezTo>
                    <a:pt x="360" y="93"/>
                    <a:pt x="359" y="89"/>
                    <a:pt x="355" y="90"/>
                  </a:cubicBezTo>
                  <a:cubicBezTo>
                    <a:pt x="355" y="90"/>
                    <a:pt x="355" y="90"/>
                    <a:pt x="355" y="90"/>
                  </a:cubicBezTo>
                  <a:cubicBezTo>
                    <a:pt x="355" y="90"/>
                    <a:pt x="351" y="91"/>
                    <a:pt x="355" y="87"/>
                  </a:cubicBezTo>
                  <a:cubicBezTo>
                    <a:pt x="359" y="86"/>
                    <a:pt x="358" y="82"/>
                    <a:pt x="362" y="82"/>
                  </a:cubicBezTo>
                  <a:cubicBezTo>
                    <a:pt x="362" y="78"/>
                    <a:pt x="366" y="78"/>
                    <a:pt x="369" y="77"/>
                  </a:cubicBezTo>
                  <a:cubicBezTo>
                    <a:pt x="373" y="73"/>
                    <a:pt x="373" y="73"/>
                    <a:pt x="373" y="73"/>
                  </a:cubicBezTo>
                  <a:cubicBezTo>
                    <a:pt x="381" y="72"/>
                    <a:pt x="384" y="68"/>
                    <a:pt x="392" y="67"/>
                  </a:cubicBezTo>
                  <a:cubicBezTo>
                    <a:pt x="396" y="66"/>
                    <a:pt x="400" y="66"/>
                    <a:pt x="403" y="62"/>
                  </a:cubicBezTo>
                  <a:cubicBezTo>
                    <a:pt x="403" y="62"/>
                    <a:pt x="403" y="58"/>
                    <a:pt x="407" y="57"/>
                  </a:cubicBezTo>
                  <a:cubicBezTo>
                    <a:pt x="410" y="53"/>
                    <a:pt x="418" y="49"/>
                    <a:pt x="425" y="44"/>
                  </a:cubicBezTo>
                  <a:cubicBezTo>
                    <a:pt x="425" y="44"/>
                    <a:pt x="425" y="44"/>
                    <a:pt x="429" y="44"/>
                  </a:cubicBezTo>
                  <a:cubicBezTo>
                    <a:pt x="429" y="44"/>
                    <a:pt x="428" y="40"/>
                    <a:pt x="432" y="39"/>
                  </a:cubicBezTo>
                  <a:cubicBezTo>
                    <a:pt x="436" y="35"/>
                    <a:pt x="436" y="35"/>
                    <a:pt x="436" y="35"/>
                  </a:cubicBezTo>
                  <a:cubicBezTo>
                    <a:pt x="435" y="32"/>
                    <a:pt x="435" y="28"/>
                    <a:pt x="435" y="28"/>
                  </a:cubicBezTo>
                  <a:cubicBezTo>
                    <a:pt x="434" y="25"/>
                    <a:pt x="434" y="25"/>
                    <a:pt x="434" y="25"/>
                  </a:cubicBezTo>
                  <a:cubicBezTo>
                    <a:pt x="430" y="22"/>
                    <a:pt x="434" y="21"/>
                    <a:pt x="434" y="21"/>
                  </a:cubicBezTo>
                  <a:cubicBezTo>
                    <a:pt x="438" y="21"/>
                    <a:pt x="438" y="21"/>
                    <a:pt x="437" y="17"/>
                  </a:cubicBezTo>
                  <a:cubicBezTo>
                    <a:pt x="437" y="17"/>
                    <a:pt x="429" y="18"/>
                    <a:pt x="433" y="14"/>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36" name="Freeform 9"/>
            <p:cNvSpPr>
              <a:spLocks/>
            </p:cNvSpPr>
            <p:nvPr/>
          </p:nvSpPr>
          <p:spPr bwMode="gray">
            <a:xfrm>
              <a:off x="6865938" y="4659313"/>
              <a:ext cx="25400" cy="25400"/>
            </a:xfrm>
            <a:custGeom>
              <a:avLst/>
              <a:gdLst>
                <a:gd name="T0" fmla="*/ 12 w 13"/>
                <a:gd name="T1" fmla="*/ 0 h 10"/>
                <a:gd name="T2" fmla="*/ 8 w 13"/>
                <a:gd name="T3" fmla="*/ 1 h 10"/>
                <a:gd name="T4" fmla="*/ 8 w 13"/>
                <a:gd name="T5" fmla="*/ 1 h 10"/>
                <a:gd name="T6" fmla="*/ 4 w 13"/>
                <a:gd name="T7" fmla="*/ 1 h 10"/>
                <a:gd name="T8" fmla="*/ 0 w 13"/>
                <a:gd name="T9" fmla="*/ 2 h 10"/>
                <a:gd name="T10" fmla="*/ 0 w 13"/>
                <a:gd name="T11" fmla="*/ 2 h 10"/>
                <a:gd name="T12" fmla="*/ 1 w 13"/>
                <a:gd name="T13" fmla="*/ 6 h 10"/>
                <a:gd name="T14" fmla="*/ 1 w 13"/>
                <a:gd name="T15" fmla="*/ 6 h 10"/>
                <a:gd name="T16" fmla="*/ 1 w 13"/>
                <a:gd name="T17" fmla="*/ 6 h 10"/>
                <a:gd name="T18" fmla="*/ 1 w 13"/>
                <a:gd name="T19" fmla="*/ 10 h 10"/>
                <a:gd name="T20" fmla="*/ 5 w 13"/>
                <a:gd name="T21" fmla="*/ 9 h 10"/>
                <a:gd name="T22" fmla="*/ 5 w 13"/>
                <a:gd name="T23" fmla="*/ 9 h 10"/>
                <a:gd name="T24" fmla="*/ 9 w 13"/>
                <a:gd name="T25" fmla="*/ 9 h 10"/>
                <a:gd name="T26" fmla="*/ 9 w 13"/>
                <a:gd name="T27" fmla="*/ 5 h 10"/>
                <a:gd name="T28" fmla="*/ 9 w 13"/>
                <a:gd name="T29" fmla="*/ 5 h 10"/>
                <a:gd name="T30" fmla="*/ 13 w 13"/>
                <a:gd name="T31" fmla="*/ 4 h 10"/>
                <a:gd name="T32" fmla="*/ 12 w 1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0">
                  <a:moveTo>
                    <a:pt x="12" y="0"/>
                  </a:moveTo>
                  <a:cubicBezTo>
                    <a:pt x="8" y="1"/>
                    <a:pt x="12" y="0"/>
                    <a:pt x="8" y="1"/>
                  </a:cubicBezTo>
                  <a:cubicBezTo>
                    <a:pt x="8" y="1"/>
                    <a:pt x="8" y="1"/>
                    <a:pt x="8" y="1"/>
                  </a:cubicBezTo>
                  <a:cubicBezTo>
                    <a:pt x="4" y="1"/>
                    <a:pt x="4" y="1"/>
                    <a:pt x="4" y="1"/>
                  </a:cubicBezTo>
                  <a:cubicBezTo>
                    <a:pt x="4" y="1"/>
                    <a:pt x="4" y="1"/>
                    <a:pt x="0" y="2"/>
                  </a:cubicBezTo>
                  <a:cubicBezTo>
                    <a:pt x="0" y="2"/>
                    <a:pt x="0" y="2"/>
                    <a:pt x="0" y="2"/>
                  </a:cubicBezTo>
                  <a:cubicBezTo>
                    <a:pt x="1" y="6"/>
                    <a:pt x="1" y="6"/>
                    <a:pt x="1" y="6"/>
                  </a:cubicBezTo>
                  <a:cubicBezTo>
                    <a:pt x="1" y="6"/>
                    <a:pt x="1" y="6"/>
                    <a:pt x="1" y="6"/>
                  </a:cubicBezTo>
                  <a:cubicBezTo>
                    <a:pt x="1" y="6"/>
                    <a:pt x="1" y="6"/>
                    <a:pt x="1" y="6"/>
                  </a:cubicBezTo>
                  <a:cubicBezTo>
                    <a:pt x="1" y="10"/>
                    <a:pt x="1" y="10"/>
                    <a:pt x="1" y="10"/>
                  </a:cubicBezTo>
                  <a:cubicBezTo>
                    <a:pt x="5" y="9"/>
                    <a:pt x="5" y="9"/>
                    <a:pt x="5" y="9"/>
                  </a:cubicBezTo>
                  <a:cubicBezTo>
                    <a:pt x="5" y="9"/>
                    <a:pt x="5" y="9"/>
                    <a:pt x="5" y="9"/>
                  </a:cubicBezTo>
                  <a:cubicBezTo>
                    <a:pt x="9" y="9"/>
                    <a:pt x="9" y="9"/>
                    <a:pt x="9" y="9"/>
                  </a:cubicBezTo>
                  <a:cubicBezTo>
                    <a:pt x="9" y="5"/>
                    <a:pt x="9" y="5"/>
                    <a:pt x="9" y="5"/>
                  </a:cubicBezTo>
                  <a:cubicBezTo>
                    <a:pt x="9" y="5"/>
                    <a:pt x="9" y="5"/>
                    <a:pt x="9" y="5"/>
                  </a:cubicBezTo>
                  <a:cubicBezTo>
                    <a:pt x="13" y="4"/>
                    <a:pt x="13" y="4"/>
                    <a:pt x="13" y="4"/>
                  </a:cubicBezTo>
                  <a:cubicBezTo>
                    <a:pt x="12" y="0"/>
                    <a:pt x="12" y="0"/>
                    <a:pt x="12" y="0"/>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37" name="Freeform 10"/>
            <p:cNvSpPr>
              <a:spLocks/>
            </p:cNvSpPr>
            <p:nvPr/>
          </p:nvSpPr>
          <p:spPr bwMode="gray">
            <a:xfrm>
              <a:off x="6865938" y="4659313"/>
              <a:ext cx="25400" cy="25400"/>
            </a:xfrm>
            <a:custGeom>
              <a:avLst/>
              <a:gdLst>
                <a:gd name="T0" fmla="*/ 12 w 13"/>
                <a:gd name="T1" fmla="*/ 0 h 10"/>
                <a:gd name="T2" fmla="*/ 8 w 13"/>
                <a:gd name="T3" fmla="*/ 1 h 10"/>
                <a:gd name="T4" fmla="*/ 8 w 13"/>
                <a:gd name="T5" fmla="*/ 1 h 10"/>
                <a:gd name="T6" fmla="*/ 4 w 13"/>
                <a:gd name="T7" fmla="*/ 1 h 10"/>
                <a:gd name="T8" fmla="*/ 0 w 13"/>
                <a:gd name="T9" fmla="*/ 2 h 10"/>
                <a:gd name="T10" fmla="*/ 0 w 13"/>
                <a:gd name="T11" fmla="*/ 2 h 10"/>
                <a:gd name="T12" fmla="*/ 1 w 13"/>
                <a:gd name="T13" fmla="*/ 6 h 10"/>
                <a:gd name="T14" fmla="*/ 1 w 13"/>
                <a:gd name="T15" fmla="*/ 6 h 10"/>
                <a:gd name="T16" fmla="*/ 1 w 13"/>
                <a:gd name="T17" fmla="*/ 6 h 10"/>
                <a:gd name="T18" fmla="*/ 1 w 13"/>
                <a:gd name="T19" fmla="*/ 10 h 10"/>
                <a:gd name="T20" fmla="*/ 5 w 13"/>
                <a:gd name="T21" fmla="*/ 9 h 10"/>
                <a:gd name="T22" fmla="*/ 5 w 13"/>
                <a:gd name="T23" fmla="*/ 9 h 10"/>
                <a:gd name="T24" fmla="*/ 9 w 13"/>
                <a:gd name="T25" fmla="*/ 9 h 10"/>
                <a:gd name="T26" fmla="*/ 9 w 13"/>
                <a:gd name="T27" fmla="*/ 5 h 10"/>
                <a:gd name="T28" fmla="*/ 9 w 13"/>
                <a:gd name="T29" fmla="*/ 5 h 10"/>
                <a:gd name="T30" fmla="*/ 13 w 13"/>
                <a:gd name="T31" fmla="*/ 4 h 10"/>
                <a:gd name="T32" fmla="*/ 12 w 1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0">
                  <a:moveTo>
                    <a:pt x="12" y="0"/>
                  </a:moveTo>
                  <a:cubicBezTo>
                    <a:pt x="8" y="1"/>
                    <a:pt x="12" y="0"/>
                    <a:pt x="8" y="1"/>
                  </a:cubicBezTo>
                  <a:cubicBezTo>
                    <a:pt x="8" y="1"/>
                    <a:pt x="8" y="1"/>
                    <a:pt x="8" y="1"/>
                  </a:cubicBezTo>
                  <a:cubicBezTo>
                    <a:pt x="4" y="1"/>
                    <a:pt x="4" y="1"/>
                    <a:pt x="4" y="1"/>
                  </a:cubicBezTo>
                  <a:cubicBezTo>
                    <a:pt x="4" y="1"/>
                    <a:pt x="4" y="1"/>
                    <a:pt x="0" y="2"/>
                  </a:cubicBezTo>
                  <a:cubicBezTo>
                    <a:pt x="0" y="2"/>
                    <a:pt x="0" y="2"/>
                    <a:pt x="0" y="2"/>
                  </a:cubicBezTo>
                  <a:cubicBezTo>
                    <a:pt x="1" y="6"/>
                    <a:pt x="1" y="6"/>
                    <a:pt x="1" y="6"/>
                  </a:cubicBezTo>
                  <a:cubicBezTo>
                    <a:pt x="1" y="6"/>
                    <a:pt x="1" y="6"/>
                    <a:pt x="1" y="6"/>
                  </a:cubicBezTo>
                  <a:cubicBezTo>
                    <a:pt x="1" y="6"/>
                    <a:pt x="1" y="6"/>
                    <a:pt x="1" y="6"/>
                  </a:cubicBezTo>
                  <a:cubicBezTo>
                    <a:pt x="1" y="10"/>
                    <a:pt x="1" y="10"/>
                    <a:pt x="1" y="10"/>
                  </a:cubicBezTo>
                  <a:cubicBezTo>
                    <a:pt x="5" y="9"/>
                    <a:pt x="5" y="9"/>
                    <a:pt x="5" y="9"/>
                  </a:cubicBezTo>
                  <a:cubicBezTo>
                    <a:pt x="5" y="9"/>
                    <a:pt x="5" y="9"/>
                    <a:pt x="5" y="9"/>
                  </a:cubicBezTo>
                  <a:cubicBezTo>
                    <a:pt x="9" y="9"/>
                    <a:pt x="9" y="9"/>
                    <a:pt x="9" y="9"/>
                  </a:cubicBezTo>
                  <a:cubicBezTo>
                    <a:pt x="9" y="5"/>
                    <a:pt x="9" y="5"/>
                    <a:pt x="9" y="5"/>
                  </a:cubicBezTo>
                  <a:cubicBezTo>
                    <a:pt x="9" y="5"/>
                    <a:pt x="9" y="5"/>
                    <a:pt x="9" y="5"/>
                  </a:cubicBezTo>
                  <a:cubicBezTo>
                    <a:pt x="13" y="4"/>
                    <a:pt x="13" y="4"/>
                    <a:pt x="13" y="4"/>
                  </a:cubicBezTo>
                  <a:cubicBezTo>
                    <a:pt x="12" y="0"/>
                    <a:pt x="12" y="0"/>
                    <a:pt x="12" y="0"/>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40" name="Freeform 11"/>
            <p:cNvSpPr>
              <a:spLocks noEditPoints="1"/>
            </p:cNvSpPr>
            <p:nvPr/>
          </p:nvSpPr>
          <p:spPr bwMode="gray">
            <a:xfrm>
              <a:off x="6408738" y="3836988"/>
              <a:ext cx="877888" cy="847725"/>
            </a:xfrm>
            <a:custGeom>
              <a:avLst/>
              <a:gdLst>
                <a:gd name="T0" fmla="*/ 387 w 446"/>
                <a:gd name="T1" fmla="*/ 54 h 336"/>
                <a:gd name="T2" fmla="*/ 349 w 446"/>
                <a:gd name="T3" fmla="*/ 42 h 336"/>
                <a:gd name="T4" fmla="*/ 319 w 446"/>
                <a:gd name="T5" fmla="*/ 32 h 336"/>
                <a:gd name="T6" fmla="*/ 299 w 446"/>
                <a:gd name="T7" fmla="*/ 31 h 336"/>
                <a:gd name="T8" fmla="*/ 281 w 446"/>
                <a:gd name="T9" fmla="*/ 23 h 336"/>
                <a:gd name="T10" fmla="*/ 252 w 446"/>
                <a:gd name="T11" fmla="*/ 13 h 336"/>
                <a:gd name="T12" fmla="*/ 214 w 446"/>
                <a:gd name="T13" fmla="*/ 7 h 336"/>
                <a:gd name="T14" fmla="*/ 207 w 446"/>
                <a:gd name="T15" fmla="*/ 37 h 336"/>
                <a:gd name="T16" fmla="*/ 164 w 446"/>
                <a:gd name="T17" fmla="*/ 76 h 336"/>
                <a:gd name="T18" fmla="*/ 107 w 446"/>
                <a:gd name="T19" fmla="*/ 73 h 336"/>
                <a:gd name="T20" fmla="*/ 109 w 446"/>
                <a:gd name="T21" fmla="*/ 91 h 336"/>
                <a:gd name="T22" fmla="*/ 104 w 446"/>
                <a:gd name="T23" fmla="*/ 113 h 336"/>
                <a:gd name="T24" fmla="*/ 89 w 446"/>
                <a:gd name="T25" fmla="*/ 115 h 336"/>
                <a:gd name="T26" fmla="*/ 74 w 446"/>
                <a:gd name="T27" fmla="*/ 124 h 336"/>
                <a:gd name="T28" fmla="*/ 52 w 446"/>
                <a:gd name="T29" fmla="*/ 113 h 336"/>
                <a:gd name="T30" fmla="*/ 33 w 446"/>
                <a:gd name="T31" fmla="*/ 120 h 336"/>
                <a:gd name="T32" fmla="*/ 21 w 446"/>
                <a:gd name="T33" fmla="*/ 125 h 336"/>
                <a:gd name="T34" fmla="*/ 3 w 446"/>
                <a:gd name="T35" fmla="*/ 138 h 336"/>
                <a:gd name="T36" fmla="*/ 19 w 446"/>
                <a:gd name="T37" fmla="*/ 139 h 336"/>
                <a:gd name="T38" fmla="*/ 16 w 446"/>
                <a:gd name="T39" fmla="*/ 147 h 336"/>
                <a:gd name="T40" fmla="*/ 25 w 446"/>
                <a:gd name="T41" fmla="*/ 153 h 336"/>
                <a:gd name="T42" fmla="*/ 54 w 446"/>
                <a:gd name="T43" fmla="*/ 152 h 336"/>
                <a:gd name="T44" fmla="*/ 59 w 446"/>
                <a:gd name="T45" fmla="*/ 159 h 336"/>
                <a:gd name="T46" fmla="*/ 70 w 446"/>
                <a:gd name="T47" fmla="*/ 157 h 336"/>
                <a:gd name="T48" fmla="*/ 79 w 446"/>
                <a:gd name="T49" fmla="*/ 160 h 336"/>
                <a:gd name="T50" fmla="*/ 84 w 446"/>
                <a:gd name="T51" fmla="*/ 166 h 336"/>
                <a:gd name="T52" fmla="*/ 100 w 446"/>
                <a:gd name="T53" fmla="*/ 167 h 336"/>
                <a:gd name="T54" fmla="*/ 104 w 446"/>
                <a:gd name="T55" fmla="*/ 192 h 336"/>
                <a:gd name="T56" fmla="*/ 129 w 446"/>
                <a:gd name="T57" fmla="*/ 199 h 336"/>
                <a:gd name="T58" fmla="*/ 136 w 446"/>
                <a:gd name="T59" fmla="*/ 220 h 336"/>
                <a:gd name="T60" fmla="*/ 156 w 446"/>
                <a:gd name="T61" fmla="*/ 246 h 336"/>
                <a:gd name="T62" fmla="*/ 133 w 446"/>
                <a:gd name="T63" fmla="*/ 227 h 336"/>
                <a:gd name="T64" fmla="*/ 130 w 446"/>
                <a:gd name="T65" fmla="*/ 292 h 336"/>
                <a:gd name="T66" fmla="*/ 130 w 446"/>
                <a:gd name="T67" fmla="*/ 321 h 336"/>
                <a:gd name="T68" fmla="*/ 164 w 446"/>
                <a:gd name="T69" fmla="*/ 331 h 336"/>
                <a:gd name="T70" fmla="*/ 207 w 446"/>
                <a:gd name="T71" fmla="*/ 321 h 336"/>
                <a:gd name="T72" fmla="*/ 244 w 446"/>
                <a:gd name="T73" fmla="*/ 326 h 336"/>
                <a:gd name="T74" fmla="*/ 277 w 446"/>
                <a:gd name="T75" fmla="*/ 332 h 336"/>
                <a:gd name="T76" fmla="*/ 286 w 446"/>
                <a:gd name="T77" fmla="*/ 309 h 336"/>
                <a:gd name="T78" fmla="*/ 296 w 446"/>
                <a:gd name="T79" fmla="*/ 294 h 336"/>
                <a:gd name="T80" fmla="*/ 335 w 446"/>
                <a:gd name="T81" fmla="*/ 281 h 336"/>
                <a:gd name="T82" fmla="*/ 354 w 446"/>
                <a:gd name="T83" fmla="*/ 278 h 336"/>
                <a:gd name="T84" fmla="*/ 359 w 446"/>
                <a:gd name="T85" fmla="*/ 281 h 336"/>
                <a:gd name="T86" fmla="*/ 384 w 446"/>
                <a:gd name="T87" fmla="*/ 288 h 336"/>
                <a:gd name="T88" fmla="*/ 407 w 446"/>
                <a:gd name="T89" fmla="*/ 281 h 336"/>
                <a:gd name="T90" fmla="*/ 432 w 446"/>
                <a:gd name="T91" fmla="*/ 256 h 336"/>
                <a:gd name="T92" fmla="*/ 421 w 446"/>
                <a:gd name="T93" fmla="*/ 236 h 336"/>
                <a:gd name="T94" fmla="*/ 414 w 446"/>
                <a:gd name="T95" fmla="*/ 216 h 336"/>
                <a:gd name="T96" fmla="*/ 419 w 446"/>
                <a:gd name="T97" fmla="*/ 193 h 336"/>
                <a:gd name="T98" fmla="*/ 407 w 446"/>
                <a:gd name="T99" fmla="*/ 170 h 336"/>
                <a:gd name="T100" fmla="*/ 382 w 446"/>
                <a:gd name="T101" fmla="*/ 163 h 336"/>
                <a:gd name="T102" fmla="*/ 377 w 446"/>
                <a:gd name="T103" fmla="*/ 156 h 336"/>
                <a:gd name="T104" fmla="*/ 401 w 446"/>
                <a:gd name="T105" fmla="*/ 124 h 336"/>
                <a:gd name="T106" fmla="*/ 412 w 446"/>
                <a:gd name="T107" fmla="*/ 115 h 336"/>
                <a:gd name="T108" fmla="*/ 420 w 446"/>
                <a:gd name="T109" fmla="*/ 85 h 336"/>
                <a:gd name="T110" fmla="*/ 423 w 446"/>
                <a:gd name="T111" fmla="*/ 53 h 336"/>
                <a:gd name="T112" fmla="*/ 342 w 446"/>
                <a:gd name="T113" fmla="*/ 27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6" h="336">
                  <a:moveTo>
                    <a:pt x="419" y="53"/>
                  </a:moveTo>
                  <a:cubicBezTo>
                    <a:pt x="419" y="53"/>
                    <a:pt x="415" y="54"/>
                    <a:pt x="414" y="50"/>
                  </a:cubicBezTo>
                  <a:cubicBezTo>
                    <a:pt x="411" y="51"/>
                    <a:pt x="410" y="47"/>
                    <a:pt x="407" y="51"/>
                  </a:cubicBezTo>
                  <a:cubicBezTo>
                    <a:pt x="399" y="53"/>
                    <a:pt x="399" y="53"/>
                    <a:pt x="399" y="53"/>
                  </a:cubicBezTo>
                  <a:cubicBezTo>
                    <a:pt x="399" y="53"/>
                    <a:pt x="395" y="53"/>
                    <a:pt x="394" y="50"/>
                  </a:cubicBezTo>
                  <a:cubicBezTo>
                    <a:pt x="390" y="50"/>
                    <a:pt x="390" y="50"/>
                    <a:pt x="390" y="50"/>
                  </a:cubicBezTo>
                  <a:cubicBezTo>
                    <a:pt x="386" y="51"/>
                    <a:pt x="391" y="54"/>
                    <a:pt x="387" y="54"/>
                  </a:cubicBezTo>
                  <a:cubicBezTo>
                    <a:pt x="387" y="54"/>
                    <a:pt x="387" y="54"/>
                    <a:pt x="386" y="51"/>
                  </a:cubicBezTo>
                  <a:cubicBezTo>
                    <a:pt x="382" y="48"/>
                    <a:pt x="382" y="48"/>
                    <a:pt x="382" y="48"/>
                  </a:cubicBezTo>
                  <a:cubicBezTo>
                    <a:pt x="382" y="48"/>
                    <a:pt x="382" y="48"/>
                    <a:pt x="377" y="45"/>
                  </a:cubicBezTo>
                  <a:cubicBezTo>
                    <a:pt x="377" y="41"/>
                    <a:pt x="373" y="42"/>
                    <a:pt x="369" y="42"/>
                  </a:cubicBezTo>
                  <a:cubicBezTo>
                    <a:pt x="365" y="43"/>
                    <a:pt x="365" y="43"/>
                    <a:pt x="365" y="43"/>
                  </a:cubicBezTo>
                  <a:cubicBezTo>
                    <a:pt x="365" y="43"/>
                    <a:pt x="362" y="47"/>
                    <a:pt x="357" y="44"/>
                  </a:cubicBezTo>
                  <a:cubicBezTo>
                    <a:pt x="357" y="44"/>
                    <a:pt x="353" y="41"/>
                    <a:pt x="349" y="42"/>
                  </a:cubicBezTo>
                  <a:cubicBezTo>
                    <a:pt x="349" y="42"/>
                    <a:pt x="345" y="46"/>
                    <a:pt x="341" y="46"/>
                  </a:cubicBezTo>
                  <a:cubicBezTo>
                    <a:pt x="341" y="43"/>
                    <a:pt x="341" y="43"/>
                    <a:pt x="341" y="43"/>
                  </a:cubicBezTo>
                  <a:cubicBezTo>
                    <a:pt x="337" y="44"/>
                    <a:pt x="337" y="44"/>
                    <a:pt x="336" y="40"/>
                  </a:cubicBezTo>
                  <a:cubicBezTo>
                    <a:pt x="332" y="41"/>
                    <a:pt x="332" y="41"/>
                    <a:pt x="332" y="41"/>
                  </a:cubicBezTo>
                  <a:cubicBezTo>
                    <a:pt x="328" y="41"/>
                    <a:pt x="328" y="38"/>
                    <a:pt x="328" y="38"/>
                  </a:cubicBezTo>
                  <a:cubicBezTo>
                    <a:pt x="324" y="38"/>
                    <a:pt x="320" y="39"/>
                    <a:pt x="320" y="39"/>
                  </a:cubicBezTo>
                  <a:cubicBezTo>
                    <a:pt x="319" y="35"/>
                    <a:pt x="319" y="35"/>
                    <a:pt x="319" y="32"/>
                  </a:cubicBezTo>
                  <a:cubicBezTo>
                    <a:pt x="319" y="32"/>
                    <a:pt x="319" y="32"/>
                    <a:pt x="319" y="32"/>
                  </a:cubicBezTo>
                  <a:cubicBezTo>
                    <a:pt x="318" y="28"/>
                    <a:pt x="318" y="28"/>
                    <a:pt x="318" y="28"/>
                  </a:cubicBezTo>
                  <a:cubicBezTo>
                    <a:pt x="318" y="28"/>
                    <a:pt x="318" y="28"/>
                    <a:pt x="318" y="25"/>
                  </a:cubicBezTo>
                  <a:cubicBezTo>
                    <a:pt x="317" y="21"/>
                    <a:pt x="314" y="29"/>
                    <a:pt x="314" y="29"/>
                  </a:cubicBezTo>
                  <a:cubicBezTo>
                    <a:pt x="315" y="32"/>
                    <a:pt x="307" y="33"/>
                    <a:pt x="303" y="34"/>
                  </a:cubicBezTo>
                  <a:cubicBezTo>
                    <a:pt x="303" y="34"/>
                    <a:pt x="299" y="35"/>
                    <a:pt x="295" y="35"/>
                  </a:cubicBezTo>
                  <a:cubicBezTo>
                    <a:pt x="295" y="35"/>
                    <a:pt x="295" y="32"/>
                    <a:pt x="299" y="31"/>
                  </a:cubicBezTo>
                  <a:cubicBezTo>
                    <a:pt x="299" y="31"/>
                    <a:pt x="299" y="31"/>
                    <a:pt x="299" y="31"/>
                  </a:cubicBezTo>
                  <a:cubicBezTo>
                    <a:pt x="299" y="31"/>
                    <a:pt x="298" y="28"/>
                    <a:pt x="294" y="28"/>
                  </a:cubicBezTo>
                  <a:cubicBezTo>
                    <a:pt x="294" y="28"/>
                    <a:pt x="294" y="28"/>
                    <a:pt x="294" y="28"/>
                  </a:cubicBezTo>
                  <a:cubicBezTo>
                    <a:pt x="294" y="25"/>
                    <a:pt x="298" y="24"/>
                    <a:pt x="298" y="24"/>
                  </a:cubicBezTo>
                  <a:cubicBezTo>
                    <a:pt x="297" y="21"/>
                    <a:pt x="294" y="25"/>
                    <a:pt x="294" y="25"/>
                  </a:cubicBezTo>
                  <a:cubicBezTo>
                    <a:pt x="294" y="25"/>
                    <a:pt x="293" y="21"/>
                    <a:pt x="289" y="22"/>
                  </a:cubicBezTo>
                  <a:cubicBezTo>
                    <a:pt x="281" y="23"/>
                    <a:pt x="281" y="23"/>
                    <a:pt x="281" y="23"/>
                  </a:cubicBezTo>
                  <a:cubicBezTo>
                    <a:pt x="278" y="27"/>
                    <a:pt x="277" y="20"/>
                    <a:pt x="277" y="20"/>
                  </a:cubicBezTo>
                  <a:cubicBezTo>
                    <a:pt x="276" y="16"/>
                    <a:pt x="273" y="20"/>
                    <a:pt x="272" y="17"/>
                  </a:cubicBezTo>
                  <a:cubicBezTo>
                    <a:pt x="272" y="17"/>
                    <a:pt x="272" y="17"/>
                    <a:pt x="272" y="17"/>
                  </a:cubicBezTo>
                  <a:cubicBezTo>
                    <a:pt x="268" y="17"/>
                    <a:pt x="269" y="21"/>
                    <a:pt x="264" y="18"/>
                  </a:cubicBezTo>
                  <a:cubicBezTo>
                    <a:pt x="264" y="18"/>
                    <a:pt x="264" y="15"/>
                    <a:pt x="263" y="11"/>
                  </a:cubicBezTo>
                  <a:cubicBezTo>
                    <a:pt x="259" y="8"/>
                    <a:pt x="259" y="8"/>
                    <a:pt x="259" y="8"/>
                  </a:cubicBezTo>
                  <a:cubicBezTo>
                    <a:pt x="259" y="8"/>
                    <a:pt x="255" y="9"/>
                    <a:pt x="252" y="13"/>
                  </a:cubicBezTo>
                  <a:cubicBezTo>
                    <a:pt x="252" y="13"/>
                    <a:pt x="252" y="13"/>
                    <a:pt x="248" y="13"/>
                  </a:cubicBezTo>
                  <a:cubicBezTo>
                    <a:pt x="247" y="10"/>
                    <a:pt x="247" y="10"/>
                    <a:pt x="247" y="10"/>
                  </a:cubicBezTo>
                  <a:cubicBezTo>
                    <a:pt x="243" y="10"/>
                    <a:pt x="243" y="10"/>
                    <a:pt x="243" y="10"/>
                  </a:cubicBezTo>
                  <a:cubicBezTo>
                    <a:pt x="239" y="11"/>
                    <a:pt x="243" y="7"/>
                    <a:pt x="243" y="7"/>
                  </a:cubicBezTo>
                  <a:cubicBezTo>
                    <a:pt x="242" y="3"/>
                    <a:pt x="238" y="0"/>
                    <a:pt x="238" y="0"/>
                  </a:cubicBezTo>
                  <a:cubicBezTo>
                    <a:pt x="234" y="4"/>
                    <a:pt x="226" y="6"/>
                    <a:pt x="222" y="6"/>
                  </a:cubicBezTo>
                  <a:cubicBezTo>
                    <a:pt x="218" y="7"/>
                    <a:pt x="214" y="7"/>
                    <a:pt x="214" y="7"/>
                  </a:cubicBezTo>
                  <a:cubicBezTo>
                    <a:pt x="211" y="11"/>
                    <a:pt x="211" y="11"/>
                    <a:pt x="207" y="12"/>
                  </a:cubicBezTo>
                  <a:cubicBezTo>
                    <a:pt x="208" y="15"/>
                    <a:pt x="208" y="15"/>
                    <a:pt x="208" y="15"/>
                  </a:cubicBezTo>
                  <a:cubicBezTo>
                    <a:pt x="208" y="19"/>
                    <a:pt x="208" y="19"/>
                    <a:pt x="208" y="19"/>
                  </a:cubicBezTo>
                  <a:cubicBezTo>
                    <a:pt x="209" y="22"/>
                    <a:pt x="209" y="22"/>
                    <a:pt x="209" y="26"/>
                  </a:cubicBezTo>
                  <a:cubicBezTo>
                    <a:pt x="210" y="30"/>
                    <a:pt x="206" y="30"/>
                    <a:pt x="210" y="33"/>
                  </a:cubicBezTo>
                  <a:cubicBezTo>
                    <a:pt x="202" y="31"/>
                    <a:pt x="211" y="40"/>
                    <a:pt x="211" y="37"/>
                  </a:cubicBezTo>
                  <a:cubicBezTo>
                    <a:pt x="211" y="40"/>
                    <a:pt x="211" y="37"/>
                    <a:pt x="207" y="37"/>
                  </a:cubicBezTo>
                  <a:cubicBezTo>
                    <a:pt x="207" y="41"/>
                    <a:pt x="207" y="41"/>
                    <a:pt x="207" y="41"/>
                  </a:cubicBezTo>
                  <a:cubicBezTo>
                    <a:pt x="204" y="45"/>
                    <a:pt x="204" y="45"/>
                    <a:pt x="200" y="45"/>
                  </a:cubicBezTo>
                  <a:cubicBezTo>
                    <a:pt x="193" y="53"/>
                    <a:pt x="185" y="55"/>
                    <a:pt x="177" y="56"/>
                  </a:cubicBezTo>
                  <a:cubicBezTo>
                    <a:pt x="174" y="60"/>
                    <a:pt x="170" y="60"/>
                    <a:pt x="166" y="64"/>
                  </a:cubicBezTo>
                  <a:cubicBezTo>
                    <a:pt x="162" y="65"/>
                    <a:pt x="163" y="69"/>
                    <a:pt x="163" y="69"/>
                  </a:cubicBezTo>
                  <a:cubicBezTo>
                    <a:pt x="160" y="76"/>
                    <a:pt x="171" y="71"/>
                    <a:pt x="175" y="70"/>
                  </a:cubicBezTo>
                  <a:cubicBezTo>
                    <a:pt x="172" y="74"/>
                    <a:pt x="167" y="72"/>
                    <a:pt x="164" y="76"/>
                  </a:cubicBezTo>
                  <a:cubicBezTo>
                    <a:pt x="160" y="80"/>
                    <a:pt x="152" y="81"/>
                    <a:pt x="148" y="81"/>
                  </a:cubicBezTo>
                  <a:cubicBezTo>
                    <a:pt x="144" y="78"/>
                    <a:pt x="136" y="83"/>
                    <a:pt x="132" y="80"/>
                  </a:cubicBezTo>
                  <a:cubicBezTo>
                    <a:pt x="128" y="81"/>
                    <a:pt x="124" y="81"/>
                    <a:pt x="124" y="81"/>
                  </a:cubicBezTo>
                  <a:cubicBezTo>
                    <a:pt x="120" y="82"/>
                    <a:pt x="120" y="82"/>
                    <a:pt x="120" y="82"/>
                  </a:cubicBezTo>
                  <a:cubicBezTo>
                    <a:pt x="120" y="78"/>
                    <a:pt x="116" y="79"/>
                    <a:pt x="115" y="75"/>
                  </a:cubicBezTo>
                  <a:cubicBezTo>
                    <a:pt x="115" y="75"/>
                    <a:pt x="119" y="71"/>
                    <a:pt x="115" y="72"/>
                  </a:cubicBezTo>
                  <a:cubicBezTo>
                    <a:pt x="110" y="69"/>
                    <a:pt x="111" y="72"/>
                    <a:pt x="107" y="73"/>
                  </a:cubicBezTo>
                  <a:cubicBezTo>
                    <a:pt x="103" y="74"/>
                    <a:pt x="99" y="74"/>
                    <a:pt x="99" y="74"/>
                  </a:cubicBezTo>
                  <a:cubicBezTo>
                    <a:pt x="94" y="71"/>
                    <a:pt x="91" y="75"/>
                    <a:pt x="95" y="75"/>
                  </a:cubicBezTo>
                  <a:cubicBezTo>
                    <a:pt x="99" y="74"/>
                    <a:pt x="95" y="78"/>
                    <a:pt x="96" y="82"/>
                  </a:cubicBezTo>
                  <a:cubicBezTo>
                    <a:pt x="96" y="82"/>
                    <a:pt x="96" y="85"/>
                    <a:pt x="100" y="85"/>
                  </a:cubicBezTo>
                  <a:cubicBezTo>
                    <a:pt x="100" y="85"/>
                    <a:pt x="101" y="88"/>
                    <a:pt x="100" y="85"/>
                  </a:cubicBezTo>
                  <a:cubicBezTo>
                    <a:pt x="105" y="88"/>
                    <a:pt x="105" y="88"/>
                    <a:pt x="105" y="91"/>
                  </a:cubicBezTo>
                  <a:cubicBezTo>
                    <a:pt x="105" y="91"/>
                    <a:pt x="105" y="91"/>
                    <a:pt x="109" y="91"/>
                  </a:cubicBezTo>
                  <a:cubicBezTo>
                    <a:pt x="105" y="91"/>
                    <a:pt x="105" y="91"/>
                    <a:pt x="106" y="95"/>
                  </a:cubicBezTo>
                  <a:cubicBezTo>
                    <a:pt x="106" y="98"/>
                    <a:pt x="106" y="98"/>
                    <a:pt x="106" y="98"/>
                  </a:cubicBezTo>
                  <a:cubicBezTo>
                    <a:pt x="110" y="98"/>
                    <a:pt x="110" y="98"/>
                    <a:pt x="110" y="98"/>
                  </a:cubicBezTo>
                  <a:cubicBezTo>
                    <a:pt x="106" y="98"/>
                    <a:pt x="107" y="105"/>
                    <a:pt x="107" y="105"/>
                  </a:cubicBezTo>
                  <a:cubicBezTo>
                    <a:pt x="108" y="109"/>
                    <a:pt x="108" y="109"/>
                    <a:pt x="108" y="109"/>
                  </a:cubicBezTo>
                  <a:cubicBezTo>
                    <a:pt x="112" y="112"/>
                    <a:pt x="116" y="111"/>
                    <a:pt x="116" y="111"/>
                  </a:cubicBezTo>
                  <a:cubicBezTo>
                    <a:pt x="112" y="112"/>
                    <a:pt x="108" y="112"/>
                    <a:pt x="104" y="113"/>
                  </a:cubicBezTo>
                  <a:cubicBezTo>
                    <a:pt x="100" y="113"/>
                    <a:pt x="100" y="113"/>
                    <a:pt x="100" y="113"/>
                  </a:cubicBezTo>
                  <a:cubicBezTo>
                    <a:pt x="100" y="110"/>
                    <a:pt x="100" y="110"/>
                    <a:pt x="100" y="110"/>
                  </a:cubicBezTo>
                  <a:cubicBezTo>
                    <a:pt x="96" y="110"/>
                    <a:pt x="97" y="114"/>
                    <a:pt x="97" y="114"/>
                  </a:cubicBezTo>
                  <a:cubicBezTo>
                    <a:pt x="93" y="115"/>
                    <a:pt x="93" y="115"/>
                    <a:pt x="97" y="118"/>
                  </a:cubicBezTo>
                  <a:cubicBezTo>
                    <a:pt x="93" y="118"/>
                    <a:pt x="97" y="118"/>
                    <a:pt x="97" y="118"/>
                  </a:cubicBezTo>
                  <a:cubicBezTo>
                    <a:pt x="93" y="115"/>
                    <a:pt x="93" y="115"/>
                    <a:pt x="93" y="115"/>
                  </a:cubicBezTo>
                  <a:cubicBezTo>
                    <a:pt x="89" y="115"/>
                    <a:pt x="89" y="115"/>
                    <a:pt x="89" y="115"/>
                  </a:cubicBezTo>
                  <a:cubicBezTo>
                    <a:pt x="89" y="115"/>
                    <a:pt x="89" y="115"/>
                    <a:pt x="89" y="119"/>
                  </a:cubicBezTo>
                  <a:cubicBezTo>
                    <a:pt x="89" y="119"/>
                    <a:pt x="89" y="115"/>
                    <a:pt x="89" y="119"/>
                  </a:cubicBezTo>
                  <a:cubicBezTo>
                    <a:pt x="85" y="116"/>
                    <a:pt x="85" y="116"/>
                    <a:pt x="85" y="116"/>
                  </a:cubicBezTo>
                  <a:cubicBezTo>
                    <a:pt x="85" y="116"/>
                    <a:pt x="85" y="116"/>
                    <a:pt x="85" y="116"/>
                  </a:cubicBezTo>
                  <a:cubicBezTo>
                    <a:pt x="85" y="116"/>
                    <a:pt x="85" y="116"/>
                    <a:pt x="85" y="116"/>
                  </a:cubicBezTo>
                  <a:cubicBezTo>
                    <a:pt x="81" y="116"/>
                    <a:pt x="81" y="116"/>
                    <a:pt x="77" y="117"/>
                  </a:cubicBezTo>
                  <a:cubicBezTo>
                    <a:pt x="81" y="116"/>
                    <a:pt x="73" y="121"/>
                    <a:pt x="74" y="124"/>
                  </a:cubicBezTo>
                  <a:cubicBezTo>
                    <a:pt x="69" y="122"/>
                    <a:pt x="69" y="118"/>
                    <a:pt x="64" y="115"/>
                  </a:cubicBezTo>
                  <a:cubicBezTo>
                    <a:pt x="60" y="116"/>
                    <a:pt x="60" y="116"/>
                    <a:pt x="60" y="116"/>
                  </a:cubicBezTo>
                  <a:cubicBezTo>
                    <a:pt x="60" y="116"/>
                    <a:pt x="60" y="116"/>
                    <a:pt x="60" y="112"/>
                  </a:cubicBezTo>
                  <a:cubicBezTo>
                    <a:pt x="60" y="112"/>
                    <a:pt x="60" y="112"/>
                    <a:pt x="60" y="112"/>
                  </a:cubicBezTo>
                  <a:cubicBezTo>
                    <a:pt x="56" y="113"/>
                    <a:pt x="56" y="116"/>
                    <a:pt x="56" y="116"/>
                  </a:cubicBezTo>
                  <a:cubicBezTo>
                    <a:pt x="56" y="113"/>
                    <a:pt x="56" y="113"/>
                    <a:pt x="56" y="113"/>
                  </a:cubicBezTo>
                  <a:cubicBezTo>
                    <a:pt x="52" y="113"/>
                    <a:pt x="52" y="113"/>
                    <a:pt x="52" y="113"/>
                  </a:cubicBezTo>
                  <a:cubicBezTo>
                    <a:pt x="52" y="113"/>
                    <a:pt x="52" y="113"/>
                    <a:pt x="52" y="113"/>
                  </a:cubicBezTo>
                  <a:cubicBezTo>
                    <a:pt x="52" y="113"/>
                    <a:pt x="48" y="114"/>
                    <a:pt x="44" y="114"/>
                  </a:cubicBezTo>
                  <a:cubicBezTo>
                    <a:pt x="44" y="114"/>
                    <a:pt x="44" y="114"/>
                    <a:pt x="44" y="114"/>
                  </a:cubicBezTo>
                  <a:cubicBezTo>
                    <a:pt x="40" y="115"/>
                    <a:pt x="41" y="118"/>
                    <a:pt x="41" y="118"/>
                  </a:cubicBezTo>
                  <a:cubicBezTo>
                    <a:pt x="41" y="118"/>
                    <a:pt x="41" y="118"/>
                    <a:pt x="41" y="118"/>
                  </a:cubicBezTo>
                  <a:cubicBezTo>
                    <a:pt x="41" y="122"/>
                    <a:pt x="37" y="119"/>
                    <a:pt x="37" y="119"/>
                  </a:cubicBezTo>
                  <a:cubicBezTo>
                    <a:pt x="33" y="120"/>
                    <a:pt x="33" y="120"/>
                    <a:pt x="33" y="120"/>
                  </a:cubicBezTo>
                  <a:cubicBezTo>
                    <a:pt x="33" y="123"/>
                    <a:pt x="33" y="123"/>
                    <a:pt x="33" y="123"/>
                  </a:cubicBezTo>
                  <a:cubicBezTo>
                    <a:pt x="33" y="123"/>
                    <a:pt x="33" y="123"/>
                    <a:pt x="33" y="123"/>
                  </a:cubicBezTo>
                  <a:cubicBezTo>
                    <a:pt x="29" y="124"/>
                    <a:pt x="29" y="124"/>
                    <a:pt x="29" y="124"/>
                  </a:cubicBezTo>
                  <a:cubicBezTo>
                    <a:pt x="29" y="124"/>
                    <a:pt x="29" y="124"/>
                    <a:pt x="29" y="124"/>
                  </a:cubicBezTo>
                  <a:cubicBezTo>
                    <a:pt x="29" y="120"/>
                    <a:pt x="29" y="120"/>
                    <a:pt x="29" y="120"/>
                  </a:cubicBezTo>
                  <a:cubicBezTo>
                    <a:pt x="25" y="121"/>
                    <a:pt x="25" y="121"/>
                    <a:pt x="21" y="125"/>
                  </a:cubicBezTo>
                  <a:cubicBezTo>
                    <a:pt x="21" y="125"/>
                    <a:pt x="17" y="125"/>
                    <a:pt x="21" y="125"/>
                  </a:cubicBezTo>
                  <a:cubicBezTo>
                    <a:pt x="17" y="125"/>
                    <a:pt x="17" y="125"/>
                    <a:pt x="17" y="125"/>
                  </a:cubicBezTo>
                  <a:cubicBezTo>
                    <a:pt x="13" y="126"/>
                    <a:pt x="13" y="126"/>
                    <a:pt x="13" y="126"/>
                  </a:cubicBezTo>
                  <a:cubicBezTo>
                    <a:pt x="13" y="126"/>
                    <a:pt x="6" y="127"/>
                    <a:pt x="9" y="127"/>
                  </a:cubicBezTo>
                  <a:cubicBezTo>
                    <a:pt x="6" y="131"/>
                    <a:pt x="6" y="131"/>
                    <a:pt x="6" y="131"/>
                  </a:cubicBezTo>
                  <a:cubicBezTo>
                    <a:pt x="6" y="131"/>
                    <a:pt x="2" y="131"/>
                    <a:pt x="3" y="135"/>
                  </a:cubicBezTo>
                  <a:cubicBezTo>
                    <a:pt x="3" y="135"/>
                    <a:pt x="3" y="135"/>
                    <a:pt x="3" y="135"/>
                  </a:cubicBezTo>
                  <a:cubicBezTo>
                    <a:pt x="3" y="138"/>
                    <a:pt x="3" y="138"/>
                    <a:pt x="3" y="138"/>
                  </a:cubicBezTo>
                  <a:cubicBezTo>
                    <a:pt x="0" y="142"/>
                    <a:pt x="15" y="137"/>
                    <a:pt x="18" y="132"/>
                  </a:cubicBezTo>
                  <a:cubicBezTo>
                    <a:pt x="15" y="137"/>
                    <a:pt x="11" y="137"/>
                    <a:pt x="11" y="137"/>
                  </a:cubicBezTo>
                  <a:cubicBezTo>
                    <a:pt x="15" y="137"/>
                    <a:pt x="15" y="137"/>
                    <a:pt x="19" y="136"/>
                  </a:cubicBezTo>
                  <a:cubicBezTo>
                    <a:pt x="19" y="136"/>
                    <a:pt x="19" y="136"/>
                    <a:pt x="15" y="137"/>
                  </a:cubicBezTo>
                  <a:cubicBezTo>
                    <a:pt x="19" y="136"/>
                    <a:pt x="19" y="139"/>
                    <a:pt x="23" y="139"/>
                  </a:cubicBezTo>
                  <a:cubicBezTo>
                    <a:pt x="19" y="139"/>
                    <a:pt x="19" y="139"/>
                    <a:pt x="19" y="139"/>
                  </a:cubicBezTo>
                  <a:cubicBezTo>
                    <a:pt x="19" y="139"/>
                    <a:pt x="19" y="139"/>
                    <a:pt x="19" y="139"/>
                  </a:cubicBezTo>
                  <a:cubicBezTo>
                    <a:pt x="19" y="139"/>
                    <a:pt x="8" y="141"/>
                    <a:pt x="11" y="137"/>
                  </a:cubicBezTo>
                  <a:cubicBezTo>
                    <a:pt x="8" y="141"/>
                    <a:pt x="8" y="141"/>
                    <a:pt x="8" y="141"/>
                  </a:cubicBezTo>
                  <a:cubicBezTo>
                    <a:pt x="8" y="141"/>
                    <a:pt x="8" y="141"/>
                    <a:pt x="8" y="141"/>
                  </a:cubicBezTo>
                  <a:cubicBezTo>
                    <a:pt x="8" y="145"/>
                    <a:pt x="8" y="145"/>
                    <a:pt x="8" y="145"/>
                  </a:cubicBezTo>
                  <a:cubicBezTo>
                    <a:pt x="12" y="144"/>
                    <a:pt x="11" y="141"/>
                    <a:pt x="11" y="141"/>
                  </a:cubicBezTo>
                  <a:cubicBezTo>
                    <a:pt x="11" y="141"/>
                    <a:pt x="15" y="140"/>
                    <a:pt x="16" y="144"/>
                  </a:cubicBezTo>
                  <a:cubicBezTo>
                    <a:pt x="16" y="144"/>
                    <a:pt x="20" y="147"/>
                    <a:pt x="16" y="147"/>
                  </a:cubicBezTo>
                  <a:cubicBezTo>
                    <a:pt x="5" y="149"/>
                    <a:pt x="5" y="149"/>
                    <a:pt x="5" y="149"/>
                  </a:cubicBezTo>
                  <a:cubicBezTo>
                    <a:pt x="9" y="152"/>
                    <a:pt x="13" y="151"/>
                    <a:pt x="13" y="151"/>
                  </a:cubicBezTo>
                  <a:cubicBezTo>
                    <a:pt x="17" y="154"/>
                    <a:pt x="17" y="154"/>
                    <a:pt x="18" y="158"/>
                  </a:cubicBezTo>
                  <a:cubicBezTo>
                    <a:pt x="18" y="158"/>
                    <a:pt x="14" y="158"/>
                    <a:pt x="18" y="158"/>
                  </a:cubicBezTo>
                  <a:cubicBezTo>
                    <a:pt x="22" y="157"/>
                    <a:pt x="22" y="157"/>
                    <a:pt x="22" y="157"/>
                  </a:cubicBezTo>
                  <a:cubicBezTo>
                    <a:pt x="26" y="156"/>
                    <a:pt x="21" y="154"/>
                    <a:pt x="21" y="154"/>
                  </a:cubicBezTo>
                  <a:cubicBezTo>
                    <a:pt x="21" y="154"/>
                    <a:pt x="26" y="156"/>
                    <a:pt x="25" y="153"/>
                  </a:cubicBezTo>
                  <a:cubicBezTo>
                    <a:pt x="25" y="153"/>
                    <a:pt x="25" y="153"/>
                    <a:pt x="25" y="153"/>
                  </a:cubicBezTo>
                  <a:cubicBezTo>
                    <a:pt x="25" y="153"/>
                    <a:pt x="29" y="152"/>
                    <a:pt x="30" y="156"/>
                  </a:cubicBezTo>
                  <a:cubicBezTo>
                    <a:pt x="29" y="152"/>
                    <a:pt x="29" y="152"/>
                    <a:pt x="29" y="152"/>
                  </a:cubicBezTo>
                  <a:cubicBezTo>
                    <a:pt x="34" y="155"/>
                    <a:pt x="34" y="155"/>
                    <a:pt x="38" y="155"/>
                  </a:cubicBezTo>
                  <a:cubicBezTo>
                    <a:pt x="38" y="155"/>
                    <a:pt x="46" y="154"/>
                    <a:pt x="46" y="157"/>
                  </a:cubicBezTo>
                  <a:cubicBezTo>
                    <a:pt x="50" y="157"/>
                    <a:pt x="50" y="157"/>
                    <a:pt x="50" y="157"/>
                  </a:cubicBezTo>
                  <a:cubicBezTo>
                    <a:pt x="54" y="152"/>
                    <a:pt x="54" y="152"/>
                    <a:pt x="54" y="152"/>
                  </a:cubicBezTo>
                  <a:cubicBezTo>
                    <a:pt x="54" y="156"/>
                    <a:pt x="50" y="157"/>
                    <a:pt x="50" y="157"/>
                  </a:cubicBezTo>
                  <a:cubicBezTo>
                    <a:pt x="54" y="156"/>
                    <a:pt x="54" y="156"/>
                    <a:pt x="54" y="156"/>
                  </a:cubicBezTo>
                  <a:cubicBezTo>
                    <a:pt x="50" y="157"/>
                    <a:pt x="50" y="157"/>
                    <a:pt x="50" y="157"/>
                  </a:cubicBezTo>
                  <a:cubicBezTo>
                    <a:pt x="50" y="157"/>
                    <a:pt x="55" y="160"/>
                    <a:pt x="54" y="156"/>
                  </a:cubicBezTo>
                  <a:cubicBezTo>
                    <a:pt x="58" y="155"/>
                    <a:pt x="58" y="155"/>
                    <a:pt x="58" y="155"/>
                  </a:cubicBezTo>
                  <a:cubicBezTo>
                    <a:pt x="58" y="155"/>
                    <a:pt x="58" y="155"/>
                    <a:pt x="58" y="155"/>
                  </a:cubicBezTo>
                  <a:cubicBezTo>
                    <a:pt x="58" y="155"/>
                    <a:pt x="54" y="156"/>
                    <a:pt x="59" y="159"/>
                  </a:cubicBezTo>
                  <a:cubicBezTo>
                    <a:pt x="59" y="159"/>
                    <a:pt x="59" y="159"/>
                    <a:pt x="59" y="162"/>
                  </a:cubicBezTo>
                  <a:cubicBezTo>
                    <a:pt x="59" y="162"/>
                    <a:pt x="60" y="166"/>
                    <a:pt x="59" y="162"/>
                  </a:cubicBezTo>
                  <a:cubicBezTo>
                    <a:pt x="59" y="159"/>
                    <a:pt x="59" y="159"/>
                    <a:pt x="59" y="159"/>
                  </a:cubicBezTo>
                  <a:cubicBezTo>
                    <a:pt x="59" y="159"/>
                    <a:pt x="63" y="162"/>
                    <a:pt x="63" y="158"/>
                  </a:cubicBezTo>
                  <a:cubicBezTo>
                    <a:pt x="67" y="161"/>
                    <a:pt x="67" y="161"/>
                    <a:pt x="67" y="161"/>
                  </a:cubicBezTo>
                  <a:cubicBezTo>
                    <a:pt x="66" y="158"/>
                    <a:pt x="63" y="158"/>
                    <a:pt x="63" y="158"/>
                  </a:cubicBezTo>
                  <a:cubicBezTo>
                    <a:pt x="66" y="158"/>
                    <a:pt x="66" y="158"/>
                    <a:pt x="70" y="157"/>
                  </a:cubicBezTo>
                  <a:cubicBezTo>
                    <a:pt x="70" y="157"/>
                    <a:pt x="70" y="157"/>
                    <a:pt x="70" y="157"/>
                  </a:cubicBezTo>
                  <a:cubicBezTo>
                    <a:pt x="70" y="157"/>
                    <a:pt x="74" y="157"/>
                    <a:pt x="70" y="157"/>
                  </a:cubicBezTo>
                  <a:cubicBezTo>
                    <a:pt x="74" y="157"/>
                    <a:pt x="74" y="157"/>
                    <a:pt x="74" y="157"/>
                  </a:cubicBezTo>
                  <a:cubicBezTo>
                    <a:pt x="71" y="161"/>
                    <a:pt x="71" y="161"/>
                    <a:pt x="71" y="161"/>
                  </a:cubicBezTo>
                  <a:cubicBezTo>
                    <a:pt x="71" y="161"/>
                    <a:pt x="66" y="158"/>
                    <a:pt x="67" y="161"/>
                  </a:cubicBezTo>
                  <a:cubicBezTo>
                    <a:pt x="71" y="161"/>
                    <a:pt x="71" y="161"/>
                    <a:pt x="75" y="160"/>
                  </a:cubicBezTo>
                  <a:cubicBezTo>
                    <a:pt x="75" y="160"/>
                    <a:pt x="75" y="160"/>
                    <a:pt x="79" y="160"/>
                  </a:cubicBezTo>
                  <a:cubicBezTo>
                    <a:pt x="75" y="160"/>
                    <a:pt x="75" y="160"/>
                    <a:pt x="75" y="160"/>
                  </a:cubicBezTo>
                  <a:cubicBezTo>
                    <a:pt x="79" y="160"/>
                    <a:pt x="83" y="159"/>
                    <a:pt x="87" y="159"/>
                  </a:cubicBezTo>
                  <a:cubicBezTo>
                    <a:pt x="83" y="159"/>
                    <a:pt x="79" y="160"/>
                    <a:pt x="79" y="163"/>
                  </a:cubicBezTo>
                  <a:cubicBezTo>
                    <a:pt x="83" y="163"/>
                    <a:pt x="83" y="163"/>
                    <a:pt x="83" y="163"/>
                  </a:cubicBezTo>
                  <a:cubicBezTo>
                    <a:pt x="83" y="163"/>
                    <a:pt x="79" y="163"/>
                    <a:pt x="80" y="167"/>
                  </a:cubicBezTo>
                  <a:cubicBezTo>
                    <a:pt x="80" y="167"/>
                    <a:pt x="80" y="167"/>
                    <a:pt x="80" y="167"/>
                  </a:cubicBezTo>
                  <a:cubicBezTo>
                    <a:pt x="84" y="166"/>
                    <a:pt x="84" y="166"/>
                    <a:pt x="84" y="166"/>
                  </a:cubicBezTo>
                  <a:cubicBezTo>
                    <a:pt x="84" y="170"/>
                    <a:pt x="80" y="167"/>
                    <a:pt x="80" y="167"/>
                  </a:cubicBezTo>
                  <a:cubicBezTo>
                    <a:pt x="80" y="170"/>
                    <a:pt x="84" y="170"/>
                    <a:pt x="84" y="170"/>
                  </a:cubicBezTo>
                  <a:cubicBezTo>
                    <a:pt x="84" y="170"/>
                    <a:pt x="84" y="166"/>
                    <a:pt x="84" y="170"/>
                  </a:cubicBezTo>
                  <a:cubicBezTo>
                    <a:pt x="88" y="169"/>
                    <a:pt x="88" y="169"/>
                    <a:pt x="92" y="168"/>
                  </a:cubicBezTo>
                  <a:cubicBezTo>
                    <a:pt x="96" y="164"/>
                    <a:pt x="96" y="164"/>
                    <a:pt x="100" y="164"/>
                  </a:cubicBezTo>
                  <a:cubicBezTo>
                    <a:pt x="104" y="167"/>
                    <a:pt x="104" y="167"/>
                    <a:pt x="108" y="166"/>
                  </a:cubicBezTo>
                  <a:cubicBezTo>
                    <a:pt x="104" y="167"/>
                    <a:pt x="104" y="167"/>
                    <a:pt x="100" y="167"/>
                  </a:cubicBezTo>
                  <a:cubicBezTo>
                    <a:pt x="100" y="167"/>
                    <a:pt x="100" y="167"/>
                    <a:pt x="96" y="168"/>
                  </a:cubicBezTo>
                  <a:cubicBezTo>
                    <a:pt x="92" y="168"/>
                    <a:pt x="92" y="168"/>
                    <a:pt x="92" y="168"/>
                  </a:cubicBezTo>
                  <a:cubicBezTo>
                    <a:pt x="93" y="172"/>
                    <a:pt x="93" y="172"/>
                    <a:pt x="89" y="173"/>
                  </a:cubicBezTo>
                  <a:cubicBezTo>
                    <a:pt x="93" y="172"/>
                    <a:pt x="101" y="174"/>
                    <a:pt x="97" y="175"/>
                  </a:cubicBezTo>
                  <a:cubicBezTo>
                    <a:pt x="98" y="178"/>
                    <a:pt x="94" y="183"/>
                    <a:pt x="94" y="183"/>
                  </a:cubicBezTo>
                  <a:cubicBezTo>
                    <a:pt x="95" y="186"/>
                    <a:pt x="99" y="186"/>
                    <a:pt x="103" y="188"/>
                  </a:cubicBezTo>
                  <a:cubicBezTo>
                    <a:pt x="104" y="192"/>
                    <a:pt x="104" y="192"/>
                    <a:pt x="104" y="192"/>
                  </a:cubicBezTo>
                  <a:cubicBezTo>
                    <a:pt x="108" y="191"/>
                    <a:pt x="108" y="195"/>
                    <a:pt x="108" y="195"/>
                  </a:cubicBezTo>
                  <a:cubicBezTo>
                    <a:pt x="108" y="195"/>
                    <a:pt x="108" y="195"/>
                    <a:pt x="108" y="195"/>
                  </a:cubicBezTo>
                  <a:cubicBezTo>
                    <a:pt x="108" y="195"/>
                    <a:pt x="113" y="198"/>
                    <a:pt x="117" y="197"/>
                  </a:cubicBezTo>
                  <a:cubicBezTo>
                    <a:pt x="117" y="197"/>
                    <a:pt x="117" y="201"/>
                    <a:pt x="121" y="200"/>
                  </a:cubicBezTo>
                  <a:cubicBezTo>
                    <a:pt x="125" y="200"/>
                    <a:pt x="125" y="200"/>
                    <a:pt x="125" y="200"/>
                  </a:cubicBezTo>
                  <a:cubicBezTo>
                    <a:pt x="125" y="200"/>
                    <a:pt x="125" y="200"/>
                    <a:pt x="129" y="199"/>
                  </a:cubicBezTo>
                  <a:cubicBezTo>
                    <a:pt x="129" y="199"/>
                    <a:pt x="129" y="199"/>
                    <a:pt x="129" y="199"/>
                  </a:cubicBezTo>
                  <a:cubicBezTo>
                    <a:pt x="133" y="199"/>
                    <a:pt x="133" y="199"/>
                    <a:pt x="133" y="202"/>
                  </a:cubicBezTo>
                  <a:cubicBezTo>
                    <a:pt x="129" y="203"/>
                    <a:pt x="129" y="203"/>
                    <a:pt x="129" y="203"/>
                  </a:cubicBezTo>
                  <a:cubicBezTo>
                    <a:pt x="130" y="206"/>
                    <a:pt x="130" y="206"/>
                    <a:pt x="130" y="206"/>
                  </a:cubicBezTo>
                  <a:cubicBezTo>
                    <a:pt x="134" y="209"/>
                    <a:pt x="134" y="209"/>
                    <a:pt x="134" y="209"/>
                  </a:cubicBezTo>
                  <a:cubicBezTo>
                    <a:pt x="130" y="210"/>
                    <a:pt x="135" y="213"/>
                    <a:pt x="131" y="213"/>
                  </a:cubicBezTo>
                  <a:cubicBezTo>
                    <a:pt x="131" y="217"/>
                    <a:pt x="131" y="217"/>
                    <a:pt x="131" y="217"/>
                  </a:cubicBezTo>
                  <a:cubicBezTo>
                    <a:pt x="132" y="220"/>
                    <a:pt x="136" y="220"/>
                    <a:pt x="136" y="220"/>
                  </a:cubicBezTo>
                  <a:cubicBezTo>
                    <a:pt x="132" y="220"/>
                    <a:pt x="128" y="217"/>
                    <a:pt x="128" y="221"/>
                  </a:cubicBezTo>
                  <a:cubicBezTo>
                    <a:pt x="129" y="224"/>
                    <a:pt x="132" y="224"/>
                    <a:pt x="132" y="224"/>
                  </a:cubicBezTo>
                  <a:cubicBezTo>
                    <a:pt x="136" y="223"/>
                    <a:pt x="137" y="227"/>
                    <a:pt x="141" y="226"/>
                  </a:cubicBezTo>
                  <a:cubicBezTo>
                    <a:pt x="141" y="230"/>
                    <a:pt x="145" y="229"/>
                    <a:pt x="146" y="233"/>
                  </a:cubicBezTo>
                  <a:cubicBezTo>
                    <a:pt x="146" y="233"/>
                    <a:pt x="150" y="236"/>
                    <a:pt x="151" y="239"/>
                  </a:cubicBezTo>
                  <a:cubicBezTo>
                    <a:pt x="151" y="239"/>
                    <a:pt x="151" y="243"/>
                    <a:pt x="152" y="246"/>
                  </a:cubicBezTo>
                  <a:cubicBezTo>
                    <a:pt x="156" y="246"/>
                    <a:pt x="156" y="246"/>
                    <a:pt x="156" y="246"/>
                  </a:cubicBezTo>
                  <a:cubicBezTo>
                    <a:pt x="156" y="246"/>
                    <a:pt x="156" y="246"/>
                    <a:pt x="152" y="246"/>
                  </a:cubicBezTo>
                  <a:cubicBezTo>
                    <a:pt x="156" y="246"/>
                    <a:pt x="156" y="249"/>
                    <a:pt x="156" y="249"/>
                  </a:cubicBezTo>
                  <a:cubicBezTo>
                    <a:pt x="152" y="250"/>
                    <a:pt x="156" y="246"/>
                    <a:pt x="152" y="246"/>
                  </a:cubicBezTo>
                  <a:cubicBezTo>
                    <a:pt x="152" y="246"/>
                    <a:pt x="152" y="246"/>
                    <a:pt x="151" y="243"/>
                  </a:cubicBezTo>
                  <a:cubicBezTo>
                    <a:pt x="147" y="243"/>
                    <a:pt x="147" y="240"/>
                    <a:pt x="146" y="236"/>
                  </a:cubicBezTo>
                  <a:cubicBezTo>
                    <a:pt x="146" y="233"/>
                    <a:pt x="142" y="233"/>
                    <a:pt x="137" y="230"/>
                  </a:cubicBezTo>
                  <a:cubicBezTo>
                    <a:pt x="137" y="230"/>
                    <a:pt x="137" y="227"/>
                    <a:pt x="133" y="227"/>
                  </a:cubicBezTo>
                  <a:cubicBezTo>
                    <a:pt x="133" y="227"/>
                    <a:pt x="130" y="260"/>
                    <a:pt x="130" y="264"/>
                  </a:cubicBezTo>
                  <a:cubicBezTo>
                    <a:pt x="130" y="260"/>
                    <a:pt x="133" y="256"/>
                    <a:pt x="138" y="259"/>
                  </a:cubicBezTo>
                  <a:cubicBezTo>
                    <a:pt x="138" y="262"/>
                    <a:pt x="138" y="262"/>
                    <a:pt x="134" y="263"/>
                  </a:cubicBezTo>
                  <a:cubicBezTo>
                    <a:pt x="131" y="267"/>
                    <a:pt x="131" y="267"/>
                    <a:pt x="131" y="267"/>
                  </a:cubicBezTo>
                  <a:cubicBezTo>
                    <a:pt x="131" y="271"/>
                    <a:pt x="131" y="271"/>
                    <a:pt x="131" y="271"/>
                  </a:cubicBezTo>
                  <a:cubicBezTo>
                    <a:pt x="132" y="274"/>
                    <a:pt x="132" y="278"/>
                    <a:pt x="132" y="278"/>
                  </a:cubicBezTo>
                  <a:cubicBezTo>
                    <a:pt x="129" y="285"/>
                    <a:pt x="130" y="289"/>
                    <a:pt x="130" y="292"/>
                  </a:cubicBezTo>
                  <a:cubicBezTo>
                    <a:pt x="131" y="296"/>
                    <a:pt x="128" y="303"/>
                    <a:pt x="128" y="303"/>
                  </a:cubicBezTo>
                  <a:cubicBezTo>
                    <a:pt x="124" y="308"/>
                    <a:pt x="125" y="311"/>
                    <a:pt x="121" y="315"/>
                  </a:cubicBezTo>
                  <a:cubicBezTo>
                    <a:pt x="117" y="316"/>
                    <a:pt x="117" y="316"/>
                    <a:pt x="117" y="316"/>
                  </a:cubicBezTo>
                  <a:cubicBezTo>
                    <a:pt x="117" y="316"/>
                    <a:pt x="117" y="316"/>
                    <a:pt x="118" y="319"/>
                  </a:cubicBezTo>
                  <a:cubicBezTo>
                    <a:pt x="121" y="315"/>
                    <a:pt x="121" y="315"/>
                    <a:pt x="122" y="319"/>
                  </a:cubicBezTo>
                  <a:cubicBezTo>
                    <a:pt x="126" y="318"/>
                    <a:pt x="126" y="318"/>
                    <a:pt x="126" y="318"/>
                  </a:cubicBezTo>
                  <a:cubicBezTo>
                    <a:pt x="125" y="315"/>
                    <a:pt x="134" y="317"/>
                    <a:pt x="130" y="321"/>
                  </a:cubicBezTo>
                  <a:cubicBezTo>
                    <a:pt x="130" y="321"/>
                    <a:pt x="127" y="329"/>
                    <a:pt x="131" y="325"/>
                  </a:cubicBezTo>
                  <a:cubicBezTo>
                    <a:pt x="135" y="324"/>
                    <a:pt x="134" y="320"/>
                    <a:pt x="135" y="324"/>
                  </a:cubicBezTo>
                  <a:cubicBezTo>
                    <a:pt x="143" y="326"/>
                    <a:pt x="143" y="326"/>
                    <a:pt x="143" y="326"/>
                  </a:cubicBezTo>
                  <a:cubicBezTo>
                    <a:pt x="147" y="326"/>
                    <a:pt x="147" y="326"/>
                    <a:pt x="151" y="325"/>
                  </a:cubicBezTo>
                  <a:cubicBezTo>
                    <a:pt x="151" y="325"/>
                    <a:pt x="155" y="325"/>
                    <a:pt x="156" y="328"/>
                  </a:cubicBezTo>
                  <a:cubicBezTo>
                    <a:pt x="156" y="328"/>
                    <a:pt x="160" y="328"/>
                    <a:pt x="160" y="331"/>
                  </a:cubicBezTo>
                  <a:cubicBezTo>
                    <a:pt x="160" y="331"/>
                    <a:pt x="160" y="331"/>
                    <a:pt x="164" y="331"/>
                  </a:cubicBezTo>
                  <a:cubicBezTo>
                    <a:pt x="168" y="330"/>
                    <a:pt x="168" y="330"/>
                    <a:pt x="171" y="326"/>
                  </a:cubicBezTo>
                  <a:cubicBezTo>
                    <a:pt x="172" y="329"/>
                    <a:pt x="176" y="329"/>
                    <a:pt x="176" y="329"/>
                  </a:cubicBezTo>
                  <a:cubicBezTo>
                    <a:pt x="176" y="332"/>
                    <a:pt x="180" y="332"/>
                    <a:pt x="180" y="332"/>
                  </a:cubicBezTo>
                  <a:cubicBezTo>
                    <a:pt x="184" y="331"/>
                    <a:pt x="188" y="327"/>
                    <a:pt x="188" y="331"/>
                  </a:cubicBezTo>
                  <a:cubicBezTo>
                    <a:pt x="193" y="334"/>
                    <a:pt x="192" y="330"/>
                    <a:pt x="196" y="330"/>
                  </a:cubicBezTo>
                  <a:cubicBezTo>
                    <a:pt x="200" y="329"/>
                    <a:pt x="200" y="329"/>
                    <a:pt x="204" y="328"/>
                  </a:cubicBezTo>
                  <a:cubicBezTo>
                    <a:pt x="204" y="328"/>
                    <a:pt x="204" y="325"/>
                    <a:pt x="207" y="321"/>
                  </a:cubicBezTo>
                  <a:cubicBezTo>
                    <a:pt x="207" y="321"/>
                    <a:pt x="211" y="324"/>
                    <a:pt x="215" y="323"/>
                  </a:cubicBezTo>
                  <a:cubicBezTo>
                    <a:pt x="219" y="323"/>
                    <a:pt x="219" y="323"/>
                    <a:pt x="219" y="323"/>
                  </a:cubicBezTo>
                  <a:cubicBezTo>
                    <a:pt x="220" y="326"/>
                    <a:pt x="220" y="326"/>
                    <a:pt x="224" y="326"/>
                  </a:cubicBezTo>
                  <a:cubicBezTo>
                    <a:pt x="228" y="325"/>
                    <a:pt x="228" y="325"/>
                    <a:pt x="228" y="325"/>
                  </a:cubicBezTo>
                  <a:cubicBezTo>
                    <a:pt x="232" y="324"/>
                    <a:pt x="232" y="328"/>
                    <a:pt x="232" y="328"/>
                  </a:cubicBezTo>
                  <a:cubicBezTo>
                    <a:pt x="236" y="327"/>
                    <a:pt x="236" y="327"/>
                    <a:pt x="236" y="327"/>
                  </a:cubicBezTo>
                  <a:cubicBezTo>
                    <a:pt x="244" y="326"/>
                    <a:pt x="244" y="326"/>
                    <a:pt x="244" y="326"/>
                  </a:cubicBezTo>
                  <a:cubicBezTo>
                    <a:pt x="245" y="330"/>
                    <a:pt x="241" y="330"/>
                    <a:pt x="241" y="330"/>
                  </a:cubicBezTo>
                  <a:cubicBezTo>
                    <a:pt x="245" y="330"/>
                    <a:pt x="245" y="330"/>
                    <a:pt x="245" y="330"/>
                  </a:cubicBezTo>
                  <a:cubicBezTo>
                    <a:pt x="249" y="329"/>
                    <a:pt x="249" y="333"/>
                    <a:pt x="249" y="333"/>
                  </a:cubicBezTo>
                  <a:cubicBezTo>
                    <a:pt x="253" y="332"/>
                    <a:pt x="254" y="336"/>
                    <a:pt x="254" y="336"/>
                  </a:cubicBezTo>
                  <a:cubicBezTo>
                    <a:pt x="258" y="335"/>
                    <a:pt x="257" y="332"/>
                    <a:pt x="257" y="332"/>
                  </a:cubicBezTo>
                  <a:cubicBezTo>
                    <a:pt x="261" y="331"/>
                    <a:pt x="261" y="331"/>
                    <a:pt x="265" y="330"/>
                  </a:cubicBezTo>
                  <a:cubicBezTo>
                    <a:pt x="269" y="330"/>
                    <a:pt x="269" y="333"/>
                    <a:pt x="277" y="332"/>
                  </a:cubicBezTo>
                  <a:cubicBezTo>
                    <a:pt x="273" y="329"/>
                    <a:pt x="281" y="328"/>
                    <a:pt x="285" y="328"/>
                  </a:cubicBezTo>
                  <a:cubicBezTo>
                    <a:pt x="288" y="323"/>
                    <a:pt x="289" y="327"/>
                    <a:pt x="293" y="326"/>
                  </a:cubicBezTo>
                  <a:cubicBezTo>
                    <a:pt x="292" y="323"/>
                    <a:pt x="292" y="323"/>
                    <a:pt x="292" y="323"/>
                  </a:cubicBezTo>
                  <a:cubicBezTo>
                    <a:pt x="288" y="323"/>
                    <a:pt x="288" y="320"/>
                    <a:pt x="288" y="320"/>
                  </a:cubicBezTo>
                  <a:cubicBezTo>
                    <a:pt x="287" y="316"/>
                    <a:pt x="287" y="313"/>
                    <a:pt x="286" y="309"/>
                  </a:cubicBezTo>
                  <a:cubicBezTo>
                    <a:pt x="287" y="313"/>
                    <a:pt x="287" y="313"/>
                    <a:pt x="287" y="313"/>
                  </a:cubicBezTo>
                  <a:cubicBezTo>
                    <a:pt x="283" y="313"/>
                    <a:pt x="286" y="309"/>
                    <a:pt x="286" y="309"/>
                  </a:cubicBezTo>
                  <a:cubicBezTo>
                    <a:pt x="286" y="309"/>
                    <a:pt x="286" y="309"/>
                    <a:pt x="286" y="309"/>
                  </a:cubicBezTo>
                  <a:cubicBezTo>
                    <a:pt x="290" y="309"/>
                    <a:pt x="286" y="309"/>
                    <a:pt x="286" y="306"/>
                  </a:cubicBezTo>
                  <a:cubicBezTo>
                    <a:pt x="286" y="306"/>
                    <a:pt x="286" y="306"/>
                    <a:pt x="286" y="306"/>
                  </a:cubicBezTo>
                  <a:cubicBezTo>
                    <a:pt x="286" y="306"/>
                    <a:pt x="290" y="305"/>
                    <a:pt x="289" y="302"/>
                  </a:cubicBezTo>
                  <a:cubicBezTo>
                    <a:pt x="285" y="302"/>
                    <a:pt x="285" y="302"/>
                    <a:pt x="285" y="302"/>
                  </a:cubicBezTo>
                  <a:cubicBezTo>
                    <a:pt x="286" y="306"/>
                    <a:pt x="289" y="298"/>
                    <a:pt x="289" y="298"/>
                  </a:cubicBezTo>
                  <a:cubicBezTo>
                    <a:pt x="293" y="298"/>
                    <a:pt x="292" y="294"/>
                    <a:pt x="296" y="294"/>
                  </a:cubicBezTo>
                  <a:cubicBezTo>
                    <a:pt x="300" y="293"/>
                    <a:pt x="300" y="293"/>
                    <a:pt x="300" y="293"/>
                  </a:cubicBezTo>
                  <a:cubicBezTo>
                    <a:pt x="303" y="289"/>
                    <a:pt x="307" y="288"/>
                    <a:pt x="311" y="284"/>
                  </a:cubicBezTo>
                  <a:cubicBezTo>
                    <a:pt x="315" y="284"/>
                    <a:pt x="314" y="280"/>
                    <a:pt x="318" y="280"/>
                  </a:cubicBezTo>
                  <a:cubicBezTo>
                    <a:pt x="322" y="279"/>
                    <a:pt x="322" y="279"/>
                    <a:pt x="322" y="279"/>
                  </a:cubicBezTo>
                  <a:cubicBezTo>
                    <a:pt x="323" y="283"/>
                    <a:pt x="327" y="282"/>
                    <a:pt x="327" y="282"/>
                  </a:cubicBezTo>
                  <a:cubicBezTo>
                    <a:pt x="323" y="283"/>
                    <a:pt x="330" y="278"/>
                    <a:pt x="331" y="281"/>
                  </a:cubicBezTo>
                  <a:cubicBezTo>
                    <a:pt x="327" y="282"/>
                    <a:pt x="331" y="281"/>
                    <a:pt x="335" y="281"/>
                  </a:cubicBezTo>
                  <a:cubicBezTo>
                    <a:pt x="339" y="280"/>
                    <a:pt x="339" y="280"/>
                    <a:pt x="339" y="280"/>
                  </a:cubicBezTo>
                  <a:cubicBezTo>
                    <a:pt x="339" y="280"/>
                    <a:pt x="339" y="280"/>
                    <a:pt x="339" y="284"/>
                  </a:cubicBezTo>
                  <a:cubicBezTo>
                    <a:pt x="347" y="283"/>
                    <a:pt x="347" y="283"/>
                    <a:pt x="347" y="283"/>
                  </a:cubicBezTo>
                  <a:cubicBezTo>
                    <a:pt x="347" y="283"/>
                    <a:pt x="347" y="283"/>
                    <a:pt x="347" y="283"/>
                  </a:cubicBezTo>
                  <a:cubicBezTo>
                    <a:pt x="347" y="283"/>
                    <a:pt x="347" y="283"/>
                    <a:pt x="347" y="283"/>
                  </a:cubicBezTo>
                  <a:cubicBezTo>
                    <a:pt x="347" y="283"/>
                    <a:pt x="346" y="279"/>
                    <a:pt x="350" y="279"/>
                  </a:cubicBezTo>
                  <a:cubicBezTo>
                    <a:pt x="350" y="279"/>
                    <a:pt x="350" y="279"/>
                    <a:pt x="354" y="278"/>
                  </a:cubicBezTo>
                  <a:cubicBezTo>
                    <a:pt x="358" y="277"/>
                    <a:pt x="350" y="275"/>
                    <a:pt x="354" y="274"/>
                  </a:cubicBezTo>
                  <a:cubicBezTo>
                    <a:pt x="358" y="274"/>
                    <a:pt x="358" y="274"/>
                    <a:pt x="358" y="274"/>
                  </a:cubicBezTo>
                  <a:cubicBezTo>
                    <a:pt x="358" y="277"/>
                    <a:pt x="358" y="277"/>
                    <a:pt x="358" y="277"/>
                  </a:cubicBezTo>
                  <a:cubicBezTo>
                    <a:pt x="362" y="273"/>
                    <a:pt x="358" y="277"/>
                    <a:pt x="358" y="277"/>
                  </a:cubicBezTo>
                  <a:cubicBezTo>
                    <a:pt x="354" y="278"/>
                    <a:pt x="354" y="278"/>
                    <a:pt x="354" y="278"/>
                  </a:cubicBezTo>
                  <a:cubicBezTo>
                    <a:pt x="354" y="278"/>
                    <a:pt x="351" y="282"/>
                    <a:pt x="355" y="282"/>
                  </a:cubicBezTo>
                  <a:cubicBezTo>
                    <a:pt x="359" y="281"/>
                    <a:pt x="359" y="281"/>
                    <a:pt x="359" y="281"/>
                  </a:cubicBezTo>
                  <a:cubicBezTo>
                    <a:pt x="363" y="280"/>
                    <a:pt x="367" y="280"/>
                    <a:pt x="367" y="283"/>
                  </a:cubicBezTo>
                  <a:cubicBezTo>
                    <a:pt x="368" y="287"/>
                    <a:pt x="371" y="283"/>
                    <a:pt x="371" y="283"/>
                  </a:cubicBezTo>
                  <a:cubicBezTo>
                    <a:pt x="376" y="286"/>
                    <a:pt x="376" y="286"/>
                    <a:pt x="376" y="286"/>
                  </a:cubicBezTo>
                  <a:cubicBezTo>
                    <a:pt x="380" y="285"/>
                    <a:pt x="380" y="285"/>
                    <a:pt x="384" y="288"/>
                  </a:cubicBezTo>
                  <a:cubicBezTo>
                    <a:pt x="380" y="289"/>
                    <a:pt x="380" y="289"/>
                    <a:pt x="384" y="288"/>
                  </a:cubicBezTo>
                  <a:cubicBezTo>
                    <a:pt x="384" y="288"/>
                    <a:pt x="384" y="288"/>
                    <a:pt x="388" y="288"/>
                  </a:cubicBezTo>
                  <a:cubicBezTo>
                    <a:pt x="384" y="288"/>
                    <a:pt x="384" y="288"/>
                    <a:pt x="384" y="288"/>
                  </a:cubicBezTo>
                  <a:cubicBezTo>
                    <a:pt x="388" y="284"/>
                    <a:pt x="388" y="288"/>
                    <a:pt x="392" y="287"/>
                  </a:cubicBezTo>
                  <a:cubicBezTo>
                    <a:pt x="392" y="287"/>
                    <a:pt x="396" y="286"/>
                    <a:pt x="392" y="287"/>
                  </a:cubicBezTo>
                  <a:cubicBezTo>
                    <a:pt x="396" y="290"/>
                    <a:pt x="392" y="287"/>
                    <a:pt x="396" y="286"/>
                  </a:cubicBezTo>
                  <a:cubicBezTo>
                    <a:pt x="395" y="283"/>
                    <a:pt x="399" y="282"/>
                    <a:pt x="399" y="282"/>
                  </a:cubicBezTo>
                  <a:cubicBezTo>
                    <a:pt x="400" y="286"/>
                    <a:pt x="400" y="286"/>
                    <a:pt x="400" y="286"/>
                  </a:cubicBezTo>
                  <a:cubicBezTo>
                    <a:pt x="404" y="285"/>
                    <a:pt x="400" y="286"/>
                    <a:pt x="403" y="282"/>
                  </a:cubicBezTo>
                  <a:cubicBezTo>
                    <a:pt x="407" y="281"/>
                    <a:pt x="407" y="281"/>
                    <a:pt x="407" y="281"/>
                  </a:cubicBezTo>
                  <a:cubicBezTo>
                    <a:pt x="411" y="281"/>
                    <a:pt x="411" y="281"/>
                    <a:pt x="411" y="281"/>
                  </a:cubicBezTo>
                  <a:cubicBezTo>
                    <a:pt x="415" y="276"/>
                    <a:pt x="411" y="277"/>
                    <a:pt x="411" y="277"/>
                  </a:cubicBezTo>
                  <a:cubicBezTo>
                    <a:pt x="410" y="274"/>
                    <a:pt x="414" y="273"/>
                    <a:pt x="414" y="273"/>
                  </a:cubicBezTo>
                  <a:cubicBezTo>
                    <a:pt x="414" y="269"/>
                    <a:pt x="414" y="269"/>
                    <a:pt x="418" y="269"/>
                  </a:cubicBezTo>
                  <a:cubicBezTo>
                    <a:pt x="422" y="268"/>
                    <a:pt x="421" y="261"/>
                    <a:pt x="425" y="264"/>
                  </a:cubicBezTo>
                  <a:cubicBezTo>
                    <a:pt x="425" y="261"/>
                    <a:pt x="425" y="261"/>
                    <a:pt x="428" y="257"/>
                  </a:cubicBezTo>
                  <a:cubicBezTo>
                    <a:pt x="432" y="256"/>
                    <a:pt x="432" y="256"/>
                    <a:pt x="432" y="256"/>
                  </a:cubicBezTo>
                  <a:cubicBezTo>
                    <a:pt x="436" y="255"/>
                    <a:pt x="435" y="252"/>
                    <a:pt x="436" y="255"/>
                  </a:cubicBezTo>
                  <a:cubicBezTo>
                    <a:pt x="436" y="255"/>
                    <a:pt x="435" y="252"/>
                    <a:pt x="439" y="251"/>
                  </a:cubicBezTo>
                  <a:cubicBezTo>
                    <a:pt x="435" y="248"/>
                    <a:pt x="439" y="248"/>
                    <a:pt x="442" y="244"/>
                  </a:cubicBezTo>
                  <a:cubicBezTo>
                    <a:pt x="446" y="240"/>
                    <a:pt x="442" y="240"/>
                    <a:pt x="441" y="237"/>
                  </a:cubicBezTo>
                  <a:cubicBezTo>
                    <a:pt x="441" y="237"/>
                    <a:pt x="437" y="237"/>
                    <a:pt x="433" y="238"/>
                  </a:cubicBezTo>
                  <a:cubicBezTo>
                    <a:pt x="434" y="241"/>
                    <a:pt x="429" y="238"/>
                    <a:pt x="425" y="239"/>
                  </a:cubicBezTo>
                  <a:cubicBezTo>
                    <a:pt x="421" y="236"/>
                    <a:pt x="421" y="236"/>
                    <a:pt x="421" y="236"/>
                  </a:cubicBezTo>
                  <a:cubicBezTo>
                    <a:pt x="417" y="237"/>
                    <a:pt x="417" y="233"/>
                    <a:pt x="413" y="234"/>
                  </a:cubicBezTo>
                  <a:cubicBezTo>
                    <a:pt x="412" y="230"/>
                    <a:pt x="416" y="230"/>
                    <a:pt x="416" y="230"/>
                  </a:cubicBezTo>
                  <a:cubicBezTo>
                    <a:pt x="412" y="227"/>
                    <a:pt x="412" y="227"/>
                    <a:pt x="412" y="227"/>
                  </a:cubicBezTo>
                  <a:cubicBezTo>
                    <a:pt x="415" y="223"/>
                    <a:pt x="415" y="223"/>
                    <a:pt x="415" y="223"/>
                  </a:cubicBezTo>
                  <a:cubicBezTo>
                    <a:pt x="418" y="219"/>
                    <a:pt x="418" y="219"/>
                    <a:pt x="418" y="219"/>
                  </a:cubicBezTo>
                  <a:cubicBezTo>
                    <a:pt x="414" y="216"/>
                    <a:pt x="418" y="215"/>
                    <a:pt x="414" y="216"/>
                  </a:cubicBezTo>
                  <a:cubicBezTo>
                    <a:pt x="414" y="216"/>
                    <a:pt x="414" y="216"/>
                    <a:pt x="414" y="216"/>
                  </a:cubicBezTo>
                  <a:cubicBezTo>
                    <a:pt x="410" y="216"/>
                    <a:pt x="406" y="213"/>
                    <a:pt x="406" y="213"/>
                  </a:cubicBezTo>
                  <a:cubicBezTo>
                    <a:pt x="405" y="210"/>
                    <a:pt x="401" y="210"/>
                    <a:pt x="401" y="207"/>
                  </a:cubicBezTo>
                  <a:cubicBezTo>
                    <a:pt x="401" y="207"/>
                    <a:pt x="401" y="207"/>
                    <a:pt x="405" y="206"/>
                  </a:cubicBezTo>
                  <a:cubicBezTo>
                    <a:pt x="408" y="202"/>
                    <a:pt x="409" y="206"/>
                    <a:pt x="409" y="206"/>
                  </a:cubicBezTo>
                  <a:cubicBezTo>
                    <a:pt x="413" y="205"/>
                    <a:pt x="412" y="201"/>
                    <a:pt x="412" y="201"/>
                  </a:cubicBezTo>
                  <a:cubicBezTo>
                    <a:pt x="416" y="201"/>
                    <a:pt x="416" y="201"/>
                    <a:pt x="416" y="201"/>
                  </a:cubicBezTo>
                  <a:cubicBezTo>
                    <a:pt x="419" y="197"/>
                    <a:pt x="415" y="197"/>
                    <a:pt x="419" y="193"/>
                  </a:cubicBezTo>
                  <a:cubicBezTo>
                    <a:pt x="419" y="193"/>
                    <a:pt x="419" y="193"/>
                    <a:pt x="418" y="190"/>
                  </a:cubicBezTo>
                  <a:cubicBezTo>
                    <a:pt x="414" y="190"/>
                    <a:pt x="410" y="191"/>
                    <a:pt x="410" y="187"/>
                  </a:cubicBezTo>
                  <a:cubicBezTo>
                    <a:pt x="409" y="184"/>
                    <a:pt x="409" y="184"/>
                    <a:pt x="409" y="184"/>
                  </a:cubicBezTo>
                  <a:cubicBezTo>
                    <a:pt x="405" y="181"/>
                    <a:pt x="405" y="181"/>
                    <a:pt x="405" y="177"/>
                  </a:cubicBezTo>
                  <a:cubicBezTo>
                    <a:pt x="405" y="177"/>
                    <a:pt x="405" y="177"/>
                    <a:pt x="408" y="177"/>
                  </a:cubicBezTo>
                  <a:cubicBezTo>
                    <a:pt x="408" y="177"/>
                    <a:pt x="412" y="176"/>
                    <a:pt x="412" y="173"/>
                  </a:cubicBezTo>
                  <a:cubicBezTo>
                    <a:pt x="411" y="169"/>
                    <a:pt x="407" y="170"/>
                    <a:pt x="407" y="170"/>
                  </a:cubicBezTo>
                  <a:cubicBezTo>
                    <a:pt x="403" y="170"/>
                    <a:pt x="407" y="166"/>
                    <a:pt x="403" y="167"/>
                  </a:cubicBezTo>
                  <a:cubicBezTo>
                    <a:pt x="402" y="163"/>
                    <a:pt x="402" y="163"/>
                    <a:pt x="402" y="163"/>
                  </a:cubicBezTo>
                  <a:cubicBezTo>
                    <a:pt x="402" y="160"/>
                    <a:pt x="402" y="160"/>
                    <a:pt x="402" y="160"/>
                  </a:cubicBezTo>
                  <a:cubicBezTo>
                    <a:pt x="402" y="160"/>
                    <a:pt x="402" y="160"/>
                    <a:pt x="402" y="160"/>
                  </a:cubicBezTo>
                  <a:cubicBezTo>
                    <a:pt x="401" y="156"/>
                    <a:pt x="401" y="156"/>
                    <a:pt x="401" y="156"/>
                  </a:cubicBezTo>
                  <a:cubicBezTo>
                    <a:pt x="393" y="154"/>
                    <a:pt x="390" y="158"/>
                    <a:pt x="386" y="159"/>
                  </a:cubicBezTo>
                  <a:cubicBezTo>
                    <a:pt x="386" y="159"/>
                    <a:pt x="382" y="159"/>
                    <a:pt x="382" y="163"/>
                  </a:cubicBezTo>
                  <a:cubicBezTo>
                    <a:pt x="382" y="163"/>
                    <a:pt x="387" y="166"/>
                    <a:pt x="383" y="166"/>
                  </a:cubicBezTo>
                  <a:cubicBezTo>
                    <a:pt x="383" y="166"/>
                    <a:pt x="383" y="166"/>
                    <a:pt x="379" y="170"/>
                  </a:cubicBezTo>
                  <a:cubicBezTo>
                    <a:pt x="375" y="171"/>
                    <a:pt x="375" y="171"/>
                    <a:pt x="375" y="171"/>
                  </a:cubicBezTo>
                  <a:cubicBezTo>
                    <a:pt x="375" y="167"/>
                    <a:pt x="375" y="167"/>
                    <a:pt x="375" y="167"/>
                  </a:cubicBezTo>
                  <a:cubicBezTo>
                    <a:pt x="375" y="167"/>
                    <a:pt x="379" y="167"/>
                    <a:pt x="378" y="163"/>
                  </a:cubicBezTo>
                  <a:cubicBezTo>
                    <a:pt x="378" y="160"/>
                    <a:pt x="378" y="160"/>
                    <a:pt x="378" y="160"/>
                  </a:cubicBezTo>
                  <a:cubicBezTo>
                    <a:pt x="377" y="156"/>
                    <a:pt x="377" y="156"/>
                    <a:pt x="377" y="156"/>
                  </a:cubicBezTo>
                  <a:cubicBezTo>
                    <a:pt x="377" y="153"/>
                    <a:pt x="377" y="153"/>
                    <a:pt x="380" y="149"/>
                  </a:cubicBezTo>
                  <a:cubicBezTo>
                    <a:pt x="380" y="149"/>
                    <a:pt x="384" y="148"/>
                    <a:pt x="388" y="144"/>
                  </a:cubicBezTo>
                  <a:cubicBezTo>
                    <a:pt x="387" y="137"/>
                    <a:pt x="387" y="137"/>
                    <a:pt x="387" y="137"/>
                  </a:cubicBezTo>
                  <a:cubicBezTo>
                    <a:pt x="391" y="136"/>
                    <a:pt x="391" y="136"/>
                    <a:pt x="394" y="132"/>
                  </a:cubicBezTo>
                  <a:cubicBezTo>
                    <a:pt x="394" y="132"/>
                    <a:pt x="394" y="132"/>
                    <a:pt x="394" y="132"/>
                  </a:cubicBezTo>
                  <a:cubicBezTo>
                    <a:pt x="397" y="128"/>
                    <a:pt x="397" y="128"/>
                    <a:pt x="401" y="128"/>
                  </a:cubicBezTo>
                  <a:cubicBezTo>
                    <a:pt x="401" y="124"/>
                    <a:pt x="401" y="124"/>
                    <a:pt x="401" y="124"/>
                  </a:cubicBezTo>
                  <a:cubicBezTo>
                    <a:pt x="401" y="124"/>
                    <a:pt x="401" y="124"/>
                    <a:pt x="401" y="124"/>
                  </a:cubicBezTo>
                  <a:cubicBezTo>
                    <a:pt x="404" y="120"/>
                    <a:pt x="404" y="120"/>
                    <a:pt x="404" y="120"/>
                  </a:cubicBezTo>
                  <a:cubicBezTo>
                    <a:pt x="404" y="116"/>
                    <a:pt x="400" y="121"/>
                    <a:pt x="400" y="121"/>
                  </a:cubicBezTo>
                  <a:cubicBezTo>
                    <a:pt x="396" y="121"/>
                    <a:pt x="404" y="116"/>
                    <a:pt x="404" y="116"/>
                  </a:cubicBezTo>
                  <a:cubicBezTo>
                    <a:pt x="403" y="113"/>
                    <a:pt x="403" y="113"/>
                    <a:pt x="403" y="113"/>
                  </a:cubicBezTo>
                  <a:cubicBezTo>
                    <a:pt x="407" y="112"/>
                    <a:pt x="407" y="112"/>
                    <a:pt x="407" y="112"/>
                  </a:cubicBezTo>
                  <a:cubicBezTo>
                    <a:pt x="408" y="116"/>
                    <a:pt x="412" y="115"/>
                    <a:pt x="412" y="115"/>
                  </a:cubicBezTo>
                  <a:cubicBezTo>
                    <a:pt x="416" y="115"/>
                    <a:pt x="416" y="115"/>
                    <a:pt x="416" y="115"/>
                  </a:cubicBezTo>
                  <a:cubicBezTo>
                    <a:pt x="420" y="114"/>
                    <a:pt x="415" y="111"/>
                    <a:pt x="419" y="111"/>
                  </a:cubicBezTo>
                  <a:cubicBezTo>
                    <a:pt x="419" y="111"/>
                    <a:pt x="423" y="110"/>
                    <a:pt x="419" y="111"/>
                  </a:cubicBezTo>
                  <a:cubicBezTo>
                    <a:pt x="423" y="107"/>
                    <a:pt x="423" y="107"/>
                    <a:pt x="419" y="107"/>
                  </a:cubicBezTo>
                  <a:cubicBezTo>
                    <a:pt x="418" y="104"/>
                    <a:pt x="418" y="100"/>
                    <a:pt x="422" y="100"/>
                  </a:cubicBezTo>
                  <a:cubicBezTo>
                    <a:pt x="421" y="96"/>
                    <a:pt x="421" y="93"/>
                    <a:pt x="421" y="93"/>
                  </a:cubicBezTo>
                  <a:cubicBezTo>
                    <a:pt x="416" y="90"/>
                    <a:pt x="420" y="85"/>
                    <a:pt x="420" y="85"/>
                  </a:cubicBezTo>
                  <a:cubicBezTo>
                    <a:pt x="423" y="81"/>
                    <a:pt x="423" y="81"/>
                    <a:pt x="423" y="81"/>
                  </a:cubicBezTo>
                  <a:cubicBezTo>
                    <a:pt x="422" y="78"/>
                    <a:pt x="422" y="78"/>
                    <a:pt x="422" y="78"/>
                  </a:cubicBezTo>
                  <a:cubicBezTo>
                    <a:pt x="422" y="74"/>
                    <a:pt x="425" y="67"/>
                    <a:pt x="425" y="67"/>
                  </a:cubicBezTo>
                  <a:cubicBezTo>
                    <a:pt x="429" y="66"/>
                    <a:pt x="428" y="63"/>
                    <a:pt x="428" y="63"/>
                  </a:cubicBezTo>
                  <a:cubicBezTo>
                    <a:pt x="432" y="62"/>
                    <a:pt x="432" y="59"/>
                    <a:pt x="432" y="59"/>
                  </a:cubicBezTo>
                  <a:cubicBezTo>
                    <a:pt x="436" y="58"/>
                    <a:pt x="435" y="54"/>
                    <a:pt x="435" y="54"/>
                  </a:cubicBezTo>
                  <a:cubicBezTo>
                    <a:pt x="431" y="52"/>
                    <a:pt x="427" y="52"/>
                    <a:pt x="423" y="53"/>
                  </a:cubicBezTo>
                  <a:cubicBezTo>
                    <a:pt x="419" y="53"/>
                    <a:pt x="419" y="53"/>
                    <a:pt x="419" y="53"/>
                  </a:cubicBezTo>
                  <a:close/>
                  <a:moveTo>
                    <a:pt x="253" y="332"/>
                  </a:moveTo>
                  <a:cubicBezTo>
                    <a:pt x="249" y="333"/>
                    <a:pt x="253" y="329"/>
                    <a:pt x="253" y="332"/>
                  </a:cubicBezTo>
                  <a:close/>
                  <a:moveTo>
                    <a:pt x="342" y="276"/>
                  </a:moveTo>
                  <a:cubicBezTo>
                    <a:pt x="342" y="276"/>
                    <a:pt x="342" y="280"/>
                    <a:pt x="346" y="279"/>
                  </a:cubicBezTo>
                  <a:cubicBezTo>
                    <a:pt x="342" y="280"/>
                    <a:pt x="342" y="280"/>
                    <a:pt x="342" y="280"/>
                  </a:cubicBezTo>
                  <a:cubicBezTo>
                    <a:pt x="342" y="276"/>
                    <a:pt x="342" y="276"/>
                    <a:pt x="342" y="276"/>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42" name="Freeform 12"/>
            <p:cNvSpPr>
              <a:spLocks/>
            </p:cNvSpPr>
            <p:nvPr/>
          </p:nvSpPr>
          <p:spPr bwMode="gray">
            <a:xfrm>
              <a:off x="7356475" y="4522788"/>
              <a:ext cx="76200" cy="169863"/>
            </a:xfrm>
            <a:custGeom>
              <a:avLst/>
              <a:gdLst>
                <a:gd name="T0" fmla="*/ 34 w 39"/>
                <a:gd name="T1" fmla="*/ 25 h 67"/>
                <a:gd name="T2" fmla="*/ 32 w 39"/>
                <a:gd name="T3" fmla="*/ 14 h 67"/>
                <a:gd name="T4" fmla="*/ 33 w 39"/>
                <a:gd name="T5" fmla="*/ 18 h 67"/>
                <a:gd name="T6" fmla="*/ 31 w 39"/>
                <a:gd name="T7" fmla="*/ 7 h 67"/>
                <a:gd name="T8" fmla="*/ 26 w 39"/>
                <a:gd name="T9" fmla="*/ 0 h 67"/>
                <a:gd name="T10" fmla="*/ 23 w 39"/>
                <a:gd name="T11" fmla="*/ 4 h 67"/>
                <a:gd name="T12" fmla="*/ 27 w 39"/>
                <a:gd name="T13" fmla="*/ 7 h 67"/>
                <a:gd name="T14" fmla="*/ 20 w 39"/>
                <a:gd name="T15" fmla="*/ 12 h 67"/>
                <a:gd name="T16" fmla="*/ 13 w 39"/>
                <a:gd name="T17" fmla="*/ 17 h 67"/>
                <a:gd name="T18" fmla="*/ 5 w 39"/>
                <a:gd name="T19" fmla="*/ 18 h 67"/>
                <a:gd name="T20" fmla="*/ 6 w 39"/>
                <a:gd name="T21" fmla="*/ 25 h 67"/>
                <a:gd name="T22" fmla="*/ 3 w 39"/>
                <a:gd name="T23" fmla="*/ 30 h 67"/>
                <a:gd name="T24" fmla="*/ 3 w 39"/>
                <a:gd name="T25" fmla="*/ 30 h 67"/>
                <a:gd name="T26" fmla="*/ 3 w 39"/>
                <a:gd name="T27" fmla="*/ 30 h 67"/>
                <a:gd name="T28" fmla="*/ 7 w 39"/>
                <a:gd name="T29" fmla="*/ 33 h 67"/>
                <a:gd name="T30" fmla="*/ 3 w 39"/>
                <a:gd name="T31" fmla="*/ 33 h 67"/>
                <a:gd name="T32" fmla="*/ 4 w 39"/>
                <a:gd name="T33" fmla="*/ 37 h 67"/>
                <a:gd name="T34" fmla="*/ 4 w 39"/>
                <a:gd name="T35" fmla="*/ 37 h 67"/>
                <a:gd name="T36" fmla="*/ 8 w 39"/>
                <a:gd name="T37" fmla="*/ 40 h 67"/>
                <a:gd name="T38" fmla="*/ 5 w 39"/>
                <a:gd name="T39" fmla="*/ 44 h 67"/>
                <a:gd name="T40" fmla="*/ 6 w 39"/>
                <a:gd name="T41" fmla="*/ 48 h 67"/>
                <a:gd name="T42" fmla="*/ 9 w 39"/>
                <a:gd name="T43" fmla="*/ 44 h 67"/>
                <a:gd name="T44" fmla="*/ 9 w 39"/>
                <a:gd name="T45" fmla="*/ 48 h 67"/>
                <a:gd name="T46" fmla="*/ 10 w 39"/>
                <a:gd name="T47" fmla="*/ 51 h 67"/>
                <a:gd name="T48" fmla="*/ 10 w 39"/>
                <a:gd name="T49" fmla="*/ 51 h 67"/>
                <a:gd name="T50" fmla="*/ 14 w 39"/>
                <a:gd name="T51" fmla="*/ 54 h 67"/>
                <a:gd name="T52" fmla="*/ 14 w 39"/>
                <a:gd name="T53" fmla="*/ 54 h 67"/>
                <a:gd name="T54" fmla="*/ 14 w 39"/>
                <a:gd name="T55" fmla="*/ 54 h 67"/>
                <a:gd name="T56" fmla="*/ 18 w 39"/>
                <a:gd name="T57" fmla="*/ 54 h 67"/>
                <a:gd name="T58" fmla="*/ 15 w 39"/>
                <a:gd name="T59" fmla="*/ 58 h 67"/>
                <a:gd name="T60" fmla="*/ 23 w 39"/>
                <a:gd name="T61" fmla="*/ 61 h 67"/>
                <a:gd name="T62" fmla="*/ 27 w 39"/>
                <a:gd name="T63" fmla="*/ 64 h 67"/>
                <a:gd name="T64" fmla="*/ 27 w 39"/>
                <a:gd name="T65" fmla="*/ 64 h 67"/>
                <a:gd name="T66" fmla="*/ 31 w 39"/>
                <a:gd name="T67" fmla="*/ 63 h 67"/>
                <a:gd name="T68" fmla="*/ 27 w 39"/>
                <a:gd name="T69" fmla="*/ 64 h 67"/>
                <a:gd name="T70" fmla="*/ 31 w 39"/>
                <a:gd name="T71" fmla="*/ 59 h 67"/>
                <a:gd name="T72" fmla="*/ 30 w 39"/>
                <a:gd name="T73" fmla="*/ 56 h 67"/>
                <a:gd name="T74" fmla="*/ 34 w 39"/>
                <a:gd name="T75" fmla="*/ 55 h 67"/>
                <a:gd name="T76" fmla="*/ 33 w 39"/>
                <a:gd name="T77" fmla="*/ 48 h 67"/>
                <a:gd name="T78" fmla="*/ 36 w 39"/>
                <a:gd name="T79" fmla="*/ 40 h 67"/>
                <a:gd name="T80" fmla="*/ 34 w 39"/>
                <a:gd name="T81" fmla="*/ 2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 h="67">
                  <a:moveTo>
                    <a:pt x="34" y="25"/>
                  </a:moveTo>
                  <a:cubicBezTo>
                    <a:pt x="33" y="22"/>
                    <a:pt x="37" y="17"/>
                    <a:pt x="32" y="14"/>
                  </a:cubicBezTo>
                  <a:cubicBezTo>
                    <a:pt x="32" y="14"/>
                    <a:pt x="32" y="14"/>
                    <a:pt x="33" y="18"/>
                  </a:cubicBezTo>
                  <a:cubicBezTo>
                    <a:pt x="29" y="18"/>
                    <a:pt x="31" y="7"/>
                    <a:pt x="31" y="7"/>
                  </a:cubicBezTo>
                  <a:cubicBezTo>
                    <a:pt x="31" y="3"/>
                    <a:pt x="30" y="0"/>
                    <a:pt x="26" y="0"/>
                  </a:cubicBezTo>
                  <a:cubicBezTo>
                    <a:pt x="26" y="0"/>
                    <a:pt x="27" y="4"/>
                    <a:pt x="23" y="4"/>
                  </a:cubicBezTo>
                  <a:cubicBezTo>
                    <a:pt x="23" y="8"/>
                    <a:pt x="27" y="7"/>
                    <a:pt x="27" y="7"/>
                  </a:cubicBezTo>
                  <a:cubicBezTo>
                    <a:pt x="28" y="15"/>
                    <a:pt x="24" y="12"/>
                    <a:pt x="20" y="12"/>
                  </a:cubicBezTo>
                  <a:cubicBezTo>
                    <a:pt x="16" y="13"/>
                    <a:pt x="17" y="16"/>
                    <a:pt x="13" y="17"/>
                  </a:cubicBezTo>
                  <a:cubicBezTo>
                    <a:pt x="13" y="17"/>
                    <a:pt x="10" y="21"/>
                    <a:pt x="5" y="18"/>
                  </a:cubicBezTo>
                  <a:cubicBezTo>
                    <a:pt x="6" y="22"/>
                    <a:pt x="2" y="22"/>
                    <a:pt x="6" y="25"/>
                  </a:cubicBezTo>
                  <a:cubicBezTo>
                    <a:pt x="3" y="30"/>
                    <a:pt x="3" y="30"/>
                    <a:pt x="3" y="30"/>
                  </a:cubicBezTo>
                  <a:cubicBezTo>
                    <a:pt x="3" y="30"/>
                    <a:pt x="3" y="30"/>
                    <a:pt x="3" y="30"/>
                  </a:cubicBezTo>
                  <a:cubicBezTo>
                    <a:pt x="3" y="30"/>
                    <a:pt x="3" y="30"/>
                    <a:pt x="3" y="30"/>
                  </a:cubicBezTo>
                  <a:cubicBezTo>
                    <a:pt x="7" y="33"/>
                    <a:pt x="7" y="33"/>
                    <a:pt x="7" y="33"/>
                  </a:cubicBezTo>
                  <a:cubicBezTo>
                    <a:pt x="3" y="33"/>
                    <a:pt x="3" y="33"/>
                    <a:pt x="3" y="33"/>
                  </a:cubicBezTo>
                  <a:cubicBezTo>
                    <a:pt x="4" y="37"/>
                    <a:pt x="4" y="37"/>
                    <a:pt x="4" y="37"/>
                  </a:cubicBezTo>
                  <a:cubicBezTo>
                    <a:pt x="4" y="37"/>
                    <a:pt x="4" y="37"/>
                    <a:pt x="4" y="37"/>
                  </a:cubicBezTo>
                  <a:cubicBezTo>
                    <a:pt x="0" y="38"/>
                    <a:pt x="12" y="36"/>
                    <a:pt x="8" y="40"/>
                  </a:cubicBezTo>
                  <a:cubicBezTo>
                    <a:pt x="9" y="44"/>
                    <a:pt x="5" y="44"/>
                    <a:pt x="5" y="44"/>
                  </a:cubicBezTo>
                  <a:cubicBezTo>
                    <a:pt x="6" y="48"/>
                    <a:pt x="6" y="48"/>
                    <a:pt x="6" y="48"/>
                  </a:cubicBezTo>
                  <a:cubicBezTo>
                    <a:pt x="9" y="44"/>
                    <a:pt x="9" y="44"/>
                    <a:pt x="9" y="44"/>
                  </a:cubicBezTo>
                  <a:cubicBezTo>
                    <a:pt x="13" y="47"/>
                    <a:pt x="13" y="47"/>
                    <a:pt x="9" y="48"/>
                  </a:cubicBezTo>
                  <a:cubicBezTo>
                    <a:pt x="14" y="51"/>
                    <a:pt x="10" y="51"/>
                    <a:pt x="10" y="51"/>
                  </a:cubicBezTo>
                  <a:cubicBezTo>
                    <a:pt x="10" y="51"/>
                    <a:pt x="10" y="51"/>
                    <a:pt x="10" y="51"/>
                  </a:cubicBezTo>
                  <a:cubicBezTo>
                    <a:pt x="10" y="55"/>
                    <a:pt x="10" y="55"/>
                    <a:pt x="14" y="54"/>
                  </a:cubicBezTo>
                  <a:cubicBezTo>
                    <a:pt x="14" y="54"/>
                    <a:pt x="10" y="55"/>
                    <a:pt x="14" y="54"/>
                  </a:cubicBezTo>
                  <a:cubicBezTo>
                    <a:pt x="14" y="54"/>
                    <a:pt x="14" y="54"/>
                    <a:pt x="14" y="54"/>
                  </a:cubicBezTo>
                  <a:cubicBezTo>
                    <a:pt x="18" y="54"/>
                    <a:pt x="18" y="54"/>
                    <a:pt x="18" y="54"/>
                  </a:cubicBezTo>
                  <a:cubicBezTo>
                    <a:pt x="15" y="58"/>
                    <a:pt x="14" y="54"/>
                    <a:pt x="15" y="58"/>
                  </a:cubicBezTo>
                  <a:cubicBezTo>
                    <a:pt x="15" y="62"/>
                    <a:pt x="24" y="64"/>
                    <a:pt x="23" y="61"/>
                  </a:cubicBezTo>
                  <a:cubicBezTo>
                    <a:pt x="24" y="64"/>
                    <a:pt x="24" y="64"/>
                    <a:pt x="27" y="64"/>
                  </a:cubicBezTo>
                  <a:cubicBezTo>
                    <a:pt x="27" y="64"/>
                    <a:pt x="24" y="64"/>
                    <a:pt x="27" y="64"/>
                  </a:cubicBezTo>
                  <a:cubicBezTo>
                    <a:pt x="28" y="67"/>
                    <a:pt x="32" y="67"/>
                    <a:pt x="31" y="63"/>
                  </a:cubicBezTo>
                  <a:cubicBezTo>
                    <a:pt x="31" y="63"/>
                    <a:pt x="31" y="63"/>
                    <a:pt x="27" y="64"/>
                  </a:cubicBezTo>
                  <a:cubicBezTo>
                    <a:pt x="31" y="59"/>
                    <a:pt x="31" y="59"/>
                    <a:pt x="31" y="59"/>
                  </a:cubicBezTo>
                  <a:cubicBezTo>
                    <a:pt x="34" y="55"/>
                    <a:pt x="30" y="56"/>
                    <a:pt x="30" y="56"/>
                  </a:cubicBezTo>
                  <a:cubicBezTo>
                    <a:pt x="34" y="55"/>
                    <a:pt x="34" y="55"/>
                    <a:pt x="34" y="55"/>
                  </a:cubicBezTo>
                  <a:cubicBezTo>
                    <a:pt x="34" y="52"/>
                    <a:pt x="34" y="52"/>
                    <a:pt x="33" y="48"/>
                  </a:cubicBezTo>
                  <a:cubicBezTo>
                    <a:pt x="33" y="44"/>
                    <a:pt x="32" y="41"/>
                    <a:pt x="36" y="40"/>
                  </a:cubicBezTo>
                  <a:cubicBezTo>
                    <a:pt x="39" y="32"/>
                    <a:pt x="38" y="28"/>
                    <a:pt x="34" y="25"/>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43" name="Freeform 13"/>
            <p:cNvSpPr>
              <a:spLocks/>
            </p:cNvSpPr>
            <p:nvPr/>
          </p:nvSpPr>
          <p:spPr bwMode="gray">
            <a:xfrm>
              <a:off x="6873875" y="3767138"/>
              <a:ext cx="258763" cy="184150"/>
            </a:xfrm>
            <a:custGeom>
              <a:avLst/>
              <a:gdLst>
                <a:gd name="T0" fmla="*/ 127 w 132"/>
                <a:gd name="T1" fmla="*/ 30 h 73"/>
                <a:gd name="T2" fmla="*/ 127 w 132"/>
                <a:gd name="T3" fmla="*/ 27 h 73"/>
                <a:gd name="T4" fmla="*/ 118 w 132"/>
                <a:gd name="T5" fmla="*/ 24 h 73"/>
                <a:gd name="T6" fmla="*/ 106 w 132"/>
                <a:gd name="T7" fmla="*/ 22 h 73"/>
                <a:gd name="T8" fmla="*/ 109 w 132"/>
                <a:gd name="T9" fmla="*/ 15 h 73"/>
                <a:gd name="T10" fmla="*/ 112 w 132"/>
                <a:gd name="T11" fmla="*/ 11 h 73"/>
                <a:gd name="T12" fmla="*/ 99 w 132"/>
                <a:gd name="T13" fmla="*/ 5 h 73"/>
                <a:gd name="T14" fmla="*/ 91 w 132"/>
                <a:gd name="T15" fmla="*/ 6 h 73"/>
                <a:gd name="T16" fmla="*/ 87 w 132"/>
                <a:gd name="T17" fmla="*/ 7 h 73"/>
                <a:gd name="T18" fmla="*/ 82 w 132"/>
                <a:gd name="T19" fmla="*/ 1 h 73"/>
                <a:gd name="T20" fmla="*/ 74 w 132"/>
                <a:gd name="T21" fmla="*/ 2 h 73"/>
                <a:gd name="T22" fmla="*/ 74 w 132"/>
                <a:gd name="T23" fmla="*/ 2 h 73"/>
                <a:gd name="T24" fmla="*/ 66 w 132"/>
                <a:gd name="T25" fmla="*/ 3 h 73"/>
                <a:gd name="T26" fmla="*/ 63 w 132"/>
                <a:gd name="T27" fmla="*/ 7 h 73"/>
                <a:gd name="T28" fmla="*/ 59 w 132"/>
                <a:gd name="T29" fmla="*/ 11 h 73"/>
                <a:gd name="T30" fmla="*/ 51 w 132"/>
                <a:gd name="T31" fmla="*/ 12 h 73"/>
                <a:gd name="T32" fmla="*/ 43 w 132"/>
                <a:gd name="T33" fmla="*/ 13 h 73"/>
                <a:gd name="T34" fmla="*/ 31 w 132"/>
                <a:gd name="T35" fmla="*/ 15 h 73"/>
                <a:gd name="T36" fmla="*/ 27 w 132"/>
                <a:gd name="T37" fmla="*/ 12 h 73"/>
                <a:gd name="T38" fmla="*/ 8 w 132"/>
                <a:gd name="T39" fmla="*/ 22 h 73"/>
                <a:gd name="T40" fmla="*/ 5 w 132"/>
                <a:gd name="T41" fmla="*/ 33 h 73"/>
                <a:gd name="T42" fmla="*/ 10 w 132"/>
                <a:gd name="T43" fmla="*/ 36 h 73"/>
                <a:gd name="T44" fmla="*/ 18 w 132"/>
                <a:gd name="T45" fmla="*/ 39 h 73"/>
                <a:gd name="T46" fmla="*/ 26 w 132"/>
                <a:gd name="T47" fmla="*/ 37 h 73"/>
                <a:gd name="T48" fmla="*/ 27 w 132"/>
                <a:gd name="T49" fmla="*/ 44 h 73"/>
                <a:gd name="T50" fmla="*/ 35 w 132"/>
                <a:gd name="T51" fmla="*/ 43 h 73"/>
                <a:gd name="T52" fmla="*/ 40 w 132"/>
                <a:gd name="T53" fmla="*/ 50 h 73"/>
                <a:gd name="T54" fmla="*/ 52 w 132"/>
                <a:gd name="T55" fmla="*/ 48 h 73"/>
                <a:gd name="T56" fmla="*/ 57 w 132"/>
                <a:gd name="T57" fmla="*/ 51 h 73"/>
                <a:gd name="T58" fmla="*/ 61 w 132"/>
                <a:gd name="T59" fmla="*/ 54 h 73"/>
                <a:gd name="T60" fmla="*/ 58 w 132"/>
                <a:gd name="T61" fmla="*/ 62 h 73"/>
                <a:gd name="T62" fmla="*/ 74 w 132"/>
                <a:gd name="T63" fmla="*/ 59 h 73"/>
                <a:gd name="T64" fmla="*/ 81 w 132"/>
                <a:gd name="T65" fmla="*/ 51 h 73"/>
                <a:gd name="T66" fmla="*/ 82 w 132"/>
                <a:gd name="T67" fmla="*/ 58 h 73"/>
                <a:gd name="T68" fmla="*/ 87 w 132"/>
                <a:gd name="T69" fmla="*/ 65 h 73"/>
                <a:gd name="T70" fmla="*/ 100 w 132"/>
                <a:gd name="T71" fmla="*/ 66 h 73"/>
                <a:gd name="T72" fmla="*/ 105 w 132"/>
                <a:gd name="T73" fmla="*/ 73 h 73"/>
                <a:gd name="T74" fmla="*/ 112 w 132"/>
                <a:gd name="T75" fmla="*/ 68 h 73"/>
                <a:gd name="T76" fmla="*/ 120 w 132"/>
                <a:gd name="T77" fmla="*/ 67 h 73"/>
                <a:gd name="T78" fmla="*/ 120 w 132"/>
                <a:gd name="T79" fmla="*/ 64 h 73"/>
                <a:gd name="T80" fmla="*/ 115 w 132"/>
                <a:gd name="T81" fmla="*/ 57 h 73"/>
                <a:gd name="T82" fmla="*/ 114 w 132"/>
                <a:gd name="T83" fmla="*/ 50 h 73"/>
                <a:gd name="T84" fmla="*/ 121 w 132"/>
                <a:gd name="T85" fmla="*/ 45 h 73"/>
                <a:gd name="T86" fmla="*/ 129 w 132"/>
                <a:gd name="T87" fmla="*/ 41 h 73"/>
                <a:gd name="T88" fmla="*/ 132 w 132"/>
                <a:gd name="T89" fmla="*/ 3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73">
                  <a:moveTo>
                    <a:pt x="132" y="37"/>
                  </a:moveTo>
                  <a:cubicBezTo>
                    <a:pt x="132" y="33"/>
                    <a:pt x="131" y="30"/>
                    <a:pt x="127" y="30"/>
                  </a:cubicBezTo>
                  <a:cubicBezTo>
                    <a:pt x="123" y="31"/>
                    <a:pt x="123" y="31"/>
                    <a:pt x="123" y="31"/>
                  </a:cubicBezTo>
                  <a:cubicBezTo>
                    <a:pt x="127" y="27"/>
                    <a:pt x="127" y="27"/>
                    <a:pt x="127" y="27"/>
                  </a:cubicBezTo>
                  <a:cubicBezTo>
                    <a:pt x="123" y="27"/>
                    <a:pt x="123" y="27"/>
                    <a:pt x="123" y="27"/>
                  </a:cubicBezTo>
                  <a:cubicBezTo>
                    <a:pt x="122" y="24"/>
                    <a:pt x="122" y="24"/>
                    <a:pt x="118" y="24"/>
                  </a:cubicBezTo>
                  <a:cubicBezTo>
                    <a:pt x="118" y="21"/>
                    <a:pt x="114" y="21"/>
                    <a:pt x="114" y="21"/>
                  </a:cubicBezTo>
                  <a:cubicBezTo>
                    <a:pt x="110" y="22"/>
                    <a:pt x="110" y="25"/>
                    <a:pt x="106" y="22"/>
                  </a:cubicBezTo>
                  <a:cubicBezTo>
                    <a:pt x="110" y="22"/>
                    <a:pt x="106" y="22"/>
                    <a:pt x="105" y="19"/>
                  </a:cubicBezTo>
                  <a:cubicBezTo>
                    <a:pt x="105" y="19"/>
                    <a:pt x="109" y="18"/>
                    <a:pt x="109" y="15"/>
                  </a:cubicBezTo>
                  <a:cubicBezTo>
                    <a:pt x="109" y="15"/>
                    <a:pt x="109" y="15"/>
                    <a:pt x="109" y="15"/>
                  </a:cubicBezTo>
                  <a:cubicBezTo>
                    <a:pt x="109" y="15"/>
                    <a:pt x="108" y="11"/>
                    <a:pt x="112" y="11"/>
                  </a:cubicBezTo>
                  <a:cubicBezTo>
                    <a:pt x="108" y="11"/>
                    <a:pt x="112" y="7"/>
                    <a:pt x="108" y="8"/>
                  </a:cubicBezTo>
                  <a:cubicBezTo>
                    <a:pt x="108" y="8"/>
                    <a:pt x="100" y="9"/>
                    <a:pt x="99" y="5"/>
                  </a:cubicBezTo>
                  <a:cubicBezTo>
                    <a:pt x="95" y="6"/>
                    <a:pt x="95" y="6"/>
                    <a:pt x="95" y="6"/>
                  </a:cubicBezTo>
                  <a:cubicBezTo>
                    <a:pt x="91" y="6"/>
                    <a:pt x="91" y="6"/>
                    <a:pt x="91" y="6"/>
                  </a:cubicBezTo>
                  <a:cubicBezTo>
                    <a:pt x="91" y="6"/>
                    <a:pt x="91" y="6"/>
                    <a:pt x="91" y="6"/>
                  </a:cubicBezTo>
                  <a:cubicBezTo>
                    <a:pt x="87" y="7"/>
                    <a:pt x="91" y="6"/>
                    <a:pt x="87" y="7"/>
                  </a:cubicBezTo>
                  <a:cubicBezTo>
                    <a:pt x="87" y="4"/>
                    <a:pt x="87" y="4"/>
                    <a:pt x="87" y="4"/>
                  </a:cubicBezTo>
                  <a:cubicBezTo>
                    <a:pt x="83" y="4"/>
                    <a:pt x="86" y="0"/>
                    <a:pt x="82" y="1"/>
                  </a:cubicBezTo>
                  <a:cubicBezTo>
                    <a:pt x="82" y="1"/>
                    <a:pt x="83" y="4"/>
                    <a:pt x="79" y="5"/>
                  </a:cubicBezTo>
                  <a:cubicBezTo>
                    <a:pt x="79" y="5"/>
                    <a:pt x="79" y="5"/>
                    <a:pt x="74" y="2"/>
                  </a:cubicBezTo>
                  <a:cubicBezTo>
                    <a:pt x="74" y="2"/>
                    <a:pt x="74" y="2"/>
                    <a:pt x="74" y="2"/>
                  </a:cubicBezTo>
                  <a:cubicBezTo>
                    <a:pt x="74" y="2"/>
                    <a:pt x="78" y="1"/>
                    <a:pt x="74" y="2"/>
                  </a:cubicBezTo>
                  <a:cubicBezTo>
                    <a:pt x="70" y="2"/>
                    <a:pt x="70" y="2"/>
                    <a:pt x="70" y="2"/>
                  </a:cubicBezTo>
                  <a:cubicBezTo>
                    <a:pt x="66" y="3"/>
                    <a:pt x="66" y="3"/>
                    <a:pt x="66" y="3"/>
                  </a:cubicBezTo>
                  <a:cubicBezTo>
                    <a:pt x="62" y="3"/>
                    <a:pt x="62" y="3"/>
                    <a:pt x="62" y="3"/>
                  </a:cubicBezTo>
                  <a:cubicBezTo>
                    <a:pt x="63" y="7"/>
                    <a:pt x="63" y="7"/>
                    <a:pt x="63" y="7"/>
                  </a:cubicBezTo>
                  <a:cubicBezTo>
                    <a:pt x="63" y="10"/>
                    <a:pt x="59" y="8"/>
                    <a:pt x="59" y="8"/>
                  </a:cubicBezTo>
                  <a:cubicBezTo>
                    <a:pt x="59" y="11"/>
                    <a:pt x="59" y="11"/>
                    <a:pt x="59" y="11"/>
                  </a:cubicBezTo>
                  <a:cubicBezTo>
                    <a:pt x="59" y="11"/>
                    <a:pt x="59" y="11"/>
                    <a:pt x="55" y="8"/>
                  </a:cubicBezTo>
                  <a:cubicBezTo>
                    <a:pt x="55" y="12"/>
                    <a:pt x="51" y="12"/>
                    <a:pt x="51" y="12"/>
                  </a:cubicBezTo>
                  <a:cubicBezTo>
                    <a:pt x="48" y="16"/>
                    <a:pt x="48" y="16"/>
                    <a:pt x="48" y="16"/>
                  </a:cubicBezTo>
                  <a:cubicBezTo>
                    <a:pt x="44" y="17"/>
                    <a:pt x="44" y="17"/>
                    <a:pt x="43" y="13"/>
                  </a:cubicBezTo>
                  <a:cubicBezTo>
                    <a:pt x="39" y="14"/>
                    <a:pt x="39" y="14"/>
                    <a:pt x="39" y="14"/>
                  </a:cubicBezTo>
                  <a:cubicBezTo>
                    <a:pt x="35" y="14"/>
                    <a:pt x="35" y="14"/>
                    <a:pt x="31" y="15"/>
                  </a:cubicBezTo>
                  <a:cubicBezTo>
                    <a:pt x="31" y="15"/>
                    <a:pt x="32" y="19"/>
                    <a:pt x="31" y="15"/>
                  </a:cubicBezTo>
                  <a:cubicBezTo>
                    <a:pt x="27" y="16"/>
                    <a:pt x="27" y="12"/>
                    <a:pt x="27" y="12"/>
                  </a:cubicBezTo>
                  <a:cubicBezTo>
                    <a:pt x="23" y="13"/>
                    <a:pt x="19" y="17"/>
                    <a:pt x="15" y="17"/>
                  </a:cubicBezTo>
                  <a:cubicBezTo>
                    <a:pt x="15" y="17"/>
                    <a:pt x="12" y="21"/>
                    <a:pt x="8" y="22"/>
                  </a:cubicBezTo>
                  <a:cubicBezTo>
                    <a:pt x="0" y="27"/>
                    <a:pt x="0" y="27"/>
                    <a:pt x="0" y="27"/>
                  </a:cubicBezTo>
                  <a:cubicBezTo>
                    <a:pt x="1" y="30"/>
                    <a:pt x="5" y="30"/>
                    <a:pt x="5" y="33"/>
                  </a:cubicBezTo>
                  <a:cubicBezTo>
                    <a:pt x="6" y="37"/>
                    <a:pt x="6" y="37"/>
                    <a:pt x="6" y="37"/>
                  </a:cubicBezTo>
                  <a:cubicBezTo>
                    <a:pt x="10" y="36"/>
                    <a:pt x="10" y="36"/>
                    <a:pt x="10" y="36"/>
                  </a:cubicBezTo>
                  <a:cubicBezTo>
                    <a:pt x="14" y="39"/>
                    <a:pt x="14" y="39"/>
                    <a:pt x="14" y="39"/>
                  </a:cubicBezTo>
                  <a:cubicBezTo>
                    <a:pt x="14" y="39"/>
                    <a:pt x="14" y="39"/>
                    <a:pt x="18" y="39"/>
                  </a:cubicBezTo>
                  <a:cubicBezTo>
                    <a:pt x="18" y="35"/>
                    <a:pt x="22" y="34"/>
                    <a:pt x="22" y="34"/>
                  </a:cubicBezTo>
                  <a:cubicBezTo>
                    <a:pt x="22" y="34"/>
                    <a:pt x="22" y="38"/>
                    <a:pt x="26" y="37"/>
                  </a:cubicBezTo>
                  <a:cubicBezTo>
                    <a:pt x="27" y="41"/>
                    <a:pt x="27" y="41"/>
                    <a:pt x="27" y="41"/>
                  </a:cubicBezTo>
                  <a:cubicBezTo>
                    <a:pt x="27" y="44"/>
                    <a:pt x="27" y="44"/>
                    <a:pt x="27" y="44"/>
                  </a:cubicBezTo>
                  <a:cubicBezTo>
                    <a:pt x="27" y="44"/>
                    <a:pt x="31" y="44"/>
                    <a:pt x="35" y="43"/>
                  </a:cubicBezTo>
                  <a:cubicBezTo>
                    <a:pt x="35" y="43"/>
                    <a:pt x="35" y="43"/>
                    <a:pt x="35" y="43"/>
                  </a:cubicBezTo>
                  <a:cubicBezTo>
                    <a:pt x="35" y="43"/>
                    <a:pt x="35" y="43"/>
                    <a:pt x="39" y="43"/>
                  </a:cubicBezTo>
                  <a:cubicBezTo>
                    <a:pt x="44" y="46"/>
                    <a:pt x="40" y="46"/>
                    <a:pt x="40" y="50"/>
                  </a:cubicBezTo>
                  <a:cubicBezTo>
                    <a:pt x="41" y="53"/>
                    <a:pt x="44" y="49"/>
                    <a:pt x="44" y="49"/>
                  </a:cubicBezTo>
                  <a:cubicBezTo>
                    <a:pt x="48" y="49"/>
                    <a:pt x="48" y="49"/>
                    <a:pt x="52" y="48"/>
                  </a:cubicBezTo>
                  <a:cubicBezTo>
                    <a:pt x="56" y="47"/>
                    <a:pt x="57" y="51"/>
                    <a:pt x="57" y="51"/>
                  </a:cubicBezTo>
                  <a:cubicBezTo>
                    <a:pt x="57" y="51"/>
                    <a:pt x="57" y="51"/>
                    <a:pt x="57" y="51"/>
                  </a:cubicBezTo>
                  <a:cubicBezTo>
                    <a:pt x="61" y="50"/>
                    <a:pt x="57" y="51"/>
                    <a:pt x="57" y="55"/>
                  </a:cubicBezTo>
                  <a:cubicBezTo>
                    <a:pt x="57" y="55"/>
                    <a:pt x="57" y="55"/>
                    <a:pt x="61" y="54"/>
                  </a:cubicBezTo>
                  <a:cubicBezTo>
                    <a:pt x="62" y="57"/>
                    <a:pt x="62" y="57"/>
                    <a:pt x="62" y="57"/>
                  </a:cubicBezTo>
                  <a:cubicBezTo>
                    <a:pt x="62" y="57"/>
                    <a:pt x="58" y="58"/>
                    <a:pt x="58" y="62"/>
                  </a:cubicBezTo>
                  <a:cubicBezTo>
                    <a:pt x="62" y="61"/>
                    <a:pt x="62" y="61"/>
                    <a:pt x="62" y="61"/>
                  </a:cubicBezTo>
                  <a:cubicBezTo>
                    <a:pt x="66" y="60"/>
                    <a:pt x="70" y="60"/>
                    <a:pt x="74" y="59"/>
                  </a:cubicBezTo>
                  <a:cubicBezTo>
                    <a:pt x="78" y="59"/>
                    <a:pt x="78" y="55"/>
                    <a:pt x="78" y="55"/>
                  </a:cubicBezTo>
                  <a:cubicBezTo>
                    <a:pt x="78" y="55"/>
                    <a:pt x="77" y="52"/>
                    <a:pt x="81" y="51"/>
                  </a:cubicBezTo>
                  <a:cubicBezTo>
                    <a:pt x="81" y="51"/>
                    <a:pt x="85" y="51"/>
                    <a:pt x="82" y="55"/>
                  </a:cubicBezTo>
                  <a:cubicBezTo>
                    <a:pt x="82" y="55"/>
                    <a:pt x="78" y="59"/>
                    <a:pt x="82" y="58"/>
                  </a:cubicBezTo>
                  <a:cubicBezTo>
                    <a:pt x="86" y="58"/>
                    <a:pt x="83" y="62"/>
                    <a:pt x="83" y="65"/>
                  </a:cubicBezTo>
                  <a:cubicBezTo>
                    <a:pt x="87" y="65"/>
                    <a:pt x="87" y="65"/>
                    <a:pt x="87" y="65"/>
                  </a:cubicBezTo>
                  <a:cubicBezTo>
                    <a:pt x="91" y="64"/>
                    <a:pt x="91" y="64"/>
                    <a:pt x="91" y="64"/>
                  </a:cubicBezTo>
                  <a:cubicBezTo>
                    <a:pt x="96" y="67"/>
                    <a:pt x="100" y="66"/>
                    <a:pt x="100" y="66"/>
                  </a:cubicBezTo>
                  <a:cubicBezTo>
                    <a:pt x="100" y="70"/>
                    <a:pt x="104" y="69"/>
                    <a:pt x="104" y="69"/>
                  </a:cubicBezTo>
                  <a:cubicBezTo>
                    <a:pt x="104" y="69"/>
                    <a:pt x="104" y="69"/>
                    <a:pt x="105" y="73"/>
                  </a:cubicBezTo>
                  <a:cubicBezTo>
                    <a:pt x="109" y="72"/>
                    <a:pt x="109" y="72"/>
                    <a:pt x="109" y="72"/>
                  </a:cubicBezTo>
                  <a:cubicBezTo>
                    <a:pt x="113" y="72"/>
                    <a:pt x="112" y="68"/>
                    <a:pt x="112" y="68"/>
                  </a:cubicBezTo>
                  <a:cubicBezTo>
                    <a:pt x="116" y="68"/>
                    <a:pt x="116" y="68"/>
                    <a:pt x="116" y="68"/>
                  </a:cubicBezTo>
                  <a:cubicBezTo>
                    <a:pt x="120" y="67"/>
                    <a:pt x="120" y="67"/>
                    <a:pt x="120" y="67"/>
                  </a:cubicBezTo>
                  <a:cubicBezTo>
                    <a:pt x="120" y="64"/>
                    <a:pt x="120" y="64"/>
                    <a:pt x="120" y="64"/>
                  </a:cubicBezTo>
                  <a:cubicBezTo>
                    <a:pt x="116" y="64"/>
                    <a:pt x="120" y="64"/>
                    <a:pt x="120" y="64"/>
                  </a:cubicBezTo>
                  <a:cubicBezTo>
                    <a:pt x="116" y="64"/>
                    <a:pt x="116" y="64"/>
                    <a:pt x="116" y="64"/>
                  </a:cubicBezTo>
                  <a:cubicBezTo>
                    <a:pt x="115" y="61"/>
                    <a:pt x="111" y="58"/>
                    <a:pt x="115" y="57"/>
                  </a:cubicBezTo>
                  <a:cubicBezTo>
                    <a:pt x="111" y="58"/>
                    <a:pt x="114" y="54"/>
                    <a:pt x="114" y="54"/>
                  </a:cubicBezTo>
                  <a:cubicBezTo>
                    <a:pt x="114" y="50"/>
                    <a:pt x="114" y="50"/>
                    <a:pt x="114" y="50"/>
                  </a:cubicBezTo>
                  <a:cubicBezTo>
                    <a:pt x="118" y="49"/>
                    <a:pt x="118" y="49"/>
                    <a:pt x="118" y="49"/>
                  </a:cubicBezTo>
                  <a:cubicBezTo>
                    <a:pt x="117" y="46"/>
                    <a:pt x="121" y="45"/>
                    <a:pt x="121" y="45"/>
                  </a:cubicBezTo>
                  <a:cubicBezTo>
                    <a:pt x="125" y="45"/>
                    <a:pt x="125" y="45"/>
                    <a:pt x="125" y="45"/>
                  </a:cubicBezTo>
                  <a:cubicBezTo>
                    <a:pt x="129" y="41"/>
                    <a:pt x="129" y="41"/>
                    <a:pt x="129" y="41"/>
                  </a:cubicBezTo>
                  <a:cubicBezTo>
                    <a:pt x="129" y="41"/>
                    <a:pt x="128" y="37"/>
                    <a:pt x="132" y="37"/>
                  </a:cubicBezTo>
                  <a:cubicBezTo>
                    <a:pt x="132" y="37"/>
                    <a:pt x="132" y="37"/>
                    <a:pt x="132" y="37"/>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44" name="Freeform 14"/>
            <p:cNvSpPr>
              <a:spLocks noEditPoints="1"/>
            </p:cNvSpPr>
            <p:nvPr/>
          </p:nvSpPr>
          <p:spPr bwMode="gray">
            <a:xfrm>
              <a:off x="6934200" y="3565525"/>
              <a:ext cx="230188" cy="266700"/>
            </a:xfrm>
            <a:custGeom>
              <a:avLst/>
              <a:gdLst>
                <a:gd name="T0" fmla="*/ 112 w 117"/>
                <a:gd name="T1" fmla="*/ 6 h 106"/>
                <a:gd name="T2" fmla="*/ 91 w 117"/>
                <a:gd name="T3" fmla="*/ 2 h 106"/>
                <a:gd name="T4" fmla="*/ 76 w 117"/>
                <a:gd name="T5" fmla="*/ 8 h 106"/>
                <a:gd name="T6" fmla="*/ 57 w 117"/>
                <a:gd name="T7" fmla="*/ 17 h 106"/>
                <a:gd name="T8" fmla="*/ 47 w 117"/>
                <a:gd name="T9" fmla="*/ 26 h 106"/>
                <a:gd name="T10" fmla="*/ 39 w 117"/>
                <a:gd name="T11" fmla="*/ 27 h 106"/>
                <a:gd name="T12" fmla="*/ 34 w 117"/>
                <a:gd name="T13" fmla="*/ 46 h 106"/>
                <a:gd name="T14" fmla="*/ 24 w 117"/>
                <a:gd name="T15" fmla="*/ 65 h 106"/>
                <a:gd name="T16" fmla="*/ 17 w 117"/>
                <a:gd name="T17" fmla="*/ 69 h 106"/>
                <a:gd name="T18" fmla="*/ 34 w 117"/>
                <a:gd name="T19" fmla="*/ 74 h 106"/>
                <a:gd name="T20" fmla="*/ 42 w 117"/>
                <a:gd name="T21" fmla="*/ 73 h 106"/>
                <a:gd name="T22" fmla="*/ 42 w 117"/>
                <a:gd name="T23" fmla="*/ 73 h 106"/>
                <a:gd name="T24" fmla="*/ 26 w 117"/>
                <a:gd name="T25" fmla="*/ 78 h 106"/>
                <a:gd name="T26" fmla="*/ 23 w 117"/>
                <a:gd name="T27" fmla="*/ 82 h 106"/>
                <a:gd name="T28" fmla="*/ 23 w 117"/>
                <a:gd name="T29" fmla="*/ 82 h 106"/>
                <a:gd name="T30" fmla="*/ 19 w 117"/>
                <a:gd name="T31" fmla="*/ 83 h 106"/>
                <a:gd name="T32" fmla="*/ 8 w 117"/>
                <a:gd name="T33" fmla="*/ 85 h 106"/>
                <a:gd name="T34" fmla="*/ 4 w 117"/>
                <a:gd name="T35" fmla="*/ 89 h 106"/>
                <a:gd name="T36" fmla="*/ 20 w 117"/>
                <a:gd name="T37" fmla="*/ 86 h 106"/>
                <a:gd name="T38" fmla="*/ 28 w 117"/>
                <a:gd name="T39" fmla="*/ 89 h 106"/>
                <a:gd name="T40" fmla="*/ 31 w 117"/>
                <a:gd name="T41" fmla="*/ 85 h 106"/>
                <a:gd name="T42" fmla="*/ 35 w 117"/>
                <a:gd name="T43" fmla="*/ 84 h 106"/>
                <a:gd name="T44" fmla="*/ 43 w 117"/>
                <a:gd name="T45" fmla="*/ 83 h 106"/>
                <a:gd name="T46" fmla="*/ 51 w 117"/>
                <a:gd name="T47" fmla="*/ 82 h 106"/>
                <a:gd name="T48" fmla="*/ 55 w 117"/>
                <a:gd name="T49" fmla="*/ 85 h 106"/>
                <a:gd name="T50" fmla="*/ 60 w 117"/>
                <a:gd name="T51" fmla="*/ 88 h 106"/>
                <a:gd name="T52" fmla="*/ 72 w 117"/>
                <a:gd name="T53" fmla="*/ 90 h 106"/>
                <a:gd name="T54" fmla="*/ 80 w 117"/>
                <a:gd name="T55" fmla="*/ 92 h 106"/>
                <a:gd name="T56" fmla="*/ 77 w 117"/>
                <a:gd name="T57" fmla="*/ 96 h 106"/>
                <a:gd name="T58" fmla="*/ 74 w 117"/>
                <a:gd name="T59" fmla="*/ 103 h 106"/>
                <a:gd name="T60" fmla="*/ 82 w 117"/>
                <a:gd name="T61" fmla="*/ 102 h 106"/>
                <a:gd name="T62" fmla="*/ 86 w 117"/>
                <a:gd name="T63" fmla="*/ 102 h 106"/>
                <a:gd name="T64" fmla="*/ 85 w 117"/>
                <a:gd name="T65" fmla="*/ 95 h 106"/>
                <a:gd name="T66" fmla="*/ 80 w 117"/>
                <a:gd name="T67" fmla="*/ 92 h 106"/>
                <a:gd name="T68" fmla="*/ 87 w 117"/>
                <a:gd name="T69" fmla="*/ 87 h 106"/>
                <a:gd name="T70" fmla="*/ 87 w 117"/>
                <a:gd name="T71" fmla="*/ 87 h 106"/>
                <a:gd name="T72" fmla="*/ 90 w 117"/>
                <a:gd name="T73" fmla="*/ 76 h 106"/>
                <a:gd name="T74" fmla="*/ 81 w 117"/>
                <a:gd name="T75" fmla="*/ 71 h 106"/>
                <a:gd name="T76" fmla="*/ 80 w 117"/>
                <a:gd name="T77" fmla="*/ 64 h 106"/>
                <a:gd name="T78" fmla="*/ 84 w 117"/>
                <a:gd name="T79" fmla="*/ 63 h 106"/>
                <a:gd name="T80" fmla="*/ 96 w 117"/>
                <a:gd name="T81" fmla="*/ 61 h 106"/>
                <a:gd name="T82" fmla="*/ 103 w 117"/>
                <a:gd name="T83" fmla="*/ 57 h 106"/>
                <a:gd name="T84" fmla="*/ 102 w 117"/>
                <a:gd name="T85" fmla="*/ 53 h 106"/>
                <a:gd name="T86" fmla="*/ 110 w 117"/>
                <a:gd name="T87" fmla="*/ 49 h 106"/>
                <a:gd name="T88" fmla="*/ 113 w 117"/>
                <a:gd name="T89" fmla="*/ 45 h 106"/>
                <a:gd name="T90" fmla="*/ 112 w 117"/>
                <a:gd name="T91" fmla="*/ 38 h 106"/>
                <a:gd name="T92" fmla="*/ 104 w 117"/>
                <a:gd name="T93" fmla="*/ 39 h 106"/>
                <a:gd name="T94" fmla="*/ 103 w 117"/>
                <a:gd name="T95" fmla="*/ 32 h 106"/>
                <a:gd name="T96" fmla="*/ 110 w 117"/>
                <a:gd name="T97" fmla="*/ 24 h 106"/>
                <a:gd name="T98" fmla="*/ 112 w 117"/>
                <a:gd name="T99" fmla="*/ 9 h 106"/>
                <a:gd name="T100" fmla="*/ 73 w 117"/>
                <a:gd name="T101" fmla="*/ 40 h 106"/>
                <a:gd name="T102" fmla="*/ 61 w 117"/>
                <a:gd name="T103" fmla="*/ 42 h 106"/>
                <a:gd name="T104" fmla="*/ 50 w 117"/>
                <a:gd name="T105" fmla="*/ 50 h 106"/>
                <a:gd name="T106" fmla="*/ 66 w 117"/>
                <a:gd name="T107" fmla="*/ 48 h 106"/>
                <a:gd name="T108" fmla="*/ 73 w 117"/>
                <a:gd name="T109" fmla="*/ 43 h 106"/>
                <a:gd name="T110" fmla="*/ 54 w 117"/>
                <a:gd name="T111" fmla="*/ 50 h 106"/>
                <a:gd name="T112" fmla="*/ 50 w 117"/>
                <a:gd name="T113" fmla="*/ 47 h 106"/>
                <a:gd name="T114" fmla="*/ 49 w 117"/>
                <a:gd name="T115" fmla="*/ 40 h 106"/>
                <a:gd name="T116" fmla="*/ 52 w 117"/>
                <a:gd name="T117" fmla="*/ 32 h 106"/>
                <a:gd name="T118" fmla="*/ 58 w 117"/>
                <a:gd name="T119" fmla="*/ 24 h 106"/>
                <a:gd name="T120" fmla="*/ 63 w 117"/>
                <a:gd name="T121" fmla="*/ 31 h 106"/>
                <a:gd name="T122" fmla="*/ 64 w 117"/>
                <a:gd name="T123" fmla="*/ 38 h 106"/>
                <a:gd name="T124" fmla="*/ 72 w 117"/>
                <a:gd name="T125" fmla="*/ 3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06">
                  <a:moveTo>
                    <a:pt x="112" y="6"/>
                  </a:moveTo>
                  <a:cubicBezTo>
                    <a:pt x="112" y="6"/>
                    <a:pt x="108" y="7"/>
                    <a:pt x="112" y="6"/>
                  </a:cubicBezTo>
                  <a:cubicBezTo>
                    <a:pt x="104" y="7"/>
                    <a:pt x="103" y="4"/>
                    <a:pt x="103" y="0"/>
                  </a:cubicBezTo>
                  <a:cubicBezTo>
                    <a:pt x="99" y="1"/>
                    <a:pt x="95" y="1"/>
                    <a:pt x="91" y="2"/>
                  </a:cubicBezTo>
                  <a:cubicBezTo>
                    <a:pt x="87" y="2"/>
                    <a:pt x="88" y="6"/>
                    <a:pt x="84" y="6"/>
                  </a:cubicBezTo>
                  <a:cubicBezTo>
                    <a:pt x="80" y="7"/>
                    <a:pt x="76" y="8"/>
                    <a:pt x="76" y="8"/>
                  </a:cubicBezTo>
                  <a:cubicBezTo>
                    <a:pt x="72" y="8"/>
                    <a:pt x="68" y="9"/>
                    <a:pt x="64" y="9"/>
                  </a:cubicBezTo>
                  <a:cubicBezTo>
                    <a:pt x="61" y="13"/>
                    <a:pt x="57" y="14"/>
                    <a:pt x="57" y="17"/>
                  </a:cubicBezTo>
                  <a:cubicBezTo>
                    <a:pt x="57" y="17"/>
                    <a:pt x="58" y="21"/>
                    <a:pt x="54" y="21"/>
                  </a:cubicBezTo>
                  <a:cubicBezTo>
                    <a:pt x="50" y="22"/>
                    <a:pt x="51" y="25"/>
                    <a:pt x="47" y="26"/>
                  </a:cubicBezTo>
                  <a:cubicBezTo>
                    <a:pt x="47" y="29"/>
                    <a:pt x="43" y="30"/>
                    <a:pt x="43" y="30"/>
                  </a:cubicBezTo>
                  <a:cubicBezTo>
                    <a:pt x="39" y="31"/>
                    <a:pt x="36" y="31"/>
                    <a:pt x="39" y="27"/>
                  </a:cubicBezTo>
                  <a:cubicBezTo>
                    <a:pt x="35" y="28"/>
                    <a:pt x="36" y="35"/>
                    <a:pt x="32" y="35"/>
                  </a:cubicBezTo>
                  <a:cubicBezTo>
                    <a:pt x="33" y="39"/>
                    <a:pt x="33" y="42"/>
                    <a:pt x="34" y="46"/>
                  </a:cubicBezTo>
                  <a:cubicBezTo>
                    <a:pt x="34" y="49"/>
                    <a:pt x="31" y="53"/>
                    <a:pt x="27" y="57"/>
                  </a:cubicBezTo>
                  <a:cubicBezTo>
                    <a:pt x="27" y="57"/>
                    <a:pt x="24" y="61"/>
                    <a:pt x="24" y="65"/>
                  </a:cubicBezTo>
                  <a:cubicBezTo>
                    <a:pt x="21" y="65"/>
                    <a:pt x="21" y="65"/>
                    <a:pt x="17" y="69"/>
                  </a:cubicBezTo>
                  <a:cubicBezTo>
                    <a:pt x="17" y="69"/>
                    <a:pt x="17" y="69"/>
                    <a:pt x="17" y="69"/>
                  </a:cubicBezTo>
                  <a:cubicBezTo>
                    <a:pt x="17" y="69"/>
                    <a:pt x="18" y="73"/>
                    <a:pt x="22" y="72"/>
                  </a:cubicBezTo>
                  <a:cubicBezTo>
                    <a:pt x="26" y="75"/>
                    <a:pt x="26" y="75"/>
                    <a:pt x="34" y="74"/>
                  </a:cubicBezTo>
                  <a:cubicBezTo>
                    <a:pt x="38" y="73"/>
                    <a:pt x="38" y="73"/>
                    <a:pt x="42" y="73"/>
                  </a:cubicBezTo>
                  <a:cubicBezTo>
                    <a:pt x="42" y="73"/>
                    <a:pt x="42" y="73"/>
                    <a:pt x="42" y="73"/>
                  </a:cubicBezTo>
                  <a:cubicBezTo>
                    <a:pt x="42" y="73"/>
                    <a:pt x="42" y="73"/>
                    <a:pt x="42" y="73"/>
                  </a:cubicBezTo>
                  <a:cubicBezTo>
                    <a:pt x="42" y="73"/>
                    <a:pt x="42" y="73"/>
                    <a:pt x="42" y="73"/>
                  </a:cubicBezTo>
                  <a:cubicBezTo>
                    <a:pt x="38" y="73"/>
                    <a:pt x="38" y="77"/>
                    <a:pt x="34" y="77"/>
                  </a:cubicBezTo>
                  <a:cubicBezTo>
                    <a:pt x="30" y="78"/>
                    <a:pt x="30" y="78"/>
                    <a:pt x="26" y="78"/>
                  </a:cubicBezTo>
                  <a:cubicBezTo>
                    <a:pt x="26" y="78"/>
                    <a:pt x="23" y="79"/>
                    <a:pt x="19" y="80"/>
                  </a:cubicBezTo>
                  <a:cubicBezTo>
                    <a:pt x="23" y="82"/>
                    <a:pt x="23" y="82"/>
                    <a:pt x="23" y="82"/>
                  </a:cubicBezTo>
                  <a:cubicBezTo>
                    <a:pt x="23" y="79"/>
                    <a:pt x="15" y="80"/>
                    <a:pt x="19" y="83"/>
                  </a:cubicBezTo>
                  <a:cubicBezTo>
                    <a:pt x="23" y="82"/>
                    <a:pt x="23" y="82"/>
                    <a:pt x="23" y="82"/>
                  </a:cubicBezTo>
                  <a:cubicBezTo>
                    <a:pt x="31" y="85"/>
                    <a:pt x="24" y="89"/>
                    <a:pt x="24" y="86"/>
                  </a:cubicBezTo>
                  <a:cubicBezTo>
                    <a:pt x="20" y="86"/>
                    <a:pt x="20" y="86"/>
                    <a:pt x="19" y="83"/>
                  </a:cubicBezTo>
                  <a:cubicBezTo>
                    <a:pt x="15" y="84"/>
                    <a:pt x="15" y="84"/>
                    <a:pt x="11" y="84"/>
                  </a:cubicBezTo>
                  <a:cubicBezTo>
                    <a:pt x="15" y="84"/>
                    <a:pt x="8" y="85"/>
                    <a:pt x="8" y="85"/>
                  </a:cubicBezTo>
                  <a:cubicBezTo>
                    <a:pt x="4" y="85"/>
                    <a:pt x="0" y="86"/>
                    <a:pt x="0" y="89"/>
                  </a:cubicBezTo>
                  <a:cubicBezTo>
                    <a:pt x="4" y="89"/>
                    <a:pt x="4" y="89"/>
                    <a:pt x="4" y="89"/>
                  </a:cubicBezTo>
                  <a:cubicBezTo>
                    <a:pt x="8" y="88"/>
                    <a:pt x="8" y="88"/>
                    <a:pt x="9" y="92"/>
                  </a:cubicBezTo>
                  <a:cubicBezTo>
                    <a:pt x="12" y="91"/>
                    <a:pt x="16" y="87"/>
                    <a:pt x="20" y="86"/>
                  </a:cubicBezTo>
                  <a:cubicBezTo>
                    <a:pt x="20" y="90"/>
                    <a:pt x="24" y="89"/>
                    <a:pt x="24" y="89"/>
                  </a:cubicBezTo>
                  <a:cubicBezTo>
                    <a:pt x="28" y="89"/>
                    <a:pt x="24" y="89"/>
                    <a:pt x="28" y="89"/>
                  </a:cubicBezTo>
                  <a:cubicBezTo>
                    <a:pt x="32" y="88"/>
                    <a:pt x="32" y="88"/>
                    <a:pt x="32" y="88"/>
                  </a:cubicBezTo>
                  <a:cubicBezTo>
                    <a:pt x="32" y="88"/>
                    <a:pt x="27" y="85"/>
                    <a:pt x="31" y="85"/>
                  </a:cubicBezTo>
                  <a:cubicBezTo>
                    <a:pt x="35" y="84"/>
                    <a:pt x="35" y="84"/>
                    <a:pt x="35" y="84"/>
                  </a:cubicBezTo>
                  <a:cubicBezTo>
                    <a:pt x="35" y="84"/>
                    <a:pt x="35" y="84"/>
                    <a:pt x="35" y="84"/>
                  </a:cubicBezTo>
                  <a:cubicBezTo>
                    <a:pt x="40" y="87"/>
                    <a:pt x="39" y="84"/>
                    <a:pt x="39" y="84"/>
                  </a:cubicBezTo>
                  <a:cubicBezTo>
                    <a:pt x="43" y="83"/>
                    <a:pt x="46" y="79"/>
                    <a:pt x="43" y="83"/>
                  </a:cubicBezTo>
                  <a:cubicBezTo>
                    <a:pt x="44" y="87"/>
                    <a:pt x="43" y="83"/>
                    <a:pt x="44" y="87"/>
                  </a:cubicBezTo>
                  <a:cubicBezTo>
                    <a:pt x="43" y="83"/>
                    <a:pt x="47" y="86"/>
                    <a:pt x="51" y="82"/>
                  </a:cubicBezTo>
                  <a:cubicBezTo>
                    <a:pt x="51" y="82"/>
                    <a:pt x="51" y="82"/>
                    <a:pt x="55" y="85"/>
                  </a:cubicBezTo>
                  <a:cubicBezTo>
                    <a:pt x="55" y="85"/>
                    <a:pt x="55" y="85"/>
                    <a:pt x="55" y="85"/>
                  </a:cubicBezTo>
                  <a:cubicBezTo>
                    <a:pt x="56" y="88"/>
                    <a:pt x="55" y="85"/>
                    <a:pt x="56" y="88"/>
                  </a:cubicBezTo>
                  <a:cubicBezTo>
                    <a:pt x="60" y="88"/>
                    <a:pt x="60" y="88"/>
                    <a:pt x="60" y="88"/>
                  </a:cubicBezTo>
                  <a:cubicBezTo>
                    <a:pt x="64" y="87"/>
                    <a:pt x="64" y="87"/>
                    <a:pt x="67" y="87"/>
                  </a:cubicBezTo>
                  <a:cubicBezTo>
                    <a:pt x="67" y="87"/>
                    <a:pt x="68" y="90"/>
                    <a:pt x="72" y="90"/>
                  </a:cubicBezTo>
                  <a:cubicBezTo>
                    <a:pt x="72" y="90"/>
                    <a:pt x="76" y="89"/>
                    <a:pt x="80" y="88"/>
                  </a:cubicBezTo>
                  <a:cubicBezTo>
                    <a:pt x="80" y="88"/>
                    <a:pt x="76" y="92"/>
                    <a:pt x="80" y="92"/>
                  </a:cubicBezTo>
                  <a:cubicBezTo>
                    <a:pt x="76" y="92"/>
                    <a:pt x="76" y="92"/>
                    <a:pt x="77" y="96"/>
                  </a:cubicBezTo>
                  <a:cubicBezTo>
                    <a:pt x="77" y="96"/>
                    <a:pt x="77" y="96"/>
                    <a:pt x="77" y="96"/>
                  </a:cubicBezTo>
                  <a:cubicBezTo>
                    <a:pt x="77" y="96"/>
                    <a:pt x="77" y="96"/>
                    <a:pt x="77" y="96"/>
                  </a:cubicBezTo>
                  <a:cubicBezTo>
                    <a:pt x="77" y="96"/>
                    <a:pt x="73" y="100"/>
                    <a:pt x="74" y="103"/>
                  </a:cubicBezTo>
                  <a:cubicBezTo>
                    <a:pt x="74" y="103"/>
                    <a:pt x="78" y="103"/>
                    <a:pt x="74" y="103"/>
                  </a:cubicBezTo>
                  <a:cubicBezTo>
                    <a:pt x="78" y="106"/>
                    <a:pt x="78" y="103"/>
                    <a:pt x="82" y="102"/>
                  </a:cubicBezTo>
                  <a:cubicBezTo>
                    <a:pt x="82" y="106"/>
                    <a:pt x="82" y="106"/>
                    <a:pt x="82" y="106"/>
                  </a:cubicBezTo>
                  <a:cubicBezTo>
                    <a:pt x="86" y="105"/>
                    <a:pt x="86" y="105"/>
                    <a:pt x="86" y="102"/>
                  </a:cubicBezTo>
                  <a:cubicBezTo>
                    <a:pt x="89" y="98"/>
                    <a:pt x="89" y="98"/>
                    <a:pt x="89" y="98"/>
                  </a:cubicBezTo>
                  <a:cubicBezTo>
                    <a:pt x="89" y="98"/>
                    <a:pt x="85" y="98"/>
                    <a:pt x="85" y="95"/>
                  </a:cubicBezTo>
                  <a:cubicBezTo>
                    <a:pt x="81" y="95"/>
                    <a:pt x="81" y="95"/>
                    <a:pt x="81" y="95"/>
                  </a:cubicBezTo>
                  <a:cubicBezTo>
                    <a:pt x="81" y="95"/>
                    <a:pt x="81" y="95"/>
                    <a:pt x="80" y="92"/>
                  </a:cubicBezTo>
                  <a:cubicBezTo>
                    <a:pt x="81" y="95"/>
                    <a:pt x="81" y="95"/>
                    <a:pt x="81" y="95"/>
                  </a:cubicBezTo>
                  <a:cubicBezTo>
                    <a:pt x="84" y="91"/>
                    <a:pt x="88" y="91"/>
                    <a:pt x="87" y="87"/>
                  </a:cubicBezTo>
                  <a:cubicBezTo>
                    <a:pt x="87" y="87"/>
                    <a:pt x="87" y="87"/>
                    <a:pt x="87" y="87"/>
                  </a:cubicBezTo>
                  <a:cubicBezTo>
                    <a:pt x="87" y="87"/>
                    <a:pt x="87" y="87"/>
                    <a:pt x="87" y="87"/>
                  </a:cubicBezTo>
                  <a:cubicBezTo>
                    <a:pt x="87" y="84"/>
                    <a:pt x="87" y="84"/>
                    <a:pt x="87" y="84"/>
                  </a:cubicBezTo>
                  <a:cubicBezTo>
                    <a:pt x="90" y="80"/>
                    <a:pt x="90" y="80"/>
                    <a:pt x="90" y="76"/>
                  </a:cubicBezTo>
                  <a:cubicBezTo>
                    <a:pt x="89" y="73"/>
                    <a:pt x="85" y="73"/>
                    <a:pt x="85" y="70"/>
                  </a:cubicBezTo>
                  <a:cubicBezTo>
                    <a:pt x="81" y="71"/>
                    <a:pt x="81" y="71"/>
                    <a:pt x="81" y="71"/>
                  </a:cubicBezTo>
                  <a:cubicBezTo>
                    <a:pt x="81" y="67"/>
                    <a:pt x="81" y="67"/>
                    <a:pt x="81" y="67"/>
                  </a:cubicBezTo>
                  <a:cubicBezTo>
                    <a:pt x="80" y="64"/>
                    <a:pt x="80" y="64"/>
                    <a:pt x="80" y="64"/>
                  </a:cubicBezTo>
                  <a:cubicBezTo>
                    <a:pt x="84" y="63"/>
                    <a:pt x="84" y="63"/>
                    <a:pt x="84" y="63"/>
                  </a:cubicBezTo>
                  <a:cubicBezTo>
                    <a:pt x="88" y="63"/>
                    <a:pt x="84" y="63"/>
                    <a:pt x="84" y="63"/>
                  </a:cubicBezTo>
                  <a:cubicBezTo>
                    <a:pt x="92" y="62"/>
                    <a:pt x="92" y="62"/>
                    <a:pt x="92" y="62"/>
                  </a:cubicBezTo>
                  <a:cubicBezTo>
                    <a:pt x="96" y="61"/>
                    <a:pt x="96" y="61"/>
                    <a:pt x="96" y="61"/>
                  </a:cubicBezTo>
                  <a:cubicBezTo>
                    <a:pt x="96" y="61"/>
                    <a:pt x="96" y="61"/>
                    <a:pt x="100" y="61"/>
                  </a:cubicBezTo>
                  <a:cubicBezTo>
                    <a:pt x="99" y="57"/>
                    <a:pt x="103" y="57"/>
                    <a:pt x="103" y="57"/>
                  </a:cubicBezTo>
                  <a:cubicBezTo>
                    <a:pt x="107" y="56"/>
                    <a:pt x="107" y="56"/>
                    <a:pt x="106" y="53"/>
                  </a:cubicBezTo>
                  <a:cubicBezTo>
                    <a:pt x="102" y="53"/>
                    <a:pt x="102" y="53"/>
                    <a:pt x="102" y="53"/>
                  </a:cubicBezTo>
                  <a:cubicBezTo>
                    <a:pt x="102" y="53"/>
                    <a:pt x="102" y="53"/>
                    <a:pt x="106" y="49"/>
                  </a:cubicBezTo>
                  <a:cubicBezTo>
                    <a:pt x="106" y="49"/>
                    <a:pt x="106" y="49"/>
                    <a:pt x="110" y="49"/>
                  </a:cubicBezTo>
                  <a:cubicBezTo>
                    <a:pt x="110" y="49"/>
                    <a:pt x="110" y="49"/>
                    <a:pt x="109" y="45"/>
                  </a:cubicBezTo>
                  <a:cubicBezTo>
                    <a:pt x="113" y="45"/>
                    <a:pt x="113" y="45"/>
                    <a:pt x="113" y="45"/>
                  </a:cubicBezTo>
                  <a:cubicBezTo>
                    <a:pt x="113" y="41"/>
                    <a:pt x="113" y="41"/>
                    <a:pt x="113" y="41"/>
                  </a:cubicBezTo>
                  <a:cubicBezTo>
                    <a:pt x="112" y="38"/>
                    <a:pt x="112" y="38"/>
                    <a:pt x="112" y="38"/>
                  </a:cubicBezTo>
                  <a:cubicBezTo>
                    <a:pt x="108" y="38"/>
                    <a:pt x="108" y="38"/>
                    <a:pt x="108" y="38"/>
                  </a:cubicBezTo>
                  <a:cubicBezTo>
                    <a:pt x="104" y="39"/>
                    <a:pt x="104" y="39"/>
                    <a:pt x="104" y="39"/>
                  </a:cubicBezTo>
                  <a:cubicBezTo>
                    <a:pt x="100" y="36"/>
                    <a:pt x="100" y="36"/>
                    <a:pt x="103" y="32"/>
                  </a:cubicBezTo>
                  <a:cubicBezTo>
                    <a:pt x="99" y="33"/>
                    <a:pt x="99" y="33"/>
                    <a:pt x="103" y="32"/>
                  </a:cubicBezTo>
                  <a:cubicBezTo>
                    <a:pt x="103" y="29"/>
                    <a:pt x="107" y="31"/>
                    <a:pt x="107" y="31"/>
                  </a:cubicBezTo>
                  <a:cubicBezTo>
                    <a:pt x="115" y="30"/>
                    <a:pt x="110" y="24"/>
                    <a:pt x="110" y="24"/>
                  </a:cubicBezTo>
                  <a:cubicBezTo>
                    <a:pt x="113" y="20"/>
                    <a:pt x="113" y="20"/>
                    <a:pt x="113" y="16"/>
                  </a:cubicBezTo>
                  <a:cubicBezTo>
                    <a:pt x="117" y="16"/>
                    <a:pt x="112" y="13"/>
                    <a:pt x="112" y="9"/>
                  </a:cubicBezTo>
                  <a:cubicBezTo>
                    <a:pt x="112" y="9"/>
                    <a:pt x="115" y="5"/>
                    <a:pt x="112" y="6"/>
                  </a:cubicBezTo>
                  <a:close/>
                  <a:moveTo>
                    <a:pt x="73" y="40"/>
                  </a:moveTo>
                  <a:cubicBezTo>
                    <a:pt x="76" y="36"/>
                    <a:pt x="68" y="37"/>
                    <a:pt x="64" y="38"/>
                  </a:cubicBezTo>
                  <a:cubicBezTo>
                    <a:pt x="61" y="42"/>
                    <a:pt x="61" y="42"/>
                    <a:pt x="61" y="42"/>
                  </a:cubicBezTo>
                  <a:cubicBezTo>
                    <a:pt x="57" y="42"/>
                    <a:pt x="57" y="42"/>
                    <a:pt x="58" y="46"/>
                  </a:cubicBezTo>
                  <a:cubicBezTo>
                    <a:pt x="50" y="50"/>
                    <a:pt x="50" y="50"/>
                    <a:pt x="50" y="50"/>
                  </a:cubicBezTo>
                  <a:cubicBezTo>
                    <a:pt x="54" y="50"/>
                    <a:pt x="62" y="52"/>
                    <a:pt x="66" y="48"/>
                  </a:cubicBezTo>
                  <a:cubicBezTo>
                    <a:pt x="66" y="48"/>
                    <a:pt x="62" y="49"/>
                    <a:pt x="66" y="48"/>
                  </a:cubicBezTo>
                  <a:cubicBezTo>
                    <a:pt x="65" y="45"/>
                    <a:pt x="65" y="45"/>
                    <a:pt x="65" y="45"/>
                  </a:cubicBezTo>
                  <a:cubicBezTo>
                    <a:pt x="69" y="44"/>
                    <a:pt x="69" y="44"/>
                    <a:pt x="73" y="43"/>
                  </a:cubicBezTo>
                  <a:cubicBezTo>
                    <a:pt x="69" y="44"/>
                    <a:pt x="66" y="48"/>
                    <a:pt x="66" y="48"/>
                  </a:cubicBezTo>
                  <a:cubicBezTo>
                    <a:pt x="62" y="52"/>
                    <a:pt x="59" y="53"/>
                    <a:pt x="54" y="50"/>
                  </a:cubicBezTo>
                  <a:cubicBezTo>
                    <a:pt x="54" y="50"/>
                    <a:pt x="50" y="50"/>
                    <a:pt x="46" y="51"/>
                  </a:cubicBezTo>
                  <a:cubicBezTo>
                    <a:pt x="46" y="47"/>
                    <a:pt x="50" y="47"/>
                    <a:pt x="50" y="47"/>
                  </a:cubicBezTo>
                  <a:cubicBezTo>
                    <a:pt x="45" y="44"/>
                    <a:pt x="49" y="43"/>
                    <a:pt x="49" y="43"/>
                  </a:cubicBezTo>
                  <a:cubicBezTo>
                    <a:pt x="49" y="43"/>
                    <a:pt x="44" y="37"/>
                    <a:pt x="49" y="40"/>
                  </a:cubicBezTo>
                  <a:cubicBezTo>
                    <a:pt x="49" y="40"/>
                    <a:pt x="49" y="40"/>
                    <a:pt x="53" y="39"/>
                  </a:cubicBezTo>
                  <a:cubicBezTo>
                    <a:pt x="56" y="35"/>
                    <a:pt x="56" y="32"/>
                    <a:pt x="52" y="32"/>
                  </a:cubicBezTo>
                  <a:cubicBezTo>
                    <a:pt x="48" y="36"/>
                    <a:pt x="47" y="29"/>
                    <a:pt x="47" y="29"/>
                  </a:cubicBezTo>
                  <a:cubicBezTo>
                    <a:pt x="47" y="26"/>
                    <a:pt x="54" y="18"/>
                    <a:pt x="58" y="24"/>
                  </a:cubicBezTo>
                  <a:cubicBezTo>
                    <a:pt x="58" y="24"/>
                    <a:pt x="55" y="28"/>
                    <a:pt x="59" y="28"/>
                  </a:cubicBezTo>
                  <a:cubicBezTo>
                    <a:pt x="59" y="31"/>
                    <a:pt x="63" y="31"/>
                    <a:pt x="63" y="31"/>
                  </a:cubicBezTo>
                  <a:cubicBezTo>
                    <a:pt x="63" y="27"/>
                    <a:pt x="67" y="30"/>
                    <a:pt x="67" y="30"/>
                  </a:cubicBezTo>
                  <a:cubicBezTo>
                    <a:pt x="63" y="31"/>
                    <a:pt x="64" y="34"/>
                    <a:pt x="64" y="38"/>
                  </a:cubicBezTo>
                  <a:cubicBezTo>
                    <a:pt x="68" y="37"/>
                    <a:pt x="72" y="36"/>
                    <a:pt x="72" y="36"/>
                  </a:cubicBezTo>
                  <a:cubicBezTo>
                    <a:pt x="72" y="36"/>
                    <a:pt x="72" y="36"/>
                    <a:pt x="72" y="36"/>
                  </a:cubicBezTo>
                  <a:cubicBezTo>
                    <a:pt x="77" y="39"/>
                    <a:pt x="73" y="40"/>
                    <a:pt x="73" y="40"/>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45" name="Freeform 15"/>
            <p:cNvSpPr>
              <a:spLocks/>
            </p:cNvSpPr>
            <p:nvPr/>
          </p:nvSpPr>
          <p:spPr bwMode="gray">
            <a:xfrm>
              <a:off x="7091363" y="3883025"/>
              <a:ext cx="55563" cy="61913"/>
            </a:xfrm>
            <a:custGeom>
              <a:avLst/>
              <a:gdLst>
                <a:gd name="T0" fmla="*/ 27 w 28"/>
                <a:gd name="T1" fmla="*/ 12 h 25"/>
                <a:gd name="T2" fmla="*/ 27 w 28"/>
                <a:gd name="T3" fmla="*/ 12 h 25"/>
                <a:gd name="T4" fmla="*/ 23 w 28"/>
                <a:gd name="T5" fmla="*/ 12 h 25"/>
                <a:gd name="T6" fmla="*/ 19 w 28"/>
                <a:gd name="T7" fmla="*/ 9 h 25"/>
                <a:gd name="T8" fmla="*/ 15 w 28"/>
                <a:gd name="T9" fmla="*/ 7 h 25"/>
                <a:gd name="T10" fmla="*/ 15 w 28"/>
                <a:gd name="T11" fmla="*/ 7 h 25"/>
                <a:gd name="T12" fmla="*/ 14 w 28"/>
                <a:gd name="T13" fmla="*/ 3 h 25"/>
                <a:gd name="T14" fmla="*/ 14 w 28"/>
                <a:gd name="T15" fmla="*/ 0 h 25"/>
                <a:gd name="T16" fmla="*/ 10 w 28"/>
                <a:gd name="T17" fmla="*/ 0 h 25"/>
                <a:gd name="T18" fmla="*/ 6 w 28"/>
                <a:gd name="T19" fmla="*/ 1 h 25"/>
                <a:gd name="T20" fmla="*/ 6 w 28"/>
                <a:gd name="T21" fmla="*/ 1 h 25"/>
                <a:gd name="T22" fmla="*/ 3 w 28"/>
                <a:gd name="T23" fmla="*/ 5 h 25"/>
                <a:gd name="T24" fmla="*/ 3 w 28"/>
                <a:gd name="T25" fmla="*/ 8 h 25"/>
                <a:gd name="T26" fmla="*/ 3 w 28"/>
                <a:gd name="T27" fmla="*/ 8 h 25"/>
                <a:gd name="T28" fmla="*/ 4 w 28"/>
                <a:gd name="T29" fmla="*/ 12 h 25"/>
                <a:gd name="T30" fmla="*/ 4 w 28"/>
                <a:gd name="T31" fmla="*/ 12 h 25"/>
                <a:gd name="T32" fmla="*/ 4 w 28"/>
                <a:gd name="T33" fmla="*/ 15 h 25"/>
                <a:gd name="T34" fmla="*/ 4 w 28"/>
                <a:gd name="T35" fmla="*/ 15 h 25"/>
                <a:gd name="T36" fmla="*/ 9 w 28"/>
                <a:gd name="T37" fmla="*/ 18 h 25"/>
                <a:gd name="T38" fmla="*/ 9 w 28"/>
                <a:gd name="T39" fmla="*/ 18 h 25"/>
                <a:gd name="T40" fmla="*/ 9 w 28"/>
                <a:gd name="T41" fmla="*/ 21 h 25"/>
                <a:gd name="T42" fmla="*/ 5 w 28"/>
                <a:gd name="T43" fmla="*/ 22 h 25"/>
                <a:gd name="T44" fmla="*/ 5 w 28"/>
                <a:gd name="T45" fmla="*/ 22 h 25"/>
                <a:gd name="T46" fmla="*/ 10 w 28"/>
                <a:gd name="T47" fmla="*/ 25 h 25"/>
                <a:gd name="T48" fmla="*/ 13 w 28"/>
                <a:gd name="T49" fmla="*/ 24 h 25"/>
                <a:gd name="T50" fmla="*/ 17 w 28"/>
                <a:gd name="T51" fmla="*/ 24 h 25"/>
                <a:gd name="T52" fmla="*/ 17 w 28"/>
                <a:gd name="T53" fmla="*/ 24 h 25"/>
                <a:gd name="T54" fmla="*/ 25 w 28"/>
                <a:gd name="T55" fmla="*/ 22 h 25"/>
                <a:gd name="T56" fmla="*/ 24 w 28"/>
                <a:gd name="T57" fmla="*/ 19 h 25"/>
                <a:gd name="T58" fmla="*/ 24 w 28"/>
                <a:gd name="T59" fmla="*/ 16 h 25"/>
                <a:gd name="T60" fmla="*/ 24 w 28"/>
                <a:gd name="T61" fmla="*/ 16 h 25"/>
                <a:gd name="T62" fmla="*/ 28 w 28"/>
                <a:gd name="T63" fmla="*/ 15 h 25"/>
                <a:gd name="T64" fmla="*/ 27 w 28"/>
                <a:gd name="T6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25">
                  <a:moveTo>
                    <a:pt x="27" y="12"/>
                  </a:moveTo>
                  <a:cubicBezTo>
                    <a:pt x="27" y="12"/>
                    <a:pt x="27" y="12"/>
                    <a:pt x="27" y="12"/>
                  </a:cubicBezTo>
                  <a:cubicBezTo>
                    <a:pt x="27" y="8"/>
                    <a:pt x="27" y="12"/>
                    <a:pt x="23" y="12"/>
                  </a:cubicBezTo>
                  <a:cubicBezTo>
                    <a:pt x="23" y="9"/>
                    <a:pt x="23" y="9"/>
                    <a:pt x="19" y="9"/>
                  </a:cubicBezTo>
                  <a:cubicBezTo>
                    <a:pt x="19" y="9"/>
                    <a:pt x="19" y="6"/>
                    <a:pt x="15" y="7"/>
                  </a:cubicBezTo>
                  <a:cubicBezTo>
                    <a:pt x="15" y="7"/>
                    <a:pt x="15" y="7"/>
                    <a:pt x="15" y="7"/>
                  </a:cubicBezTo>
                  <a:cubicBezTo>
                    <a:pt x="14" y="3"/>
                    <a:pt x="14" y="3"/>
                    <a:pt x="14" y="3"/>
                  </a:cubicBezTo>
                  <a:cubicBezTo>
                    <a:pt x="14" y="0"/>
                    <a:pt x="14" y="0"/>
                    <a:pt x="14" y="0"/>
                  </a:cubicBezTo>
                  <a:cubicBezTo>
                    <a:pt x="10" y="0"/>
                    <a:pt x="10" y="0"/>
                    <a:pt x="10" y="0"/>
                  </a:cubicBezTo>
                  <a:cubicBezTo>
                    <a:pt x="10" y="0"/>
                    <a:pt x="10" y="0"/>
                    <a:pt x="6" y="1"/>
                  </a:cubicBezTo>
                  <a:cubicBezTo>
                    <a:pt x="6" y="1"/>
                    <a:pt x="6" y="1"/>
                    <a:pt x="6" y="1"/>
                  </a:cubicBezTo>
                  <a:cubicBezTo>
                    <a:pt x="7" y="4"/>
                    <a:pt x="3" y="5"/>
                    <a:pt x="3" y="5"/>
                  </a:cubicBezTo>
                  <a:cubicBezTo>
                    <a:pt x="3" y="8"/>
                    <a:pt x="3" y="8"/>
                    <a:pt x="3" y="8"/>
                  </a:cubicBezTo>
                  <a:cubicBezTo>
                    <a:pt x="3" y="8"/>
                    <a:pt x="3" y="8"/>
                    <a:pt x="3" y="8"/>
                  </a:cubicBezTo>
                  <a:cubicBezTo>
                    <a:pt x="3" y="8"/>
                    <a:pt x="0" y="12"/>
                    <a:pt x="4" y="12"/>
                  </a:cubicBezTo>
                  <a:cubicBezTo>
                    <a:pt x="4" y="12"/>
                    <a:pt x="4" y="12"/>
                    <a:pt x="4" y="12"/>
                  </a:cubicBezTo>
                  <a:cubicBezTo>
                    <a:pt x="0" y="16"/>
                    <a:pt x="4" y="15"/>
                    <a:pt x="4" y="15"/>
                  </a:cubicBezTo>
                  <a:cubicBezTo>
                    <a:pt x="4" y="15"/>
                    <a:pt x="4" y="15"/>
                    <a:pt x="4" y="15"/>
                  </a:cubicBezTo>
                  <a:cubicBezTo>
                    <a:pt x="5" y="18"/>
                    <a:pt x="5" y="18"/>
                    <a:pt x="9" y="18"/>
                  </a:cubicBezTo>
                  <a:cubicBezTo>
                    <a:pt x="9" y="18"/>
                    <a:pt x="9" y="18"/>
                    <a:pt x="9" y="18"/>
                  </a:cubicBezTo>
                  <a:cubicBezTo>
                    <a:pt x="9" y="18"/>
                    <a:pt x="9" y="18"/>
                    <a:pt x="9" y="21"/>
                  </a:cubicBezTo>
                  <a:cubicBezTo>
                    <a:pt x="9" y="21"/>
                    <a:pt x="9" y="21"/>
                    <a:pt x="5" y="22"/>
                  </a:cubicBezTo>
                  <a:cubicBezTo>
                    <a:pt x="5" y="22"/>
                    <a:pt x="5" y="22"/>
                    <a:pt x="5" y="22"/>
                  </a:cubicBezTo>
                  <a:cubicBezTo>
                    <a:pt x="6" y="25"/>
                    <a:pt x="6" y="25"/>
                    <a:pt x="10" y="25"/>
                  </a:cubicBezTo>
                  <a:cubicBezTo>
                    <a:pt x="13" y="24"/>
                    <a:pt x="10" y="25"/>
                    <a:pt x="13" y="24"/>
                  </a:cubicBezTo>
                  <a:cubicBezTo>
                    <a:pt x="13" y="24"/>
                    <a:pt x="13" y="24"/>
                    <a:pt x="17" y="24"/>
                  </a:cubicBezTo>
                  <a:cubicBezTo>
                    <a:pt x="17" y="24"/>
                    <a:pt x="17" y="24"/>
                    <a:pt x="17" y="24"/>
                  </a:cubicBezTo>
                  <a:cubicBezTo>
                    <a:pt x="21" y="23"/>
                    <a:pt x="21" y="23"/>
                    <a:pt x="25" y="22"/>
                  </a:cubicBezTo>
                  <a:cubicBezTo>
                    <a:pt x="24" y="19"/>
                    <a:pt x="24" y="19"/>
                    <a:pt x="24" y="19"/>
                  </a:cubicBezTo>
                  <a:cubicBezTo>
                    <a:pt x="24" y="19"/>
                    <a:pt x="24" y="19"/>
                    <a:pt x="24" y="16"/>
                  </a:cubicBezTo>
                  <a:cubicBezTo>
                    <a:pt x="24" y="16"/>
                    <a:pt x="24" y="16"/>
                    <a:pt x="24" y="16"/>
                  </a:cubicBezTo>
                  <a:cubicBezTo>
                    <a:pt x="28" y="15"/>
                    <a:pt x="28" y="15"/>
                    <a:pt x="28" y="15"/>
                  </a:cubicBezTo>
                  <a:cubicBezTo>
                    <a:pt x="27" y="12"/>
                    <a:pt x="27" y="12"/>
                    <a:pt x="27" y="12"/>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46" name="Freeform 16"/>
            <p:cNvSpPr>
              <a:spLocks/>
            </p:cNvSpPr>
            <p:nvPr/>
          </p:nvSpPr>
          <p:spPr bwMode="gray">
            <a:xfrm>
              <a:off x="7143750" y="4079875"/>
              <a:ext cx="300038" cy="198438"/>
            </a:xfrm>
            <a:custGeom>
              <a:avLst/>
              <a:gdLst>
                <a:gd name="T0" fmla="*/ 147 w 153"/>
                <a:gd name="T1" fmla="*/ 29 h 79"/>
                <a:gd name="T2" fmla="*/ 147 w 153"/>
                <a:gd name="T3" fmla="*/ 25 h 79"/>
                <a:gd name="T4" fmla="*/ 142 w 153"/>
                <a:gd name="T5" fmla="*/ 23 h 79"/>
                <a:gd name="T6" fmla="*/ 139 w 153"/>
                <a:gd name="T7" fmla="*/ 27 h 79"/>
                <a:gd name="T8" fmla="*/ 131 w 153"/>
                <a:gd name="T9" fmla="*/ 28 h 79"/>
                <a:gd name="T10" fmla="*/ 126 w 153"/>
                <a:gd name="T11" fmla="*/ 25 h 79"/>
                <a:gd name="T12" fmla="*/ 114 w 153"/>
                <a:gd name="T13" fmla="*/ 23 h 79"/>
                <a:gd name="T14" fmla="*/ 113 w 153"/>
                <a:gd name="T15" fmla="*/ 16 h 79"/>
                <a:gd name="T16" fmla="*/ 116 w 153"/>
                <a:gd name="T17" fmla="*/ 9 h 79"/>
                <a:gd name="T18" fmla="*/ 116 w 153"/>
                <a:gd name="T19" fmla="*/ 6 h 79"/>
                <a:gd name="T20" fmla="*/ 91 w 153"/>
                <a:gd name="T21" fmla="*/ 6 h 79"/>
                <a:gd name="T22" fmla="*/ 87 w 153"/>
                <a:gd name="T23" fmla="*/ 3 h 79"/>
                <a:gd name="T24" fmla="*/ 82 w 153"/>
                <a:gd name="T25" fmla="*/ 0 h 79"/>
                <a:gd name="T26" fmla="*/ 78 w 153"/>
                <a:gd name="T27" fmla="*/ 0 h 79"/>
                <a:gd name="T28" fmla="*/ 75 w 153"/>
                <a:gd name="T29" fmla="*/ 8 h 79"/>
                <a:gd name="T30" fmla="*/ 79 w 153"/>
                <a:gd name="T31" fmla="*/ 7 h 79"/>
                <a:gd name="T32" fmla="*/ 68 w 153"/>
                <a:gd name="T33" fmla="*/ 9 h 79"/>
                <a:gd name="T34" fmla="*/ 56 w 153"/>
                <a:gd name="T35" fmla="*/ 11 h 79"/>
                <a:gd name="T36" fmla="*/ 52 w 153"/>
                <a:gd name="T37" fmla="*/ 11 h 79"/>
                <a:gd name="T38" fmla="*/ 44 w 153"/>
                <a:gd name="T39" fmla="*/ 16 h 79"/>
                <a:gd name="T40" fmla="*/ 37 w 153"/>
                <a:gd name="T41" fmla="*/ 20 h 79"/>
                <a:gd name="T42" fmla="*/ 28 w 153"/>
                <a:gd name="T43" fmla="*/ 18 h 79"/>
                <a:gd name="T44" fmla="*/ 25 w 153"/>
                <a:gd name="T45" fmla="*/ 25 h 79"/>
                <a:gd name="T46" fmla="*/ 26 w 153"/>
                <a:gd name="T47" fmla="*/ 29 h 79"/>
                <a:gd name="T48" fmla="*/ 19 w 153"/>
                <a:gd name="T49" fmla="*/ 37 h 79"/>
                <a:gd name="T50" fmla="*/ 12 w 153"/>
                <a:gd name="T51" fmla="*/ 45 h 79"/>
                <a:gd name="T52" fmla="*/ 5 w 153"/>
                <a:gd name="T53" fmla="*/ 53 h 79"/>
                <a:gd name="T54" fmla="*/ 2 w 153"/>
                <a:gd name="T55" fmla="*/ 60 h 79"/>
                <a:gd name="T56" fmla="*/ 3 w 153"/>
                <a:gd name="T57" fmla="*/ 67 h 79"/>
                <a:gd name="T58" fmla="*/ 0 w 153"/>
                <a:gd name="T59" fmla="*/ 71 h 79"/>
                <a:gd name="T60" fmla="*/ 4 w 153"/>
                <a:gd name="T61" fmla="*/ 74 h 79"/>
                <a:gd name="T62" fmla="*/ 8 w 153"/>
                <a:gd name="T63" fmla="*/ 70 h 79"/>
                <a:gd name="T64" fmla="*/ 22 w 153"/>
                <a:gd name="T65" fmla="*/ 61 h 79"/>
                <a:gd name="T66" fmla="*/ 27 w 153"/>
                <a:gd name="T67" fmla="*/ 63 h 79"/>
                <a:gd name="T68" fmla="*/ 28 w 153"/>
                <a:gd name="T69" fmla="*/ 70 h 79"/>
                <a:gd name="T70" fmla="*/ 32 w 153"/>
                <a:gd name="T71" fmla="*/ 73 h 79"/>
                <a:gd name="T72" fmla="*/ 41 w 153"/>
                <a:gd name="T73" fmla="*/ 79 h 79"/>
                <a:gd name="T74" fmla="*/ 57 w 153"/>
                <a:gd name="T75" fmla="*/ 73 h 79"/>
                <a:gd name="T76" fmla="*/ 61 w 153"/>
                <a:gd name="T77" fmla="*/ 73 h 79"/>
                <a:gd name="T78" fmla="*/ 68 w 153"/>
                <a:gd name="T79" fmla="*/ 68 h 79"/>
                <a:gd name="T80" fmla="*/ 75 w 153"/>
                <a:gd name="T81" fmla="*/ 60 h 79"/>
                <a:gd name="T82" fmla="*/ 78 w 153"/>
                <a:gd name="T83" fmla="*/ 53 h 79"/>
                <a:gd name="T84" fmla="*/ 82 w 153"/>
                <a:gd name="T85" fmla="*/ 52 h 79"/>
                <a:gd name="T86" fmla="*/ 87 w 153"/>
                <a:gd name="T87" fmla="*/ 58 h 79"/>
                <a:gd name="T88" fmla="*/ 96 w 153"/>
                <a:gd name="T89" fmla="*/ 67 h 79"/>
                <a:gd name="T90" fmla="*/ 105 w 153"/>
                <a:gd name="T91" fmla="*/ 70 h 79"/>
                <a:gd name="T92" fmla="*/ 107 w 153"/>
                <a:gd name="T93" fmla="*/ 55 h 79"/>
                <a:gd name="T94" fmla="*/ 109 w 153"/>
                <a:gd name="T95" fmla="*/ 45 h 79"/>
                <a:gd name="T96" fmla="*/ 117 w 153"/>
                <a:gd name="T97" fmla="*/ 44 h 79"/>
                <a:gd name="T98" fmla="*/ 118 w 153"/>
                <a:gd name="T99" fmla="*/ 50 h 79"/>
                <a:gd name="T100" fmla="*/ 133 w 153"/>
                <a:gd name="T101" fmla="*/ 45 h 79"/>
                <a:gd name="T102" fmla="*/ 138 w 153"/>
                <a:gd name="T103" fmla="*/ 51 h 79"/>
                <a:gd name="T104" fmla="*/ 138 w 153"/>
                <a:gd name="T105" fmla="*/ 48 h 79"/>
                <a:gd name="T106" fmla="*/ 137 w 153"/>
                <a:gd name="T107" fmla="*/ 44 h 79"/>
                <a:gd name="T108" fmla="*/ 144 w 153"/>
                <a:gd name="T10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3" h="79">
                  <a:moveTo>
                    <a:pt x="152" y="35"/>
                  </a:moveTo>
                  <a:cubicBezTo>
                    <a:pt x="148" y="32"/>
                    <a:pt x="144" y="33"/>
                    <a:pt x="147" y="29"/>
                  </a:cubicBezTo>
                  <a:cubicBezTo>
                    <a:pt x="147" y="29"/>
                    <a:pt x="147" y="29"/>
                    <a:pt x="147" y="29"/>
                  </a:cubicBezTo>
                  <a:cubicBezTo>
                    <a:pt x="147" y="29"/>
                    <a:pt x="147" y="29"/>
                    <a:pt x="147" y="25"/>
                  </a:cubicBezTo>
                  <a:cubicBezTo>
                    <a:pt x="151" y="25"/>
                    <a:pt x="150" y="21"/>
                    <a:pt x="146" y="22"/>
                  </a:cubicBezTo>
                  <a:cubicBezTo>
                    <a:pt x="146" y="19"/>
                    <a:pt x="146" y="22"/>
                    <a:pt x="142" y="23"/>
                  </a:cubicBezTo>
                  <a:cubicBezTo>
                    <a:pt x="142" y="23"/>
                    <a:pt x="138" y="23"/>
                    <a:pt x="139" y="27"/>
                  </a:cubicBezTo>
                  <a:cubicBezTo>
                    <a:pt x="143" y="26"/>
                    <a:pt x="139" y="27"/>
                    <a:pt x="139" y="27"/>
                  </a:cubicBezTo>
                  <a:cubicBezTo>
                    <a:pt x="139" y="27"/>
                    <a:pt x="139" y="27"/>
                    <a:pt x="135" y="27"/>
                  </a:cubicBezTo>
                  <a:cubicBezTo>
                    <a:pt x="135" y="27"/>
                    <a:pt x="135" y="27"/>
                    <a:pt x="131" y="28"/>
                  </a:cubicBezTo>
                  <a:cubicBezTo>
                    <a:pt x="131" y="28"/>
                    <a:pt x="130" y="24"/>
                    <a:pt x="126" y="25"/>
                  </a:cubicBezTo>
                  <a:cubicBezTo>
                    <a:pt x="126" y="25"/>
                    <a:pt x="130" y="24"/>
                    <a:pt x="126" y="25"/>
                  </a:cubicBezTo>
                  <a:cubicBezTo>
                    <a:pt x="126" y="21"/>
                    <a:pt x="126" y="21"/>
                    <a:pt x="122" y="22"/>
                  </a:cubicBezTo>
                  <a:cubicBezTo>
                    <a:pt x="122" y="22"/>
                    <a:pt x="118" y="23"/>
                    <a:pt x="114" y="23"/>
                  </a:cubicBezTo>
                  <a:cubicBezTo>
                    <a:pt x="114" y="23"/>
                    <a:pt x="114" y="23"/>
                    <a:pt x="113" y="20"/>
                  </a:cubicBezTo>
                  <a:cubicBezTo>
                    <a:pt x="113" y="20"/>
                    <a:pt x="113" y="20"/>
                    <a:pt x="113" y="16"/>
                  </a:cubicBezTo>
                  <a:cubicBezTo>
                    <a:pt x="116" y="12"/>
                    <a:pt x="116" y="12"/>
                    <a:pt x="116" y="12"/>
                  </a:cubicBezTo>
                  <a:cubicBezTo>
                    <a:pt x="116" y="12"/>
                    <a:pt x="120" y="8"/>
                    <a:pt x="116" y="9"/>
                  </a:cubicBezTo>
                  <a:cubicBezTo>
                    <a:pt x="116" y="9"/>
                    <a:pt x="116" y="9"/>
                    <a:pt x="116" y="6"/>
                  </a:cubicBezTo>
                  <a:cubicBezTo>
                    <a:pt x="116" y="6"/>
                    <a:pt x="116" y="6"/>
                    <a:pt x="116" y="6"/>
                  </a:cubicBezTo>
                  <a:cubicBezTo>
                    <a:pt x="111" y="3"/>
                    <a:pt x="103" y="4"/>
                    <a:pt x="99" y="1"/>
                  </a:cubicBezTo>
                  <a:cubicBezTo>
                    <a:pt x="99" y="1"/>
                    <a:pt x="95" y="2"/>
                    <a:pt x="91" y="6"/>
                  </a:cubicBezTo>
                  <a:cubicBezTo>
                    <a:pt x="91" y="6"/>
                    <a:pt x="87" y="3"/>
                    <a:pt x="91" y="2"/>
                  </a:cubicBezTo>
                  <a:cubicBezTo>
                    <a:pt x="87" y="3"/>
                    <a:pt x="87" y="3"/>
                    <a:pt x="87" y="3"/>
                  </a:cubicBezTo>
                  <a:cubicBezTo>
                    <a:pt x="87" y="3"/>
                    <a:pt x="87" y="3"/>
                    <a:pt x="87" y="3"/>
                  </a:cubicBezTo>
                  <a:cubicBezTo>
                    <a:pt x="87" y="3"/>
                    <a:pt x="87" y="3"/>
                    <a:pt x="82" y="0"/>
                  </a:cubicBezTo>
                  <a:cubicBezTo>
                    <a:pt x="82" y="0"/>
                    <a:pt x="82" y="0"/>
                    <a:pt x="82" y="0"/>
                  </a:cubicBezTo>
                  <a:cubicBezTo>
                    <a:pt x="78" y="0"/>
                    <a:pt x="78" y="0"/>
                    <a:pt x="78" y="0"/>
                  </a:cubicBezTo>
                  <a:cubicBezTo>
                    <a:pt x="78" y="0"/>
                    <a:pt x="74" y="1"/>
                    <a:pt x="75" y="4"/>
                  </a:cubicBezTo>
                  <a:cubicBezTo>
                    <a:pt x="75" y="8"/>
                    <a:pt x="75" y="8"/>
                    <a:pt x="75" y="8"/>
                  </a:cubicBezTo>
                  <a:cubicBezTo>
                    <a:pt x="79" y="7"/>
                    <a:pt x="79" y="4"/>
                    <a:pt x="83" y="7"/>
                  </a:cubicBezTo>
                  <a:cubicBezTo>
                    <a:pt x="79" y="7"/>
                    <a:pt x="79" y="7"/>
                    <a:pt x="79" y="7"/>
                  </a:cubicBezTo>
                  <a:cubicBezTo>
                    <a:pt x="79" y="4"/>
                    <a:pt x="75" y="8"/>
                    <a:pt x="79" y="7"/>
                  </a:cubicBezTo>
                  <a:cubicBezTo>
                    <a:pt x="76" y="11"/>
                    <a:pt x="71" y="8"/>
                    <a:pt x="68" y="9"/>
                  </a:cubicBezTo>
                  <a:cubicBezTo>
                    <a:pt x="68" y="9"/>
                    <a:pt x="64" y="13"/>
                    <a:pt x="60" y="14"/>
                  </a:cubicBezTo>
                  <a:cubicBezTo>
                    <a:pt x="56" y="11"/>
                    <a:pt x="56" y="11"/>
                    <a:pt x="56" y="11"/>
                  </a:cubicBezTo>
                  <a:cubicBezTo>
                    <a:pt x="52" y="15"/>
                    <a:pt x="52" y="15"/>
                    <a:pt x="48" y="15"/>
                  </a:cubicBezTo>
                  <a:cubicBezTo>
                    <a:pt x="52" y="11"/>
                    <a:pt x="52" y="11"/>
                    <a:pt x="52" y="11"/>
                  </a:cubicBezTo>
                  <a:cubicBezTo>
                    <a:pt x="48" y="12"/>
                    <a:pt x="44" y="16"/>
                    <a:pt x="44" y="16"/>
                  </a:cubicBezTo>
                  <a:cubicBezTo>
                    <a:pt x="45" y="19"/>
                    <a:pt x="44" y="16"/>
                    <a:pt x="44" y="16"/>
                  </a:cubicBezTo>
                  <a:cubicBezTo>
                    <a:pt x="40" y="16"/>
                    <a:pt x="45" y="19"/>
                    <a:pt x="45" y="19"/>
                  </a:cubicBezTo>
                  <a:cubicBezTo>
                    <a:pt x="41" y="20"/>
                    <a:pt x="37" y="20"/>
                    <a:pt x="37" y="20"/>
                  </a:cubicBezTo>
                  <a:cubicBezTo>
                    <a:pt x="33" y="21"/>
                    <a:pt x="36" y="17"/>
                    <a:pt x="32" y="18"/>
                  </a:cubicBezTo>
                  <a:cubicBezTo>
                    <a:pt x="28" y="18"/>
                    <a:pt x="28" y="18"/>
                    <a:pt x="28" y="18"/>
                  </a:cubicBezTo>
                  <a:cubicBezTo>
                    <a:pt x="29" y="22"/>
                    <a:pt x="29" y="22"/>
                    <a:pt x="29" y="22"/>
                  </a:cubicBezTo>
                  <a:cubicBezTo>
                    <a:pt x="25" y="25"/>
                    <a:pt x="25" y="25"/>
                    <a:pt x="25" y="25"/>
                  </a:cubicBezTo>
                  <a:cubicBezTo>
                    <a:pt x="29" y="25"/>
                    <a:pt x="29" y="25"/>
                    <a:pt x="29" y="25"/>
                  </a:cubicBezTo>
                  <a:cubicBezTo>
                    <a:pt x="29" y="25"/>
                    <a:pt x="25" y="25"/>
                    <a:pt x="26" y="29"/>
                  </a:cubicBezTo>
                  <a:cubicBezTo>
                    <a:pt x="26" y="29"/>
                    <a:pt x="26" y="32"/>
                    <a:pt x="22" y="33"/>
                  </a:cubicBezTo>
                  <a:cubicBezTo>
                    <a:pt x="19" y="37"/>
                    <a:pt x="19" y="37"/>
                    <a:pt x="19" y="37"/>
                  </a:cubicBezTo>
                  <a:cubicBezTo>
                    <a:pt x="20" y="40"/>
                    <a:pt x="16" y="41"/>
                    <a:pt x="12" y="41"/>
                  </a:cubicBezTo>
                  <a:cubicBezTo>
                    <a:pt x="12" y="45"/>
                    <a:pt x="12" y="45"/>
                    <a:pt x="12" y="45"/>
                  </a:cubicBezTo>
                  <a:cubicBezTo>
                    <a:pt x="13" y="48"/>
                    <a:pt x="13" y="48"/>
                    <a:pt x="13" y="48"/>
                  </a:cubicBezTo>
                  <a:cubicBezTo>
                    <a:pt x="9" y="52"/>
                    <a:pt x="9" y="52"/>
                    <a:pt x="5" y="53"/>
                  </a:cubicBezTo>
                  <a:cubicBezTo>
                    <a:pt x="5" y="53"/>
                    <a:pt x="6" y="56"/>
                    <a:pt x="2" y="57"/>
                  </a:cubicBezTo>
                  <a:cubicBezTo>
                    <a:pt x="2" y="57"/>
                    <a:pt x="2" y="57"/>
                    <a:pt x="2" y="60"/>
                  </a:cubicBezTo>
                  <a:cubicBezTo>
                    <a:pt x="2" y="60"/>
                    <a:pt x="2" y="60"/>
                    <a:pt x="3" y="63"/>
                  </a:cubicBezTo>
                  <a:cubicBezTo>
                    <a:pt x="3" y="63"/>
                    <a:pt x="3" y="63"/>
                    <a:pt x="3" y="67"/>
                  </a:cubicBezTo>
                  <a:cubicBezTo>
                    <a:pt x="3" y="67"/>
                    <a:pt x="3" y="67"/>
                    <a:pt x="3" y="67"/>
                  </a:cubicBezTo>
                  <a:cubicBezTo>
                    <a:pt x="4" y="70"/>
                    <a:pt x="0" y="71"/>
                    <a:pt x="0" y="71"/>
                  </a:cubicBezTo>
                  <a:cubicBezTo>
                    <a:pt x="0" y="74"/>
                    <a:pt x="0" y="74"/>
                    <a:pt x="0" y="74"/>
                  </a:cubicBezTo>
                  <a:cubicBezTo>
                    <a:pt x="0" y="74"/>
                    <a:pt x="0" y="74"/>
                    <a:pt x="4" y="74"/>
                  </a:cubicBezTo>
                  <a:cubicBezTo>
                    <a:pt x="4" y="74"/>
                    <a:pt x="4" y="74"/>
                    <a:pt x="8" y="70"/>
                  </a:cubicBezTo>
                  <a:cubicBezTo>
                    <a:pt x="8" y="70"/>
                    <a:pt x="12" y="69"/>
                    <a:pt x="8" y="70"/>
                  </a:cubicBezTo>
                  <a:cubicBezTo>
                    <a:pt x="3" y="67"/>
                    <a:pt x="7" y="63"/>
                    <a:pt x="11" y="62"/>
                  </a:cubicBezTo>
                  <a:cubicBezTo>
                    <a:pt x="15" y="62"/>
                    <a:pt x="18" y="58"/>
                    <a:pt x="22" y="61"/>
                  </a:cubicBezTo>
                  <a:cubicBezTo>
                    <a:pt x="26" y="60"/>
                    <a:pt x="26" y="60"/>
                    <a:pt x="26" y="60"/>
                  </a:cubicBezTo>
                  <a:cubicBezTo>
                    <a:pt x="27" y="63"/>
                    <a:pt x="27" y="63"/>
                    <a:pt x="27" y="63"/>
                  </a:cubicBezTo>
                  <a:cubicBezTo>
                    <a:pt x="27" y="67"/>
                    <a:pt x="27" y="67"/>
                    <a:pt x="28" y="70"/>
                  </a:cubicBezTo>
                  <a:cubicBezTo>
                    <a:pt x="28" y="70"/>
                    <a:pt x="28" y="70"/>
                    <a:pt x="28" y="70"/>
                  </a:cubicBezTo>
                  <a:cubicBezTo>
                    <a:pt x="28" y="74"/>
                    <a:pt x="28" y="74"/>
                    <a:pt x="28" y="74"/>
                  </a:cubicBezTo>
                  <a:cubicBezTo>
                    <a:pt x="32" y="73"/>
                    <a:pt x="32" y="73"/>
                    <a:pt x="32" y="73"/>
                  </a:cubicBezTo>
                  <a:cubicBezTo>
                    <a:pt x="32" y="73"/>
                    <a:pt x="36" y="73"/>
                    <a:pt x="37" y="76"/>
                  </a:cubicBezTo>
                  <a:cubicBezTo>
                    <a:pt x="37" y="79"/>
                    <a:pt x="41" y="79"/>
                    <a:pt x="41" y="79"/>
                  </a:cubicBezTo>
                  <a:cubicBezTo>
                    <a:pt x="45" y="75"/>
                    <a:pt x="49" y="74"/>
                    <a:pt x="49" y="74"/>
                  </a:cubicBezTo>
                  <a:cubicBezTo>
                    <a:pt x="53" y="74"/>
                    <a:pt x="52" y="70"/>
                    <a:pt x="57" y="73"/>
                  </a:cubicBezTo>
                  <a:cubicBezTo>
                    <a:pt x="57" y="73"/>
                    <a:pt x="57" y="73"/>
                    <a:pt x="61" y="73"/>
                  </a:cubicBezTo>
                  <a:cubicBezTo>
                    <a:pt x="61" y="73"/>
                    <a:pt x="61" y="73"/>
                    <a:pt x="61" y="73"/>
                  </a:cubicBezTo>
                  <a:cubicBezTo>
                    <a:pt x="64" y="72"/>
                    <a:pt x="64" y="72"/>
                    <a:pt x="64" y="72"/>
                  </a:cubicBezTo>
                  <a:cubicBezTo>
                    <a:pt x="64" y="72"/>
                    <a:pt x="64" y="72"/>
                    <a:pt x="68" y="68"/>
                  </a:cubicBezTo>
                  <a:cubicBezTo>
                    <a:pt x="72" y="67"/>
                    <a:pt x="68" y="68"/>
                    <a:pt x="71" y="64"/>
                  </a:cubicBezTo>
                  <a:cubicBezTo>
                    <a:pt x="71" y="64"/>
                    <a:pt x="75" y="63"/>
                    <a:pt x="75" y="60"/>
                  </a:cubicBezTo>
                  <a:cubicBezTo>
                    <a:pt x="71" y="61"/>
                    <a:pt x="70" y="57"/>
                    <a:pt x="70" y="57"/>
                  </a:cubicBezTo>
                  <a:cubicBezTo>
                    <a:pt x="74" y="57"/>
                    <a:pt x="74" y="57"/>
                    <a:pt x="78" y="53"/>
                  </a:cubicBezTo>
                  <a:cubicBezTo>
                    <a:pt x="78" y="53"/>
                    <a:pt x="78" y="53"/>
                    <a:pt x="81" y="49"/>
                  </a:cubicBezTo>
                  <a:cubicBezTo>
                    <a:pt x="82" y="52"/>
                    <a:pt x="82" y="52"/>
                    <a:pt x="82" y="52"/>
                  </a:cubicBezTo>
                  <a:cubicBezTo>
                    <a:pt x="82" y="55"/>
                    <a:pt x="82" y="55"/>
                    <a:pt x="83" y="59"/>
                  </a:cubicBezTo>
                  <a:cubicBezTo>
                    <a:pt x="87" y="58"/>
                    <a:pt x="87" y="58"/>
                    <a:pt x="87" y="58"/>
                  </a:cubicBezTo>
                  <a:cubicBezTo>
                    <a:pt x="91" y="61"/>
                    <a:pt x="91" y="61"/>
                    <a:pt x="95" y="61"/>
                  </a:cubicBezTo>
                  <a:cubicBezTo>
                    <a:pt x="100" y="63"/>
                    <a:pt x="96" y="64"/>
                    <a:pt x="96" y="67"/>
                  </a:cubicBezTo>
                  <a:cubicBezTo>
                    <a:pt x="100" y="67"/>
                    <a:pt x="104" y="66"/>
                    <a:pt x="101" y="70"/>
                  </a:cubicBezTo>
                  <a:cubicBezTo>
                    <a:pt x="105" y="70"/>
                    <a:pt x="105" y="70"/>
                    <a:pt x="105" y="70"/>
                  </a:cubicBezTo>
                  <a:cubicBezTo>
                    <a:pt x="108" y="66"/>
                    <a:pt x="104" y="66"/>
                    <a:pt x="104" y="66"/>
                  </a:cubicBezTo>
                  <a:cubicBezTo>
                    <a:pt x="104" y="63"/>
                    <a:pt x="107" y="59"/>
                    <a:pt x="107" y="55"/>
                  </a:cubicBezTo>
                  <a:cubicBezTo>
                    <a:pt x="110" y="55"/>
                    <a:pt x="110" y="52"/>
                    <a:pt x="110" y="52"/>
                  </a:cubicBezTo>
                  <a:cubicBezTo>
                    <a:pt x="110" y="48"/>
                    <a:pt x="110" y="48"/>
                    <a:pt x="109" y="45"/>
                  </a:cubicBezTo>
                  <a:cubicBezTo>
                    <a:pt x="113" y="44"/>
                    <a:pt x="113" y="44"/>
                    <a:pt x="113" y="44"/>
                  </a:cubicBezTo>
                  <a:cubicBezTo>
                    <a:pt x="117" y="44"/>
                    <a:pt x="117" y="44"/>
                    <a:pt x="117" y="44"/>
                  </a:cubicBezTo>
                  <a:cubicBezTo>
                    <a:pt x="117" y="47"/>
                    <a:pt x="117" y="47"/>
                    <a:pt x="117" y="47"/>
                  </a:cubicBezTo>
                  <a:cubicBezTo>
                    <a:pt x="118" y="50"/>
                    <a:pt x="118" y="50"/>
                    <a:pt x="118" y="50"/>
                  </a:cubicBezTo>
                  <a:cubicBezTo>
                    <a:pt x="122" y="50"/>
                    <a:pt x="126" y="49"/>
                    <a:pt x="126" y="49"/>
                  </a:cubicBezTo>
                  <a:cubicBezTo>
                    <a:pt x="125" y="46"/>
                    <a:pt x="133" y="45"/>
                    <a:pt x="133" y="45"/>
                  </a:cubicBezTo>
                  <a:cubicBezTo>
                    <a:pt x="134" y="48"/>
                    <a:pt x="134" y="48"/>
                    <a:pt x="134" y="48"/>
                  </a:cubicBezTo>
                  <a:cubicBezTo>
                    <a:pt x="138" y="48"/>
                    <a:pt x="138" y="51"/>
                    <a:pt x="138" y="51"/>
                  </a:cubicBezTo>
                  <a:cubicBezTo>
                    <a:pt x="138" y="51"/>
                    <a:pt x="142" y="50"/>
                    <a:pt x="142" y="47"/>
                  </a:cubicBezTo>
                  <a:cubicBezTo>
                    <a:pt x="138" y="48"/>
                    <a:pt x="138" y="48"/>
                    <a:pt x="138" y="48"/>
                  </a:cubicBezTo>
                  <a:cubicBezTo>
                    <a:pt x="137" y="44"/>
                    <a:pt x="141" y="44"/>
                    <a:pt x="141" y="44"/>
                  </a:cubicBezTo>
                  <a:cubicBezTo>
                    <a:pt x="137" y="44"/>
                    <a:pt x="137" y="44"/>
                    <a:pt x="137" y="44"/>
                  </a:cubicBezTo>
                  <a:cubicBezTo>
                    <a:pt x="133" y="45"/>
                    <a:pt x="136" y="37"/>
                    <a:pt x="140" y="37"/>
                  </a:cubicBezTo>
                  <a:cubicBezTo>
                    <a:pt x="140" y="33"/>
                    <a:pt x="144" y="36"/>
                    <a:pt x="144" y="36"/>
                  </a:cubicBezTo>
                  <a:cubicBezTo>
                    <a:pt x="149" y="39"/>
                    <a:pt x="153" y="38"/>
                    <a:pt x="152" y="35"/>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47" name="Freeform 17"/>
            <p:cNvSpPr>
              <a:spLocks noEditPoints="1"/>
            </p:cNvSpPr>
            <p:nvPr/>
          </p:nvSpPr>
          <p:spPr bwMode="gray">
            <a:xfrm>
              <a:off x="7196138" y="4102100"/>
              <a:ext cx="877888" cy="835025"/>
            </a:xfrm>
            <a:custGeom>
              <a:avLst/>
              <a:gdLst>
                <a:gd name="T0" fmla="*/ 389 w 446"/>
                <a:gd name="T1" fmla="*/ 204 h 331"/>
                <a:gd name="T2" fmla="*/ 349 w 446"/>
                <a:gd name="T3" fmla="*/ 181 h 331"/>
                <a:gd name="T4" fmla="*/ 292 w 446"/>
                <a:gd name="T5" fmla="*/ 171 h 331"/>
                <a:gd name="T6" fmla="*/ 250 w 446"/>
                <a:gd name="T7" fmla="*/ 130 h 331"/>
                <a:gd name="T8" fmla="*/ 206 w 446"/>
                <a:gd name="T9" fmla="*/ 108 h 331"/>
                <a:gd name="T10" fmla="*/ 202 w 446"/>
                <a:gd name="T11" fmla="*/ 83 h 331"/>
                <a:gd name="T12" fmla="*/ 193 w 446"/>
                <a:gd name="T13" fmla="*/ 74 h 331"/>
                <a:gd name="T14" fmla="*/ 192 w 446"/>
                <a:gd name="T15" fmla="*/ 67 h 331"/>
                <a:gd name="T16" fmla="*/ 202 w 446"/>
                <a:gd name="T17" fmla="*/ 54 h 331"/>
                <a:gd name="T18" fmla="*/ 221 w 446"/>
                <a:gd name="T19" fmla="*/ 45 h 331"/>
                <a:gd name="T20" fmla="*/ 242 w 446"/>
                <a:gd name="T21" fmla="*/ 49 h 331"/>
                <a:gd name="T22" fmla="*/ 232 w 446"/>
                <a:gd name="T23" fmla="*/ 36 h 331"/>
                <a:gd name="T24" fmla="*/ 226 w 446"/>
                <a:gd name="T25" fmla="*/ 22 h 331"/>
                <a:gd name="T26" fmla="*/ 213 w 446"/>
                <a:gd name="T27" fmla="*/ 13 h 331"/>
                <a:gd name="T28" fmla="*/ 179 w 446"/>
                <a:gd name="T29" fmla="*/ 7 h 331"/>
                <a:gd name="T30" fmla="*/ 155 w 446"/>
                <a:gd name="T31" fmla="*/ 7 h 331"/>
                <a:gd name="T32" fmla="*/ 132 w 446"/>
                <a:gd name="T33" fmla="*/ 14 h 331"/>
                <a:gd name="T34" fmla="*/ 122 w 446"/>
                <a:gd name="T35" fmla="*/ 30 h 331"/>
                <a:gd name="T36" fmla="*/ 115 w 446"/>
                <a:gd name="T37" fmla="*/ 35 h 331"/>
                <a:gd name="T38" fmla="*/ 100 w 446"/>
                <a:gd name="T39" fmla="*/ 40 h 331"/>
                <a:gd name="T40" fmla="*/ 83 w 446"/>
                <a:gd name="T41" fmla="*/ 39 h 331"/>
                <a:gd name="T42" fmla="*/ 75 w 446"/>
                <a:gd name="T43" fmla="*/ 62 h 331"/>
                <a:gd name="T44" fmla="*/ 56 w 446"/>
                <a:gd name="T45" fmla="*/ 43 h 331"/>
                <a:gd name="T46" fmla="*/ 42 w 446"/>
                <a:gd name="T47" fmla="*/ 59 h 331"/>
                <a:gd name="T48" fmla="*/ 15 w 446"/>
                <a:gd name="T49" fmla="*/ 71 h 331"/>
                <a:gd name="T50" fmla="*/ 9 w 446"/>
                <a:gd name="T51" fmla="*/ 82 h 331"/>
                <a:gd name="T52" fmla="*/ 4 w 446"/>
                <a:gd name="T53" fmla="*/ 101 h 331"/>
                <a:gd name="T54" fmla="*/ 14 w 446"/>
                <a:gd name="T55" fmla="*/ 117 h 331"/>
                <a:gd name="T56" fmla="*/ 40 w 446"/>
                <a:gd name="T57" fmla="*/ 132 h 331"/>
                <a:gd name="T58" fmla="*/ 54 w 446"/>
                <a:gd name="T59" fmla="*/ 144 h 331"/>
                <a:gd name="T60" fmla="*/ 67 w 446"/>
                <a:gd name="T61" fmla="*/ 121 h 331"/>
                <a:gd name="T62" fmla="*/ 116 w 446"/>
                <a:gd name="T63" fmla="*/ 128 h 331"/>
                <a:gd name="T64" fmla="*/ 135 w 446"/>
                <a:gd name="T65" fmla="*/ 147 h 331"/>
                <a:gd name="T66" fmla="*/ 154 w 446"/>
                <a:gd name="T67" fmla="*/ 169 h 331"/>
                <a:gd name="T68" fmla="*/ 168 w 446"/>
                <a:gd name="T69" fmla="*/ 182 h 331"/>
                <a:gd name="T70" fmla="*/ 202 w 446"/>
                <a:gd name="T71" fmla="*/ 195 h 331"/>
                <a:gd name="T72" fmla="*/ 241 w 446"/>
                <a:gd name="T73" fmla="*/ 214 h 331"/>
                <a:gd name="T74" fmla="*/ 274 w 446"/>
                <a:gd name="T75" fmla="*/ 217 h 331"/>
                <a:gd name="T76" fmla="*/ 296 w 446"/>
                <a:gd name="T77" fmla="*/ 232 h 331"/>
                <a:gd name="T78" fmla="*/ 308 w 446"/>
                <a:gd name="T79" fmla="*/ 230 h 331"/>
                <a:gd name="T80" fmla="*/ 331 w 446"/>
                <a:gd name="T81" fmla="*/ 252 h 331"/>
                <a:gd name="T82" fmla="*/ 353 w 446"/>
                <a:gd name="T83" fmla="*/ 263 h 331"/>
                <a:gd name="T84" fmla="*/ 367 w 446"/>
                <a:gd name="T85" fmla="*/ 301 h 331"/>
                <a:gd name="T86" fmla="*/ 353 w 446"/>
                <a:gd name="T87" fmla="*/ 321 h 331"/>
                <a:gd name="T88" fmla="*/ 374 w 446"/>
                <a:gd name="T89" fmla="*/ 321 h 331"/>
                <a:gd name="T90" fmla="*/ 397 w 446"/>
                <a:gd name="T91" fmla="*/ 286 h 331"/>
                <a:gd name="T92" fmla="*/ 402 w 446"/>
                <a:gd name="T93" fmla="*/ 267 h 331"/>
                <a:gd name="T94" fmla="*/ 375 w 446"/>
                <a:gd name="T95" fmla="*/ 249 h 331"/>
                <a:gd name="T96" fmla="*/ 396 w 446"/>
                <a:gd name="T97" fmla="*/ 225 h 331"/>
                <a:gd name="T98" fmla="*/ 405 w 446"/>
                <a:gd name="T99" fmla="*/ 230 h 331"/>
                <a:gd name="T100" fmla="*/ 443 w 446"/>
                <a:gd name="T101" fmla="*/ 239 h 331"/>
                <a:gd name="T102" fmla="*/ 208 w 446"/>
                <a:gd name="T103" fmla="*/ 1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6" h="331">
                  <a:moveTo>
                    <a:pt x="437" y="226"/>
                  </a:moveTo>
                  <a:cubicBezTo>
                    <a:pt x="436" y="222"/>
                    <a:pt x="432" y="223"/>
                    <a:pt x="432" y="219"/>
                  </a:cubicBezTo>
                  <a:cubicBezTo>
                    <a:pt x="428" y="220"/>
                    <a:pt x="424" y="221"/>
                    <a:pt x="423" y="217"/>
                  </a:cubicBezTo>
                  <a:cubicBezTo>
                    <a:pt x="423" y="214"/>
                    <a:pt x="414" y="211"/>
                    <a:pt x="406" y="212"/>
                  </a:cubicBezTo>
                  <a:cubicBezTo>
                    <a:pt x="402" y="209"/>
                    <a:pt x="397" y="206"/>
                    <a:pt x="389" y="204"/>
                  </a:cubicBezTo>
                  <a:cubicBezTo>
                    <a:pt x="385" y="201"/>
                    <a:pt x="377" y="202"/>
                    <a:pt x="373" y="203"/>
                  </a:cubicBezTo>
                  <a:cubicBezTo>
                    <a:pt x="368" y="200"/>
                    <a:pt x="368" y="200"/>
                    <a:pt x="364" y="200"/>
                  </a:cubicBezTo>
                  <a:cubicBezTo>
                    <a:pt x="360" y="197"/>
                    <a:pt x="352" y="198"/>
                    <a:pt x="348" y="196"/>
                  </a:cubicBezTo>
                  <a:cubicBezTo>
                    <a:pt x="344" y="196"/>
                    <a:pt x="339" y="193"/>
                    <a:pt x="343" y="189"/>
                  </a:cubicBezTo>
                  <a:cubicBezTo>
                    <a:pt x="342" y="186"/>
                    <a:pt x="350" y="184"/>
                    <a:pt x="349" y="181"/>
                  </a:cubicBezTo>
                  <a:cubicBezTo>
                    <a:pt x="352" y="173"/>
                    <a:pt x="333" y="180"/>
                    <a:pt x="329" y="180"/>
                  </a:cubicBezTo>
                  <a:cubicBezTo>
                    <a:pt x="325" y="181"/>
                    <a:pt x="321" y="181"/>
                    <a:pt x="317" y="182"/>
                  </a:cubicBezTo>
                  <a:cubicBezTo>
                    <a:pt x="313" y="182"/>
                    <a:pt x="313" y="179"/>
                    <a:pt x="309" y="179"/>
                  </a:cubicBezTo>
                  <a:cubicBezTo>
                    <a:pt x="305" y="177"/>
                    <a:pt x="301" y="177"/>
                    <a:pt x="296" y="174"/>
                  </a:cubicBezTo>
                  <a:cubicBezTo>
                    <a:pt x="296" y="174"/>
                    <a:pt x="292" y="175"/>
                    <a:pt x="292" y="171"/>
                  </a:cubicBezTo>
                  <a:cubicBezTo>
                    <a:pt x="288" y="172"/>
                    <a:pt x="287" y="168"/>
                    <a:pt x="283" y="169"/>
                  </a:cubicBezTo>
                  <a:cubicBezTo>
                    <a:pt x="279" y="166"/>
                    <a:pt x="274" y="163"/>
                    <a:pt x="270" y="160"/>
                  </a:cubicBezTo>
                  <a:cubicBezTo>
                    <a:pt x="265" y="157"/>
                    <a:pt x="264" y="150"/>
                    <a:pt x="260" y="147"/>
                  </a:cubicBezTo>
                  <a:cubicBezTo>
                    <a:pt x="259" y="143"/>
                    <a:pt x="259" y="140"/>
                    <a:pt x="258" y="136"/>
                  </a:cubicBezTo>
                  <a:cubicBezTo>
                    <a:pt x="254" y="133"/>
                    <a:pt x="253" y="130"/>
                    <a:pt x="250" y="130"/>
                  </a:cubicBezTo>
                  <a:cubicBezTo>
                    <a:pt x="249" y="123"/>
                    <a:pt x="245" y="124"/>
                    <a:pt x="237" y="125"/>
                  </a:cubicBezTo>
                  <a:cubicBezTo>
                    <a:pt x="236" y="122"/>
                    <a:pt x="232" y="119"/>
                    <a:pt x="228" y="119"/>
                  </a:cubicBezTo>
                  <a:cubicBezTo>
                    <a:pt x="227" y="116"/>
                    <a:pt x="223" y="116"/>
                    <a:pt x="223" y="116"/>
                  </a:cubicBezTo>
                  <a:cubicBezTo>
                    <a:pt x="219" y="113"/>
                    <a:pt x="215" y="114"/>
                    <a:pt x="211" y="114"/>
                  </a:cubicBezTo>
                  <a:cubicBezTo>
                    <a:pt x="210" y="111"/>
                    <a:pt x="207" y="111"/>
                    <a:pt x="206" y="108"/>
                  </a:cubicBezTo>
                  <a:cubicBezTo>
                    <a:pt x="202" y="105"/>
                    <a:pt x="201" y="101"/>
                    <a:pt x="196" y="95"/>
                  </a:cubicBezTo>
                  <a:cubicBezTo>
                    <a:pt x="196" y="95"/>
                    <a:pt x="194" y="81"/>
                    <a:pt x="199" y="84"/>
                  </a:cubicBezTo>
                  <a:cubicBezTo>
                    <a:pt x="199" y="84"/>
                    <a:pt x="199" y="87"/>
                    <a:pt x="199" y="84"/>
                  </a:cubicBezTo>
                  <a:cubicBezTo>
                    <a:pt x="202" y="83"/>
                    <a:pt x="198" y="80"/>
                    <a:pt x="202" y="80"/>
                  </a:cubicBezTo>
                  <a:cubicBezTo>
                    <a:pt x="202" y="83"/>
                    <a:pt x="202" y="83"/>
                    <a:pt x="202" y="83"/>
                  </a:cubicBezTo>
                  <a:cubicBezTo>
                    <a:pt x="202" y="80"/>
                    <a:pt x="202" y="80"/>
                    <a:pt x="202" y="80"/>
                  </a:cubicBezTo>
                  <a:cubicBezTo>
                    <a:pt x="206" y="79"/>
                    <a:pt x="201" y="76"/>
                    <a:pt x="202" y="80"/>
                  </a:cubicBezTo>
                  <a:cubicBezTo>
                    <a:pt x="197" y="77"/>
                    <a:pt x="197" y="77"/>
                    <a:pt x="197" y="77"/>
                  </a:cubicBezTo>
                  <a:cubicBezTo>
                    <a:pt x="197" y="77"/>
                    <a:pt x="197" y="77"/>
                    <a:pt x="197" y="77"/>
                  </a:cubicBezTo>
                  <a:cubicBezTo>
                    <a:pt x="193" y="74"/>
                    <a:pt x="193" y="74"/>
                    <a:pt x="193" y="74"/>
                  </a:cubicBezTo>
                  <a:cubicBezTo>
                    <a:pt x="197" y="73"/>
                    <a:pt x="197" y="73"/>
                    <a:pt x="197" y="73"/>
                  </a:cubicBezTo>
                  <a:cubicBezTo>
                    <a:pt x="196" y="70"/>
                    <a:pt x="193" y="70"/>
                    <a:pt x="193" y="70"/>
                  </a:cubicBezTo>
                  <a:cubicBezTo>
                    <a:pt x="193" y="74"/>
                    <a:pt x="192" y="67"/>
                    <a:pt x="192" y="67"/>
                  </a:cubicBezTo>
                  <a:cubicBezTo>
                    <a:pt x="193" y="70"/>
                    <a:pt x="188" y="67"/>
                    <a:pt x="188" y="67"/>
                  </a:cubicBezTo>
                  <a:cubicBezTo>
                    <a:pt x="192" y="67"/>
                    <a:pt x="192" y="67"/>
                    <a:pt x="192" y="67"/>
                  </a:cubicBezTo>
                  <a:cubicBezTo>
                    <a:pt x="192" y="63"/>
                    <a:pt x="192" y="63"/>
                    <a:pt x="192" y="63"/>
                  </a:cubicBezTo>
                  <a:cubicBezTo>
                    <a:pt x="191" y="60"/>
                    <a:pt x="195" y="59"/>
                    <a:pt x="195" y="59"/>
                  </a:cubicBezTo>
                  <a:cubicBezTo>
                    <a:pt x="195" y="59"/>
                    <a:pt x="195" y="59"/>
                    <a:pt x="194" y="56"/>
                  </a:cubicBezTo>
                  <a:cubicBezTo>
                    <a:pt x="199" y="58"/>
                    <a:pt x="198" y="55"/>
                    <a:pt x="198" y="55"/>
                  </a:cubicBezTo>
                  <a:cubicBezTo>
                    <a:pt x="198" y="55"/>
                    <a:pt x="199" y="58"/>
                    <a:pt x="202" y="54"/>
                  </a:cubicBezTo>
                  <a:cubicBezTo>
                    <a:pt x="199" y="58"/>
                    <a:pt x="199" y="58"/>
                    <a:pt x="195" y="59"/>
                  </a:cubicBezTo>
                  <a:cubicBezTo>
                    <a:pt x="203" y="58"/>
                    <a:pt x="207" y="57"/>
                    <a:pt x="210" y="53"/>
                  </a:cubicBezTo>
                  <a:cubicBezTo>
                    <a:pt x="214" y="49"/>
                    <a:pt x="218" y="49"/>
                    <a:pt x="222" y="48"/>
                  </a:cubicBezTo>
                  <a:cubicBezTo>
                    <a:pt x="218" y="49"/>
                    <a:pt x="217" y="45"/>
                    <a:pt x="217" y="45"/>
                  </a:cubicBezTo>
                  <a:cubicBezTo>
                    <a:pt x="221" y="45"/>
                    <a:pt x="221" y="45"/>
                    <a:pt x="221" y="45"/>
                  </a:cubicBezTo>
                  <a:cubicBezTo>
                    <a:pt x="225" y="44"/>
                    <a:pt x="233" y="46"/>
                    <a:pt x="229" y="47"/>
                  </a:cubicBezTo>
                  <a:cubicBezTo>
                    <a:pt x="233" y="43"/>
                    <a:pt x="233" y="43"/>
                    <a:pt x="233" y="43"/>
                  </a:cubicBezTo>
                  <a:cubicBezTo>
                    <a:pt x="237" y="42"/>
                    <a:pt x="237" y="42"/>
                    <a:pt x="237" y="42"/>
                  </a:cubicBezTo>
                  <a:cubicBezTo>
                    <a:pt x="241" y="45"/>
                    <a:pt x="241" y="45"/>
                    <a:pt x="242" y="49"/>
                  </a:cubicBezTo>
                  <a:cubicBezTo>
                    <a:pt x="242" y="49"/>
                    <a:pt x="241" y="45"/>
                    <a:pt x="242" y="49"/>
                  </a:cubicBezTo>
                  <a:cubicBezTo>
                    <a:pt x="246" y="48"/>
                    <a:pt x="246" y="48"/>
                    <a:pt x="246" y="48"/>
                  </a:cubicBezTo>
                  <a:cubicBezTo>
                    <a:pt x="245" y="45"/>
                    <a:pt x="245" y="41"/>
                    <a:pt x="241" y="42"/>
                  </a:cubicBezTo>
                  <a:cubicBezTo>
                    <a:pt x="241" y="42"/>
                    <a:pt x="233" y="43"/>
                    <a:pt x="236" y="39"/>
                  </a:cubicBezTo>
                  <a:cubicBezTo>
                    <a:pt x="236" y="35"/>
                    <a:pt x="236" y="35"/>
                    <a:pt x="236" y="35"/>
                  </a:cubicBezTo>
                  <a:cubicBezTo>
                    <a:pt x="231" y="32"/>
                    <a:pt x="232" y="36"/>
                    <a:pt x="232" y="36"/>
                  </a:cubicBezTo>
                  <a:cubicBezTo>
                    <a:pt x="227" y="33"/>
                    <a:pt x="235" y="28"/>
                    <a:pt x="234" y="25"/>
                  </a:cubicBezTo>
                  <a:cubicBezTo>
                    <a:pt x="230" y="25"/>
                    <a:pt x="230" y="25"/>
                    <a:pt x="230" y="25"/>
                  </a:cubicBezTo>
                  <a:cubicBezTo>
                    <a:pt x="230" y="25"/>
                    <a:pt x="230" y="25"/>
                    <a:pt x="230" y="25"/>
                  </a:cubicBezTo>
                  <a:cubicBezTo>
                    <a:pt x="226" y="26"/>
                    <a:pt x="226" y="26"/>
                    <a:pt x="226" y="26"/>
                  </a:cubicBezTo>
                  <a:cubicBezTo>
                    <a:pt x="226" y="22"/>
                    <a:pt x="226" y="22"/>
                    <a:pt x="226" y="22"/>
                  </a:cubicBezTo>
                  <a:cubicBezTo>
                    <a:pt x="226" y="22"/>
                    <a:pt x="225" y="19"/>
                    <a:pt x="229" y="18"/>
                  </a:cubicBezTo>
                  <a:cubicBezTo>
                    <a:pt x="233" y="18"/>
                    <a:pt x="233" y="18"/>
                    <a:pt x="237" y="13"/>
                  </a:cubicBezTo>
                  <a:cubicBezTo>
                    <a:pt x="233" y="14"/>
                    <a:pt x="233" y="14"/>
                    <a:pt x="228" y="11"/>
                  </a:cubicBezTo>
                  <a:cubicBezTo>
                    <a:pt x="228" y="11"/>
                    <a:pt x="228" y="11"/>
                    <a:pt x="224" y="12"/>
                  </a:cubicBezTo>
                  <a:cubicBezTo>
                    <a:pt x="220" y="12"/>
                    <a:pt x="216" y="13"/>
                    <a:pt x="213" y="13"/>
                  </a:cubicBezTo>
                  <a:cubicBezTo>
                    <a:pt x="205" y="14"/>
                    <a:pt x="200" y="11"/>
                    <a:pt x="192" y="13"/>
                  </a:cubicBezTo>
                  <a:cubicBezTo>
                    <a:pt x="192" y="13"/>
                    <a:pt x="188" y="13"/>
                    <a:pt x="188" y="10"/>
                  </a:cubicBezTo>
                  <a:cubicBezTo>
                    <a:pt x="188" y="10"/>
                    <a:pt x="188" y="10"/>
                    <a:pt x="184" y="10"/>
                  </a:cubicBezTo>
                  <a:cubicBezTo>
                    <a:pt x="183" y="7"/>
                    <a:pt x="183" y="7"/>
                    <a:pt x="183" y="7"/>
                  </a:cubicBezTo>
                  <a:cubicBezTo>
                    <a:pt x="183" y="7"/>
                    <a:pt x="183" y="7"/>
                    <a:pt x="179" y="7"/>
                  </a:cubicBezTo>
                  <a:cubicBezTo>
                    <a:pt x="179" y="4"/>
                    <a:pt x="178" y="0"/>
                    <a:pt x="178" y="0"/>
                  </a:cubicBezTo>
                  <a:cubicBezTo>
                    <a:pt x="182" y="0"/>
                    <a:pt x="178" y="0"/>
                    <a:pt x="178" y="0"/>
                  </a:cubicBezTo>
                  <a:cubicBezTo>
                    <a:pt x="174" y="1"/>
                    <a:pt x="167" y="5"/>
                    <a:pt x="163" y="6"/>
                  </a:cubicBezTo>
                  <a:cubicBezTo>
                    <a:pt x="159" y="3"/>
                    <a:pt x="159" y="7"/>
                    <a:pt x="155" y="7"/>
                  </a:cubicBezTo>
                  <a:cubicBezTo>
                    <a:pt x="155" y="7"/>
                    <a:pt x="155" y="7"/>
                    <a:pt x="155" y="7"/>
                  </a:cubicBezTo>
                  <a:cubicBezTo>
                    <a:pt x="151" y="8"/>
                    <a:pt x="151" y="8"/>
                    <a:pt x="151" y="8"/>
                  </a:cubicBezTo>
                  <a:cubicBezTo>
                    <a:pt x="147" y="8"/>
                    <a:pt x="143" y="9"/>
                    <a:pt x="144" y="12"/>
                  </a:cubicBezTo>
                  <a:cubicBezTo>
                    <a:pt x="144" y="12"/>
                    <a:pt x="144" y="12"/>
                    <a:pt x="140" y="16"/>
                  </a:cubicBezTo>
                  <a:cubicBezTo>
                    <a:pt x="133" y="18"/>
                    <a:pt x="133" y="18"/>
                    <a:pt x="133" y="18"/>
                  </a:cubicBezTo>
                  <a:cubicBezTo>
                    <a:pt x="133" y="18"/>
                    <a:pt x="133" y="18"/>
                    <a:pt x="132" y="14"/>
                  </a:cubicBezTo>
                  <a:cubicBezTo>
                    <a:pt x="132" y="14"/>
                    <a:pt x="132" y="14"/>
                    <a:pt x="128" y="15"/>
                  </a:cubicBezTo>
                  <a:cubicBezTo>
                    <a:pt x="128" y="15"/>
                    <a:pt x="125" y="19"/>
                    <a:pt x="124" y="15"/>
                  </a:cubicBezTo>
                  <a:cubicBezTo>
                    <a:pt x="121" y="19"/>
                    <a:pt x="121" y="23"/>
                    <a:pt x="121" y="23"/>
                  </a:cubicBezTo>
                  <a:cubicBezTo>
                    <a:pt x="121" y="23"/>
                    <a:pt x="121" y="23"/>
                    <a:pt x="126" y="26"/>
                  </a:cubicBezTo>
                  <a:cubicBezTo>
                    <a:pt x="126" y="26"/>
                    <a:pt x="126" y="29"/>
                    <a:pt x="122" y="30"/>
                  </a:cubicBezTo>
                  <a:cubicBezTo>
                    <a:pt x="122" y="26"/>
                    <a:pt x="118" y="27"/>
                    <a:pt x="118" y="27"/>
                  </a:cubicBezTo>
                  <a:cubicBezTo>
                    <a:pt x="114" y="28"/>
                    <a:pt x="114" y="28"/>
                    <a:pt x="114" y="28"/>
                  </a:cubicBezTo>
                  <a:cubicBezTo>
                    <a:pt x="110" y="28"/>
                    <a:pt x="110" y="28"/>
                    <a:pt x="110" y="28"/>
                  </a:cubicBezTo>
                  <a:cubicBezTo>
                    <a:pt x="110" y="32"/>
                    <a:pt x="110" y="32"/>
                    <a:pt x="110" y="32"/>
                  </a:cubicBezTo>
                  <a:cubicBezTo>
                    <a:pt x="111" y="35"/>
                    <a:pt x="115" y="35"/>
                    <a:pt x="115" y="35"/>
                  </a:cubicBezTo>
                  <a:cubicBezTo>
                    <a:pt x="115" y="35"/>
                    <a:pt x="111" y="35"/>
                    <a:pt x="111" y="39"/>
                  </a:cubicBezTo>
                  <a:cubicBezTo>
                    <a:pt x="115" y="38"/>
                    <a:pt x="115" y="38"/>
                    <a:pt x="115" y="38"/>
                  </a:cubicBezTo>
                  <a:cubicBezTo>
                    <a:pt x="116" y="42"/>
                    <a:pt x="112" y="42"/>
                    <a:pt x="111" y="39"/>
                  </a:cubicBezTo>
                  <a:cubicBezTo>
                    <a:pt x="107" y="36"/>
                    <a:pt x="107" y="36"/>
                    <a:pt x="104" y="40"/>
                  </a:cubicBezTo>
                  <a:cubicBezTo>
                    <a:pt x="104" y="40"/>
                    <a:pt x="99" y="37"/>
                    <a:pt x="100" y="40"/>
                  </a:cubicBezTo>
                  <a:cubicBezTo>
                    <a:pt x="100" y="40"/>
                    <a:pt x="100" y="40"/>
                    <a:pt x="96" y="41"/>
                  </a:cubicBezTo>
                  <a:cubicBezTo>
                    <a:pt x="96" y="41"/>
                    <a:pt x="92" y="42"/>
                    <a:pt x="91" y="38"/>
                  </a:cubicBezTo>
                  <a:cubicBezTo>
                    <a:pt x="91" y="34"/>
                    <a:pt x="91" y="34"/>
                    <a:pt x="87" y="35"/>
                  </a:cubicBezTo>
                  <a:cubicBezTo>
                    <a:pt x="87" y="35"/>
                    <a:pt x="87" y="35"/>
                    <a:pt x="87" y="35"/>
                  </a:cubicBezTo>
                  <a:cubicBezTo>
                    <a:pt x="83" y="36"/>
                    <a:pt x="83" y="39"/>
                    <a:pt x="83" y="39"/>
                  </a:cubicBezTo>
                  <a:cubicBezTo>
                    <a:pt x="84" y="46"/>
                    <a:pt x="80" y="47"/>
                    <a:pt x="81" y="50"/>
                  </a:cubicBezTo>
                  <a:cubicBezTo>
                    <a:pt x="81" y="50"/>
                    <a:pt x="81" y="50"/>
                    <a:pt x="77" y="54"/>
                  </a:cubicBezTo>
                  <a:cubicBezTo>
                    <a:pt x="77" y="54"/>
                    <a:pt x="77" y="54"/>
                    <a:pt x="77" y="54"/>
                  </a:cubicBezTo>
                  <a:cubicBezTo>
                    <a:pt x="78" y="58"/>
                    <a:pt x="78" y="58"/>
                    <a:pt x="78" y="58"/>
                  </a:cubicBezTo>
                  <a:cubicBezTo>
                    <a:pt x="82" y="61"/>
                    <a:pt x="75" y="62"/>
                    <a:pt x="75" y="62"/>
                  </a:cubicBezTo>
                  <a:cubicBezTo>
                    <a:pt x="78" y="58"/>
                    <a:pt x="74" y="58"/>
                    <a:pt x="70" y="56"/>
                  </a:cubicBezTo>
                  <a:cubicBezTo>
                    <a:pt x="70" y="56"/>
                    <a:pt x="73" y="55"/>
                    <a:pt x="69" y="52"/>
                  </a:cubicBezTo>
                  <a:cubicBezTo>
                    <a:pt x="69" y="52"/>
                    <a:pt x="66" y="56"/>
                    <a:pt x="65" y="53"/>
                  </a:cubicBezTo>
                  <a:cubicBezTo>
                    <a:pt x="61" y="53"/>
                    <a:pt x="61" y="50"/>
                    <a:pt x="57" y="50"/>
                  </a:cubicBezTo>
                  <a:cubicBezTo>
                    <a:pt x="57" y="50"/>
                    <a:pt x="56" y="47"/>
                    <a:pt x="56" y="43"/>
                  </a:cubicBezTo>
                  <a:cubicBezTo>
                    <a:pt x="55" y="40"/>
                    <a:pt x="55" y="40"/>
                    <a:pt x="55" y="40"/>
                  </a:cubicBezTo>
                  <a:cubicBezTo>
                    <a:pt x="52" y="44"/>
                    <a:pt x="52" y="47"/>
                    <a:pt x="48" y="48"/>
                  </a:cubicBezTo>
                  <a:cubicBezTo>
                    <a:pt x="44" y="48"/>
                    <a:pt x="45" y="52"/>
                    <a:pt x="45" y="52"/>
                  </a:cubicBezTo>
                  <a:cubicBezTo>
                    <a:pt x="49" y="55"/>
                    <a:pt x="45" y="55"/>
                    <a:pt x="45" y="55"/>
                  </a:cubicBezTo>
                  <a:cubicBezTo>
                    <a:pt x="42" y="59"/>
                    <a:pt x="42" y="59"/>
                    <a:pt x="42" y="59"/>
                  </a:cubicBezTo>
                  <a:cubicBezTo>
                    <a:pt x="42" y="59"/>
                    <a:pt x="42" y="59"/>
                    <a:pt x="42" y="59"/>
                  </a:cubicBezTo>
                  <a:cubicBezTo>
                    <a:pt x="38" y="64"/>
                    <a:pt x="38" y="64"/>
                    <a:pt x="38" y="64"/>
                  </a:cubicBezTo>
                  <a:cubicBezTo>
                    <a:pt x="35" y="68"/>
                    <a:pt x="31" y="65"/>
                    <a:pt x="31" y="65"/>
                  </a:cubicBezTo>
                  <a:cubicBezTo>
                    <a:pt x="26" y="62"/>
                    <a:pt x="27" y="65"/>
                    <a:pt x="23" y="66"/>
                  </a:cubicBezTo>
                  <a:cubicBezTo>
                    <a:pt x="23" y="66"/>
                    <a:pt x="19" y="70"/>
                    <a:pt x="15" y="71"/>
                  </a:cubicBezTo>
                  <a:cubicBezTo>
                    <a:pt x="15" y="71"/>
                    <a:pt x="11" y="71"/>
                    <a:pt x="11" y="68"/>
                  </a:cubicBezTo>
                  <a:cubicBezTo>
                    <a:pt x="11" y="68"/>
                    <a:pt x="11" y="68"/>
                    <a:pt x="7" y="72"/>
                  </a:cubicBezTo>
                  <a:cubicBezTo>
                    <a:pt x="3" y="72"/>
                    <a:pt x="3" y="72"/>
                    <a:pt x="3" y="72"/>
                  </a:cubicBezTo>
                  <a:cubicBezTo>
                    <a:pt x="4" y="76"/>
                    <a:pt x="4" y="79"/>
                    <a:pt x="8" y="79"/>
                  </a:cubicBezTo>
                  <a:cubicBezTo>
                    <a:pt x="8" y="79"/>
                    <a:pt x="8" y="79"/>
                    <a:pt x="9" y="82"/>
                  </a:cubicBezTo>
                  <a:cubicBezTo>
                    <a:pt x="9" y="86"/>
                    <a:pt x="13" y="85"/>
                    <a:pt x="13" y="85"/>
                  </a:cubicBezTo>
                  <a:cubicBezTo>
                    <a:pt x="18" y="88"/>
                    <a:pt x="18" y="88"/>
                    <a:pt x="18" y="88"/>
                  </a:cubicBezTo>
                  <a:cubicBezTo>
                    <a:pt x="14" y="92"/>
                    <a:pt x="18" y="92"/>
                    <a:pt x="14" y="92"/>
                  </a:cubicBezTo>
                  <a:cubicBezTo>
                    <a:pt x="15" y="96"/>
                    <a:pt x="11" y="96"/>
                    <a:pt x="11" y="96"/>
                  </a:cubicBezTo>
                  <a:cubicBezTo>
                    <a:pt x="7" y="100"/>
                    <a:pt x="7" y="97"/>
                    <a:pt x="4" y="101"/>
                  </a:cubicBezTo>
                  <a:cubicBezTo>
                    <a:pt x="0" y="102"/>
                    <a:pt x="0" y="102"/>
                    <a:pt x="4" y="105"/>
                  </a:cubicBezTo>
                  <a:cubicBezTo>
                    <a:pt x="4" y="105"/>
                    <a:pt x="4" y="105"/>
                    <a:pt x="5" y="108"/>
                  </a:cubicBezTo>
                  <a:cubicBezTo>
                    <a:pt x="9" y="111"/>
                    <a:pt x="12" y="107"/>
                    <a:pt x="13" y="110"/>
                  </a:cubicBezTo>
                  <a:cubicBezTo>
                    <a:pt x="18" y="117"/>
                    <a:pt x="18" y="117"/>
                    <a:pt x="18" y="117"/>
                  </a:cubicBezTo>
                  <a:cubicBezTo>
                    <a:pt x="13" y="114"/>
                    <a:pt x="14" y="117"/>
                    <a:pt x="14" y="117"/>
                  </a:cubicBezTo>
                  <a:cubicBezTo>
                    <a:pt x="11" y="122"/>
                    <a:pt x="11" y="122"/>
                    <a:pt x="11" y="125"/>
                  </a:cubicBezTo>
                  <a:cubicBezTo>
                    <a:pt x="15" y="125"/>
                    <a:pt x="11" y="125"/>
                    <a:pt x="12" y="129"/>
                  </a:cubicBezTo>
                  <a:cubicBezTo>
                    <a:pt x="12" y="132"/>
                    <a:pt x="20" y="131"/>
                    <a:pt x="24" y="134"/>
                  </a:cubicBezTo>
                  <a:cubicBezTo>
                    <a:pt x="28" y="133"/>
                    <a:pt x="29" y="137"/>
                    <a:pt x="33" y="136"/>
                  </a:cubicBezTo>
                  <a:cubicBezTo>
                    <a:pt x="37" y="136"/>
                    <a:pt x="36" y="132"/>
                    <a:pt x="40" y="132"/>
                  </a:cubicBezTo>
                  <a:cubicBezTo>
                    <a:pt x="40" y="132"/>
                    <a:pt x="45" y="135"/>
                    <a:pt x="41" y="135"/>
                  </a:cubicBezTo>
                  <a:cubicBezTo>
                    <a:pt x="41" y="139"/>
                    <a:pt x="41" y="139"/>
                    <a:pt x="38" y="143"/>
                  </a:cubicBezTo>
                  <a:cubicBezTo>
                    <a:pt x="38" y="143"/>
                    <a:pt x="34" y="143"/>
                    <a:pt x="38" y="146"/>
                  </a:cubicBezTo>
                  <a:cubicBezTo>
                    <a:pt x="42" y="146"/>
                    <a:pt x="42" y="146"/>
                    <a:pt x="42" y="146"/>
                  </a:cubicBezTo>
                  <a:cubicBezTo>
                    <a:pt x="46" y="145"/>
                    <a:pt x="50" y="145"/>
                    <a:pt x="54" y="144"/>
                  </a:cubicBezTo>
                  <a:cubicBezTo>
                    <a:pt x="54" y="141"/>
                    <a:pt x="58" y="140"/>
                    <a:pt x="57" y="137"/>
                  </a:cubicBezTo>
                  <a:cubicBezTo>
                    <a:pt x="57" y="137"/>
                    <a:pt x="57" y="137"/>
                    <a:pt x="57" y="137"/>
                  </a:cubicBezTo>
                  <a:cubicBezTo>
                    <a:pt x="57" y="137"/>
                    <a:pt x="61" y="136"/>
                    <a:pt x="60" y="132"/>
                  </a:cubicBezTo>
                  <a:cubicBezTo>
                    <a:pt x="60" y="132"/>
                    <a:pt x="60" y="129"/>
                    <a:pt x="64" y="128"/>
                  </a:cubicBezTo>
                  <a:cubicBezTo>
                    <a:pt x="68" y="128"/>
                    <a:pt x="67" y="124"/>
                    <a:pt x="67" y="121"/>
                  </a:cubicBezTo>
                  <a:cubicBezTo>
                    <a:pt x="71" y="120"/>
                    <a:pt x="75" y="120"/>
                    <a:pt x="78" y="115"/>
                  </a:cubicBezTo>
                  <a:cubicBezTo>
                    <a:pt x="78" y="115"/>
                    <a:pt x="83" y="118"/>
                    <a:pt x="87" y="118"/>
                  </a:cubicBezTo>
                  <a:cubicBezTo>
                    <a:pt x="91" y="117"/>
                    <a:pt x="91" y="121"/>
                    <a:pt x="95" y="120"/>
                  </a:cubicBezTo>
                  <a:cubicBezTo>
                    <a:pt x="91" y="117"/>
                    <a:pt x="99" y="120"/>
                    <a:pt x="99" y="120"/>
                  </a:cubicBezTo>
                  <a:cubicBezTo>
                    <a:pt x="107" y="122"/>
                    <a:pt x="112" y="125"/>
                    <a:pt x="116" y="128"/>
                  </a:cubicBezTo>
                  <a:cubicBezTo>
                    <a:pt x="116" y="124"/>
                    <a:pt x="116" y="124"/>
                    <a:pt x="116" y="124"/>
                  </a:cubicBezTo>
                  <a:cubicBezTo>
                    <a:pt x="120" y="124"/>
                    <a:pt x="120" y="124"/>
                    <a:pt x="120" y="124"/>
                  </a:cubicBezTo>
                  <a:cubicBezTo>
                    <a:pt x="124" y="127"/>
                    <a:pt x="124" y="127"/>
                    <a:pt x="129" y="130"/>
                  </a:cubicBezTo>
                  <a:cubicBezTo>
                    <a:pt x="133" y="129"/>
                    <a:pt x="133" y="133"/>
                    <a:pt x="134" y="136"/>
                  </a:cubicBezTo>
                  <a:cubicBezTo>
                    <a:pt x="134" y="140"/>
                    <a:pt x="135" y="143"/>
                    <a:pt x="135" y="147"/>
                  </a:cubicBezTo>
                  <a:cubicBezTo>
                    <a:pt x="139" y="146"/>
                    <a:pt x="143" y="149"/>
                    <a:pt x="144" y="153"/>
                  </a:cubicBezTo>
                  <a:cubicBezTo>
                    <a:pt x="144" y="156"/>
                    <a:pt x="144" y="156"/>
                    <a:pt x="145" y="160"/>
                  </a:cubicBezTo>
                  <a:cubicBezTo>
                    <a:pt x="146" y="163"/>
                    <a:pt x="146" y="163"/>
                    <a:pt x="146" y="163"/>
                  </a:cubicBezTo>
                  <a:cubicBezTo>
                    <a:pt x="146" y="167"/>
                    <a:pt x="149" y="163"/>
                    <a:pt x="153" y="162"/>
                  </a:cubicBezTo>
                  <a:cubicBezTo>
                    <a:pt x="154" y="166"/>
                    <a:pt x="158" y="169"/>
                    <a:pt x="154" y="169"/>
                  </a:cubicBezTo>
                  <a:cubicBezTo>
                    <a:pt x="155" y="173"/>
                    <a:pt x="162" y="168"/>
                    <a:pt x="163" y="172"/>
                  </a:cubicBezTo>
                  <a:cubicBezTo>
                    <a:pt x="167" y="175"/>
                    <a:pt x="167" y="175"/>
                    <a:pt x="167" y="175"/>
                  </a:cubicBezTo>
                  <a:cubicBezTo>
                    <a:pt x="167" y="175"/>
                    <a:pt x="168" y="178"/>
                    <a:pt x="172" y="178"/>
                  </a:cubicBezTo>
                  <a:cubicBezTo>
                    <a:pt x="172" y="178"/>
                    <a:pt x="172" y="178"/>
                    <a:pt x="172" y="181"/>
                  </a:cubicBezTo>
                  <a:cubicBezTo>
                    <a:pt x="168" y="182"/>
                    <a:pt x="168" y="182"/>
                    <a:pt x="168" y="182"/>
                  </a:cubicBezTo>
                  <a:cubicBezTo>
                    <a:pt x="173" y="185"/>
                    <a:pt x="173" y="185"/>
                    <a:pt x="173" y="185"/>
                  </a:cubicBezTo>
                  <a:cubicBezTo>
                    <a:pt x="172" y="181"/>
                    <a:pt x="172" y="181"/>
                    <a:pt x="172" y="181"/>
                  </a:cubicBezTo>
                  <a:cubicBezTo>
                    <a:pt x="176" y="177"/>
                    <a:pt x="185" y="183"/>
                    <a:pt x="189" y="186"/>
                  </a:cubicBezTo>
                  <a:cubicBezTo>
                    <a:pt x="193" y="185"/>
                    <a:pt x="193" y="189"/>
                    <a:pt x="194" y="192"/>
                  </a:cubicBezTo>
                  <a:cubicBezTo>
                    <a:pt x="198" y="192"/>
                    <a:pt x="198" y="192"/>
                    <a:pt x="202" y="195"/>
                  </a:cubicBezTo>
                  <a:cubicBezTo>
                    <a:pt x="206" y="194"/>
                    <a:pt x="207" y="198"/>
                    <a:pt x="211" y="197"/>
                  </a:cubicBezTo>
                  <a:cubicBezTo>
                    <a:pt x="211" y="201"/>
                    <a:pt x="212" y="204"/>
                    <a:pt x="216" y="204"/>
                  </a:cubicBezTo>
                  <a:cubicBezTo>
                    <a:pt x="220" y="203"/>
                    <a:pt x="224" y="206"/>
                    <a:pt x="225" y="210"/>
                  </a:cubicBezTo>
                  <a:cubicBezTo>
                    <a:pt x="229" y="213"/>
                    <a:pt x="229" y="209"/>
                    <a:pt x="233" y="212"/>
                  </a:cubicBezTo>
                  <a:cubicBezTo>
                    <a:pt x="234" y="216"/>
                    <a:pt x="237" y="211"/>
                    <a:pt x="241" y="214"/>
                  </a:cubicBezTo>
                  <a:cubicBezTo>
                    <a:pt x="242" y="218"/>
                    <a:pt x="242" y="218"/>
                    <a:pt x="246" y="217"/>
                  </a:cubicBezTo>
                  <a:cubicBezTo>
                    <a:pt x="250" y="217"/>
                    <a:pt x="253" y="213"/>
                    <a:pt x="254" y="216"/>
                  </a:cubicBezTo>
                  <a:cubicBezTo>
                    <a:pt x="258" y="216"/>
                    <a:pt x="262" y="219"/>
                    <a:pt x="262" y="215"/>
                  </a:cubicBezTo>
                  <a:cubicBezTo>
                    <a:pt x="266" y="215"/>
                    <a:pt x="266" y="215"/>
                    <a:pt x="266" y="215"/>
                  </a:cubicBezTo>
                  <a:cubicBezTo>
                    <a:pt x="270" y="214"/>
                    <a:pt x="270" y="217"/>
                    <a:pt x="274" y="217"/>
                  </a:cubicBezTo>
                  <a:cubicBezTo>
                    <a:pt x="275" y="220"/>
                    <a:pt x="279" y="220"/>
                    <a:pt x="279" y="223"/>
                  </a:cubicBezTo>
                  <a:cubicBezTo>
                    <a:pt x="284" y="230"/>
                    <a:pt x="284" y="230"/>
                    <a:pt x="284" y="230"/>
                  </a:cubicBezTo>
                  <a:cubicBezTo>
                    <a:pt x="284" y="226"/>
                    <a:pt x="284" y="226"/>
                    <a:pt x="288" y="229"/>
                  </a:cubicBezTo>
                  <a:cubicBezTo>
                    <a:pt x="288" y="229"/>
                    <a:pt x="288" y="229"/>
                    <a:pt x="288" y="229"/>
                  </a:cubicBezTo>
                  <a:cubicBezTo>
                    <a:pt x="291" y="225"/>
                    <a:pt x="300" y="228"/>
                    <a:pt x="296" y="232"/>
                  </a:cubicBezTo>
                  <a:cubicBezTo>
                    <a:pt x="293" y="236"/>
                    <a:pt x="293" y="236"/>
                    <a:pt x="293" y="236"/>
                  </a:cubicBezTo>
                  <a:cubicBezTo>
                    <a:pt x="297" y="235"/>
                    <a:pt x="297" y="235"/>
                    <a:pt x="297" y="235"/>
                  </a:cubicBezTo>
                  <a:cubicBezTo>
                    <a:pt x="301" y="235"/>
                    <a:pt x="301" y="235"/>
                    <a:pt x="301" y="235"/>
                  </a:cubicBezTo>
                  <a:cubicBezTo>
                    <a:pt x="304" y="231"/>
                    <a:pt x="305" y="234"/>
                    <a:pt x="305" y="234"/>
                  </a:cubicBezTo>
                  <a:cubicBezTo>
                    <a:pt x="304" y="231"/>
                    <a:pt x="304" y="231"/>
                    <a:pt x="308" y="230"/>
                  </a:cubicBezTo>
                  <a:cubicBezTo>
                    <a:pt x="312" y="229"/>
                    <a:pt x="313" y="236"/>
                    <a:pt x="318" y="239"/>
                  </a:cubicBezTo>
                  <a:cubicBezTo>
                    <a:pt x="318" y="239"/>
                    <a:pt x="318" y="243"/>
                    <a:pt x="319" y="246"/>
                  </a:cubicBezTo>
                  <a:cubicBezTo>
                    <a:pt x="319" y="246"/>
                    <a:pt x="315" y="247"/>
                    <a:pt x="319" y="246"/>
                  </a:cubicBezTo>
                  <a:cubicBezTo>
                    <a:pt x="319" y="246"/>
                    <a:pt x="319" y="250"/>
                    <a:pt x="323" y="249"/>
                  </a:cubicBezTo>
                  <a:cubicBezTo>
                    <a:pt x="331" y="252"/>
                    <a:pt x="331" y="252"/>
                    <a:pt x="331" y="252"/>
                  </a:cubicBezTo>
                  <a:cubicBezTo>
                    <a:pt x="331" y="252"/>
                    <a:pt x="336" y="255"/>
                    <a:pt x="335" y="251"/>
                  </a:cubicBezTo>
                  <a:cubicBezTo>
                    <a:pt x="339" y="251"/>
                    <a:pt x="339" y="251"/>
                    <a:pt x="339" y="251"/>
                  </a:cubicBezTo>
                  <a:cubicBezTo>
                    <a:pt x="343" y="250"/>
                    <a:pt x="343" y="250"/>
                    <a:pt x="348" y="253"/>
                  </a:cubicBezTo>
                  <a:cubicBezTo>
                    <a:pt x="348" y="257"/>
                    <a:pt x="348" y="257"/>
                    <a:pt x="348" y="257"/>
                  </a:cubicBezTo>
                  <a:cubicBezTo>
                    <a:pt x="349" y="260"/>
                    <a:pt x="349" y="264"/>
                    <a:pt x="353" y="263"/>
                  </a:cubicBezTo>
                  <a:cubicBezTo>
                    <a:pt x="354" y="267"/>
                    <a:pt x="354" y="267"/>
                    <a:pt x="354" y="267"/>
                  </a:cubicBezTo>
                  <a:cubicBezTo>
                    <a:pt x="358" y="270"/>
                    <a:pt x="358" y="270"/>
                    <a:pt x="359" y="273"/>
                  </a:cubicBezTo>
                  <a:cubicBezTo>
                    <a:pt x="363" y="276"/>
                    <a:pt x="363" y="276"/>
                    <a:pt x="364" y="280"/>
                  </a:cubicBezTo>
                  <a:cubicBezTo>
                    <a:pt x="364" y="283"/>
                    <a:pt x="365" y="287"/>
                    <a:pt x="369" y="290"/>
                  </a:cubicBezTo>
                  <a:cubicBezTo>
                    <a:pt x="374" y="293"/>
                    <a:pt x="371" y="300"/>
                    <a:pt x="367" y="301"/>
                  </a:cubicBezTo>
                  <a:cubicBezTo>
                    <a:pt x="367" y="301"/>
                    <a:pt x="359" y="302"/>
                    <a:pt x="359" y="305"/>
                  </a:cubicBezTo>
                  <a:cubicBezTo>
                    <a:pt x="359" y="305"/>
                    <a:pt x="363" y="305"/>
                    <a:pt x="364" y="308"/>
                  </a:cubicBezTo>
                  <a:cubicBezTo>
                    <a:pt x="364" y="308"/>
                    <a:pt x="360" y="313"/>
                    <a:pt x="361" y="316"/>
                  </a:cubicBezTo>
                  <a:cubicBezTo>
                    <a:pt x="357" y="320"/>
                    <a:pt x="357" y="320"/>
                    <a:pt x="357" y="320"/>
                  </a:cubicBezTo>
                  <a:cubicBezTo>
                    <a:pt x="353" y="321"/>
                    <a:pt x="353" y="321"/>
                    <a:pt x="353" y="321"/>
                  </a:cubicBezTo>
                  <a:cubicBezTo>
                    <a:pt x="354" y="324"/>
                    <a:pt x="354" y="324"/>
                    <a:pt x="354" y="324"/>
                  </a:cubicBezTo>
                  <a:cubicBezTo>
                    <a:pt x="355" y="328"/>
                    <a:pt x="355" y="328"/>
                    <a:pt x="355" y="328"/>
                  </a:cubicBezTo>
                  <a:cubicBezTo>
                    <a:pt x="358" y="327"/>
                    <a:pt x="355" y="331"/>
                    <a:pt x="359" y="331"/>
                  </a:cubicBezTo>
                  <a:cubicBezTo>
                    <a:pt x="363" y="330"/>
                    <a:pt x="371" y="329"/>
                    <a:pt x="371" y="329"/>
                  </a:cubicBezTo>
                  <a:cubicBezTo>
                    <a:pt x="375" y="328"/>
                    <a:pt x="374" y="325"/>
                    <a:pt x="374" y="321"/>
                  </a:cubicBezTo>
                  <a:cubicBezTo>
                    <a:pt x="377" y="317"/>
                    <a:pt x="377" y="317"/>
                    <a:pt x="377" y="317"/>
                  </a:cubicBezTo>
                  <a:cubicBezTo>
                    <a:pt x="381" y="313"/>
                    <a:pt x="385" y="313"/>
                    <a:pt x="384" y="309"/>
                  </a:cubicBezTo>
                  <a:cubicBezTo>
                    <a:pt x="387" y="305"/>
                    <a:pt x="387" y="301"/>
                    <a:pt x="383" y="299"/>
                  </a:cubicBezTo>
                  <a:cubicBezTo>
                    <a:pt x="382" y="295"/>
                    <a:pt x="385" y="291"/>
                    <a:pt x="389" y="290"/>
                  </a:cubicBezTo>
                  <a:cubicBezTo>
                    <a:pt x="393" y="286"/>
                    <a:pt x="397" y="286"/>
                    <a:pt x="397" y="286"/>
                  </a:cubicBezTo>
                  <a:cubicBezTo>
                    <a:pt x="401" y="289"/>
                    <a:pt x="401" y="285"/>
                    <a:pt x="401" y="289"/>
                  </a:cubicBezTo>
                  <a:cubicBezTo>
                    <a:pt x="405" y="285"/>
                    <a:pt x="405" y="285"/>
                    <a:pt x="405" y="285"/>
                  </a:cubicBezTo>
                  <a:cubicBezTo>
                    <a:pt x="404" y="281"/>
                    <a:pt x="404" y="281"/>
                    <a:pt x="404" y="281"/>
                  </a:cubicBezTo>
                  <a:cubicBezTo>
                    <a:pt x="400" y="282"/>
                    <a:pt x="404" y="277"/>
                    <a:pt x="399" y="275"/>
                  </a:cubicBezTo>
                  <a:cubicBezTo>
                    <a:pt x="399" y="271"/>
                    <a:pt x="403" y="270"/>
                    <a:pt x="402" y="267"/>
                  </a:cubicBezTo>
                  <a:cubicBezTo>
                    <a:pt x="402" y="267"/>
                    <a:pt x="398" y="267"/>
                    <a:pt x="398" y="264"/>
                  </a:cubicBezTo>
                  <a:cubicBezTo>
                    <a:pt x="394" y="264"/>
                    <a:pt x="394" y="264"/>
                    <a:pt x="389" y="262"/>
                  </a:cubicBezTo>
                  <a:cubicBezTo>
                    <a:pt x="385" y="262"/>
                    <a:pt x="385" y="262"/>
                    <a:pt x="381" y="263"/>
                  </a:cubicBezTo>
                  <a:cubicBezTo>
                    <a:pt x="377" y="263"/>
                    <a:pt x="377" y="260"/>
                    <a:pt x="376" y="256"/>
                  </a:cubicBezTo>
                  <a:cubicBezTo>
                    <a:pt x="372" y="257"/>
                    <a:pt x="376" y="253"/>
                    <a:pt x="375" y="249"/>
                  </a:cubicBezTo>
                  <a:cubicBezTo>
                    <a:pt x="379" y="249"/>
                    <a:pt x="379" y="249"/>
                    <a:pt x="379" y="245"/>
                  </a:cubicBezTo>
                  <a:cubicBezTo>
                    <a:pt x="375" y="246"/>
                    <a:pt x="378" y="242"/>
                    <a:pt x="378" y="242"/>
                  </a:cubicBezTo>
                  <a:cubicBezTo>
                    <a:pt x="382" y="237"/>
                    <a:pt x="382" y="237"/>
                    <a:pt x="381" y="234"/>
                  </a:cubicBezTo>
                  <a:cubicBezTo>
                    <a:pt x="385" y="230"/>
                    <a:pt x="388" y="226"/>
                    <a:pt x="392" y="225"/>
                  </a:cubicBezTo>
                  <a:cubicBezTo>
                    <a:pt x="392" y="225"/>
                    <a:pt x="392" y="225"/>
                    <a:pt x="396" y="225"/>
                  </a:cubicBezTo>
                  <a:cubicBezTo>
                    <a:pt x="396" y="225"/>
                    <a:pt x="396" y="225"/>
                    <a:pt x="396" y="225"/>
                  </a:cubicBezTo>
                  <a:cubicBezTo>
                    <a:pt x="400" y="224"/>
                    <a:pt x="400" y="224"/>
                    <a:pt x="400" y="224"/>
                  </a:cubicBezTo>
                  <a:cubicBezTo>
                    <a:pt x="401" y="228"/>
                    <a:pt x="396" y="225"/>
                    <a:pt x="396" y="225"/>
                  </a:cubicBezTo>
                  <a:cubicBezTo>
                    <a:pt x="397" y="228"/>
                    <a:pt x="397" y="228"/>
                    <a:pt x="397" y="228"/>
                  </a:cubicBezTo>
                  <a:cubicBezTo>
                    <a:pt x="405" y="230"/>
                    <a:pt x="405" y="230"/>
                    <a:pt x="405" y="230"/>
                  </a:cubicBezTo>
                  <a:cubicBezTo>
                    <a:pt x="409" y="230"/>
                    <a:pt x="413" y="229"/>
                    <a:pt x="417" y="229"/>
                  </a:cubicBezTo>
                  <a:cubicBezTo>
                    <a:pt x="421" y="228"/>
                    <a:pt x="430" y="238"/>
                    <a:pt x="426" y="238"/>
                  </a:cubicBezTo>
                  <a:cubicBezTo>
                    <a:pt x="427" y="242"/>
                    <a:pt x="427" y="242"/>
                    <a:pt x="427" y="242"/>
                  </a:cubicBezTo>
                  <a:cubicBezTo>
                    <a:pt x="431" y="245"/>
                    <a:pt x="435" y="244"/>
                    <a:pt x="439" y="244"/>
                  </a:cubicBezTo>
                  <a:cubicBezTo>
                    <a:pt x="444" y="247"/>
                    <a:pt x="439" y="244"/>
                    <a:pt x="443" y="239"/>
                  </a:cubicBezTo>
                  <a:cubicBezTo>
                    <a:pt x="442" y="236"/>
                    <a:pt x="446" y="235"/>
                    <a:pt x="445" y="232"/>
                  </a:cubicBezTo>
                  <a:cubicBezTo>
                    <a:pt x="441" y="229"/>
                    <a:pt x="441" y="229"/>
                    <a:pt x="437" y="226"/>
                  </a:cubicBezTo>
                  <a:close/>
                  <a:moveTo>
                    <a:pt x="208" y="118"/>
                  </a:moveTo>
                  <a:cubicBezTo>
                    <a:pt x="208" y="118"/>
                    <a:pt x="204" y="119"/>
                    <a:pt x="208" y="118"/>
                  </a:cubicBezTo>
                  <a:cubicBezTo>
                    <a:pt x="207" y="115"/>
                    <a:pt x="211" y="114"/>
                    <a:pt x="208" y="118"/>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48" name="Freeform 18"/>
            <p:cNvSpPr>
              <a:spLocks/>
            </p:cNvSpPr>
            <p:nvPr/>
          </p:nvSpPr>
          <p:spPr bwMode="gray">
            <a:xfrm>
              <a:off x="7672388" y="4903788"/>
              <a:ext cx="223838" cy="163513"/>
            </a:xfrm>
            <a:custGeom>
              <a:avLst/>
              <a:gdLst>
                <a:gd name="T0" fmla="*/ 109 w 113"/>
                <a:gd name="T1" fmla="*/ 0 h 65"/>
                <a:gd name="T2" fmla="*/ 105 w 113"/>
                <a:gd name="T3" fmla="*/ 4 h 65"/>
                <a:gd name="T4" fmla="*/ 101 w 113"/>
                <a:gd name="T5" fmla="*/ 5 h 65"/>
                <a:gd name="T6" fmla="*/ 101 w 113"/>
                <a:gd name="T7" fmla="*/ 2 h 65"/>
                <a:gd name="T8" fmla="*/ 94 w 113"/>
                <a:gd name="T9" fmla="*/ 9 h 65"/>
                <a:gd name="T10" fmla="*/ 86 w 113"/>
                <a:gd name="T11" fmla="*/ 11 h 65"/>
                <a:gd name="T12" fmla="*/ 74 w 113"/>
                <a:gd name="T13" fmla="*/ 16 h 65"/>
                <a:gd name="T14" fmla="*/ 62 w 113"/>
                <a:gd name="T15" fmla="*/ 17 h 65"/>
                <a:gd name="T16" fmla="*/ 54 w 113"/>
                <a:gd name="T17" fmla="*/ 19 h 65"/>
                <a:gd name="T18" fmla="*/ 51 w 113"/>
                <a:gd name="T19" fmla="*/ 23 h 65"/>
                <a:gd name="T20" fmla="*/ 42 w 113"/>
                <a:gd name="T21" fmla="*/ 20 h 65"/>
                <a:gd name="T22" fmla="*/ 38 w 113"/>
                <a:gd name="T23" fmla="*/ 17 h 65"/>
                <a:gd name="T24" fmla="*/ 30 w 113"/>
                <a:gd name="T25" fmla="*/ 15 h 65"/>
                <a:gd name="T26" fmla="*/ 22 w 113"/>
                <a:gd name="T27" fmla="*/ 16 h 65"/>
                <a:gd name="T28" fmla="*/ 23 w 113"/>
                <a:gd name="T29" fmla="*/ 23 h 65"/>
                <a:gd name="T30" fmla="*/ 15 w 113"/>
                <a:gd name="T31" fmla="*/ 24 h 65"/>
                <a:gd name="T32" fmla="*/ 10 w 113"/>
                <a:gd name="T33" fmla="*/ 18 h 65"/>
                <a:gd name="T34" fmla="*/ 10 w 113"/>
                <a:gd name="T35" fmla="*/ 21 h 65"/>
                <a:gd name="T36" fmla="*/ 7 w 113"/>
                <a:gd name="T37" fmla="*/ 25 h 65"/>
                <a:gd name="T38" fmla="*/ 3 w 113"/>
                <a:gd name="T39" fmla="*/ 26 h 65"/>
                <a:gd name="T40" fmla="*/ 4 w 113"/>
                <a:gd name="T41" fmla="*/ 33 h 65"/>
                <a:gd name="T42" fmla="*/ 4 w 113"/>
                <a:gd name="T43" fmla="*/ 33 h 65"/>
                <a:gd name="T44" fmla="*/ 4 w 113"/>
                <a:gd name="T45" fmla="*/ 36 h 65"/>
                <a:gd name="T46" fmla="*/ 5 w 113"/>
                <a:gd name="T47" fmla="*/ 40 h 65"/>
                <a:gd name="T48" fmla="*/ 13 w 113"/>
                <a:gd name="T49" fmla="*/ 42 h 65"/>
                <a:gd name="T50" fmla="*/ 21 w 113"/>
                <a:gd name="T51" fmla="*/ 41 h 65"/>
                <a:gd name="T52" fmla="*/ 25 w 113"/>
                <a:gd name="T53" fmla="*/ 43 h 65"/>
                <a:gd name="T54" fmla="*/ 29 w 113"/>
                <a:gd name="T55" fmla="*/ 43 h 65"/>
                <a:gd name="T56" fmla="*/ 38 w 113"/>
                <a:gd name="T57" fmla="*/ 48 h 65"/>
                <a:gd name="T58" fmla="*/ 46 w 113"/>
                <a:gd name="T59" fmla="*/ 47 h 65"/>
                <a:gd name="T60" fmla="*/ 51 w 113"/>
                <a:gd name="T61" fmla="*/ 54 h 65"/>
                <a:gd name="T62" fmla="*/ 59 w 113"/>
                <a:gd name="T63" fmla="*/ 52 h 65"/>
                <a:gd name="T64" fmla="*/ 67 w 113"/>
                <a:gd name="T65" fmla="*/ 51 h 65"/>
                <a:gd name="T66" fmla="*/ 76 w 113"/>
                <a:gd name="T67" fmla="*/ 57 h 65"/>
                <a:gd name="T68" fmla="*/ 81 w 113"/>
                <a:gd name="T69" fmla="*/ 63 h 65"/>
                <a:gd name="T70" fmla="*/ 89 w 113"/>
                <a:gd name="T71" fmla="*/ 62 h 65"/>
                <a:gd name="T72" fmla="*/ 97 w 113"/>
                <a:gd name="T73" fmla="*/ 61 h 65"/>
                <a:gd name="T74" fmla="*/ 102 w 113"/>
                <a:gd name="T75" fmla="*/ 64 h 65"/>
                <a:gd name="T76" fmla="*/ 106 w 113"/>
                <a:gd name="T77" fmla="*/ 63 h 65"/>
                <a:gd name="T78" fmla="*/ 105 w 113"/>
                <a:gd name="T79" fmla="*/ 60 h 65"/>
                <a:gd name="T80" fmla="*/ 108 w 113"/>
                <a:gd name="T81" fmla="*/ 52 h 65"/>
                <a:gd name="T82" fmla="*/ 112 w 113"/>
                <a:gd name="T83" fmla="*/ 48 h 65"/>
                <a:gd name="T84" fmla="*/ 108 w 113"/>
                <a:gd name="T85" fmla="*/ 49 h 65"/>
                <a:gd name="T86" fmla="*/ 111 w 113"/>
                <a:gd name="T87" fmla="*/ 45 h 65"/>
                <a:gd name="T88" fmla="*/ 107 w 113"/>
                <a:gd name="T89" fmla="*/ 45 h 65"/>
                <a:gd name="T90" fmla="*/ 107 w 113"/>
                <a:gd name="T91" fmla="*/ 42 h 65"/>
                <a:gd name="T92" fmla="*/ 106 w 113"/>
                <a:gd name="T93" fmla="*/ 39 h 65"/>
                <a:gd name="T94" fmla="*/ 102 w 113"/>
                <a:gd name="T95" fmla="*/ 36 h 65"/>
                <a:gd name="T96" fmla="*/ 101 w 113"/>
                <a:gd name="T97" fmla="*/ 29 h 65"/>
                <a:gd name="T98" fmla="*/ 100 w 113"/>
                <a:gd name="T99" fmla="*/ 26 h 65"/>
                <a:gd name="T100" fmla="*/ 107 w 113"/>
                <a:gd name="T101" fmla="*/ 18 h 65"/>
                <a:gd name="T102" fmla="*/ 110 w 113"/>
                <a:gd name="T103" fmla="*/ 11 h 65"/>
                <a:gd name="T104" fmla="*/ 113 w 113"/>
                <a:gd name="T105" fmla="*/ 0 h 65"/>
                <a:gd name="T106" fmla="*/ 109 w 113"/>
                <a:gd name="T10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65">
                  <a:moveTo>
                    <a:pt x="109" y="0"/>
                  </a:moveTo>
                  <a:cubicBezTo>
                    <a:pt x="109" y="0"/>
                    <a:pt x="109" y="4"/>
                    <a:pt x="105" y="4"/>
                  </a:cubicBezTo>
                  <a:cubicBezTo>
                    <a:pt x="101" y="5"/>
                    <a:pt x="101" y="5"/>
                    <a:pt x="101" y="5"/>
                  </a:cubicBezTo>
                  <a:cubicBezTo>
                    <a:pt x="101" y="5"/>
                    <a:pt x="101" y="5"/>
                    <a:pt x="101" y="2"/>
                  </a:cubicBezTo>
                  <a:cubicBezTo>
                    <a:pt x="101" y="5"/>
                    <a:pt x="98" y="9"/>
                    <a:pt x="94" y="9"/>
                  </a:cubicBezTo>
                  <a:cubicBezTo>
                    <a:pt x="90" y="10"/>
                    <a:pt x="89" y="7"/>
                    <a:pt x="86" y="11"/>
                  </a:cubicBezTo>
                  <a:cubicBezTo>
                    <a:pt x="82" y="11"/>
                    <a:pt x="78" y="15"/>
                    <a:pt x="74" y="16"/>
                  </a:cubicBezTo>
                  <a:cubicBezTo>
                    <a:pt x="70" y="16"/>
                    <a:pt x="66" y="17"/>
                    <a:pt x="62" y="17"/>
                  </a:cubicBezTo>
                  <a:cubicBezTo>
                    <a:pt x="62" y="17"/>
                    <a:pt x="58" y="18"/>
                    <a:pt x="54" y="19"/>
                  </a:cubicBezTo>
                  <a:cubicBezTo>
                    <a:pt x="51" y="23"/>
                    <a:pt x="51" y="23"/>
                    <a:pt x="51" y="23"/>
                  </a:cubicBezTo>
                  <a:cubicBezTo>
                    <a:pt x="47" y="23"/>
                    <a:pt x="42" y="20"/>
                    <a:pt x="42" y="20"/>
                  </a:cubicBezTo>
                  <a:cubicBezTo>
                    <a:pt x="38" y="21"/>
                    <a:pt x="42" y="17"/>
                    <a:pt x="38" y="17"/>
                  </a:cubicBezTo>
                  <a:cubicBezTo>
                    <a:pt x="30" y="22"/>
                    <a:pt x="33" y="11"/>
                    <a:pt x="30" y="15"/>
                  </a:cubicBezTo>
                  <a:cubicBezTo>
                    <a:pt x="26" y="19"/>
                    <a:pt x="26" y="16"/>
                    <a:pt x="22" y="16"/>
                  </a:cubicBezTo>
                  <a:cubicBezTo>
                    <a:pt x="22" y="20"/>
                    <a:pt x="22" y="20"/>
                    <a:pt x="23" y="23"/>
                  </a:cubicBezTo>
                  <a:cubicBezTo>
                    <a:pt x="19" y="24"/>
                    <a:pt x="19" y="24"/>
                    <a:pt x="15" y="24"/>
                  </a:cubicBezTo>
                  <a:cubicBezTo>
                    <a:pt x="14" y="21"/>
                    <a:pt x="14" y="18"/>
                    <a:pt x="10" y="18"/>
                  </a:cubicBezTo>
                  <a:cubicBezTo>
                    <a:pt x="10" y="21"/>
                    <a:pt x="10" y="21"/>
                    <a:pt x="10" y="21"/>
                  </a:cubicBezTo>
                  <a:cubicBezTo>
                    <a:pt x="6" y="22"/>
                    <a:pt x="7" y="25"/>
                    <a:pt x="7" y="25"/>
                  </a:cubicBezTo>
                  <a:cubicBezTo>
                    <a:pt x="3" y="26"/>
                    <a:pt x="3" y="26"/>
                    <a:pt x="3" y="26"/>
                  </a:cubicBezTo>
                  <a:cubicBezTo>
                    <a:pt x="3" y="26"/>
                    <a:pt x="3" y="29"/>
                    <a:pt x="4" y="33"/>
                  </a:cubicBezTo>
                  <a:cubicBezTo>
                    <a:pt x="4" y="33"/>
                    <a:pt x="4" y="33"/>
                    <a:pt x="4" y="33"/>
                  </a:cubicBezTo>
                  <a:cubicBezTo>
                    <a:pt x="0" y="37"/>
                    <a:pt x="4" y="36"/>
                    <a:pt x="4" y="36"/>
                  </a:cubicBezTo>
                  <a:cubicBezTo>
                    <a:pt x="5" y="40"/>
                    <a:pt x="5" y="40"/>
                    <a:pt x="5" y="40"/>
                  </a:cubicBezTo>
                  <a:cubicBezTo>
                    <a:pt x="8" y="39"/>
                    <a:pt x="9" y="42"/>
                    <a:pt x="13" y="42"/>
                  </a:cubicBezTo>
                  <a:cubicBezTo>
                    <a:pt x="13" y="42"/>
                    <a:pt x="17" y="41"/>
                    <a:pt x="21" y="41"/>
                  </a:cubicBezTo>
                  <a:cubicBezTo>
                    <a:pt x="21" y="41"/>
                    <a:pt x="21" y="44"/>
                    <a:pt x="25" y="43"/>
                  </a:cubicBezTo>
                  <a:cubicBezTo>
                    <a:pt x="29" y="43"/>
                    <a:pt x="29" y="43"/>
                    <a:pt x="29" y="43"/>
                  </a:cubicBezTo>
                  <a:cubicBezTo>
                    <a:pt x="34" y="46"/>
                    <a:pt x="34" y="46"/>
                    <a:pt x="38" y="48"/>
                  </a:cubicBezTo>
                  <a:cubicBezTo>
                    <a:pt x="42" y="48"/>
                    <a:pt x="42" y="48"/>
                    <a:pt x="46" y="47"/>
                  </a:cubicBezTo>
                  <a:cubicBezTo>
                    <a:pt x="47" y="51"/>
                    <a:pt x="51" y="50"/>
                    <a:pt x="51" y="54"/>
                  </a:cubicBezTo>
                  <a:cubicBezTo>
                    <a:pt x="55" y="53"/>
                    <a:pt x="55" y="53"/>
                    <a:pt x="59" y="52"/>
                  </a:cubicBezTo>
                  <a:cubicBezTo>
                    <a:pt x="63" y="52"/>
                    <a:pt x="63" y="52"/>
                    <a:pt x="67" y="51"/>
                  </a:cubicBezTo>
                  <a:cubicBezTo>
                    <a:pt x="72" y="54"/>
                    <a:pt x="76" y="53"/>
                    <a:pt x="76" y="57"/>
                  </a:cubicBezTo>
                  <a:cubicBezTo>
                    <a:pt x="80" y="56"/>
                    <a:pt x="81" y="60"/>
                    <a:pt x="81" y="63"/>
                  </a:cubicBezTo>
                  <a:cubicBezTo>
                    <a:pt x="85" y="62"/>
                    <a:pt x="85" y="62"/>
                    <a:pt x="89" y="62"/>
                  </a:cubicBezTo>
                  <a:cubicBezTo>
                    <a:pt x="90" y="65"/>
                    <a:pt x="93" y="61"/>
                    <a:pt x="97" y="61"/>
                  </a:cubicBezTo>
                  <a:cubicBezTo>
                    <a:pt x="102" y="64"/>
                    <a:pt x="102" y="64"/>
                    <a:pt x="102" y="64"/>
                  </a:cubicBezTo>
                  <a:cubicBezTo>
                    <a:pt x="106" y="63"/>
                    <a:pt x="106" y="63"/>
                    <a:pt x="106" y="63"/>
                  </a:cubicBezTo>
                  <a:cubicBezTo>
                    <a:pt x="105" y="60"/>
                    <a:pt x="105" y="60"/>
                    <a:pt x="105" y="60"/>
                  </a:cubicBezTo>
                  <a:cubicBezTo>
                    <a:pt x="105" y="56"/>
                    <a:pt x="104" y="53"/>
                    <a:pt x="108" y="52"/>
                  </a:cubicBezTo>
                  <a:cubicBezTo>
                    <a:pt x="112" y="48"/>
                    <a:pt x="112" y="48"/>
                    <a:pt x="112" y="48"/>
                  </a:cubicBezTo>
                  <a:cubicBezTo>
                    <a:pt x="108" y="49"/>
                    <a:pt x="108" y="49"/>
                    <a:pt x="108" y="49"/>
                  </a:cubicBezTo>
                  <a:cubicBezTo>
                    <a:pt x="112" y="48"/>
                    <a:pt x="111" y="45"/>
                    <a:pt x="111" y="45"/>
                  </a:cubicBezTo>
                  <a:cubicBezTo>
                    <a:pt x="107" y="45"/>
                    <a:pt x="107" y="45"/>
                    <a:pt x="107" y="45"/>
                  </a:cubicBezTo>
                  <a:cubicBezTo>
                    <a:pt x="103" y="46"/>
                    <a:pt x="106" y="39"/>
                    <a:pt x="107" y="42"/>
                  </a:cubicBezTo>
                  <a:cubicBezTo>
                    <a:pt x="106" y="39"/>
                    <a:pt x="106" y="39"/>
                    <a:pt x="106" y="39"/>
                  </a:cubicBezTo>
                  <a:cubicBezTo>
                    <a:pt x="102" y="39"/>
                    <a:pt x="102" y="39"/>
                    <a:pt x="102" y="36"/>
                  </a:cubicBezTo>
                  <a:cubicBezTo>
                    <a:pt x="97" y="33"/>
                    <a:pt x="101" y="33"/>
                    <a:pt x="101" y="29"/>
                  </a:cubicBezTo>
                  <a:cubicBezTo>
                    <a:pt x="100" y="26"/>
                    <a:pt x="100" y="26"/>
                    <a:pt x="100" y="26"/>
                  </a:cubicBezTo>
                  <a:cubicBezTo>
                    <a:pt x="104" y="22"/>
                    <a:pt x="103" y="18"/>
                    <a:pt x="107" y="18"/>
                  </a:cubicBezTo>
                  <a:cubicBezTo>
                    <a:pt x="107" y="14"/>
                    <a:pt x="107" y="14"/>
                    <a:pt x="110" y="11"/>
                  </a:cubicBezTo>
                  <a:cubicBezTo>
                    <a:pt x="110" y="7"/>
                    <a:pt x="109" y="4"/>
                    <a:pt x="113" y="0"/>
                  </a:cubicBezTo>
                  <a:cubicBezTo>
                    <a:pt x="113" y="0"/>
                    <a:pt x="113" y="0"/>
                    <a:pt x="109" y="0"/>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49" name="Freeform 19"/>
            <p:cNvSpPr>
              <a:spLocks/>
            </p:cNvSpPr>
            <p:nvPr/>
          </p:nvSpPr>
          <p:spPr bwMode="gray">
            <a:xfrm>
              <a:off x="7345363" y="4697413"/>
              <a:ext cx="117475" cy="241300"/>
            </a:xfrm>
            <a:custGeom>
              <a:avLst/>
              <a:gdLst>
                <a:gd name="T0" fmla="*/ 49 w 59"/>
                <a:gd name="T1" fmla="*/ 13 h 96"/>
                <a:gd name="T2" fmla="*/ 49 w 59"/>
                <a:gd name="T3" fmla="*/ 13 h 96"/>
                <a:gd name="T4" fmla="*/ 49 w 59"/>
                <a:gd name="T5" fmla="*/ 10 h 96"/>
                <a:gd name="T6" fmla="*/ 49 w 59"/>
                <a:gd name="T7" fmla="*/ 10 h 96"/>
                <a:gd name="T8" fmla="*/ 44 w 59"/>
                <a:gd name="T9" fmla="*/ 7 h 96"/>
                <a:gd name="T10" fmla="*/ 44 w 59"/>
                <a:gd name="T11" fmla="*/ 7 h 96"/>
                <a:gd name="T12" fmla="*/ 36 w 59"/>
                <a:gd name="T13" fmla="*/ 1 h 96"/>
                <a:gd name="T14" fmla="*/ 36 w 59"/>
                <a:gd name="T15" fmla="*/ 1 h 96"/>
                <a:gd name="T16" fmla="*/ 33 w 59"/>
                <a:gd name="T17" fmla="*/ 5 h 96"/>
                <a:gd name="T18" fmla="*/ 22 w 59"/>
                <a:gd name="T19" fmla="*/ 13 h 96"/>
                <a:gd name="T20" fmla="*/ 15 w 59"/>
                <a:gd name="T21" fmla="*/ 18 h 96"/>
                <a:gd name="T22" fmla="*/ 4 w 59"/>
                <a:gd name="T23" fmla="*/ 20 h 96"/>
                <a:gd name="T24" fmla="*/ 4 w 59"/>
                <a:gd name="T25" fmla="*/ 20 h 96"/>
                <a:gd name="T26" fmla="*/ 1 w 59"/>
                <a:gd name="T27" fmla="*/ 27 h 96"/>
                <a:gd name="T28" fmla="*/ 2 w 59"/>
                <a:gd name="T29" fmla="*/ 31 h 96"/>
                <a:gd name="T30" fmla="*/ 6 w 59"/>
                <a:gd name="T31" fmla="*/ 34 h 96"/>
                <a:gd name="T32" fmla="*/ 15 w 59"/>
                <a:gd name="T33" fmla="*/ 40 h 96"/>
                <a:gd name="T34" fmla="*/ 13 w 59"/>
                <a:gd name="T35" fmla="*/ 51 h 96"/>
                <a:gd name="T36" fmla="*/ 14 w 59"/>
                <a:gd name="T37" fmla="*/ 58 h 96"/>
                <a:gd name="T38" fmla="*/ 14 w 59"/>
                <a:gd name="T39" fmla="*/ 58 h 96"/>
                <a:gd name="T40" fmla="*/ 18 w 59"/>
                <a:gd name="T41" fmla="*/ 61 h 96"/>
                <a:gd name="T42" fmla="*/ 18 w 59"/>
                <a:gd name="T43" fmla="*/ 65 h 96"/>
                <a:gd name="T44" fmla="*/ 16 w 59"/>
                <a:gd name="T45" fmla="*/ 76 h 96"/>
                <a:gd name="T46" fmla="*/ 17 w 59"/>
                <a:gd name="T47" fmla="*/ 80 h 96"/>
                <a:gd name="T48" fmla="*/ 21 w 59"/>
                <a:gd name="T49" fmla="*/ 86 h 96"/>
                <a:gd name="T50" fmla="*/ 22 w 59"/>
                <a:gd name="T51" fmla="*/ 93 h 96"/>
                <a:gd name="T52" fmla="*/ 26 w 59"/>
                <a:gd name="T53" fmla="*/ 89 h 96"/>
                <a:gd name="T54" fmla="*/ 27 w 59"/>
                <a:gd name="T55" fmla="*/ 96 h 96"/>
                <a:gd name="T56" fmla="*/ 37 w 59"/>
                <a:gd name="T57" fmla="*/ 91 h 96"/>
                <a:gd name="T58" fmla="*/ 40 w 59"/>
                <a:gd name="T59" fmla="*/ 84 h 96"/>
                <a:gd name="T60" fmla="*/ 40 w 59"/>
                <a:gd name="T61" fmla="*/ 80 h 96"/>
                <a:gd name="T62" fmla="*/ 43 w 59"/>
                <a:gd name="T63" fmla="*/ 80 h 96"/>
                <a:gd name="T64" fmla="*/ 55 w 59"/>
                <a:gd name="T65" fmla="*/ 81 h 96"/>
                <a:gd name="T66" fmla="*/ 58 w 59"/>
                <a:gd name="T67" fmla="*/ 77 h 96"/>
                <a:gd name="T68" fmla="*/ 57 w 59"/>
                <a:gd name="T69" fmla="*/ 70 h 96"/>
                <a:gd name="T70" fmla="*/ 58 w 59"/>
                <a:gd name="T71" fmla="*/ 48 h 96"/>
                <a:gd name="T72" fmla="*/ 57 w 59"/>
                <a:gd name="T73" fmla="*/ 41 h 96"/>
                <a:gd name="T74" fmla="*/ 59 w 59"/>
                <a:gd name="T75" fmla="*/ 26 h 96"/>
                <a:gd name="T76" fmla="*/ 53 w 59"/>
                <a:gd name="T77" fmla="*/ 1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96">
                  <a:moveTo>
                    <a:pt x="53" y="13"/>
                  </a:moveTo>
                  <a:cubicBezTo>
                    <a:pt x="49" y="13"/>
                    <a:pt x="49" y="13"/>
                    <a:pt x="49" y="13"/>
                  </a:cubicBezTo>
                  <a:cubicBezTo>
                    <a:pt x="49" y="13"/>
                    <a:pt x="49" y="10"/>
                    <a:pt x="49" y="13"/>
                  </a:cubicBezTo>
                  <a:cubicBezTo>
                    <a:pt x="49" y="10"/>
                    <a:pt x="49" y="13"/>
                    <a:pt x="49" y="13"/>
                  </a:cubicBezTo>
                  <a:cubicBezTo>
                    <a:pt x="49" y="13"/>
                    <a:pt x="46" y="14"/>
                    <a:pt x="45" y="10"/>
                  </a:cubicBezTo>
                  <a:cubicBezTo>
                    <a:pt x="45" y="10"/>
                    <a:pt x="45" y="10"/>
                    <a:pt x="49" y="10"/>
                  </a:cubicBezTo>
                  <a:cubicBezTo>
                    <a:pt x="49" y="10"/>
                    <a:pt x="49" y="10"/>
                    <a:pt x="49" y="10"/>
                  </a:cubicBezTo>
                  <a:cubicBezTo>
                    <a:pt x="49" y="10"/>
                    <a:pt x="49" y="10"/>
                    <a:pt x="49" y="10"/>
                  </a:cubicBezTo>
                  <a:cubicBezTo>
                    <a:pt x="53" y="9"/>
                    <a:pt x="45" y="10"/>
                    <a:pt x="48" y="6"/>
                  </a:cubicBezTo>
                  <a:cubicBezTo>
                    <a:pt x="44" y="7"/>
                    <a:pt x="44" y="7"/>
                    <a:pt x="44" y="7"/>
                  </a:cubicBezTo>
                  <a:cubicBezTo>
                    <a:pt x="44" y="7"/>
                    <a:pt x="48" y="6"/>
                    <a:pt x="44" y="3"/>
                  </a:cubicBezTo>
                  <a:cubicBezTo>
                    <a:pt x="44" y="3"/>
                    <a:pt x="44" y="3"/>
                    <a:pt x="44" y="7"/>
                  </a:cubicBezTo>
                  <a:cubicBezTo>
                    <a:pt x="40" y="4"/>
                    <a:pt x="40" y="0"/>
                    <a:pt x="40" y="0"/>
                  </a:cubicBezTo>
                  <a:cubicBezTo>
                    <a:pt x="40" y="0"/>
                    <a:pt x="36" y="4"/>
                    <a:pt x="36" y="1"/>
                  </a:cubicBezTo>
                  <a:cubicBezTo>
                    <a:pt x="36" y="1"/>
                    <a:pt x="36" y="1"/>
                    <a:pt x="36" y="4"/>
                  </a:cubicBezTo>
                  <a:cubicBezTo>
                    <a:pt x="36" y="1"/>
                    <a:pt x="36" y="1"/>
                    <a:pt x="36" y="1"/>
                  </a:cubicBezTo>
                  <a:cubicBezTo>
                    <a:pt x="32" y="1"/>
                    <a:pt x="32" y="1"/>
                    <a:pt x="32" y="1"/>
                  </a:cubicBezTo>
                  <a:cubicBezTo>
                    <a:pt x="33" y="5"/>
                    <a:pt x="33" y="5"/>
                    <a:pt x="33" y="5"/>
                  </a:cubicBezTo>
                  <a:cubicBezTo>
                    <a:pt x="29" y="5"/>
                    <a:pt x="29" y="5"/>
                    <a:pt x="29" y="5"/>
                  </a:cubicBezTo>
                  <a:cubicBezTo>
                    <a:pt x="26" y="9"/>
                    <a:pt x="26" y="13"/>
                    <a:pt x="22" y="13"/>
                  </a:cubicBezTo>
                  <a:cubicBezTo>
                    <a:pt x="23" y="17"/>
                    <a:pt x="19" y="14"/>
                    <a:pt x="19" y="18"/>
                  </a:cubicBezTo>
                  <a:cubicBezTo>
                    <a:pt x="15" y="18"/>
                    <a:pt x="15" y="18"/>
                    <a:pt x="15" y="18"/>
                  </a:cubicBezTo>
                  <a:cubicBezTo>
                    <a:pt x="12" y="22"/>
                    <a:pt x="12" y="22"/>
                    <a:pt x="8" y="19"/>
                  </a:cubicBezTo>
                  <a:cubicBezTo>
                    <a:pt x="4" y="20"/>
                    <a:pt x="4" y="20"/>
                    <a:pt x="4" y="20"/>
                  </a:cubicBezTo>
                  <a:cubicBezTo>
                    <a:pt x="4" y="20"/>
                    <a:pt x="4" y="16"/>
                    <a:pt x="0" y="17"/>
                  </a:cubicBezTo>
                  <a:cubicBezTo>
                    <a:pt x="0" y="20"/>
                    <a:pt x="4" y="20"/>
                    <a:pt x="4" y="20"/>
                  </a:cubicBezTo>
                  <a:cubicBezTo>
                    <a:pt x="4" y="20"/>
                    <a:pt x="0" y="20"/>
                    <a:pt x="1" y="24"/>
                  </a:cubicBezTo>
                  <a:cubicBezTo>
                    <a:pt x="1" y="24"/>
                    <a:pt x="1" y="24"/>
                    <a:pt x="1" y="27"/>
                  </a:cubicBezTo>
                  <a:cubicBezTo>
                    <a:pt x="5" y="27"/>
                    <a:pt x="2" y="31"/>
                    <a:pt x="2" y="31"/>
                  </a:cubicBezTo>
                  <a:cubicBezTo>
                    <a:pt x="2" y="31"/>
                    <a:pt x="2" y="31"/>
                    <a:pt x="2" y="31"/>
                  </a:cubicBezTo>
                  <a:cubicBezTo>
                    <a:pt x="6" y="30"/>
                    <a:pt x="2" y="31"/>
                    <a:pt x="6" y="30"/>
                  </a:cubicBezTo>
                  <a:cubicBezTo>
                    <a:pt x="6" y="30"/>
                    <a:pt x="6" y="30"/>
                    <a:pt x="6" y="34"/>
                  </a:cubicBezTo>
                  <a:cubicBezTo>
                    <a:pt x="10" y="33"/>
                    <a:pt x="10" y="37"/>
                    <a:pt x="11" y="41"/>
                  </a:cubicBezTo>
                  <a:cubicBezTo>
                    <a:pt x="15" y="40"/>
                    <a:pt x="15" y="40"/>
                    <a:pt x="15" y="40"/>
                  </a:cubicBezTo>
                  <a:cubicBezTo>
                    <a:pt x="15" y="44"/>
                    <a:pt x="15" y="44"/>
                    <a:pt x="16" y="47"/>
                  </a:cubicBezTo>
                  <a:cubicBezTo>
                    <a:pt x="16" y="51"/>
                    <a:pt x="16" y="51"/>
                    <a:pt x="13" y="51"/>
                  </a:cubicBezTo>
                  <a:cubicBezTo>
                    <a:pt x="13" y="55"/>
                    <a:pt x="13" y="55"/>
                    <a:pt x="13" y="55"/>
                  </a:cubicBezTo>
                  <a:cubicBezTo>
                    <a:pt x="13" y="55"/>
                    <a:pt x="13" y="55"/>
                    <a:pt x="14" y="58"/>
                  </a:cubicBezTo>
                  <a:cubicBezTo>
                    <a:pt x="14" y="58"/>
                    <a:pt x="14" y="58"/>
                    <a:pt x="14" y="58"/>
                  </a:cubicBezTo>
                  <a:cubicBezTo>
                    <a:pt x="17" y="58"/>
                    <a:pt x="17" y="58"/>
                    <a:pt x="14" y="58"/>
                  </a:cubicBezTo>
                  <a:cubicBezTo>
                    <a:pt x="17" y="54"/>
                    <a:pt x="21" y="57"/>
                    <a:pt x="18" y="61"/>
                  </a:cubicBezTo>
                  <a:cubicBezTo>
                    <a:pt x="22" y="61"/>
                    <a:pt x="18" y="61"/>
                    <a:pt x="18" y="61"/>
                  </a:cubicBezTo>
                  <a:cubicBezTo>
                    <a:pt x="18" y="65"/>
                    <a:pt x="18" y="65"/>
                    <a:pt x="22" y="64"/>
                  </a:cubicBezTo>
                  <a:cubicBezTo>
                    <a:pt x="18" y="65"/>
                    <a:pt x="18" y="61"/>
                    <a:pt x="18" y="65"/>
                  </a:cubicBezTo>
                  <a:cubicBezTo>
                    <a:pt x="18" y="65"/>
                    <a:pt x="19" y="69"/>
                    <a:pt x="16" y="73"/>
                  </a:cubicBezTo>
                  <a:cubicBezTo>
                    <a:pt x="16" y="73"/>
                    <a:pt x="16" y="73"/>
                    <a:pt x="16" y="76"/>
                  </a:cubicBezTo>
                  <a:cubicBezTo>
                    <a:pt x="16" y="76"/>
                    <a:pt x="16" y="76"/>
                    <a:pt x="16" y="76"/>
                  </a:cubicBezTo>
                  <a:cubicBezTo>
                    <a:pt x="17" y="80"/>
                    <a:pt x="17" y="80"/>
                    <a:pt x="17" y="80"/>
                  </a:cubicBezTo>
                  <a:cubicBezTo>
                    <a:pt x="17" y="80"/>
                    <a:pt x="17" y="80"/>
                    <a:pt x="17" y="83"/>
                  </a:cubicBezTo>
                  <a:cubicBezTo>
                    <a:pt x="21" y="86"/>
                    <a:pt x="21" y="86"/>
                    <a:pt x="21" y="86"/>
                  </a:cubicBezTo>
                  <a:cubicBezTo>
                    <a:pt x="22" y="90"/>
                    <a:pt x="18" y="87"/>
                    <a:pt x="18" y="87"/>
                  </a:cubicBezTo>
                  <a:cubicBezTo>
                    <a:pt x="14" y="91"/>
                    <a:pt x="19" y="94"/>
                    <a:pt x="22" y="93"/>
                  </a:cubicBezTo>
                  <a:cubicBezTo>
                    <a:pt x="22" y="90"/>
                    <a:pt x="21" y="86"/>
                    <a:pt x="22" y="90"/>
                  </a:cubicBezTo>
                  <a:cubicBezTo>
                    <a:pt x="22" y="90"/>
                    <a:pt x="22" y="90"/>
                    <a:pt x="26" y="89"/>
                  </a:cubicBezTo>
                  <a:cubicBezTo>
                    <a:pt x="26" y="93"/>
                    <a:pt x="26" y="93"/>
                    <a:pt x="26" y="93"/>
                  </a:cubicBezTo>
                  <a:cubicBezTo>
                    <a:pt x="27" y="96"/>
                    <a:pt x="27" y="96"/>
                    <a:pt x="27" y="96"/>
                  </a:cubicBezTo>
                  <a:cubicBezTo>
                    <a:pt x="26" y="93"/>
                    <a:pt x="30" y="92"/>
                    <a:pt x="34" y="95"/>
                  </a:cubicBezTo>
                  <a:cubicBezTo>
                    <a:pt x="34" y="95"/>
                    <a:pt x="34" y="95"/>
                    <a:pt x="37" y="91"/>
                  </a:cubicBezTo>
                  <a:cubicBezTo>
                    <a:pt x="37" y="91"/>
                    <a:pt x="41" y="91"/>
                    <a:pt x="41" y="87"/>
                  </a:cubicBezTo>
                  <a:cubicBezTo>
                    <a:pt x="41" y="87"/>
                    <a:pt x="41" y="87"/>
                    <a:pt x="40" y="84"/>
                  </a:cubicBezTo>
                  <a:cubicBezTo>
                    <a:pt x="40" y="80"/>
                    <a:pt x="40" y="80"/>
                    <a:pt x="40" y="80"/>
                  </a:cubicBezTo>
                  <a:cubicBezTo>
                    <a:pt x="40" y="80"/>
                    <a:pt x="36" y="81"/>
                    <a:pt x="40" y="80"/>
                  </a:cubicBezTo>
                  <a:cubicBezTo>
                    <a:pt x="40" y="80"/>
                    <a:pt x="40" y="80"/>
                    <a:pt x="40" y="80"/>
                  </a:cubicBezTo>
                  <a:cubicBezTo>
                    <a:pt x="44" y="83"/>
                    <a:pt x="43" y="80"/>
                    <a:pt x="43" y="80"/>
                  </a:cubicBezTo>
                  <a:cubicBezTo>
                    <a:pt x="47" y="79"/>
                    <a:pt x="51" y="78"/>
                    <a:pt x="51" y="82"/>
                  </a:cubicBezTo>
                  <a:cubicBezTo>
                    <a:pt x="55" y="81"/>
                    <a:pt x="55" y="81"/>
                    <a:pt x="55" y="81"/>
                  </a:cubicBezTo>
                  <a:cubicBezTo>
                    <a:pt x="55" y="81"/>
                    <a:pt x="55" y="81"/>
                    <a:pt x="55" y="81"/>
                  </a:cubicBezTo>
                  <a:cubicBezTo>
                    <a:pt x="59" y="81"/>
                    <a:pt x="58" y="77"/>
                    <a:pt x="58" y="77"/>
                  </a:cubicBezTo>
                  <a:cubicBezTo>
                    <a:pt x="58" y="74"/>
                    <a:pt x="58" y="74"/>
                    <a:pt x="58" y="74"/>
                  </a:cubicBezTo>
                  <a:cubicBezTo>
                    <a:pt x="57" y="70"/>
                    <a:pt x="57" y="70"/>
                    <a:pt x="57" y="70"/>
                  </a:cubicBezTo>
                  <a:cubicBezTo>
                    <a:pt x="56" y="63"/>
                    <a:pt x="59" y="55"/>
                    <a:pt x="58" y="48"/>
                  </a:cubicBezTo>
                  <a:cubicBezTo>
                    <a:pt x="58" y="48"/>
                    <a:pt x="58" y="48"/>
                    <a:pt x="58" y="48"/>
                  </a:cubicBezTo>
                  <a:cubicBezTo>
                    <a:pt x="58" y="45"/>
                    <a:pt x="58" y="45"/>
                    <a:pt x="58" y="45"/>
                  </a:cubicBezTo>
                  <a:cubicBezTo>
                    <a:pt x="57" y="41"/>
                    <a:pt x="57" y="41"/>
                    <a:pt x="57" y="41"/>
                  </a:cubicBezTo>
                  <a:cubicBezTo>
                    <a:pt x="53" y="38"/>
                    <a:pt x="52" y="35"/>
                    <a:pt x="56" y="34"/>
                  </a:cubicBezTo>
                  <a:cubicBezTo>
                    <a:pt x="59" y="30"/>
                    <a:pt x="59" y="26"/>
                    <a:pt x="59" y="26"/>
                  </a:cubicBezTo>
                  <a:cubicBezTo>
                    <a:pt x="58" y="23"/>
                    <a:pt x="54" y="20"/>
                    <a:pt x="54" y="16"/>
                  </a:cubicBezTo>
                  <a:cubicBezTo>
                    <a:pt x="53" y="13"/>
                    <a:pt x="53" y="13"/>
                    <a:pt x="53" y="13"/>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50" name="Freeform 20"/>
            <p:cNvSpPr>
              <a:spLocks/>
            </p:cNvSpPr>
            <p:nvPr/>
          </p:nvSpPr>
          <p:spPr bwMode="gray">
            <a:xfrm>
              <a:off x="7366000" y="4119563"/>
              <a:ext cx="12700" cy="15875"/>
            </a:xfrm>
            <a:custGeom>
              <a:avLst/>
              <a:gdLst>
                <a:gd name="T0" fmla="*/ 6 w 7"/>
                <a:gd name="T1" fmla="*/ 3 h 6"/>
                <a:gd name="T2" fmla="*/ 6 w 7"/>
                <a:gd name="T3" fmla="*/ 0 h 6"/>
                <a:gd name="T4" fmla="*/ 0 w 7"/>
                <a:gd name="T5" fmla="*/ 1 h 6"/>
                <a:gd name="T6" fmla="*/ 0 w 7"/>
                <a:gd name="T7" fmla="*/ 4 h 6"/>
                <a:gd name="T8" fmla="*/ 0 w 7"/>
                <a:gd name="T9" fmla="*/ 4 h 6"/>
                <a:gd name="T10" fmla="*/ 1 w 7"/>
                <a:gd name="T11" fmla="*/ 6 h 6"/>
                <a:gd name="T12" fmla="*/ 7 w 7"/>
                <a:gd name="T13" fmla="*/ 6 h 6"/>
                <a:gd name="T14" fmla="*/ 6 w 7"/>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6" y="3"/>
                  </a:moveTo>
                  <a:cubicBezTo>
                    <a:pt x="6" y="0"/>
                    <a:pt x="6" y="0"/>
                    <a:pt x="6" y="0"/>
                  </a:cubicBezTo>
                  <a:cubicBezTo>
                    <a:pt x="0" y="1"/>
                    <a:pt x="0" y="1"/>
                    <a:pt x="0" y="1"/>
                  </a:cubicBezTo>
                  <a:cubicBezTo>
                    <a:pt x="0" y="1"/>
                    <a:pt x="0" y="1"/>
                    <a:pt x="0" y="4"/>
                  </a:cubicBezTo>
                  <a:cubicBezTo>
                    <a:pt x="0" y="4"/>
                    <a:pt x="0" y="4"/>
                    <a:pt x="0" y="4"/>
                  </a:cubicBezTo>
                  <a:cubicBezTo>
                    <a:pt x="1" y="6"/>
                    <a:pt x="1" y="6"/>
                    <a:pt x="1" y="6"/>
                  </a:cubicBezTo>
                  <a:cubicBezTo>
                    <a:pt x="7" y="6"/>
                    <a:pt x="7" y="6"/>
                    <a:pt x="7" y="6"/>
                  </a:cubicBezTo>
                  <a:cubicBezTo>
                    <a:pt x="6" y="3"/>
                    <a:pt x="6" y="3"/>
                    <a:pt x="6" y="3"/>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51" name="Freeform 21"/>
            <p:cNvSpPr>
              <a:spLocks/>
            </p:cNvSpPr>
            <p:nvPr/>
          </p:nvSpPr>
          <p:spPr bwMode="gray">
            <a:xfrm>
              <a:off x="7366000" y="4119563"/>
              <a:ext cx="12700" cy="15875"/>
            </a:xfrm>
            <a:custGeom>
              <a:avLst/>
              <a:gdLst>
                <a:gd name="T0" fmla="*/ 6 w 7"/>
                <a:gd name="T1" fmla="*/ 3 h 6"/>
                <a:gd name="T2" fmla="*/ 6 w 7"/>
                <a:gd name="T3" fmla="*/ 0 h 6"/>
                <a:gd name="T4" fmla="*/ 0 w 7"/>
                <a:gd name="T5" fmla="*/ 1 h 6"/>
                <a:gd name="T6" fmla="*/ 0 w 7"/>
                <a:gd name="T7" fmla="*/ 4 h 6"/>
                <a:gd name="T8" fmla="*/ 0 w 7"/>
                <a:gd name="T9" fmla="*/ 4 h 6"/>
                <a:gd name="T10" fmla="*/ 1 w 7"/>
                <a:gd name="T11" fmla="*/ 6 h 6"/>
                <a:gd name="T12" fmla="*/ 7 w 7"/>
                <a:gd name="T13" fmla="*/ 6 h 6"/>
                <a:gd name="T14" fmla="*/ 6 w 7"/>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6" y="3"/>
                  </a:moveTo>
                  <a:cubicBezTo>
                    <a:pt x="6" y="0"/>
                    <a:pt x="6" y="0"/>
                    <a:pt x="6" y="0"/>
                  </a:cubicBezTo>
                  <a:cubicBezTo>
                    <a:pt x="0" y="1"/>
                    <a:pt x="0" y="1"/>
                    <a:pt x="0" y="1"/>
                  </a:cubicBezTo>
                  <a:cubicBezTo>
                    <a:pt x="0" y="1"/>
                    <a:pt x="0" y="1"/>
                    <a:pt x="0" y="4"/>
                  </a:cubicBezTo>
                  <a:cubicBezTo>
                    <a:pt x="0" y="4"/>
                    <a:pt x="0" y="4"/>
                    <a:pt x="0" y="4"/>
                  </a:cubicBezTo>
                  <a:cubicBezTo>
                    <a:pt x="1" y="6"/>
                    <a:pt x="1" y="6"/>
                    <a:pt x="1" y="6"/>
                  </a:cubicBezTo>
                  <a:cubicBezTo>
                    <a:pt x="7" y="6"/>
                    <a:pt x="7" y="6"/>
                    <a:pt x="7" y="6"/>
                  </a:cubicBezTo>
                  <a:cubicBezTo>
                    <a:pt x="6" y="3"/>
                    <a:pt x="6" y="3"/>
                    <a:pt x="6" y="3"/>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52" name="Freeform 22"/>
            <p:cNvSpPr>
              <a:spLocks noEditPoints="1"/>
            </p:cNvSpPr>
            <p:nvPr/>
          </p:nvSpPr>
          <p:spPr bwMode="gray">
            <a:xfrm>
              <a:off x="7089775" y="3395663"/>
              <a:ext cx="600075" cy="723900"/>
            </a:xfrm>
            <a:custGeom>
              <a:avLst/>
              <a:gdLst>
                <a:gd name="T0" fmla="*/ 289 w 305"/>
                <a:gd name="T1" fmla="*/ 82 h 287"/>
                <a:gd name="T2" fmla="*/ 274 w 305"/>
                <a:gd name="T3" fmla="*/ 59 h 287"/>
                <a:gd name="T4" fmla="*/ 271 w 305"/>
                <a:gd name="T5" fmla="*/ 38 h 287"/>
                <a:gd name="T6" fmla="*/ 248 w 305"/>
                <a:gd name="T7" fmla="*/ 20 h 287"/>
                <a:gd name="T8" fmla="*/ 247 w 305"/>
                <a:gd name="T9" fmla="*/ 13 h 287"/>
                <a:gd name="T10" fmla="*/ 252 w 305"/>
                <a:gd name="T11" fmla="*/ 19 h 287"/>
                <a:gd name="T12" fmla="*/ 247 w 305"/>
                <a:gd name="T13" fmla="*/ 13 h 287"/>
                <a:gd name="T14" fmla="*/ 221 w 305"/>
                <a:gd name="T15" fmla="*/ 6 h 287"/>
                <a:gd name="T16" fmla="*/ 202 w 305"/>
                <a:gd name="T17" fmla="*/ 8 h 287"/>
                <a:gd name="T18" fmla="*/ 198 w 305"/>
                <a:gd name="T19" fmla="*/ 9 h 287"/>
                <a:gd name="T20" fmla="*/ 171 w 305"/>
                <a:gd name="T21" fmla="*/ 24 h 287"/>
                <a:gd name="T22" fmla="*/ 155 w 305"/>
                <a:gd name="T23" fmla="*/ 26 h 287"/>
                <a:gd name="T24" fmla="*/ 153 w 305"/>
                <a:gd name="T25" fmla="*/ 12 h 287"/>
                <a:gd name="T26" fmla="*/ 126 w 305"/>
                <a:gd name="T27" fmla="*/ 19 h 287"/>
                <a:gd name="T28" fmla="*/ 116 w 305"/>
                <a:gd name="T29" fmla="*/ 6 h 287"/>
                <a:gd name="T30" fmla="*/ 100 w 305"/>
                <a:gd name="T31" fmla="*/ 5 h 287"/>
                <a:gd name="T32" fmla="*/ 67 w 305"/>
                <a:gd name="T33" fmla="*/ 2 h 287"/>
                <a:gd name="T34" fmla="*/ 81 w 305"/>
                <a:gd name="T35" fmla="*/ 15 h 287"/>
                <a:gd name="T36" fmla="*/ 79 w 305"/>
                <a:gd name="T37" fmla="*/ 30 h 287"/>
                <a:gd name="T38" fmla="*/ 88 w 305"/>
                <a:gd name="T39" fmla="*/ 36 h 287"/>
                <a:gd name="T40" fmla="*/ 114 w 305"/>
                <a:gd name="T41" fmla="*/ 50 h 287"/>
                <a:gd name="T42" fmla="*/ 89 w 305"/>
                <a:gd name="T43" fmla="*/ 43 h 287"/>
                <a:gd name="T44" fmla="*/ 75 w 305"/>
                <a:gd name="T45" fmla="*/ 59 h 287"/>
                <a:gd name="T46" fmla="*/ 63 w 305"/>
                <a:gd name="T47" fmla="*/ 61 h 287"/>
                <a:gd name="T48" fmla="*/ 42 w 305"/>
                <a:gd name="T49" fmla="*/ 57 h 287"/>
                <a:gd name="T50" fmla="*/ 34 w 305"/>
                <a:gd name="T51" fmla="*/ 80 h 287"/>
                <a:gd name="T52" fmla="*/ 25 w 305"/>
                <a:gd name="T53" fmla="*/ 102 h 287"/>
                <a:gd name="T54" fmla="*/ 27 w 305"/>
                <a:gd name="T55" fmla="*/ 117 h 287"/>
                <a:gd name="T56" fmla="*/ 12 w 305"/>
                <a:gd name="T57" fmla="*/ 130 h 287"/>
                <a:gd name="T58" fmla="*/ 5 w 305"/>
                <a:gd name="T59" fmla="*/ 138 h 287"/>
                <a:gd name="T60" fmla="*/ 8 w 305"/>
                <a:gd name="T61" fmla="*/ 155 h 287"/>
                <a:gd name="T62" fmla="*/ 6 w 305"/>
                <a:gd name="T63" fmla="*/ 170 h 287"/>
                <a:gd name="T64" fmla="*/ 20 w 305"/>
                <a:gd name="T65" fmla="*/ 183 h 287"/>
                <a:gd name="T66" fmla="*/ 15 w 305"/>
                <a:gd name="T67" fmla="*/ 201 h 287"/>
                <a:gd name="T68" fmla="*/ 25 w 305"/>
                <a:gd name="T69" fmla="*/ 218 h 287"/>
                <a:gd name="T70" fmla="*/ 46 w 305"/>
                <a:gd name="T71" fmla="*/ 226 h 287"/>
                <a:gd name="T72" fmla="*/ 88 w 305"/>
                <a:gd name="T73" fmla="*/ 231 h 287"/>
                <a:gd name="T74" fmla="*/ 75 w 305"/>
                <a:gd name="T75" fmla="*/ 254 h 287"/>
                <a:gd name="T76" fmla="*/ 79 w 305"/>
                <a:gd name="T77" fmla="*/ 282 h 287"/>
                <a:gd name="T78" fmla="*/ 107 w 305"/>
                <a:gd name="T79" fmla="*/ 278 h 287"/>
                <a:gd name="T80" fmla="*/ 114 w 305"/>
                <a:gd name="T81" fmla="*/ 274 h 287"/>
                <a:gd name="T82" fmla="*/ 150 w 305"/>
                <a:gd name="T83" fmla="*/ 272 h 287"/>
                <a:gd name="T84" fmla="*/ 171 w 305"/>
                <a:gd name="T85" fmla="*/ 276 h 287"/>
                <a:gd name="T86" fmla="*/ 187 w 305"/>
                <a:gd name="T87" fmla="*/ 271 h 287"/>
                <a:gd name="T88" fmla="*/ 210 w 305"/>
                <a:gd name="T89" fmla="*/ 267 h 287"/>
                <a:gd name="T90" fmla="*/ 237 w 305"/>
                <a:gd name="T91" fmla="*/ 256 h 287"/>
                <a:gd name="T92" fmla="*/ 253 w 305"/>
                <a:gd name="T93" fmla="*/ 254 h 287"/>
                <a:gd name="T94" fmla="*/ 276 w 305"/>
                <a:gd name="T95" fmla="*/ 218 h 287"/>
                <a:gd name="T96" fmla="*/ 270 w 305"/>
                <a:gd name="T97" fmla="*/ 204 h 287"/>
                <a:gd name="T98" fmla="*/ 230 w 305"/>
                <a:gd name="T99" fmla="*/ 181 h 287"/>
                <a:gd name="T100" fmla="*/ 217 w 305"/>
                <a:gd name="T101" fmla="*/ 169 h 287"/>
                <a:gd name="T102" fmla="*/ 223 w 305"/>
                <a:gd name="T103" fmla="*/ 157 h 287"/>
                <a:gd name="T104" fmla="*/ 246 w 305"/>
                <a:gd name="T105" fmla="*/ 147 h 287"/>
                <a:gd name="T106" fmla="*/ 269 w 305"/>
                <a:gd name="T107" fmla="*/ 136 h 287"/>
                <a:gd name="T108" fmla="*/ 287 w 305"/>
                <a:gd name="T109" fmla="*/ 123 h 287"/>
                <a:gd name="T110" fmla="*/ 299 w 305"/>
                <a:gd name="T111" fmla="*/ 1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5" h="287">
                  <a:moveTo>
                    <a:pt x="301" y="106"/>
                  </a:moveTo>
                  <a:cubicBezTo>
                    <a:pt x="301" y="106"/>
                    <a:pt x="300" y="103"/>
                    <a:pt x="296" y="103"/>
                  </a:cubicBezTo>
                  <a:cubicBezTo>
                    <a:pt x="296" y="103"/>
                    <a:pt x="288" y="104"/>
                    <a:pt x="292" y="100"/>
                  </a:cubicBezTo>
                  <a:cubicBezTo>
                    <a:pt x="291" y="97"/>
                    <a:pt x="287" y="94"/>
                    <a:pt x="286" y="90"/>
                  </a:cubicBezTo>
                  <a:cubicBezTo>
                    <a:pt x="286" y="90"/>
                    <a:pt x="286" y="90"/>
                    <a:pt x="286" y="87"/>
                  </a:cubicBezTo>
                  <a:cubicBezTo>
                    <a:pt x="290" y="86"/>
                    <a:pt x="290" y="86"/>
                    <a:pt x="289" y="82"/>
                  </a:cubicBezTo>
                  <a:cubicBezTo>
                    <a:pt x="289" y="82"/>
                    <a:pt x="289" y="82"/>
                    <a:pt x="289" y="79"/>
                  </a:cubicBezTo>
                  <a:cubicBezTo>
                    <a:pt x="285" y="80"/>
                    <a:pt x="285" y="80"/>
                    <a:pt x="284" y="76"/>
                  </a:cubicBezTo>
                  <a:cubicBezTo>
                    <a:pt x="284" y="76"/>
                    <a:pt x="284" y="76"/>
                    <a:pt x="280" y="73"/>
                  </a:cubicBezTo>
                  <a:cubicBezTo>
                    <a:pt x="279" y="69"/>
                    <a:pt x="283" y="69"/>
                    <a:pt x="283" y="65"/>
                  </a:cubicBezTo>
                  <a:cubicBezTo>
                    <a:pt x="282" y="62"/>
                    <a:pt x="282" y="62"/>
                    <a:pt x="282" y="62"/>
                  </a:cubicBezTo>
                  <a:cubicBezTo>
                    <a:pt x="278" y="62"/>
                    <a:pt x="278" y="59"/>
                    <a:pt x="274" y="59"/>
                  </a:cubicBezTo>
                  <a:cubicBezTo>
                    <a:pt x="270" y="60"/>
                    <a:pt x="265" y="57"/>
                    <a:pt x="265" y="57"/>
                  </a:cubicBezTo>
                  <a:cubicBezTo>
                    <a:pt x="261" y="58"/>
                    <a:pt x="265" y="53"/>
                    <a:pt x="265" y="53"/>
                  </a:cubicBezTo>
                  <a:cubicBezTo>
                    <a:pt x="264" y="50"/>
                    <a:pt x="264" y="50"/>
                    <a:pt x="264" y="50"/>
                  </a:cubicBezTo>
                  <a:cubicBezTo>
                    <a:pt x="268" y="49"/>
                    <a:pt x="268" y="46"/>
                    <a:pt x="272" y="45"/>
                  </a:cubicBezTo>
                  <a:cubicBezTo>
                    <a:pt x="271" y="42"/>
                    <a:pt x="267" y="42"/>
                    <a:pt x="271" y="42"/>
                  </a:cubicBezTo>
                  <a:cubicBezTo>
                    <a:pt x="271" y="42"/>
                    <a:pt x="271" y="42"/>
                    <a:pt x="271" y="38"/>
                  </a:cubicBezTo>
                  <a:cubicBezTo>
                    <a:pt x="270" y="35"/>
                    <a:pt x="270" y="35"/>
                    <a:pt x="270" y="35"/>
                  </a:cubicBezTo>
                  <a:cubicBezTo>
                    <a:pt x="270" y="31"/>
                    <a:pt x="266" y="32"/>
                    <a:pt x="266" y="32"/>
                  </a:cubicBezTo>
                  <a:cubicBezTo>
                    <a:pt x="265" y="28"/>
                    <a:pt x="265" y="25"/>
                    <a:pt x="260" y="22"/>
                  </a:cubicBezTo>
                  <a:cubicBezTo>
                    <a:pt x="260" y="22"/>
                    <a:pt x="260" y="22"/>
                    <a:pt x="260" y="22"/>
                  </a:cubicBezTo>
                  <a:cubicBezTo>
                    <a:pt x="256" y="22"/>
                    <a:pt x="256" y="22"/>
                    <a:pt x="256" y="22"/>
                  </a:cubicBezTo>
                  <a:cubicBezTo>
                    <a:pt x="256" y="22"/>
                    <a:pt x="244" y="20"/>
                    <a:pt x="248" y="20"/>
                  </a:cubicBezTo>
                  <a:cubicBezTo>
                    <a:pt x="248" y="20"/>
                    <a:pt x="251" y="16"/>
                    <a:pt x="247" y="16"/>
                  </a:cubicBezTo>
                  <a:cubicBezTo>
                    <a:pt x="243" y="13"/>
                    <a:pt x="243" y="13"/>
                    <a:pt x="243" y="13"/>
                  </a:cubicBezTo>
                  <a:cubicBezTo>
                    <a:pt x="243" y="13"/>
                    <a:pt x="243" y="13"/>
                    <a:pt x="243" y="13"/>
                  </a:cubicBezTo>
                  <a:cubicBezTo>
                    <a:pt x="243" y="13"/>
                    <a:pt x="243" y="13"/>
                    <a:pt x="243" y="13"/>
                  </a:cubicBezTo>
                  <a:cubicBezTo>
                    <a:pt x="247" y="13"/>
                    <a:pt x="247" y="13"/>
                    <a:pt x="247" y="13"/>
                  </a:cubicBezTo>
                  <a:cubicBezTo>
                    <a:pt x="247" y="13"/>
                    <a:pt x="247" y="13"/>
                    <a:pt x="247" y="13"/>
                  </a:cubicBezTo>
                  <a:cubicBezTo>
                    <a:pt x="251" y="16"/>
                    <a:pt x="246" y="9"/>
                    <a:pt x="251" y="12"/>
                  </a:cubicBezTo>
                  <a:cubicBezTo>
                    <a:pt x="255" y="15"/>
                    <a:pt x="255" y="15"/>
                    <a:pt x="255" y="15"/>
                  </a:cubicBezTo>
                  <a:cubicBezTo>
                    <a:pt x="251" y="16"/>
                    <a:pt x="251" y="16"/>
                    <a:pt x="251" y="16"/>
                  </a:cubicBezTo>
                  <a:cubicBezTo>
                    <a:pt x="251" y="12"/>
                    <a:pt x="247" y="16"/>
                    <a:pt x="247" y="16"/>
                  </a:cubicBezTo>
                  <a:cubicBezTo>
                    <a:pt x="251" y="16"/>
                    <a:pt x="248" y="20"/>
                    <a:pt x="248" y="20"/>
                  </a:cubicBezTo>
                  <a:cubicBezTo>
                    <a:pt x="244" y="20"/>
                    <a:pt x="252" y="19"/>
                    <a:pt x="252" y="19"/>
                  </a:cubicBezTo>
                  <a:cubicBezTo>
                    <a:pt x="256" y="19"/>
                    <a:pt x="256" y="19"/>
                    <a:pt x="260" y="18"/>
                  </a:cubicBezTo>
                  <a:cubicBezTo>
                    <a:pt x="259" y="15"/>
                    <a:pt x="259" y="15"/>
                    <a:pt x="259" y="15"/>
                  </a:cubicBezTo>
                  <a:cubicBezTo>
                    <a:pt x="255" y="15"/>
                    <a:pt x="255" y="12"/>
                    <a:pt x="251" y="12"/>
                  </a:cubicBezTo>
                  <a:cubicBezTo>
                    <a:pt x="246" y="9"/>
                    <a:pt x="246" y="9"/>
                    <a:pt x="246" y="9"/>
                  </a:cubicBezTo>
                  <a:cubicBezTo>
                    <a:pt x="242" y="6"/>
                    <a:pt x="242" y="10"/>
                    <a:pt x="242" y="10"/>
                  </a:cubicBezTo>
                  <a:cubicBezTo>
                    <a:pt x="246" y="9"/>
                    <a:pt x="246" y="9"/>
                    <a:pt x="247" y="13"/>
                  </a:cubicBezTo>
                  <a:cubicBezTo>
                    <a:pt x="242" y="10"/>
                    <a:pt x="242" y="10"/>
                    <a:pt x="242" y="10"/>
                  </a:cubicBezTo>
                  <a:cubicBezTo>
                    <a:pt x="238" y="10"/>
                    <a:pt x="238" y="10"/>
                    <a:pt x="234" y="11"/>
                  </a:cubicBezTo>
                  <a:cubicBezTo>
                    <a:pt x="235" y="14"/>
                    <a:pt x="234" y="11"/>
                    <a:pt x="230" y="11"/>
                  </a:cubicBezTo>
                  <a:cubicBezTo>
                    <a:pt x="230" y="11"/>
                    <a:pt x="230" y="11"/>
                    <a:pt x="230" y="11"/>
                  </a:cubicBezTo>
                  <a:cubicBezTo>
                    <a:pt x="230" y="8"/>
                    <a:pt x="226" y="9"/>
                    <a:pt x="222" y="9"/>
                  </a:cubicBezTo>
                  <a:cubicBezTo>
                    <a:pt x="222" y="9"/>
                    <a:pt x="222" y="9"/>
                    <a:pt x="221" y="6"/>
                  </a:cubicBezTo>
                  <a:cubicBezTo>
                    <a:pt x="221" y="6"/>
                    <a:pt x="221" y="6"/>
                    <a:pt x="221" y="6"/>
                  </a:cubicBezTo>
                  <a:cubicBezTo>
                    <a:pt x="217" y="3"/>
                    <a:pt x="217" y="3"/>
                    <a:pt x="217" y="3"/>
                  </a:cubicBezTo>
                  <a:cubicBezTo>
                    <a:pt x="213" y="3"/>
                    <a:pt x="213" y="7"/>
                    <a:pt x="210" y="7"/>
                  </a:cubicBezTo>
                  <a:cubicBezTo>
                    <a:pt x="209" y="4"/>
                    <a:pt x="209" y="4"/>
                    <a:pt x="205" y="4"/>
                  </a:cubicBezTo>
                  <a:cubicBezTo>
                    <a:pt x="209" y="4"/>
                    <a:pt x="205" y="4"/>
                    <a:pt x="205" y="4"/>
                  </a:cubicBezTo>
                  <a:cubicBezTo>
                    <a:pt x="206" y="8"/>
                    <a:pt x="202" y="8"/>
                    <a:pt x="202" y="8"/>
                  </a:cubicBezTo>
                  <a:cubicBezTo>
                    <a:pt x="198" y="13"/>
                    <a:pt x="198" y="13"/>
                    <a:pt x="198" y="13"/>
                  </a:cubicBezTo>
                  <a:cubicBezTo>
                    <a:pt x="198" y="9"/>
                    <a:pt x="198" y="9"/>
                    <a:pt x="198" y="9"/>
                  </a:cubicBezTo>
                  <a:cubicBezTo>
                    <a:pt x="197" y="5"/>
                    <a:pt x="201" y="5"/>
                    <a:pt x="205" y="4"/>
                  </a:cubicBezTo>
                  <a:cubicBezTo>
                    <a:pt x="201" y="5"/>
                    <a:pt x="213" y="3"/>
                    <a:pt x="213" y="3"/>
                  </a:cubicBezTo>
                  <a:cubicBezTo>
                    <a:pt x="201" y="1"/>
                    <a:pt x="201" y="1"/>
                    <a:pt x="201" y="1"/>
                  </a:cubicBezTo>
                  <a:cubicBezTo>
                    <a:pt x="197" y="5"/>
                    <a:pt x="198" y="9"/>
                    <a:pt x="198" y="9"/>
                  </a:cubicBezTo>
                  <a:cubicBezTo>
                    <a:pt x="194" y="13"/>
                    <a:pt x="194" y="13"/>
                    <a:pt x="194" y="13"/>
                  </a:cubicBezTo>
                  <a:cubicBezTo>
                    <a:pt x="190" y="14"/>
                    <a:pt x="190" y="14"/>
                    <a:pt x="191" y="17"/>
                  </a:cubicBezTo>
                  <a:cubicBezTo>
                    <a:pt x="191" y="17"/>
                    <a:pt x="191" y="17"/>
                    <a:pt x="191" y="17"/>
                  </a:cubicBezTo>
                  <a:cubicBezTo>
                    <a:pt x="187" y="18"/>
                    <a:pt x="190" y="14"/>
                    <a:pt x="187" y="18"/>
                  </a:cubicBezTo>
                  <a:cubicBezTo>
                    <a:pt x="183" y="18"/>
                    <a:pt x="183" y="18"/>
                    <a:pt x="183" y="18"/>
                  </a:cubicBezTo>
                  <a:cubicBezTo>
                    <a:pt x="179" y="19"/>
                    <a:pt x="171" y="20"/>
                    <a:pt x="171" y="24"/>
                  </a:cubicBezTo>
                  <a:cubicBezTo>
                    <a:pt x="171" y="24"/>
                    <a:pt x="175" y="19"/>
                    <a:pt x="175" y="23"/>
                  </a:cubicBezTo>
                  <a:cubicBezTo>
                    <a:pt x="171" y="24"/>
                    <a:pt x="171" y="24"/>
                    <a:pt x="171" y="24"/>
                  </a:cubicBezTo>
                  <a:cubicBezTo>
                    <a:pt x="172" y="27"/>
                    <a:pt x="172" y="27"/>
                    <a:pt x="172" y="27"/>
                  </a:cubicBezTo>
                  <a:cubicBezTo>
                    <a:pt x="168" y="28"/>
                    <a:pt x="168" y="28"/>
                    <a:pt x="168" y="28"/>
                  </a:cubicBezTo>
                  <a:cubicBezTo>
                    <a:pt x="164" y="28"/>
                    <a:pt x="164" y="28"/>
                    <a:pt x="164" y="28"/>
                  </a:cubicBezTo>
                  <a:cubicBezTo>
                    <a:pt x="160" y="29"/>
                    <a:pt x="159" y="25"/>
                    <a:pt x="155" y="26"/>
                  </a:cubicBezTo>
                  <a:cubicBezTo>
                    <a:pt x="152" y="30"/>
                    <a:pt x="152" y="30"/>
                    <a:pt x="152" y="30"/>
                  </a:cubicBezTo>
                  <a:cubicBezTo>
                    <a:pt x="152" y="30"/>
                    <a:pt x="151" y="26"/>
                    <a:pt x="148" y="31"/>
                  </a:cubicBezTo>
                  <a:cubicBezTo>
                    <a:pt x="148" y="31"/>
                    <a:pt x="144" y="28"/>
                    <a:pt x="148" y="27"/>
                  </a:cubicBezTo>
                  <a:cubicBezTo>
                    <a:pt x="155" y="22"/>
                    <a:pt x="159" y="22"/>
                    <a:pt x="154" y="15"/>
                  </a:cubicBezTo>
                  <a:cubicBezTo>
                    <a:pt x="157" y="11"/>
                    <a:pt x="157" y="11"/>
                    <a:pt x="157" y="11"/>
                  </a:cubicBezTo>
                  <a:cubicBezTo>
                    <a:pt x="153" y="12"/>
                    <a:pt x="153" y="12"/>
                    <a:pt x="153" y="12"/>
                  </a:cubicBezTo>
                  <a:cubicBezTo>
                    <a:pt x="153" y="12"/>
                    <a:pt x="153" y="12"/>
                    <a:pt x="153" y="12"/>
                  </a:cubicBezTo>
                  <a:cubicBezTo>
                    <a:pt x="149" y="12"/>
                    <a:pt x="150" y="16"/>
                    <a:pt x="146" y="16"/>
                  </a:cubicBezTo>
                  <a:cubicBezTo>
                    <a:pt x="142" y="17"/>
                    <a:pt x="142" y="17"/>
                    <a:pt x="138" y="18"/>
                  </a:cubicBezTo>
                  <a:cubicBezTo>
                    <a:pt x="134" y="15"/>
                    <a:pt x="134" y="15"/>
                    <a:pt x="130" y="15"/>
                  </a:cubicBezTo>
                  <a:cubicBezTo>
                    <a:pt x="126" y="16"/>
                    <a:pt x="126" y="19"/>
                    <a:pt x="126" y="19"/>
                  </a:cubicBezTo>
                  <a:cubicBezTo>
                    <a:pt x="126" y="19"/>
                    <a:pt x="126" y="19"/>
                    <a:pt x="126" y="19"/>
                  </a:cubicBezTo>
                  <a:cubicBezTo>
                    <a:pt x="126" y="16"/>
                    <a:pt x="126" y="16"/>
                    <a:pt x="126" y="16"/>
                  </a:cubicBezTo>
                  <a:cubicBezTo>
                    <a:pt x="121" y="13"/>
                    <a:pt x="121" y="13"/>
                    <a:pt x="118" y="17"/>
                  </a:cubicBezTo>
                  <a:cubicBezTo>
                    <a:pt x="118" y="17"/>
                    <a:pt x="114" y="17"/>
                    <a:pt x="113" y="14"/>
                  </a:cubicBezTo>
                  <a:cubicBezTo>
                    <a:pt x="117" y="13"/>
                    <a:pt x="117" y="13"/>
                    <a:pt x="117" y="13"/>
                  </a:cubicBezTo>
                  <a:cubicBezTo>
                    <a:pt x="117" y="13"/>
                    <a:pt x="121" y="13"/>
                    <a:pt x="121" y="9"/>
                  </a:cubicBezTo>
                  <a:cubicBezTo>
                    <a:pt x="121" y="9"/>
                    <a:pt x="120" y="6"/>
                    <a:pt x="116" y="6"/>
                  </a:cubicBezTo>
                  <a:cubicBezTo>
                    <a:pt x="116" y="6"/>
                    <a:pt x="116" y="6"/>
                    <a:pt x="116" y="6"/>
                  </a:cubicBezTo>
                  <a:cubicBezTo>
                    <a:pt x="120" y="6"/>
                    <a:pt x="116" y="3"/>
                    <a:pt x="116" y="3"/>
                  </a:cubicBezTo>
                  <a:cubicBezTo>
                    <a:pt x="116" y="3"/>
                    <a:pt x="116" y="6"/>
                    <a:pt x="112" y="7"/>
                  </a:cubicBezTo>
                  <a:cubicBezTo>
                    <a:pt x="112" y="3"/>
                    <a:pt x="108" y="4"/>
                    <a:pt x="108" y="4"/>
                  </a:cubicBezTo>
                  <a:cubicBezTo>
                    <a:pt x="108" y="4"/>
                    <a:pt x="104" y="4"/>
                    <a:pt x="103" y="1"/>
                  </a:cubicBezTo>
                  <a:cubicBezTo>
                    <a:pt x="104" y="4"/>
                    <a:pt x="100" y="5"/>
                    <a:pt x="100" y="5"/>
                  </a:cubicBezTo>
                  <a:cubicBezTo>
                    <a:pt x="96" y="6"/>
                    <a:pt x="96" y="6"/>
                    <a:pt x="96" y="6"/>
                  </a:cubicBezTo>
                  <a:cubicBezTo>
                    <a:pt x="92" y="6"/>
                    <a:pt x="91" y="3"/>
                    <a:pt x="91" y="3"/>
                  </a:cubicBezTo>
                  <a:cubicBezTo>
                    <a:pt x="87" y="3"/>
                    <a:pt x="83" y="4"/>
                    <a:pt x="79" y="4"/>
                  </a:cubicBezTo>
                  <a:cubicBezTo>
                    <a:pt x="75" y="5"/>
                    <a:pt x="75" y="5"/>
                    <a:pt x="75" y="5"/>
                  </a:cubicBezTo>
                  <a:cubicBezTo>
                    <a:pt x="75" y="5"/>
                    <a:pt x="68" y="6"/>
                    <a:pt x="64" y="7"/>
                  </a:cubicBezTo>
                  <a:cubicBezTo>
                    <a:pt x="60" y="7"/>
                    <a:pt x="67" y="2"/>
                    <a:pt x="67" y="2"/>
                  </a:cubicBezTo>
                  <a:cubicBezTo>
                    <a:pt x="67" y="2"/>
                    <a:pt x="67" y="2"/>
                    <a:pt x="67" y="2"/>
                  </a:cubicBezTo>
                  <a:cubicBezTo>
                    <a:pt x="63" y="0"/>
                    <a:pt x="60" y="11"/>
                    <a:pt x="65" y="14"/>
                  </a:cubicBezTo>
                  <a:cubicBezTo>
                    <a:pt x="64" y="10"/>
                    <a:pt x="60" y="7"/>
                    <a:pt x="64" y="7"/>
                  </a:cubicBezTo>
                  <a:cubicBezTo>
                    <a:pt x="68" y="10"/>
                    <a:pt x="71" y="5"/>
                    <a:pt x="71" y="5"/>
                  </a:cubicBezTo>
                  <a:cubicBezTo>
                    <a:pt x="76" y="12"/>
                    <a:pt x="76" y="12"/>
                    <a:pt x="76" y="12"/>
                  </a:cubicBezTo>
                  <a:cubicBezTo>
                    <a:pt x="76" y="12"/>
                    <a:pt x="85" y="14"/>
                    <a:pt x="81" y="15"/>
                  </a:cubicBezTo>
                  <a:cubicBezTo>
                    <a:pt x="85" y="18"/>
                    <a:pt x="85" y="18"/>
                    <a:pt x="85" y="18"/>
                  </a:cubicBezTo>
                  <a:cubicBezTo>
                    <a:pt x="90" y="21"/>
                    <a:pt x="86" y="21"/>
                    <a:pt x="86" y="21"/>
                  </a:cubicBezTo>
                  <a:cubicBezTo>
                    <a:pt x="82" y="22"/>
                    <a:pt x="78" y="23"/>
                    <a:pt x="74" y="23"/>
                  </a:cubicBezTo>
                  <a:cubicBezTo>
                    <a:pt x="79" y="26"/>
                    <a:pt x="79" y="26"/>
                    <a:pt x="79" y="26"/>
                  </a:cubicBezTo>
                  <a:cubicBezTo>
                    <a:pt x="75" y="27"/>
                    <a:pt x="75" y="27"/>
                    <a:pt x="75" y="27"/>
                  </a:cubicBezTo>
                  <a:cubicBezTo>
                    <a:pt x="79" y="30"/>
                    <a:pt x="79" y="30"/>
                    <a:pt x="79" y="30"/>
                  </a:cubicBezTo>
                  <a:cubicBezTo>
                    <a:pt x="82" y="26"/>
                    <a:pt x="82" y="26"/>
                    <a:pt x="86" y="25"/>
                  </a:cubicBezTo>
                  <a:cubicBezTo>
                    <a:pt x="86" y="25"/>
                    <a:pt x="86" y="25"/>
                    <a:pt x="86" y="25"/>
                  </a:cubicBezTo>
                  <a:cubicBezTo>
                    <a:pt x="87" y="29"/>
                    <a:pt x="83" y="29"/>
                    <a:pt x="83" y="29"/>
                  </a:cubicBezTo>
                  <a:cubicBezTo>
                    <a:pt x="83" y="29"/>
                    <a:pt x="83" y="29"/>
                    <a:pt x="83" y="29"/>
                  </a:cubicBezTo>
                  <a:cubicBezTo>
                    <a:pt x="83" y="33"/>
                    <a:pt x="83" y="33"/>
                    <a:pt x="87" y="32"/>
                  </a:cubicBezTo>
                  <a:cubicBezTo>
                    <a:pt x="87" y="32"/>
                    <a:pt x="92" y="35"/>
                    <a:pt x="88" y="36"/>
                  </a:cubicBezTo>
                  <a:cubicBezTo>
                    <a:pt x="84" y="36"/>
                    <a:pt x="84" y="36"/>
                    <a:pt x="84" y="36"/>
                  </a:cubicBezTo>
                  <a:cubicBezTo>
                    <a:pt x="89" y="43"/>
                    <a:pt x="92" y="39"/>
                    <a:pt x="97" y="42"/>
                  </a:cubicBezTo>
                  <a:cubicBezTo>
                    <a:pt x="101" y="41"/>
                    <a:pt x="101" y="44"/>
                    <a:pt x="105" y="44"/>
                  </a:cubicBezTo>
                  <a:cubicBezTo>
                    <a:pt x="110" y="47"/>
                    <a:pt x="110" y="47"/>
                    <a:pt x="110" y="47"/>
                  </a:cubicBezTo>
                  <a:cubicBezTo>
                    <a:pt x="106" y="47"/>
                    <a:pt x="110" y="47"/>
                    <a:pt x="110" y="47"/>
                  </a:cubicBezTo>
                  <a:cubicBezTo>
                    <a:pt x="110" y="50"/>
                    <a:pt x="110" y="50"/>
                    <a:pt x="114" y="50"/>
                  </a:cubicBezTo>
                  <a:cubicBezTo>
                    <a:pt x="118" y="49"/>
                    <a:pt x="118" y="49"/>
                    <a:pt x="118" y="49"/>
                  </a:cubicBezTo>
                  <a:cubicBezTo>
                    <a:pt x="114" y="50"/>
                    <a:pt x="114" y="50"/>
                    <a:pt x="114" y="50"/>
                  </a:cubicBezTo>
                  <a:cubicBezTo>
                    <a:pt x="114" y="50"/>
                    <a:pt x="114" y="50"/>
                    <a:pt x="110" y="50"/>
                  </a:cubicBezTo>
                  <a:cubicBezTo>
                    <a:pt x="106" y="47"/>
                    <a:pt x="106" y="47"/>
                    <a:pt x="105" y="44"/>
                  </a:cubicBezTo>
                  <a:cubicBezTo>
                    <a:pt x="101" y="41"/>
                    <a:pt x="101" y="41"/>
                    <a:pt x="97" y="42"/>
                  </a:cubicBezTo>
                  <a:cubicBezTo>
                    <a:pt x="93" y="42"/>
                    <a:pt x="89" y="43"/>
                    <a:pt x="89" y="43"/>
                  </a:cubicBezTo>
                  <a:cubicBezTo>
                    <a:pt x="85" y="43"/>
                    <a:pt x="85" y="43"/>
                    <a:pt x="81" y="44"/>
                  </a:cubicBezTo>
                  <a:cubicBezTo>
                    <a:pt x="81" y="44"/>
                    <a:pt x="81" y="44"/>
                    <a:pt x="77" y="44"/>
                  </a:cubicBezTo>
                  <a:cubicBezTo>
                    <a:pt x="77" y="44"/>
                    <a:pt x="77" y="44"/>
                    <a:pt x="73" y="45"/>
                  </a:cubicBezTo>
                  <a:cubicBezTo>
                    <a:pt x="74" y="48"/>
                    <a:pt x="74" y="48"/>
                    <a:pt x="74" y="52"/>
                  </a:cubicBezTo>
                  <a:cubicBezTo>
                    <a:pt x="79" y="55"/>
                    <a:pt x="79" y="55"/>
                    <a:pt x="79" y="55"/>
                  </a:cubicBezTo>
                  <a:cubicBezTo>
                    <a:pt x="79" y="59"/>
                    <a:pt x="75" y="59"/>
                    <a:pt x="75" y="59"/>
                  </a:cubicBezTo>
                  <a:cubicBezTo>
                    <a:pt x="75" y="56"/>
                    <a:pt x="75" y="56"/>
                    <a:pt x="75" y="56"/>
                  </a:cubicBezTo>
                  <a:cubicBezTo>
                    <a:pt x="71" y="56"/>
                    <a:pt x="71" y="56"/>
                    <a:pt x="71" y="56"/>
                  </a:cubicBezTo>
                  <a:cubicBezTo>
                    <a:pt x="66" y="53"/>
                    <a:pt x="67" y="57"/>
                    <a:pt x="67" y="57"/>
                  </a:cubicBezTo>
                  <a:cubicBezTo>
                    <a:pt x="71" y="60"/>
                    <a:pt x="71" y="60"/>
                    <a:pt x="67" y="60"/>
                  </a:cubicBezTo>
                  <a:cubicBezTo>
                    <a:pt x="68" y="64"/>
                    <a:pt x="67" y="60"/>
                    <a:pt x="63" y="61"/>
                  </a:cubicBezTo>
                  <a:cubicBezTo>
                    <a:pt x="63" y="61"/>
                    <a:pt x="63" y="61"/>
                    <a:pt x="63" y="61"/>
                  </a:cubicBezTo>
                  <a:cubicBezTo>
                    <a:pt x="63" y="61"/>
                    <a:pt x="63" y="61"/>
                    <a:pt x="63" y="61"/>
                  </a:cubicBezTo>
                  <a:cubicBezTo>
                    <a:pt x="63" y="61"/>
                    <a:pt x="63" y="61"/>
                    <a:pt x="63" y="57"/>
                  </a:cubicBezTo>
                  <a:cubicBezTo>
                    <a:pt x="63" y="57"/>
                    <a:pt x="63" y="57"/>
                    <a:pt x="63" y="57"/>
                  </a:cubicBezTo>
                  <a:cubicBezTo>
                    <a:pt x="58" y="54"/>
                    <a:pt x="58" y="54"/>
                    <a:pt x="58" y="54"/>
                  </a:cubicBezTo>
                  <a:cubicBezTo>
                    <a:pt x="58" y="51"/>
                    <a:pt x="54" y="51"/>
                    <a:pt x="50" y="52"/>
                  </a:cubicBezTo>
                  <a:cubicBezTo>
                    <a:pt x="46" y="52"/>
                    <a:pt x="42" y="57"/>
                    <a:pt x="42" y="57"/>
                  </a:cubicBezTo>
                  <a:cubicBezTo>
                    <a:pt x="38" y="57"/>
                    <a:pt x="34" y="58"/>
                    <a:pt x="30" y="58"/>
                  </a:cubicBezTo>
                  <a:cubicBezTo>
                    <a:pt x="30" y="58"/>
                    <a:pt x="27" y="62"/>
                    <a:pt x="31" y="62"/>
                  </a:cubicBezTo>
                  <a:cubicBezTo>
                    <a:pt x="31" y="65"/>
                    <a:pt x="27" y="62"/>
                    <a:pt x="28" y="66"/>
                  </a:cubicBezTo>
                  <a:cubicBezTo>
                    <a:pt x="28" y="69"/>
                    <a:pt x="28" y="69"/>
                    <a:pt x="28" y="69"/>
                  </a:cubicBezTo>
                  <a:cubicBezTo>
                    <a:pt x="32" y="72"/>
                    <a:pt x="36" y="68"/>
                    <a:pt x="40" y="71"/>
                  </a:cubicBezTo>
                  <a:cubicBezTo>
                    <a:pt x="36" y="68"/>
                    <a:pt x="33" y="76"/>
                    <a:pt x="34" y="80"/>
                  </a:cubicBezTo>
                  <a:cubicBezTo>
                    <a:pt x="38" y="82"/>
                    <a:pt x="34" y="83"/>
                    <a:pt x="35" y="87"/>
                  </a:cubicBezTo>
                  <a:cubicBezTo>
                    <a:pt x="31" y="91"/>
                    <a:pt x="31" y="91"/>
                    <a:pt x="32" y="94"/>
                  </a:cubicBezTo>
                  <a:cubicBezTo>
                    <a:pt x="32" y="98"/>
                    <a:pt x="32" y="98"/>
                    <a:pt x="32" y="98"/>
                  </a:cubicBezTo>
                  <a:cubicBezTo>
                    <a:pt x="28" y="98"/>
                    <a:pt x="28" y="95"/>
                    <a:pt x="24" y="95"/>
                  </a:cubicBezTo>
                  <a:cubicBezTo>
                    <a:pt x="20" y="100"/>
                    <a:pt x="20" y="100"/>
                    <a:pt x="24" y="99"/>
                  </a:cubicBezTo>
                  <a:cubicBezTo>
                    <a:pt x="21" y="103"/>
                    <a:pt x="21" y="103"/>
                    <a:pt x="25" y="102"/>
                  </a:cubicBezTo>
                  <a:cubicBezTo>
                    <a:pt x="25" y="106"/>
                    <a:pt x="29" y="105"/>
                    <a:pt x="29" y="105"/>
                  </a:cubicBezTo>
                  <a:cubicBezTo>
                    <a:pt x="33" y="105"/>
                    <a:pt x="33" y="105"/>
                    <a:pt x="34" y="108"/>
                  </a:cubicBezTo>
                  <a:cubicBezTo>
                    <a:pt x="34" y="108"/>
                    <a:pt x="34" y="108"/>
                    <a:pt x="34" y="112"/>
                  </a:cubicBezTo>
                  <a:cubicBezTo>
                    <a:pt x="34" y="112"/>
                    <a:pt x="34" y="112"/>
                    <a:pt x="34" y="112"/>
                  </a:cubicBezTo>
                  <a:cubicBezTo>
                    <a:pt x="34" y="112"/>
                    <a:pt x="30" y="113"/>
                    <a:pt x="31" y="116"/>
                  </a:cubicBezTo>
                  <a:cubicBezTo>
                    <a:pt x="31" y="116"/>
                    <a:pt x="31" y="116"/>
                    <a:pt x="27" y="117"/>
                  </a:cubicBezTo>
                  <a:cubicBezTo>
                    <a:pt x="27" y="117"/>
                    <a:pt x="27" y="117"/>
                    <a:pt x="23" y="121"/>
                  </a:cubicBezTo>
                  <a:cubicBezTo>
                    <a:pt x="23" y="121"/>
                    <a:pt x="23" y="121"/>
                    <a:pt x="23" y="121"/>
                  </a:cubicBezTo>
                  <a:cubicBezTo>
                    <a:pt x="27" y="120"/>
                    <a:pt x="32" y="123"/>
                    <a:pt x="24" y="124"/>
                  </a:cubicBezTo>
                  <a:cubicBezTo>
                    <a:pt x="20" y="128"/>
                    <a:pt x="20" y="128"/>
                    <a:pt x="20" y="128"/>
                  </a:cubicBezTo>
                  <a:cubicBezTo>
                    <a:pt x="16" y="129"/>
                    <a:pt x="16" y="129"/>
                    <a:pt x="16" y="129"/>
                  </a:cubicBezTo>
                  <a:cubicBezTo>
                    <a:pt x="12" y="130"/>
                    <a:pt x="12" y="130"/>
                    <a:pt x="12" y="130"/>
                  </a:cubicBezTo>
                  <a:cubicBezTo>
                    <a:pt x="12" y="130"/>
                    <a:pt x="8" y="127"/>
                    <a:pt x="4" y="127"/>
                  </a:cubicBezTo>
                  <a:cubicBezTo>
                    <a:pt x="4" y="127"/>
                    <a:pt x="8" y="130"/>
                    <a:pt x="4" y="131"/>
                  </a:cubicBezTo>
                  <a:cubicBezTo>
                    <a:pt x="0" y="131"/>
                    <a:pt x="0" y="131"/>
                    <a:pt x="0" y="131"/>
                  </a:cubicBezTo>
                  <a:cubicBezTo>
                    <a:pt x="1" y="135"/>
                    <a:pt x="1" y="135"/>
                    <a:pt x="1" y="135"/>
                  </a:cubicBezTo>
                  <a:cubicBezTo>
                    <a:pt x="1" y="135"/>
                    <a:pt x="5" y="134"/>
                    <a:pt x="1" y="138"/>
                  </a:cubicBezTo>
                  <a:cubicBezTo>
                    <a:pt x="5" y="138"/>
                    <a:pt x="5" y="138"/>
                    <a:pt x="5" y="138"/>
                  </a:cubicBezTo>
                  <a:cubicBezTo>
                    <a:pt x="6" y="141"/>
                    <a:pt x="6" y="141"/>
                    <a:pt x="6" y="141"/>
                  </a:cubicBezTo>
                  <a:cubicBezTo>
                    <a:pt x="6" y="141"/>
                    <a:pt x="10" y="141"/>
                    <a:pt x="10" y="144"/>
                  </a:cubicBezTo>
                  <a:cubicBezTo>
                    <a:pt x="11" y="148"/>
                    <a:pt x="11" y="148"/>
                    <a:pt x="7" y="152"/>
                  </a:cubicBezTo>
                  <a:cubicBezTo>
                    <a:pt x="8" y="155"/>
                    <a:pt x="8" y="155"/>
                    <a:pt x="8" y="155"/>
                  </a:cubicBezTo>
                  <a:cubicBezTo>
                    <a:pt x="8" y="155"/>
                    <a:pt x="8" y="155"/>
                    <a:pt x="8" y="155"/>
                  </a:cubicBezTo>
                  <a:cubicBezTo>
                    <a:pt x="8" y="155"/>
                    <a:pt x="8" y="155"/>
                    <a:pt x="8" y="155"/>
                  </a:cubicBezTo>
                  <a:cubicBezTo>
                    <a:pt x="8" y="159"/>
                    <a:pt x="5" y="160"/>
                    <a:pt x="1" y="164"/>
                  </a:cubicBezTo>
                  <a:cubicBezTo>
                    <a:pt x="1" y="164"/>
                    <a:pt x="1" y="160"/>
                    <a:pt x="1" y="164"/>
                  </a:cubicBezTo>
                  <a:cubicBezTo>
                    <a:pt x="1" y="164"/>
                    <a:pt x="1" y="164"/>
                    <a:pt x="1" y="164"/>
                  </a:cubicBezTo>
                  <a:cubicBezTo>
                    <a:pt x="5" y="163"/>
                    <a:pt x="5" y="163"/>
                    <a:pt x="5" y="163"/>
                  </a:cubicBezTo>
                  <a:cubicBezTo>
                    <a:pt x="6" y="167"/>
                    <a:pt x="9" y="166"/>
                    <a:pt x="9" y="166"/>
                  </a:cubicBezTo>
                  <a:cubicBezTo>
                    <a:pt x="6" y="170"/>
                    <a:pt x="6" y="170"/>
                    <a:pt x="6" y="170"/>
                  </a:cubicBezTo>
                  <a:cubicBezTo>
                    <a:pt x="6" y="170"/>
                    <a:pt x="7" y="174"/>
                    <a:pt x="11" y="173"/>
                  </a:cubicBezTo>
                  <a:cubicBezTo>
                    <a:pt x="11" y="173"/>
                    <a:pt x="11" y="173"/>
                    <a:pt x="11" y="173"/>
                  </a:cubicBezTo>
                  <a:cubicBezTo>
                    <a:pt x="11" y="177"/>
                    <a:pt x="15" y="176"/>
                    <a:pt x="15" y="176"/>
                  </a:cubicBezTo>
                  <a:cubicBezTo>
                    <a:pt x="15" y="176"/>
                    <a:pt x="12" y="180"/>
                    <a:pt x="16" y="180"/>
                  </a:cubicBezTo>
                  <a:cubicBezTo>
                    <a:pt x="16" y="180"/>
                    <a:pt x="16" y="180"/>
                    <a:pt x="19" y="179"/>
                  </a:cubicBezTo>
                  <a:cubicBezTo>
                    <a:pt x="20" y="183"/>
                    <a:pt x="20" y="183"/>
                    <a:pt x="20" y="183"/>
                  </a:cubicBezTo>
                  <a:cubicBezTo>
                    <a:pt x="20" y="186"/>
                    <a:pt x="20" y="186"/>
                    <a:pt x="20" y="186"/>
                  </a:cubicBezTo>
                  <a:cubicBezTo>
                    <a:pt x="20" y="186"/>
                    <a:pt x="20" y="186"/>
                    <a:pt x="17" y="187"/>
                  </a:cubicBezTo>
                  <a:cubicBezTo>
                    <a:pt x="17" y="190"/>
                    <a:pt x="17" y="190"/>
                    <a:pt x="17" y="190"/>
                  </a:cubicBezTo>
                  <a:cubicBezTo>
                    <a:pt x="13" y="191"/>
                    <a:pt x="17" y="190"/>
                    <a:pt x="14" y="194"/>
                  </a:cubicBezTo>
                  <a:cubicBezTo>
                    <a:pt x="14" y="194"/>
                    <a:pt x="14" y="194"/>
                    <a:pt x="14" y="194"/>
                  </a:cubicBezTo>
                  <a:cubicBezTo>
                    <a:pt x="14" y="198"/>
                    <a:pt x="14" y="198"/>
                    <a:pt x="15" y="201"/>
                  </a:cubicBezTo>
                  <a:cubicBezTo>
                    <a:pt x="15" y="201"/>
                    <a:pt x="19" y="204"/>
                    <a:pt x="23" y="204"/>
                  </a:cubicBezTo>
                  <a:cubicBezTo>
                    <a:pt x="24" y="207"/>
                    <a:pt x="27" y="203"/>
                    <a:pt x="28" y="207"/>
                  </a:cubicBezTo>
                  <a:cubicBezTo>
                    <a:pt x="28" y="207"/>
                    <a:pt x="28" y="207"/>
                    <a:pt x="28" y="207"/>
                  </a:cubicBezTo>
                  <a:cubicBezTo>
                    <a:pt x="28" y="210"/>
                    <a:pt x="28" y="210"/>
                    <a:pt x="24" y="211"/>
                  </a:cubicBezTo>
                  <a:cubicBezTo>
                    <a:pt x="25" y="214"/>
                    <a:pt x="25" y="214"/>
                    <a:pt x="25" y="214"/>
                  </a:cubicBezTo>
                  <a:cubicBezTo>
                    <a:pt x="25" y="218"/>
                    <a:pt x="25" y="218"/>
                    <a:pt x="25" y="218"/>
                  </a:cubicBezTo>
                  <a:cubicBezTo>
                    <a:pt x="25" y="218"/>
                    <a:pt x="29" y="217"/>
                    <a:pt x="30" y="221"/>
                  </a:cubicBezTo>
                  <a:cubicBezTo>
                    <a:pt x="30" y="221"/>
                    <a:pt x="30" y="224"/>
                    <a:pt x="34" y="224"/>
                  </a:cubicBezTo>
                  <a:cubicBezTo>
                    <a:pt x="34" y="224"/>
                    <a:pt x="35" y="227"/>
                    <a:pt x="39" y="227"/>
                  </a:cubicBezTo>
                  <a:cubicBezTo>
                    <a:pt x="39" y="227"/>
                    <a:pt x="39" y="227"/>
                    <a:pt x="39" y="227"/>
                  </a:cubicBezTo>
                  <a:cubicBezTo>
                    <a:pt x="39" y="230"/>
                    <a:pt x="43" y="230"/>
                    <a:pt x="42" y="226"/>
                  </a:cubicBezTo>
                  <a:cubicBezTo>
                    <a:pt x="42" y="226"/>
                    <a:pt x="42" y="226"/>
                    <a:pt x="46" y="226"/>
                  </a:cubicBezTo>
                  <a:cubicBezTo>
                    <a:pt x="46" y="226"/>
                    <a:pt x="46" y="226"/>
                    <a:pt x="47" y="229"/>
                  </a:cubicBezTo>
                  <a:cubicBezTo>
                    <a:pt x="51" y="229"/>
                    <a:pt x="51" y="229"/>
                    <a:pt x="51" y="229"/>
                  </a:cubicBezTo>
                  <a:cubicBezTo>
                    <a:pt x="55" y="228"/>
                    <a:pt x="55" y="228"/>
                    <a:pt x="59" y="228"/>
                  </a:cubicBezTo>
                  <a:cubicBezTo>
                    <a:pt x="62" y="223"/>
                    <a:pt x="63" y="227"/>
                    <a:pt x="67" y="226"/>
                  </a:cubicBezTo>
                  <a:cubicBezTo>
                    <a:pt x="67" y="230"/>
                    <a:pt x="75" y="229"/>
                    <a:pt x="75" y="229"/>
                  </a:cubicBezTo>
                  <a:cubicBezTo>
                    <a:pt x="79" y="228"/>
                    <a:pt x="83" y="228"/>
                    <a:pt x="88" y="231"/>
                  </a:cubicBezTo>
                  <a:cubicBezTo>
                    <a:pt x="88" y="231"/>
                    <a:pt x="88" y="234"/>
                    <a:pt x="84" y="235"/>
                  </a:cubicBezTo>
                  <a:cubicBezTo>
                    <a:pt x="85" y="238"/>
                    <a:pt x="81" y="239"/>
                    <a:pt x="81" y="239"/>
                  </a:cubicBezTo>
                  <a:cubicBezTo>
                    <a:pt x="81" y="239"/>
                    <a:pt x="81" y="239"/>
                    <a:pt x="81" y="242"/>
                  </a:cubicBezTo>
                  <a:cubicBezTo>
                    <a:pt x="77" y="243"/>
                    <a:pt x="77" y="243"/>
                    <a:pt x="78" y="247"/>
                  </a:cubicBezTo>
                  <a:cubicBezTo>
                    <a:pt x="78" y="250"/>
                    <a:pt x="74" y="251"/>
                    <a:pt x="75" y="254"/>
                  </a:cubicBezTo>
                  <a:cubicBezTo>
                    <a:pt x="75" y="254"/>
                    <a:pt x="75" y="254"/>
                    <a:pt x="75" y="254"/>
                  </a:cubicBezTo>
                  <a:cubicBezTo>
                    <a:pt x="75" y="258"/>
                    <a:pt x="75" y="258"/>
                    <a:pt x="72" y="262"/>
                  </a:cubicBezTo>
                  <a:cubicBezTo>
                    <a:pt x="72" y="262"/>
                    <a:pt x="72" y="262"/>
                    <a:pt x="72" y="265"/>
                  </a:cubicBezTo>
                  <a:cubicBezTo>
                    <a:pt x="73" y="269"/>
                    <a:pt x="73" y="269"/>
                    <a:pt x="73" y="272"/>
                  </a:cubicBezTo>
                  <a:cubicBezTo>
                    <a:pt x="69" y="273"/>
                    <a:pt x="74" y="276"/>
                    <a:pt x="70" y="280"/>
                  </a:cubicBezTo>
                  <a:cubicBezTo>
                    <a:pt x="75" y="283"/>
                    <a:pt x="75" y="283"/>
                    <a:pt x="75" y="283"/>
                  </a:cubicBezTo>
                  <a:cubicBezTo>
                    <a:pt x="75" y="283"/>
                    <a:pt x="75" y="283"/>
                    <a:pt x="79" y="282"/>
                  </a:cubicBezTo>
                  <a:cubicBezTo>
                    <a:pt x="75" y="287"/>
                    <a:pt x="75" y="287"/>
                    <a:pt x="75" y="287"/>
                  </a:cubicBezTo>
                  <a:cubicBezTo>
                    <a:pt x="79" y="286"/>
                    <a:pt x="79" y="282"/>
                    <a:pt x="83" y="282"/>
                  </a:cubicBezTo>
                  <a:cubicBezTo>
                    <a:pt x="83" y="282"/>
                    <a:pt x="83" y="285"/>
                    <a:pt x="87" y="285"/>
                  </a:cubicBezTo>
                  <a:cubicBezTo>
                    <a:pt x="87" y="285"/>
                    <a:pt x="87" y="285"/>
                    <a:pt x="91" y="284"/>
                  </a:cubicBezTo>
                  <a:cubicBezTo>
                    <a:pt x="95" y="280"/>
                    <a:pt x="95" y="280"/>
                    <a:pt x="95" y="280"/>
                  </a:cubicBezTo>
                  <a:cubicBezTo>
                    <a:pt x="99" y="280"/>
                    <a:pt x="103" y="283"/>
                    <a:pt x="107" y="278"/>
                  </a:cubicBezTo>
                  <a:cubicBezTo>
                    <a:pt x="103" y="279"/>
                    <a:pt x="106" y="275"/>
                    <a:pt x="107" y="278"/>
                  </a:cubicBezTo>
                  <a:cubicBezTo>
                    <a:pt x="111" y="278"/>
                    <a:pt x="110" y="274"/>
                    <a:pt x="107" y="278"/>
                  </a:cubicBezTo>
                  <a:cubicBezTo>
                    <a:pt x="107" y="278"/>
                    <a:pt x="103" y="279"/>
                    <a:pt x="102" y="276"/>
                  </a:cubicBezTo>
                  <a:cubicBezTo>
                    <a:pt x="102" y="276"/>
                    <a:pt x="109" y="267"/>
                    <a:pt x="110" y="271"/>
                  </a:cubicBezTo>
                  <a:cubicBezTo>
                    <a:pt x="110" y="271"/>
                    <a:pt x="110" y="271"/>
                    <a:pt x="114" y="270"/>
                  </a:cubicBezTo>
                  <a:cubicBezTo>
                    <a:pt x="114" y="274"/>
                    <a:pt x="114" y="274"/>
                    <a:pt x="114" y="274"/>
                  </a:cubicBezTo>
                  <a:cubicBezTo>
                    <a:pt x="114" y="274"/>
                    <a:pt x="114" y="274"/>
                    <a:pt x="114" y="274"/>
                  </a:cubicBezTo>
                  <a:cubicBezTo>
                    <a:pt x="114" y="274"/>
                    <a:pt x="114" y="274"/>
                    <a:pt x="118" y="273"/>
                  </a:cubicBezTo>
                  <a:cubicBezTo>
                    <a:pt x="114" y="274"/>
                    <a:pt x="119" y="277"/>
                    <a:pt x="123" y="276"/>
                  </a:cubicBezTo>
                  <a:cubicBezTo>
                    <a:pt x="126" y="272"/>
                    <a:pt x="126" y="272"/>
                    <a:pt x="131" y="275"/>
                  </a:cubicBezTo>
                  <a:cubicBezTo>
                    <a:pt x="135" y="274"/>
                    <a:pt x="139" y="277"/>
                    <a:pt x="143" y="277"/>
                  </a:cubicBezTo>
                  <a:cubicBezTo>
                    <a:pt x="147" y="276"/>
                    <a:pt x="147" y="276"/>
                    <a:pt x="150" y="272"/>
                  </a:cubicBezTo>
                  <a:cubicBezTo>
                    <a:pt x="151" y="276"/>
                    <a:pt x="151" y="276"/>
                    <a:pt x="151" y="276"/>
                  </a:cubicBezTo>
                  <a:cubicBezTo>
                    <a:pt x="155" y="275"/>
                    <a:pt x="155" y="275"/>
                    <a:pt x="155" y="275"/>
                  </a:cubicBezTo>
                  <a:cubicBezTo>
                    <a:pt x="159" y="278"/>
                    <a:pt x="159" y="278"/>
                    <a:pt x="159" y="278"/>
                  </a:cubicBezTo>
                  <a:cubicBezTo>
                    <a:pt x="160" y="282"/>
                    <a:pt x="163" y="278"/>
                    <a:pt x="163" y="278"/>
                  </a:cubicBezTo>
                  <a:cubicBezTo>
                    <a:pt x="168" y="281"/>
                    <a:pt x="164" y="285"/>
                    <a:pt x="164" y="285"/>
                  </a:cubicBezTo>
                  <a:cubicBezTo>
                    <a:pt x="168" y="284"/>
                    <a:pt x="172" y="280"/>
                    <a:pt x="171" y="276"/>
                  </a:cubicBezTo>
                  <a:cubicBezTo>
                    <a:pt x="171" y="276"/>
                    <a:pt x="170" y="269"/>
                    <a:pt x="174" y="269"/>
                  </a:cubicBezTo>
                  <a:cubicBezTo>
                    <a:pt x="174" y="269"/>
                    <a:pt x="171" y="273"/>
                    <a:pt x="175" y="272"/>
                  </a:cubicBezTo>
                  <a:cubicBezTo>
                    <a:pt x="175" y="272"/>
                    <a:pt x="175" y="272"/>
                    <a:pt x="179" y="272"/>
                  </a:cubicBezTo>
                  <a:cubicBezTo>
                    <a:pt x="183" y="271"/>
                    <a:pt x="183" y="271"/>
                    <a:pt x="183" y="271"/>
                  </a:cubicBezTo>
                  <a:cubicBezTo>
                    <a:pt x="187" y="271"/>
                    <a:pt x="187" y="271"/>
                    <a:pt x="187" y="271"/>
                  </a:cubicBezTo>
                  <a:cubicBezTo>
                    <a:pt x="187" y="271"/>
                    <a:pt x="187" y="271"/>
                    <a:pt x="187" y="271"/>
                  </a:cubicBezTo>
                  <a:cubicBezTo>
                    <a:pt x="187" y="274"/>
                    <a:pt x="191" y="274"/>
                    <a:pt x="191" y="274"/>
                  </a:cubicBezTo>
                  <a:cubicBezTo>
                    <a:pt x="192" y="277"/>
                    <a:pt x="195" y="273"/>
                    <a:pt x="195" y="273"/>
                  </a:cubicBezTo>
                  <a:cubicBezTo>
                    <a:pt x="199" y="272"/>
                    <a:pt x="199" y="272"/>
                    <a:pt x="199" y="272"/>
                  </a:cubicBezTo>
                  <a:cubicBezTo>
                    <a:pt x="203" y="272"/>
                    <a:pt x="203" y="272"/>
                    <a:pt x="207" y="271"/>
                  </a:cubicBezTo>
                  <a:cubicBezTo>
                    <a:pt x="202" y="268"/>
                    <a:pt x="206" y="268"/>
                    <a:pt x="210" y="267"/>
                  </a:cubicBezTo>
                  <a:cubicBezTo>
                    <a:pt x="210" y="267"/>
                    <a:pt x="210" y="267"/>
                    <a:pt x="210" y="267"/>
                  </a:cubicBezTo>
                  <a:cubicBezTo>
                    <a:pt x="210" y="264"/>
                    <a:pt x="214" y="263"/>
                    <a:pt x="218" y="262"/>
                  </a:cubicBezTo>
                  <a:cubicBezTo>
                    <a:pt x="222" y="262"/>
                    <a:pt x="222" y="262"/>
                    <a:pt x="222" y="262"/>
                  </a:cubicBezTo>
                  <a:cubicBezTo>
                    <a:pt x="226" y="261"/>
                    <a:pt x="226" y="261"/>
                    <a:pt x="230" y="261"/>
                  </a:cubicBezTo>
                  <a:cubicBezTo>
                    <a:pt x="230" y="261"/>
                    <a:pt x="230" y="261"/>
                    <a:pt x="229" y="257"/>
                  </a:cubicBezTo>
                  <a:cubicBezTo>
                    <a:pt x="229" y="257"/>
                    <a:pt x="229" y="257"/>
                    <a:pt x="233" y="257"/>
                  </a:cubicBezTo>
                  <a:cubicBezTo>
                    <a:pt x="229" y="257"/>
                    <a:pt x="233" y="257"/>
                    <a:pt x="237" y="256"/>
                  </a:cubicBezTo>
                  <a:cubicBezTo>
                    <a:pt x="237" y="256"/>
                    <a:pt x="237" y="256"/>
                    <a:pt x="242" y="259"/>
                  </a:cubicBezTo>
                  <a:cubicBezTo>
                    <a:pt x="245" y="255"/>
                    <a:pt x="245" y="255"/>
                    <a:pt x="245" y="255"/>
                  </a:cubicBezTo>
                  <a:cubicBezTo>
                    <a:pt x="249" y="254"/>
                    <a:pt x="250" y="258"/>
                    <a:pt x="254" y="257"/>
                  </a:cubicBezTo>
                  <a:cubicBezTo>
                    <a:pt x="250" y="258"/>
                    <a:pt x="259" y="264"/>
                    <a:pt x="259" y="264"/>
                  </a:cubicBezTo>
                  <a:cubicBezTo>
                    <a:pt x="263" y="263"/>
                    <a:pt x="261" y="253"/>
                    <a:pt x="257" y="253"/>
                  </a:cubicBezTo>
                  <a:cubicBezTo>
                    <a:pt x="253" y="254"/>
                    <a:pt x="253" y="254"/>
                    <a:pt x="253" y="254"/>
                  </a:cubicBezTo>
                  <a:cubicBezTo>
                    <a:pt x="257" y="250"/>
                    <a:pt x="257" y="250"/>
                    <a:pt x="256" y="246"/>
                  </a:cubicBezTo>
                  <a:cubicBezTo>
                    <a:pt x="256" y="246"/>
                    <a:pt x="252" y="243"/>
                    <a:pt x="247" y="240"/>
                  </a:cubicBezTo>
                  <a:cubicBezTo>
                    <a:pt x="243" y="237"/>
                    <a:pt x="258" y="231"/>
                    <a:pt x="258" y="231"/>
                  </a:cubicBezTo>
                  <a:cubicBezTo>
                    <a:pt x="262" y="231"/>
                    <a:pt x="266" y="230"/>
                    <a:pt x="265" y="227"/>
                  </a:cubicBezTo>
                  <a:cubicBezTo>
                    <a:pt x="269" y="223"/>
                    <a:pt x="269" y="223"/>
                    <a:pt x="268" y="219"/>
                  </a:cubicBezTo>
                  <a:cubicBezTo>
                    <a:pt x="268" y="216"/>
                    <a:pt x="272" y="219"/>
                    <a:pt x="276" y="218"/>
                  </a:cubicBezTo>
                  <a:cubicBezTo>
                    <a:pt x="276" y="218"/>
                    <a:pt x="276" y="218"/>
                    <a:pt x="276" y="218"/>
                  </a:cubicBezTo>
                  <a:cubicBezTo>
                    <a:pt x="276" y="218"/>
                    <a:pt x="280" y="217"/>
                    <a:pt x="280" y="214"/>
                  </a:cubicBezTo>
                  <a:cubicBezTo>
                    <a:pt x="279" y="210"/>
                    <a:pt x="279" y="210"/>
                    <a:pt x="279" y="210"/>
                  </a:cubicBezTo>
                  <a:cubicBezTo>
                    <a:pt x="279" y="210"/>
                    <a:pt x="279" y="210"/>
                    <a:pt x="279" y="207"/>
                  </a:cubicBezTo>
                  <a:cubicBezTo>
                    <a:pt x="275" y="207"/>
                    <a:pt x="275" y="207"/>
                    <a:pt x="275" y="207"/>
                  </a:cubicBezTo>
                  <a:cubicBezTo>
                    <a:pt x="274" y="204"/>
                    <a:pt x="270" y="204"/>
                    <a:pt x="270" y="204"/>
                  </a:cubicBezTo>
                  <a:cubicBezTo>
                    <a:pt x="266" y="201"/>
                    <a:pt x="266" y="205"/>
                    <a:pt x="262" y="202"/>
                  </a:cubicBezTo>
                  <a:cubicBezTo>
                    <a:pt x="262" y="202"/>
                    <a:pt x="261" y="198"/>
                    <a:pt x="257" y="199"/>
                  </a:cubicBezTo>
                  <a:cubicBezTo>
                    <a:pt x="253" y="200"/>
                    <a:pt x="252" y="193"/>
                    <a:pt x="244" y="194"/>
                  </a:cubicBezTo>
                  <a:cubicBezTo>
                    <a:pt x="244" y="190"/>
                    <a:pt x="244" y="194"/>
                    <a:pt x="240" y="191"/>
                  </a:cubicBezTo>
                  <a:cubicBezTo>
                    <a:pt x="240" y="191"/>
                    <a:pt x="236" y="191"/>
                    <a:pt x="235" y="188"/>
                  </a:cubicBezTo>
                  <a:cubicBezTo>
                    <a:pt x="235" y="184"/>
                    <a:pt x="231" y="185"/>
                    <a:pt x="230" y="181"/>
                  </a:cubicBezTo>
                  <a:cubicBezTo>
                    <a:pt x="230" y="181"/>
                    <a:pt x="230" y="181"/>
                    <a:pt x="227" y="182"/>
                  </a:cubicBezTo>
                  <a:cubicBezTo>
                    <a:pt x="227" y="182"/>
                    <a:pt x="227" y="182"/>
                    <a:pt x="227" y="182"/>
                  </a:cubicBezTo>
                  <a:cubicBezTo>
                    <a:pt x="222" y="179"/>
                    <a:pt x="229" y="174"/>
                    <a:pt x="229" y="171"/>
                  </a:cubicBezTo>
                  <a:cubicBezTo>
                    <a:pt x="225" y="171"/>
                    <a:pt x="225" y="171"/>
                    <a:pt x="225" y="171"/>
                  </a:cubicBezTo>
                  <a:cubicBezTo>
                    <a:pt x="225" y="171"/>
                    <a:pt x="225" y="171"/>
                    <a:pt x="225" y="171"/>
                  </a:cubicBezTo>
                  <a:cubicBezTo>
                    <a:pt x="224" y="168"/>
                    <a:pt x="221" y="168"/>
                    <a:pt x="217" y="169"/>
                  </a:cubicBezTo>
                  <a:cubicBezTo>
                    <a:pt x="216" y="165"/>
                    <a:pt x="216" y="165"/>
                    <a:pt x="216" y="162"/>
                  </a:cubicBezTo>
                  <a:cubicBezTo>
                    <a:pt x="212" y="162"/>
                    <a:pt x="216" y="162"/>
                    <a:pt x="211" y="159"/>
                  </a:cubicBezTo>
                  <a:cubicBezTo>
                    <a:pt x="215" y="158"/>
                    <a:pt x="215" y="158"/>
                    <a:pt x="215" y="158"/>
                  </a:cubicBezTo>
                  <a:cubicBezTo>
                    <a:pt x="216" y="162"/>
                    <a:pt x="216" y="162"/>
                    <a:pt x="216" y="162"/>
                  </a:cubicBezTo>
                  <a:cubicBezTo>
                    <a:pt x="220" y="165"/>
                    <a:pt x="220" y="165"/>
                    <a:pt x="220" y="165"/>
                  </a:cubicBezTo>
                  <a:cubicBezTo>
                    <a:pt x="219" y="161"/>
                    <a:pt x="219" y="158"/>
                    <a:pt x="223" y="157"/>
                  </a:cubicBezTo>
                  <a:cubicBezTo>
                    <a:pt x="226" y="153"/>
                    <a:pt x="226" y="153"/>
                    <a:pt x="226" y="153"/>
                  </a:cubicBezTo>
                  <a:cubicBezTo>
                    <a:pt x="230" y="152"/>
                    <a:pt x="230" y="152"/>
                    <a:pt x="230" y="152"/>
                  </a:cubicBezTo>
                  <a:cubicBezTo>
                    <a:pt x="234" y="152"/>
                    <a:pt x="234" y="152"/>
                    <a:pt x="234" y="152"/>
                  </a:cubicBezTo>
                  <a:cubicBezTo>
                    <a:pt x="238" y="151"/>
                    <a:pt x="238" y="151"/>
                    <a:pt x="238" y="151"/>
                  </a:cubicBezTo>
                  <a:cubicBezTo>
                    <a:pt x="242" y="151"/>
                    <a:pt x="242" y="151"/>
                    <a:pt x="242" y="147"/>
                  </a:cubicBezTo>
                  <a:cubicBezTo>
                    <a:pt x="242" y="147"/>
                    <a:pt x="242" y="147"/>
                    <a:pt x="246" y="147"/>
                  </a:cubicBezTo>
                  <a:cubicBezTo>
                    <a:pt x="246" y="147"/>
                    <a:pt x="245" y="143"/>
                    <a:pt x="249" y="142"/>
                  </a:cubicBezTo>
                  <a:cubicBezTo>
                    <a:pt x="249" y="142"/>
                    <a:pt x="249" y="142"/>
                    <a:pt x="253" y="142"/>
                  </a:cubicBezTo>
                  <a:cubicBezTo>
                    <a:pt x="253" y="142"/>
                    <a:pt x="253" y="142"/>
                    <a:pt x="253" y="142"/>
                  </a:cubicBezTo>
                  <a:cubicBezTo>
                    <a:pt x="257" y="141"/>
                    <a:pt x="257" y="141"/>
                    <a:pt x="257" y="141"/>
                  </a:cubicBezTo>
                  <a:cubicBezTo>
                    <a:pt x="257" y="138"/>
                    <a:pt x="261" y="137"/>
                    <a:pt x="265" y="137"/>
                  </a:cubicBezTo>
                  <a:cubicBezTo>
                    <a:pt x="269" y="136"/>
                    <a:pt x="269" y="136"/>
                    <a:pt x="269" y="136"/>
                  </a:cubicBezTo>
                  <a:cubicBezTo>
                    <a:pt x="272" y="132"/>
                    <a:pt x="272" y="132"/>
                    <a:pt x="276" y="131"/>
                  </a:cubicBezTo>
                  <a:cubicBezTo>
                    <a:pt x="279" y="127"/>
                    <a:pt x="279" y="127"/>
                    <a:pt x="279" y="127"/>
                  </a:cubicBezTo>
                  <a:cubicBezTo>
                    <a:pt x="283" y="127"/>
                    <a:pt x="283" y="127"/>
                    <a:pt x="283" y="127"/>
                  </a:cubicBezTo>
                  <a:cubicBezTo>
                    <a:pt x="287" y="126"/>
                    <a:pt x="279" y="127"/>
                    <a:pt x="283" y="123"/>
                  </a:cubicBezTo>
                  <a:cubicBezTo>
                    <a:pt x="283" y="123"/>
                    <a:pt x="279" y="124"/>
                    <a:pt x="278" y="120"/>
                  </a:cubicBezTo>
                  <a:cubicBezTo>
                    <a:pt x="282" y="120"/>
                    <a:pt x="283" y="123"/>
                    <a:pt x="287" y="123"/>
                  </a:cubicBezTo>
                  <a:cubicBezTo>
                    <a:pt x="291" y="122"/>
                    <a:pt x="291" y="122"/>
                    <a:pt x="291" y="122"/>
                  </a:cubicBezTo>
                  <a:cubicBezTo>
                    <a:pt x="291" y="125"/>
                    <a:pt x="291" y="125"/>
                    <a:pt x="291" y="125"/>
                  </a:cubicBezTo>
                  <a:cubicBezTo>
                    <a:pt x="291" y="125"/>
                    <a:pt x="291" y="125"/>
                    <a:pt x="291" y="125"/>
                  </a:cubicBezTo>
                  <a:cubicBezTo>
                    <a:pt x="295" y="125"/>
                    <a:pt x="291" y="125"/>
                    <a:pt x="291" y="125"/>
                  </a:cubicBezTo>
                  <a:cubicBezTo>
                    <a:pt x="292" y="129"/>
                    <a:pt x="296" y="128"/>
                    <a:pt x="296" y="128"/>
                  </a:cubicBezTo>
                  <a:cubicBezTo>
                    <a:pt x="300" y="128"/>
                    <a:pt x="299" y="124"/>
                    <a:pt x="299" y="124"/>
                  </a:cubicBezTo>
                  <a:cubicBezTo>
                    <a:pt x="303" y="120"/>
                    <a:pt x="302" y="113"/>
                    <a:pt x="305" y="109"/>
                  </a:cubicBezTo>
                  <a:cubicBezTo>
                    <a:pt x="305" y="109"/>
                    <a:pt x="301" y="110"/>
                    <a:pt x="301" y="106"/>
                  </a:cubicBezTo>
                  <a:close/>
                  <a:moveTo>
                    <a:pt x="75" y="59"/>
                  </a:moveTo>
                  <a:cubicBezTo>
                    <a:pt x="76" y="63"/>
                    <a:pt x="76" y="63"/>
                    <a:pt x="76" y="63"/>
                  </a:cubicBezTo>
                  <a:cubicBezTo>
                    <a:pt x="76" y="63"/>
                    <a:pt x="76" y="63"/>
                    <a:pt x="75" y="59"/>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53" name="Freeform 23"/>
            <p:cNvSpPr>
              <a:spLocks noEditPoints="1"/>
            </p:cNvSpPr>
            <p:nvPr/>
          </p:nvSpPr>
          <p:spPr bwMode="gray">
            <a:xfrm>
              <a:off x="6953250" y="1800225"/>
              <a:ext cx="1373188" cy="1341438"/>
            </a:xfrm>
            <a:custGeom>
              <a:avLst/>
              <a:gdLst>
                <a:gd name="T0" fmla="*/ 660 w 697"/>
                <a:gd name="T1" fmla="*/ 35 h 532"/>
                <a:gd name="T2" fmla="*/ 669 w 697"/>
                <a:gd name="T3" fmla="*/ 9 h 532"/>
                <a:gd name="T4" fmla="*/ 611 w 697"/>
                <a:gd name="T5" fmla="*/ 28 h 532"/>
                <a:gd name="T6" fmla="*/ 607 w 697"/>
                <a:gd name="T7" fmla="*/ 3 h 532"/>
                <a:gd name="T8" fmla="*/ 577 w 697"/>
                <a:gd name="T9" fmla="*/ 18 h 532"/>
                <a:gd name="T10" fmla="*/ 528 w 697"/>
                <a:gd name="T11" fmla="*/ 43 h 532"/>
                <a:gd name="T12" fmla="*/ 540 w 697"/>
                <a:gd name="T13" fmla="*/ 16 h 532"/>
                <a:gd name="T14" fmla="*/ 509 w 697"/>
                <a:gd name="T15" fmla="*/ 21 h 532"/>
                <a:gd name="T16" fmla="*/ 485 w 697"/>
                <a:gd name="T17" fmla="*/ 53 h 532"/>
                <a:gd name="T18" fmla="*/ 440 w 697"/>
                <a:gd name="T19" fmla="*/ 49 h 532"/>
                <a:gd name="T20" fmla="*/ 447 w 697"/>
                <a:gd name="T21" fmla="*/ 66 h 532"/>
                <a:gd name="T22" fmla="*/ 412 w 697"/>
                <a:gd name="T23" fmla="*/ 78 h 532"/>
                <a:gd name="T24" fmla="*/ 381 w 697"/>
                <a:gd name="T25" fmla="*/ 86 h 532"/>
                <a:gd name="T26" fmla="*/ 358 w 697"/>
                <a:gd name="T27" fmla="*/ 97 h 532"/>
                <a:gd name="T28" fmla="*/ 325 w 697"/>
                <a:gd name="T29" fmla="*/ 119 h 532"/>
                <a:gd name="T30" fmla="*/ 307 w 697"/>
                <a:gd name="T31" fmla="*/ 133 h 532"/>
                <a:gd name="T32" fmla="*/ 308 w 697"/>
                <a:gd name="T33" fmla="*/ 143 h 532"/>
                <a:gd name="T34" fmla="*/ 280 w 697"/>
                <a:gd name="T35" fmla="*/ 144 h 532"/>
                <a:gd name="T36" fmla="*/ 258 w 697"/>
                <a:gd name="T37" fmla="*/ 161 h 532"/>
                <a:gd name="T38" fmla="*/ 271 w 697"/>
                <a:gd name="T39" fmla="*/ 167 h 532"/>
                <a:gd name="T40" fmla="*/ 260 w 697"/>
                <a:gd name="T41" fmla="*/ 175 h 532"/>
                <a:gd name="T42" fmla="*/ 269 w 697"/>
                <a:gd name="T43" fmla="*/ 178 h 532"/>
                <a:gd name="T44" fmla="*/ 232 w 697"/>
                <a:gd name="T45" fmla="*/ 201 h 532"/>
                <a:gd name="T46" fmla="*/ 222 w 697"/>
                <a:gd name="T47" fmla="*/ 217 h 532"/>
                <a:gd name="T48" fmla="*/ 215 w 697"/>
                <a:gd name="T49" fmla="*/ 225 h 532"/>
                <a:gd name="T50" fmla="*/ 210 w 697"/>
                <a:gd name="T51" fmla="*/ 247 h 532"/>
                <a:gd name="T52" fmla="*/ 208 w 697"/>
                <a:gd name="T53" fmla="*/ 258 h 532"/>
                <a:gd name="T54" fmla="*/ 181 w 697"/>
                <a:gd name="T55" fmla="*/ 269 h 532"/>
                <a:gd name="T56" fmla="*/ 183 w 697"/>
                <a:gd name="T57" fmla="*/ 284 h 532"/>
                <a:gd name="T58" fmla="*/ 152 w 697"/>
                <a:gd name="T59" fmla="*/ 295 h 532"/>
                <a:gd name="T60" fmla="*/ 136 w 697"/>
                <a:gd name="T61" fmla="*/ 319 h 532"/>
                <a:gd name="T62" fmla="*/ 183 w 697"/>
                <a:gd name="T63" fmla="*/ 309 h 532"/>
                <a:gd name="T64" fmla="*/ 128 w 697"/>
                <a:gd name="T65" fmla="*/ 324 h 532"/>
                <a:gd name="T66" fmla="*/ 95 w 697"/>
                <a:gd name="T67" fmla="*/ 346 h 532"/>
                <a:gd name="T68" fmla="*/ 92 w 697"/>
                <a:gd name="T69" fmla="*/ 354 h 532"/>
                <a:gd name="T70" fmla="*/ 81 w 697"/>
                <a:gd name="T71" fmla="*/ 363 h 532"/>
                <a:gd name="T72" fmla="*/ 39 w 697"/>
                <a:gd name="T73" fmla="*/ 376 h 532"/>
                <a:gd name="T74" fmla="*/ 32 w 697"/>
                <a:gd name="T75" fmla="*/ 388 h 532"/>
                <a:gd name="T76" fmla="*/ 14 w 697"/>
                <a:gd name="T77" fmla="*/ 401 h 532"/>
                <a:gd name="T78" fmla="*/ 7 w 697"/>
                <a:gd name="T79" fmla="*/ 406 h 532"/>
                <a:gd name="T80" fmla="*/ 10 w 697"/>
                <a:gd name="T81" fmla="*/ 427 h 532"/>
                <a:gd name="T82" fmla="*/ 61 w 697"/>
                <a:gd name="T83" fmla="*/ 420 h 532"/>
                <a:gd name="T84" fmla="*/ 50 w 697"/>
                <a:gd name="T85" fmla="*/ 425 h 532"/>
                <a:gd name="T86" fmla="*/ 12 w 697"/>
                <a:gd name="T87" fmla="*/ 441 h 532"/>
                <a:gd name="T88" fmla="*/ 14 w 697"/>
                <a:gd name="T89" fmla="*/ 459 h 532"/>
                <a:gd name="T90" fmla="*/ 42 w 697"/>
                <a:gd name="T91" fmla="*/ 451 h 532"/>
                <a:gd name="T92" fmla="*/ 37 w 697"/>
                <a:gd name="T93" fmla="*/ 473 h 532"/>
                <a:gd name="T94" fmla="*/ 19 w 697"/>
                <a:gd name="T95" fmla="*/ 490 h 532"/>
                <a:gd name="T96" fmla="*/ 43 w 697"/>
                <a:gd name="T97" fmla="*/ 487 h 532"/>
                <a:gd name="T98" fmla="*/ 45 w 697"/>
                <a:gd name="T99" fmla="*/ 501 h 532"/>
                <a:gd name="T100" fmla="*/ 72 w 697"/>
                <a:gd name="T101" fmla="*/ 522 h 532"/>
                <a:gd name="T102" fmla="*/ 112 w 697"/>
                <a:gd name="T103" fmla="*/ 520 h 532"/>
                <a:gd name="T104" fmla="*/ 145 w 697"/>
                <a:gd name="T105" fmla="*/ 494 h 532"/>
                <a:gd name="T106" fmla="*/ 178 w 697"/>
                <a:gd name="T107" fmla="*/ 471 h 532"/>
                <a:gd name="T108" fmla="*/ 198 w 697"/>
                <a:gd name="T109" fmla="*/ 475 h 532"/>
                <a:gd name="T110" fmla="*/ 234 w 697"/>
                <a:gd name="T111" fmla="*/ 416 h 532"/>
                <a:gd name="T112" fmla="*/ 260 w 697"/>
                <a:gd name="T113" fmla="*/ 283 h 532"/>
                <a:gd name="T114" fmla="*/ 350 w 697"/>
                <a:gd name="T115" fmla="*/ 123 h 532"/>
                <a:gd name="T116" fmla="*/ 523 w 697"/>
                <a:gd name="T117" fmla="*/ 91 h 532"/>
                <a:gd name="T118" fmla="*/ 648 w 697"/>
                <a:gd name="T119" fmla="*/ 62 h 532"/>
                <a:gd name="T120" fmla="*/ 13 w 697"/>
                <a:gd name="T121" fmla="*/ 419 h 532"/>
                <a:gd name="T122" fmla="*/ 189 w 697"/>
                <a:gd name="T123" fmla="*/ 26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7" h="532">
                  <a:moveTo>
                    <a:pt x="692" y="34"/>
                  </a:moveTo>
                  <a:cubicBezTo>
                    <a:pt x="692" y="34"/>
                    <a:pt x="692" y="34"/>
                    <a:pt x="688" y="31"/>
                  </a:cubicBezTo>
                  <a:cubicBezTo>
                    <a:pt x="688" y="31"/>
                    <a:pt x="688" y="31"/>
                    <a:pt x="688" y="31"/>
                  </a:cubicBezTo>
                  <a:cubicBezTo>
                    <a:pt x="688" y="31"/>
                    <a:pt x="688" y="31"/>
                    <a:pt x="688" y="31"/>
                  </a:cubicBezTo>
                  <a:cubicBezTo>
                    <a:pt x="684" y="32"/>
                    <a:pt x="680" y="32"/>
                    <a:pt x="680" y="32"/>
                  </a:cubicBezTo>
                  <a:cubicBezTo>
                    <a:pt x="680" y="36"/>
                    <a:pt x="680" y="36"/>
                    <a:pt x="680" y="36"/>
                  </a:cubicBezTo>
                  <a:cubicBezTo>
                    <a:pt x="680" y="36"/>
                    <a:pt x="680" y="36"/>
                    <a:pt x="677" y="36"/>
                  </a:cubicBezTo>
                  <a:cubicBezTo>
                    <a:pt x="680" y="36"/>
                    <a:pt x="680" y="32"/>
                    <a:pt x="676" y="33"/>
                  </a:cubicBezTo>
                  <a:cubicBezTo>
                    <a:pt x="676" y="33"/>
                    <a:pt x="676" y="33"/>
                    <a:pt x="672" y="33"/>
                  </a:cubicBezTo>
                  <a:cubicBezTo>
                    <a:pt x="676" y="33"/>
                    <a:pt x="676" y="33"/>
                    <a:pt x="676" y="33"/>
                  </a:cubicBezTo>
                  <a:cubicBezTo>
                    <a:pt x="676" y="29"/>
                    <a:pt x="668" y="31"/>
                    <a:pt x="672" y="33"/>
                  </a:cubicBezTo>
                  <a:cubicBezTo>
                    <a:pt x="672" y="33"/>
                    <a:pt x="672" y="33"/>
                    <a:pt x="672" y="33"/>
                  </a:cubicBezTo>
                  <a:cubicBezTo>
                    <a:pt x="673" y="37"/>
                    <a:pt x="672" y="33"/>
                    <a:pt x="673" y="37"/>
                  </a:cubicBezTo>
                  <a:cubicBezTo>
                    <a:pt x="673" y="37"/>
                    <a:pt x="673" y="37"/>
                    <a:pt x="673" y="37"/>
                  </a:cubicBezTo>
                  <a:cubicBezTo>
                    <a:pt x="669" y="38"/>
                    <a:pt x="669" y="38"/>
                    <a:pt x="665" y="38"/>
                  </a:cubicBezTo>
                  <a:cubicBezTo>
                    <a:pt x="669" y="38"/>
                    <a:pt x="669" y="38"/>
                    <a:pt x="669" y="38"/>
                  </a:cubicBezTo>
                  <a:cubicBezTo>
                    <a:pt x="668" y="34"/>
                    <a:pt x="661" y="39"/>
                    <a:pt x="661" y="39"/>
                  </a:cubicBezTo>
                  <a:cubicBezTo>
                    <a:pt x="657" y="39"/>
                    <a:pt x="657" y="39"/>
                    <a:pt x="653" y="40"/>
                  </a:cubicBezTo>
                  <a:cubicBezTo>
                    <a:pt x="653" y="40"/>
                    <a:pt x="653" y="40"/>
                    <a:pt x="653" y="40"/>
                  </a:cubicBezTo>
                  <a:cubicBezTo>
                    <a:pt x="653" y="40"/>
                    <a:pt x="661" y="39"/>
                    <a:pt x="656" y="36"/>
                  </a:cubicBezTo>
                  <a:cubicBezTo>
                    <a:pt x="660" y="35"/>
                    <a:pt x="660" y="35"/>
                    <a:pt x="660" y="35"/>
                  </a:cubicBezTo>
                  <a:cubicBezTo>
                    <a:pt x="660" y="35"/>
                    <a:pt x="660" y="32"/>
                    <a:pt x="656" y="32"/>
                  </a:cubicBezTo>
                  <a:cubicBezTo>
                    <a:pt x="648" y="37"/>
                    <a:pt x="648" y="37"/>
                    <a:pt x="648" y="37"/>
                  </a:cubicBezTo>
                  <a:cubicBezTo>
                    <a:pt x="648" y="33"/>
                    <a:pt x="652" y="33"/>
                    <a:pt x="652" y="33"/>
                  </a:cubicBezTo>
                  <a:cubicBezTo>
                    <a:pt x="656" y="32"/>
                    <a:pt x="656" y="32"/>
                    <a:pt x="656" y="32"/>
                  </a:cubicBezTo>
                  <a:cubicBezTo>
                    <a:pt x="651" y="29"/>
                    <a:pt x="643" y="30"/>
                    <a:pt x="639" y="31"/>
                  </a:cubicBezTo>
                  <a:cubicBezTo>
                    <a:pt x="639" y="31"/>
                    <a:pt x="639" y="31"/>
                    <a:pt x="639" y="31"/>
                  </a:cubicBezTo>
                  <a:cubicBezTo>
                    <a:pt x="635" y="32"/>
                    <a:pt x="632" y="32"/>
                    <a:pt x="628" y="33"/>
                  </a:cubicBezTo>
                  <a:cubicBezTo>
                    <a:pt x="632" y="32"/>
                    <a:pt x="631" y="29"/>
                    <a:pt x="631" y="29"/>
                  </a:cubicBezTo>
                  <a:cubicBezTo>
                    <a:pt x="627" y="29"/>
                    <a:pt x="627" y="29"/>
                    <a:pt x="623" y="30"/>
                  </a:cubicBezTo>
                  <a:cubicBezTo>
                    <a:pt x="627" y="29"/>
                    <a:pt x="627" y="29"/>
                    <a:pt x="627" y="29"/>
                  </a:cubicBezTo>
                  <a:cubicBezTo>
                    <a:pt x="627" y="29"/>
                    <a:pt x="627" y="29"/>
                    <a:pt x="623" y="30"/>
                  </a:cubicBezTo>
                  <a:cubicBezTo>
                    <a:pt x="627" y="29"/>
                    <a:pt x="631" y="29"/>
                    <a:pt x="635" y="28"/>
                  </a:cubicBezTo>
                  <a:cubicBezTo>
                    <a:pt x="639" y="27"/>
                    <a:pt x="643" y="27"/>
                    <a:pt x="643" y="27"/>
                  </a:cubicBezTo>
                  <a:cubicBezTo>
                    <a:pt x="651" y="29"/>
                    <a:pt x="659" y="28"/>
                    <a:pt x="667" y="27"/>
                  </a:cubicBezTo>
                  <a:cubicBezTo>
                    <a:pt x="663" y="24"/>
                    <a:pt x="674" y="22"/>
                    <a:pt x="674" y="22"/>
                  </a:cubicBezTo>
                  <a:cubicBezTo>
                    <a:pt x="671" y="23"/>
                    <a:pt x="674" y="22"/>
                    <a:pt x="678" y="18"/>
                  </a:cubicBezTo>
                  <a:cubicBezTo>
                    <a:pt x="678" y="18"/>
                    <a:pt x="694" y="16"/>
                    <a:pt x="689" y="13"/>
                  </a:cubicBezTo>
                  <a:cubicBezTo>
                    <a:pt x="689" y="13"/>
                    <a:pt x="685" y="10"/>
                    <a:pt x="681" y="11"/>
                  </a:cubicBezTo>
                  <a:cubicBezTo>
                    <a:pt x="681" y="14"/>
                    <a:pt x="681" y="11"/>
                    <a:pt x="677" y="11"/>
                  </a:cubicBezTo>
                  <a:cubicBezTo>
                    <a:pt x="677" y="11"/>
                    <a:pt x="676" y="8"/>
                    <a:pt x="672" y="8"/>
                  </a:cubicBezTo>
                  <a:cubicBezTo>
                    <a:pt x="669" y="9"/>
                    <a:pt x="669" y="9"/>
                    <a:pt x="669" y="9"/>
                  </a:cubicBezTo>
                  <a:cubicBezTo>
                    <a:pt x="665" y="13"/>
                    <a:pt x="661" y="13"/>
                    <a:pt x="661" y="10"/>
                  </a:cubicBezTo>
                  <a:cubicBezTo>
                    <a:pt x="661" y="13"/>
                    <a:pt x="661" y="13"/>
                    <a:pt x="661" y="13"/>
                  </a:cubicBezTo>
                  <a:cubicBezTo>
                    <a:pt x="661" y="10"/>
                    <a:pt x="669" y="9"/>
                    <a:pt x="665" y="9"/>
                  </a:cubicBezTo>
                  <a:cubicBezTo>
                    <a:pt x="664" y="6"/>
                    <a:pt x="660" y="6"/>
                    <a:pt x="660" y="6"/>
                  </a:cubicBezTo>
                  <a:cubicBezTo>
                    <a:pt x="660" y="6"/>
                    <a:pt x="660" y="6"/>
                    <a:pt x="664" y="6"/>
                  </a:cubicBezTo>
                  <a:cubicBezTo>
                    <a:pt x="660" y="3"/>
                    <a:pt x="652" y="8"/>
                    <a:pt x="649" y="12"/>
                  </a:cubicBezTo>
                  <a:cubicBezTo>
                    <a:pt x="652" y="8"/>
                    <a:pt x="652" y="8"/>
                    <a:pt x="648" y="8"/>
                  </a:cubicBezTo>
                  <a:cubicBezTo>
                    <a:pt x="648" y="8"/>
                    <a:pt x="648" y="8"/>
                    <a:pt x="644" y="9"/>
                  </a:cubicBezTo>
                  <a:cubicBezTo>
                    <a:pt x="644" y="9"/>
                    <a:pt x="637" y="13"/>
                    <a:pt x="636" y="10"/>
                  </a:cubicBezTo>
                  <a:cubicBezTo>
                    <a:pt x="640" y="9"/>
                    <a:pt x="640" y="9"/>
                    <a:pt x="636" y="10"/>
                  </a:cubicBezTo>
                  <a:cubicBezTo>
                    <a:pt x="640" y="9"/>
                    <a:pt x="640" y="9"/>
                    <a:pt x="640" y="9"/>
                  </a:cubicBezTo>
                  <a:cubicBezTo>
                    <a:pt x="636" y="10"/>
                    <a:pt x="636" y="10"/>
                    <a:pt x="636" y="10"/>
                  </a:cubicBezTo>
                  <a:cubicBezTo>
                    <a:pt x="640" y="6"/>
                    <a:pt x="640" y="6"/>
                    <a:pt x="640" y="6"/>
                  </a:cubicBezTo>
                  <a:cubicBezTo>
                    <a:pt x="636" y="6"/>
                    <a:pt x="632" y="7"/>
                    <a:pt x="632" y="7"/>
                  </a:cubicBezTo>
                  <a:cubicBezTo>
                    <a:pt x="631" y="3"/>
                    <a:pt x="623" y="5"/>
                    <a:pt x="623" y="5"/>
                  </a:cubicBezTo>
                  <a:cubicBezTo>
                    <a:pt x="624" y="8"/>
                    <a:pt x="613" y="13"/>
                    <a:pt x="621" y="12"/>
                  </a:cubicBezTo>
                  <a:cubicBezTo>
                    <a:pt x="617" y="13"/>
                    <a:pt x="617" y="13"/>
                    <a:pt x="613" y="17"/>
                  </a:cubicBezTo>
                  <a:cubicBezTo>
                    <a:pt x="614" y="20"/>
                    <a:pt x="618" y="20"/>
                    <a:pt x="618" y="20"/>
                  </a:cubicBezTo>
                  <a:cubicBezTo>
                    <a:pt x="618" y="20"/>
                    <a:pt x="618" y="20"/>
                    <a:pt x="614" y="20"/>
                  </a:cubicBezTo>
                  <a:cubicBezTo>
                    <a:pt x="610" y="24"/>
                    <a:pt x="610" y="24"/>
                    <a:pt x="610" y="24"/>
                  </a:cubicBezTo>
                  <a:cubicBezTo>
                    <a:pt x="610" y="24"/>
                    <a:pt x="610" y="24"/>
                    <a:pt x="611" y="28"/>
                  </a:cubicBezTo>
                  <a:cubicBezTo>
                    <a:pt x="610" y="24"/>
                    <a:pt x="610" y="24"/>
                    <a:pt x="614" y="20"/>
                  </a:cubicBezTo>
                  <a:cubicBezTo>
                    <a:pt x="614" y="20"/>
                    <a:pt x="614" y="20"/>
                    <a:pt x="614" y="20"/>
                  </a:cubicBezTo>
                  <a:cubicBezTo>
                    <a:pt x="613" y="17"/>
                    <a:pt x="606" y="21"/>
                    <a:pt x="606" y="21"/>
                  </a:cubicBezTo>
                  <a:cubicBezTo>
                    <a:pt x="610" y="21"/>
                    <a:pt x="610" y="21"/>
                    <a:pt x="610" y="21"/>
                  </a:cubicBezTo>
                  <a:cubicBezTo>
                    <a:pt x="606" y="21"/>
                    <a:pt x="606" y="21"/>
                    <a:pt x="602" y="22"/>
                  </a:cubicBezTo>
                  <a:cubicBezTo>
                    <a:pt x="602" y="22"/>
                    <a:pt x="602" y="22"/>
                    <a:pt x="602" y="22"/>
                  </a:cubicBezTo>
                  <a:cubicBezTo>
                    <a:pt x="602" y="22"/>
                    <a:pt x="602" y="22"/>
                    <a:pt x="602" y="22"/>
                  </a:cubicBezTo>
                  <a:cubicBezTo>
                    <a:pt x="602" y="22"/>
                    <a:pt x="602" y="22"/>
                    <a:pt x="598" y="23"/>
                  </a:cubicBezTo>
                  <a:cubicBezTo>
                    <a:pt x="602" y="22"/>
                    <a:pt x="613" y="17"/>
                    <a:pt x="609" y="14"/>
                  </a:cubicBezTo>
                  <a:cubicBezTo>
                    <a:pt x="605" y="14"/>
                    <a:pt x="605" y="14"/>
                    <a:pt x="605" y="14"/>
                  </a:cubicBezTo>
                  <a:cubicBezTo>
                    <a:pt x="601" y="18"/>
                    <a:pt x="597" y="19"/>
                    <a:pt x="593" y="20"/>
                  </a:cubicBezTo>
                  <a:cubicBezTo>
                    <a:pt x="597" y="16"/>
                    <a:pt x="601" y="15"/>
                    <a:pt x="605" y="14"/>
                  </a:cubicBezTo>
                  <a:cubicBezTo>
                    <a:pt x="600" y="11"/>
                    <a:pt x="596" y="12"/>
                    <a:pt x="597" y="16"/>
                  </a:cubicBezTo>
                  <a:cubicBezTo>
                    <a:pt x="596" y="12"/>
                    <a:pt x="596" y="12"/>
                    <a:pt x="592" y="13"/>
                  </a:cubicBezTo>
                  <a:cubicBezTo>
                    <a:pt x="596" y="12"/>
                    <a:pt x="600" y="11"/>
                    <a:pt x="600" y="11"/>
                  </a:cubicBezTo>
                  <a:cubicBezTo>
                    <a:pt x="604" y="11"/>
                    <a:pt x="608" y="10"/>
                    <a:pt x="608" y="10"/>
                  </a:cubicBezTo>
                  <a:cubicBezTo>
                    <a:pt x="608" y="10"/>
                    <a:pt x="608" y="10"/>
                    <a:pt x="608" y="10"/>
                  </a:cubicBezTo>
                  <a:cubicBezTo>
                    <a:pt x="608" y="10"/>
                    <a:pt x="612" y="10"/>
                    <a:pt x="612" y="6"/>
                  </a:cubicBezTo>
                  <a:cubicBezTo>
                    <a:pt x="612" y="6"/>
                    <a:pt x="612" y="6"/>
                    <a:pt x="612" y="6"/>
                  </a:cubicBezTo>
                  <a:cubicBezTo>
                    <a:pt x="612" y="6"/>
                    <a:pt x="615" y="2"/>
                    <a:pt x="611" y="3"/>
                  </a:cubicBezTo>
                  <a:cubicBezTo>
                    <a:pt x="607" y="3"/>
                    <a:pt x="607" y="3"/>
                    <a:pt x="607" y="3"/>
                  </a:cubicBezTo>
                  <a:cubicBezTo>
                    <a:pt x="607" y="3"/>
                    <a:pt x="604" y="7"/>
                    <a:pt x="603" y="4"/>
                  </a:cubicBezTo>
                  <a:cubicBezTo>
                    <a:pt x="607" y="3"/>
                    <a:pt x="607" y="3"/>
                    <a:pt x="607" y="3"/>
                  </a:cubicBezTo>
                  <a:cubicBezTo>
                    <a:pt x="603" y="0"/>
                    <a:pt x="603" y="0"/>
                    <a:pt x="603" y="4"/>
                  </a:cubicBezTo>
                  <a:cubicBezTo>
                    <a:pt x="599" y="4"/>
                    <a:pt x="599" y="4"/>
                    <a:pt x="595" y="5"/>
                  </a:cubicBezTo>
                  <a:cubicBezTo>
                    <a:pt x="591" y="6"/>
                    <a:pt x="591" y="6"/>
                    <a:pt x="591" y="6"/>
                  </a:cubicBezTo>
                  <a:cubicBezTo>
                    <a:pt x="591" y="2"/>
                    <a:pt x="591" y="2"/>
                    <a:pt x="587" y="3"/>
                  </a:cubicBezTo>
                  <a:cubicBezTo>
                    <a:pt x="587" y="3"/>
                    <a:pt x="583" y="3"/>
                    <a:pt x="583" y="7"/>
                  </a:cubicBezTo>
                  <a:cubicBezTo>
                    <a:pt x="587" y="6"/>
                    <a:pt x="587" y="6"/>
                    <a:pt x="588" y="10"/>
                  </a:cubicBezTo>
                  <a:cubicBezTo>
                    <a:pt x="579" y="7"/>
                    <a:pt x="579" y="7"/>
                    <a:pt x="579" y="7"/>
                  </a:cubicBezTo>
                  <a:cubicBezTo>
                    <a:pt x="575" y="8"/>
                    <a:pt x="579" y="7"/>
                    <a:pt x="580" y="11"/>
                  </a:cubicBezTo>
                  <a:cubicBezTo>
                    <a:pt x="580" y="11"/>
                    <a:pt x="575" y="8"/>
                    <a:pt x="576" y="11"/>
                  </a:cubicBezTo>
                  <a:cubicBezTo>
                    <a:pt x="584" y="10"/>
                    <a:pt x="584" y="10"/>
                    <a:pt x="584" y="10"/>
                  </a:cubicBezTo>
                  <a:cubicBezTo>
                    <a:pt x="584" y="10"/>
                    <a:pt x="584" y="10"/>
                    <a:pt x="584" y="10"/>
                  </a:cubicBezTo>
                  <a:cubicBezTo>
                    <a:pt x="584" y="10"/>
                    <a:pt x="584" y="10"/>
                    <a:pt x="588" y="10"/>
                  </a:cubicBezTo>
                  <a:cubicBezTo>
                    <a:pt x="588" y="13"/>
                    <a:pt x="588" y="13"/>
                    <a:pt x="584" y="14"/>
                  </a:cubicBezTo>
                  <a:cubicBezTo>
                    <a:pt x="588" y="13"/>
                    <a:pt x="588" y="13"/>
                    <a:pt x="592" y="13"/>
                  </a:cubicBezTo>
                  <a:cubicBezTo>
                    <a:pt x="588" y="13"/>
                    <a:pt x="584" y="14"/>
                    <a:pt x="584" y="14"/>
                  </a:cubicBezTo>
                  <a:cubicBezTo>
                    <a:pt x="580" y="14"/>
                    <a:pt x="580" y="14"/>
                    <a:pt x="585" y="17"/>
                  </a:cubicBezTo>
                  <a:cubicBezTo>
                    <a:pt x="581" y="18"/>
                    <a:pt x="580" y="14"/>
                    <a:pt x="576" y="15"/>
                  </a:cubicBezTo>
                  <a:cubicBezTo>
                    <a:pt x="577" y="18"/>
                    <a:pt x="577" y="18"/>
                    <a:pt x="577" y="18"/>
                  </a:cubicBezTo>
                  <a:cubicBezTo>
                    <a:pt x="577" y="18"/>
                    <a:pt x="577" y="18"/>
                    <a:pt x="577" y="18"/>
                  </a:cubicBezTo>
                  <a:cubicBezTo>
                    <a:pt x="581" y="18"/>
                    <a:pt x="577" y="18"/>
                    <a:pt x="578" y="22"/>
                  </a:cubicBezTo>
                  <a:cubicBezTo>
                    <a:pt x="581" y="21"/>
                    <a:pt x="581" y="21"/>
                    <a:pt x="581" y="21"/>
                  </a:cubicBezTo>
                  <a:cubicBezTo>
                    <a:pt x="578" y="22"/>
                    <a:pt x="578" y="22"/>
                    <a:pt x="578" y="22"/>
                  </a:cubicBezTo>
                  <a:cubicBezTo>
                    <a:pt x="578" y="22"/>
                    <a:pt x="574" y="22"/>
                    <a:pt x="578" y="22"/>
                  </a:cubicBezTo>
                  <a:cubicBezTo>
                    <a:pt x="574" y="22"/>
                    <a:pt x="578" y="25"/>
                    <a:pt x="578" y="25"/>
                  </a:cubicBezTo>
                  <a:cubicBezTo>
                    <a:pt x="574" y="26"/>
                    <a:pt x="574" y="26"/>
                    <a:pt x="574" y="26"/>
                  </a:cubicBezTo>
                  <a:cubicBezTo>
                    <a:pt x="574" y="26"/>
                    <a:pt x="574" y="26"/>
                    <a:pt x="570" y="27"/>
                  </a:cubicBezTo>
                  <a:cubicBezTo>
                    <a:pt x="570" y="27"/>
                    <a:pt x="570" y="27"/>
                    <a:pt x="570" y="27"/>
                  </a:cubicBezTo>
                  <a:cubicBezTo>
                    <a:pt x="567" y="31"/>
                    <a:pt x="567" y="31"/>
                    <a:pt x="567" y="31"/>
                  </a:cubicBezTo>
                  <a:cubicBezTo>
                    <a:pt x="563" y="31"/>
                    <a:pt x="563" y="31"/>
                    <a:pt x="563" y="31"/>
                  </a:cubicBezTo>
                  <a:cubicBezTo>
                    <a:pt x="566" y="27"/>
                    <a:pt x="566" y="27"/>
                    <a:pt x="566" y="27"/>
                  </a:cubicBezTo>
                  <a:cubicBezTo>
                    <a:pt x="562" y="24"/>
                    <a:pt x="566" y="24"/>
                    <a:pt x="566" y="24"/>
                  </a:cubicBezTo>
                  <a:cubicBezTo>
                    <a:pt x="565" y="20"/>
                    <a:pt x="557" y="21"/>
                    <a:pt x="557" y="21"/>
                  </a:cubicBezTo>
                  <a:cubicBezTo>
                    <a:pt x="561" y="21"/>
                    <a:pt x="565" y="20"/>
                    <a:pt x="565" y="17"/>
                  </a:cubicBezTo>
                  <a:cubicBezTo>
                    <a:pt x="561" y="17"/>
                    <a:pt x="568" y="12"/>
                    <a:pt x="564" y="13"/>
                  </a:cubicBezTo>
                  <a:cubicBezTo>
                    <a:pt x="560" y="10"/>
                    <a:pt x="553" y="18"/>
                    <a:pt x="553" y="18"/>
                  </a:cubicBezTo>
                  <a:cubicBezTo>
                    <a:pt x="549" y="22"/>
                    <a:pt x="549" y="22"/>
                    <a:pt x="545" y="23"/>
                  </a:cubicBezTo>
                  <a:cubicBezTo>
                    <a:pt x="546" y="26"/>
                    <a:pt x="546" y="26"/>
                    <a:pt x="546" y="26"/>
                  </a:cubicBezTo>
                  <a:cubicBezTo>
                    <a:pt x="542" y="31"/>
                    <a:pt x="535" y="32"/>
                    <a:pt x="535" y="35"/>
                  </a:cubicBezTo>
                  <a:cubicBezTo>
                    <a:pt x="539" y="38"/>
                    <a:pt x="536" y="39"/>
                    <a:pt x="532" y="43"/>
                  </a:cubicBezTo>
                  <a:cubicBezTo>
                    <a:pt x="532" y="43"/>
                    <a:pt x="529" y="47"/>
                    <a:pt x="528" y="43"/>
                  </a:cubicBezTo>
                  <a:cubicBezTo>
                    <a:pt x="528" y="43"/>
                    <a:pt x="528" y="43"/>
                    <a:pt x="528" y="43"/>
                  </a:cubicBezTo>
                  <a:cubicBezTo>
                    <a:pt x="528" y="43"/>
                    <a:pt x="528" y="43"/>
                    <a:pt x="528" y="43"/>
                  </a:cubicBezTo>
                  <a:cubicBezTo>
                    <a:pt x="524" y="44"/>
                    <a:pt x="524" y="44"/>
                    <a:pt x="524" y="44"/>
                  </a:cubicBezTo>
                  <a:cubicBezTo>
                    <a:pt x="529" y="47"/>
                    <a:pt x="525" y="47"/>
                    <a:pt x="525" y="47"/>
                  </a:cubicBezTo>
                  <a:cubicBezTo>
                    <a:pt x="524" y="44"/>
                    <a:pt x="524" y="44"/>
                    <a:pt x="524" y="44"/>
                  </a:cubicBezTo>
                  <a:cubicBezTo>
                    <a:pt x="524" y="40"/>
                    <a:pt x="524" y="40"/>
                    <a:pt x="524" y="40"/>
                  </a:cubicBezTo>
                  <a:cubicBezTo>
                    <a:pt x="524" y="40"/>
                    <a:pt x="531" y="36"/>
                    <a:pt x="527" y="36"/>
                  </a:cubicBezTo>
                  <a:cubicBezTo>
                    <a:pt x="527" y="36"/>
                    <a:pt x="527" y="36"/>
                    <a:pt x="523" y="37"/>
                  </a:cubicBezTo>
                  <a:cubicBezTo>
                    <a:pt x="527" y="36"/>
                    <a:pt x="527" y="36"/>
                    <a:pt x="527" y="36"/>
                  </a:cubicBezTo>
                  <a:cubicBezTo>
                    <a:pt x="531" y="36"/>
                    <a:pt x="531" y="32"/>
                    <a:pt x="531" y="32"/>
                  </a:cubicBezTo>
                  <a:cubicBezTo>
                    <a:pt x="527" y="33"/>
                    <a:pt x="527" y="33"/>
                    <a:pt x="523" y="33"/>
                  </a:cubicBezTo>
                  <a:cubicBezTo>
                    <a:pt x="523" y="33"/>
                    <a:pt x="531" y="32"/>
                    <a:pt x="527" y="33"/>
                  </a:cubicBezTo>
                  <a:cubicBezTo>
                    <a:pt x="526" y="29"/>
                    <a:pt x="527" y="33"/>
                    <a:pt x="523" y="33"/>
                  </a:cubicBezTo>
                  <a:cubicBezTo>
                    <a:pt x="526" y="29"/>
                    <a:pt x="526" y="29"/>
                    <a:pt x="530" y="29"/>
                  </a:cubicBezTo>
                  <a:cubicBezTo>
                    <a:pt x="530" y="29"/>
                    <a:pt x="530" y="25"/>
                    <a:pt x="533" y="25"/>
                  </a:cubicBezTo>
                  <a:cubicBezTo>
                    <a:pt x="533" y="25"/>
                    <a:pt x="537" y="24"/>
                    <a:pt x="537" y="21"/>
                  </a:cubicBezTo>
                  <a:cubicBezTo>
                    <a:pt x="537" y="21"/>
                    <a:pt x="537" y="24"/>
                    <a:pt x="537" y="21"/>
                  </a:cubicBezTo>
                  <a:cubicBezTo>
                    <a:pt x="541" y="20"/>
                    <a:pt x="541" y="20"/>
                    <a:pt x="541" y="20"/>
                  </a:cubicBezTo>
                  <a:cubicBezTo>
                    <a:pt x="541" y="20"/>
                    <a:pt x="541" y="20"/>
                    <a:pt x="544" y="16"/>
                  </a:cubicBezTo>
                  <a:cubicBezTo>
                    <a:pt x="540" y="16"/>
                    <a:pt x="540" y="16"/>
                    <a:pt x="540" y="16"/>
                  </a:cubicBezTo>
                  <a:cubicBezTo>
                    <a:pt x="540" y="16"/>
                    <a:pt x="540" y="16"/>
                    <a:pt x="540" y="16"/>
                  </a:cubicBezTo>
                  <a:cubicBezTo>
                    <a:pt x="536" y="17"/>
                    <a:pt x="536" y="17"/>
                    <a:pt x="536" y="17"/>
                  </a:cubicBezTo>
                  <a:cubicBezTo>
                    <a:pt x="536" y="17"/>
                    <a:pt x="536" y="17"/>
                    <a:pt x="532" y="18"/>
                  </a:cubicBezTo>
                  <a:cubicBezTo>
                    <a:pt x="533" y="21"/>
                    <a:pt x="529" y="22"/>
                    <a:pt x="529" y="22"/>
                  </a:cubicBezTo>
                  <a:cubicBezTo>
                    <a:pt x="532" y="18"/>
                    <a:pt x="532" y="18"/>
                    <a:pt x="532" y="18"/>
                  </a:cubicBezTo>
                  <a:cubicBezTo>
                    <a:pt x="529" y="18"/>
                    <a:pt x="528" y="15"/>
                    <a:pt x="525" y="19"/>
                  </a:cubicBezTo>
                  <a:cubicBezTo>
                    <a:pt x="525" y="19"/>
                    <a:pt x="529" y="18"/>
                    <a:pt x="529" y="22"/>
                  </a:cubicBezTo>
                  <a:cubicBezTo>
                    <a:pt x="525" y="22"/>
                    <a:pt x="525" y="22"/>
                    <a:pt x="525" y="22"/>
                  </a:cubicBezTo>
                  <a:cubicBezTo>
                    <a:pt x="525" y="22"/>
                    <a:pt x="525" y="19"/>
                    <a:pt x="521" y="19"/>
                  </a:cubicBezTo>
                  <a:cubicBezTo>
                    <a:pt x="521" y="19"/>
                    <a:pt x="521" y="19"/>
                    <a:pt x="517" y="20"/>
                  </a:cubicBezTo>
                  <a:cubicBezTo>
                    <a:pt x="517" y="23"/>
                    <a:pt x="517" y="20"/>
                    <a:pt x="517" y="20"/>
                  </a:cubicBezTo>
                  <a:cubicBezTo>
                    <a:pt x="517" y="20"/>
                    <a:pt x="521" y="19"/>
                    <a:pt x="517" y="20"/>
                  </a:cubicBezTo>
                  <a:cubicBezTo>
                    <a:pt x="516" y="16"/>
                    <a:pt x="517" y="20"/>
                    <a:pt x="517" y="20"/>
                  </a:cubicBezTo>
                  <a:cubicBezTo>
                    <a:pt x="513" y="20"/>
                    <a:pt x="513" y="20"/>
                    <a:pt x="513" y="20"/>
                  </a:cubicBezTo>
                  <a:cubicBezTo>
                    <a:pt x="512" y="17"/>
                    <a:pt x="512" y="17"/>
                    <a:pt x="512" y="17"/>
                  </a:cubicBezTo>
                  <a:cubicBezTo>
                    <a:pt x="508" y="18"/>
                    <a:pt x="508" y="18"/>
                    <a:pt x="508" y="18"/>
                  </a:cubicBezTo>
                  <a:cubicBezTo>
                    <a:pt x="504" y="18"/>
                    <a:pt x="504" y="18"/>
                    <a:pt x="504" y="18"/>
                  </a:cubicBezTo>
                  <a:cubicBezTo>
                    <a:pt x="504" y="18"/>
                    <a:pt x="504" y="18"/>
                    <a:pt x="508" y="18"/>
                  </a:cubicBezTo>
                  <a:cubicBezTo>
                    <a:pt x="504" y="18"/>
                    <a:pt x="504" y="18"/>
                    <a:pt x="504" y="18"/>
                  </a:cubicBezTo>
                  <a:cubicBezTo>
                    <a:pt x="505" y="22"/>
                    <a:pt x="505" y="22"/>
                    <a:pt x="509" y="21"/>
                  </a:cubicBezTo>
                  <a:cubicBezTo>
                    <a:pt x="505" y="22"/>
                    <a:pt x="509" y="21"/>
                    <a:pt x="505" y="22"/>
                  </a:cubicBezTo>
                  <a:cubicBezTo>
                    <a:pt x="509" y="21"/>
                    <a:pt x="509" y="21"/>
                    <a:pt x="509" y="21"/>
                  </a:cubicBezTo>
                  <a:cubicBezTo>
                    <a:pt x="509" y="21"/>
                    <a:pt x="509" y="21"/>
                    <a:pt x="505" y="22"/>
                  </a:cubicBezTo>
                  <a:cubicBezTo>
                    <a:pt x="505" y="25"/>
                    <a:pt x="509" y="25"/>
                    <a:pt x="505" y="25"/>
                  </a:cubicBezTo>
                  <a:cubicBezTo>
                    <a:pt x="501" y="22"/>
                    <a:pt x="501" y="22"/>
                    <a:pt x="501" y="22"/>
                  </a:cubicBezTo>
                  <a:cubicBezTo>
                    <a:pt x="497" y="26"/>
                    <a:pt x="497" y="26"/>
                    <a:pt x="501" y="26"/>
                  </a:cubicBezTo>
                  <a:cubicBezTo>
                    <a:pt x="506" y="29"/>
                    <a:pt x="506" y="29"/>
                    <a:pt x="510" y="28"/>
                  </a:cubicBezTo>
                  <a:cubicBezTo>
                    <a:pt x="510" y="28"/>
                    <a:pt x="510" y="28"/>
                    <a:pt x="510" y="28"/>
                  </a:cubicBezTo>
                  <a:cubicBezTo>
                    <a:pt x="514" y="31"/>
                    <a:pt x="510" y="32"/>
                    <a:pt x="510" y="32"/>
                  </a:cubicBezTo>
                  <a:cubicBezTo>
                    <a:pt x="506" y="29"/>
                    <a:pt x="502" y="29"/>
                    <a:pt x="498" y="30"/>
                  </a:cubicBezTo>
                  <a:cubicBezTo>
                    <a:pt x="498" y="33"/>
                    <a:pt x="498" y="33"/>
                    <a:pt x="498" y="33"/>
                  </a:cubicBezTo>
                  <a:cubicBezTo>
                    <a:pt x="499" y="37"/>
                    <a:pt x="503" y="36"/>
                    <a:pt x="503" y="36"/>
                  </a:cubicBezTo>
                  <a:cubicBezTo>
                    <a:pt x="499" y="37"/>
                    <a:pt x="494" y="34"/>
                    <a:pt x="487" y="39"/>
                  </a:cubicBezTo>
                  <a:cubicBezTo>
                    <a:pt x="480" y="43"/>
                    <a:pt x="480" y="43"/>
                    <a:pt x="480" y="43"/>
                  </a:cubicBezTo>
                  <a:cubicBezTo>
                    <a:pt x="484" y="43"/>
                    <a:pt x="484" y="46"/>
                    <a:pt x="484" y="46"/>
                  </a:cubicBezTo>
                  <a:cubicBezTo>
                    <a:pt x="480" y="47"/>
                    <a:pt x="480" y="47"/>
                    <a:pt x="476" y="47"/>
                  </a:cubicBezTo>
                  <a:cubicBezTo>
                    <a:pt x="480" y="47"/>
                    <a:pt x="480" y="47"/>
                    <a:pt x="484" y="46"/>
                  </a:cubicBezTo>
                  <a:cubicBezTo>
                    <a:pt x="480" y="47"/>
                    <a:pt x="476" y="47"/>
                    <a:pt x="476" y="47"/>
                  </a:cubicBezTo>
                  <a:cubicBezTo>
                    <a:pt x="477" y="51"/>
                    <a:pt x="477" y="51"/>
                    <a:pt x="481" y="50"/>
                  </a:cubicBezTo>
                  <a:cubicBezTo>
                    <a:pt x="477" y="51"/>
                    <a:pt x="477" y="51"/>
                    <a:pt x="477" y="51"/>
                  </a:cubicBezTo>
                  <a:cubicBezTo>
                    <a:pt x="481" y="50"/>
                    <a:pt x="481" y="50"/>
                    <a:pt x="481" y="50"/>
                  </a:cubicBezTo>
                  <a:cubicBezTo>
                    <a:pt x="481" y="50"/>
                    <a:pt x="477" y="51"/>
                    <a:pt x="473" y="55"/>
                  </a:cubicBezTo>
                  <a:cubicBezTo>
                    <a:pt x="477" y="54"/>
                    <a:pt x="485" y="53"/>
                    <a:pt x="485" y="53"/>
                  </a:cubicBezTo>
                  <a:cubicBezTo>
                    <a:pt x="486" y="57"/>
                    <a:pt x="477" y="54"/>
                    <a:pt x="478" y="58"/>
                  </a:cubicBezTo>
                  <a:cubicBezTo>
                    <a:pt x="474" y="58"/>
                    <a:pt x="474" y="58"/>
                    <a:pt x="474" y="58"/>
                  </a:cubicBezTo>
                  <a:cubicBezTo>
                    <a:pt x="478" y="58"/>
                    <a:pt x="473" y="55"/>
                    <a:pt x="469" y="55"/>
                  </a:cubicBezTo>
                  <a:cubicBezTo>
                    <a:pt x="469" y="52"/>
                    <a:pt x="469" y="52"/>
                    <a:pt x="469" y="52"/>
                  </a:cubicBezTo>
                  <a:cubicBezTo>
                    <a:pt x="469" y="52"/>
                    <a:pt x="465" y="53"/>
                    <a:pt x="461" y="57"/>
                  </a:cubicBezTo>
                  <a:cubicBezTo>
                    <a:pt x="461" y="57"/>
                    <a:pt x="461" y="57"/>
                    <a:pt x="457" y="57"/>
                  </a:cubicBezTo>
                  <a:cubicBezTo>
                    <a:pt x="457" y="57"/>
                    <a:pt x="453" y="58"/>
                    <a:pt x="449" y="58"/>
                  </a:cubicBezTo>
                  <a:cubicBezTo>
                    <a:pt x="453" y="54"/>
                    <a:pt x="461" y="57"/>
                    <a:pt x="465" y="53"/>
                  </a:cubicBezTo>
                  <a:cubicBezTo>
                    <a:pt x="465" y="53"/>
                    <a:pt x="468" y="48"/>
                    <a:pt x="464" y="49"/>
                  </a:cubicBezTo>
                  <a:cubicBezTo>
                    <a:pt x="460" y="50"/>
                    <a:pt x="460" y="50"/>
                    <a:pt x="460" y="50"/>
                  </a:cubicBezTo>
                  <a:cubicBezTo>
                    <a:pt x="456" y="50"/>
                    <a:pt x="452" y="47"/>
                    <a:pt x="448" y="51"/>
                  </a:cubicBezTo>
                  <a:cubicBezTo>
                    <a:pt x="449" y="55"/>
                    <a:pt x="457" y="54"/>
                    <a:pt x="457" y="54"/>
                  </a:cubicBezTo>
                  <a:cubicBezTo>
                    <a:pt x="453" y="54"/>
                    <a:pt x="453" y="54"/>
                    <a:pt x="453" y="54"/>
                  </a:cubicBezTo>
                  <a:cubicBezTo>
                    <a:pt x="449" y="55"/>
                    <a:pt x="449" y="55"/>
                    <a:pt x="449" y="55"/>
                  </a:cubicBezTo>
                  <a:cubicBezTo>
                    <a:pt x="449" y="55"/>
                    <a:pt x="449" y="55"/>
                    <a:pt x="448" y="51"/>
                  </a:cubicBezTo>
                  <a:cubicBezTo>
                    <a:pt x="448" y="51"/>
                    <a:pt x="448" y="51"/>
                    <a:pt x="448" y="51"/>
                  </a:cubicBezTo>
                  <a:cubicBezTo>
                    <a:pt x="448" y="51"/>
                    <a:pt x="452" y="51"/>
                    <a:pt x="448" y="51"/>
                  </a:cubicBezTo>
                  <a:cubicBezTo>
                    <a:pt x="444" y="52"/>
                    <a:pt x="444" y="52"/>
                    <a:pt x="444" y="52"/>
                  </a:cubicBezTo>
                  <a:cubicBezTo>
                    <a:pt x="444" y="52"/>
                    <a:pt x="444" y="52"/>
                    <a:pt x="444" y="52"/>
                  </a:cubicBezTo>
                  <a:cubicBezTo>
                    <a:pt x="440" y="49"/>
                    <a:pt x="441" y="52"/>
                    <a:pt x="441" y="52"/>
                  </a:cubicBezTo>
                  <a:cubicBezTo>
                    <a:pt x="441" y="52"/>
                    <a:pt x="441" y="52"/>
                    <a:pt x="440" y="49"/>
                  </a:cubicBezTo>
                  <a:cubicBezTo>
                    <a:pt x="437" y="53"/>
                    <a:pt x="437" y="53"/>
                    <a:pt x="437" y="53"/>
                  </a:cubicBezTo>
                  <a:cubicBezTo>
                    <a:pt x="433" y="54"/>
                    <a:pt x="437" y="53"/>
                    <a:pt x="437" y="56"/>
                  </a:cubicBezTo>
                  <a:cubicBezTo>
                    <a:pt x="437" y="53"/>
                    <a:pt x="433" y="54"/>
                    <a:pt x="429" y="54"/>
                  </a:cubicBezTo>
                  <a:cubicBezTo>
                    <a:pt x="424" y="51"/>
                    <a:pt x="429" y="54"/>
                    <a:pt x="429" y="54"/>
                  </a:cubicBezTo>
                  <a:cubicBezTo>
                    <a:pt x="425" y="58"/>
                    <a:pt x="425" y="55"/>
                    <a:pt x="425" y="55"/>
                  </a:cubicBezTo>
                  <a:cubicBezTo>
                    <a:pt x="421" y="55"/>
                    <a:pt x="421" y="55"/>
                    <a:pt x="417" y="56"/>
                  </a:cubicBezTo>
                  <a:cubicBezTo>
                    <a:pt x="417" y="59"/>
                    <a:pt x="425" y="58"/>
                    <a:pt x="429" y="58"/>
                  </a:cubicBezTo>
                  <a:cubicBezTo>
                    <a:pt x="425" y="58"/>
                    <a:pt x="429" y="58"/>
                    <a:pt x="429" y="58"/>
                  </a:cubicBezTo>
                  <a:cubicBezTo>
                    <a:pt x="433" y="57"/>
                    <a:pt x="434" y="61"/>
                    <a:pt x="434" y="61"/>
                  </a:cubicBezTo>
                  <a:cubicBezTo>
                    <a:pt x="438" y="60"/>
                    <a:pt x="438" y="60"/>
                    <a:pt x="438" y="60"/>
                  </a:cubicBezTo>
                  <a:cubicBezTo>
                    <a:pt x="438" y="60"/>
                    <a:pt x="438" y="60"/>
                    <a:pt x="438" y="60"/>
                  </a:cubicBezTo>
                  <a:cubicBezTo>
                    <a:pt x="441" y="56"/>
                    <a:pt x="445" y="55"/>
                    <a:pt x="445" y="55"/>
                  </a:cubicBezTo>
                  <a:cubicBezTo>
                    <a:pt x="438" y="60"/>
                    <a:pt x="438" y="60"/>
                    <a:pt x="438" y="60"/>
                  </a:cubicBezTo>
                  <a:cubicBezTo>
                    <a:pt x="438" y="64"/>
                    <a:pt x="442" y="59"/>
                    <a:pt x="446" y="59"/>
                  </a:cubicBezTo>
                  <a:cubicBezTo>
                    <a:pt x="446" y="59"/>
                    <a:pt x="446" y="59"/>
                    <a:pt x="442" y="59"/>
                  </a:cubicBezTo>
                  <a:cubicBezTo>
                    <a:pt x="446" y="59"/>
                    <a:pt x="446" y="62"/>
                    <a:pt x="446" y="62"/>
                  </a:cubicBezTo>
                  <a:cubicBezTo>
                    <a:pt x="446" y="62"/>
                    <a:pt x="442" y="63"/>
                    <a:pt x="442" y="59"/>
                  </a:cubicBezTo>
                  <a:cubicBezTo>
                    <a:pt x="442" y="59"/>
                    <a:pt x="438" y="64"/>
                    <a:pt x="442" y="63"/>
                  </a:cubicBezTo>
                  <a:cubicBezTo>
                    <a:pt x="438" y="64"/>
                    <a:pt x="447" y="66"/>
                    <a:pt x="447" y="66"/>
                  </a:cubicBezTo>
                  <a:cubicBezTo>
                    <a:pt x="443" y="66"/>
                    <a:pt x="443" y="66"/>
                    <a:pt x="443" y="66"/>
                  </a:cubicBezTo>
                  <a:cubicBezTo>
                    <a:pt x="443" y="66"/>
                    <a:pt x="443" y="66"/>
                    <a:pt x="447" y="66"/>
                  </a:cubicBezTo>
                  <a:cubicBezTo>
                    <a:pt x="447" y="66"/>
                    <a:pt x="447" y="69"/>
                    <a:pt x="451" y="69"/>
                  </a:cubicBezTo>
                  <a:cubicBezTo>
                    <a:pt x="447" y="69"/>
                    <a:pt x="447" y="69"/>
                    <a:pt x="443" y="70"/>
                  </a:cubicBezTo>
                  <a:cubicBezTo>
                    <a:pt x="443" y="70"/>
                    <a:pt x="447" y="69"/>
                    <a:pt x="447" y="66"/>
                  </a:cubicBezTo>
                  <a:cubicBezTo>
                    <a:pt x="443" y="66"/>
                    <a:pt x="443" y="66"/>
                    <a:pt x="443" y="66"/>
                  </a:cubicBezTo>
                  <a:cubicBezTo>
                    <a:pt x="443" y="66"/>
                    <a:pt x="439" y="67"/>
                    <a:pt x="438" y="64"/>
                  </a:cubicBezTo>
                  <a:cubicBezTo>
                    <a:pt x="434" y="64"/>
                    <a:pt x="434" y="64"/>
                    <a:pt x="434" y="64"/>
                  </a:cubicBezTo>
                  <a:cubicBezTo>
                    <a:pt x="430" y="65"/>
                    <a:pt x="430" y="65"/>
                    <a:pt x="430" y="61"/>
                  </a:cubicBezTo>
                  <a:cubicBezTo>
                    <a:pt x="430" y="61"/>
                    <a:pt x="426" y="62"/>
                    <a:pt x="422" y="62"/>
                  </a:cubicBezTo>
                  <a:cubicBezTo>
                    <a:pt x="418" y="66"/>
                    <a:pt x="422" y="66"/>
                    <a:pt x="426" y="65"/>
                  </a:cubicBezTo>
                  <a:cubicBezTo>
                    <a:pt x="426" y="65"/>
                    <a:pt x="422" y="66"/>
                    <a:pt x="423" y="69"/>
                  </a:cubicBezTo>
                  <a:cubicBezTo>
                    <a:pt x="423" y="69"/>
                    <a:pt x="423" y="69"/>
                    <a:pt x="423" y="69"/>
                  </a:cubicBezTo>
                  <a:cubicBezTo>
                    <a:pt x="423" y="69"/>
                    <a:pt x="423" y="69"/>
                    <a:pt x="422" y="66"/>
                  </a:cubicBezTo>
                  <a:cubicBezTo>
                    <a:pt x="418" y="66"/>
                    <a:pt x="419" y="70"/>
                    <a:pt x="419" y="70"/>
                  </a:cubicBezTo>
                  <a:cubicBezTo>
                    <a:pt x="419" y="70"/>
                    <a:pt x="419" y="70"/>
                    <a:pt x="419" y="70"/>
                  </a:cubicBezTo>
                  <a:cubicBezTo>
                    <a:pt x="419" y="73"/>
                    <a:pt x="415" y="70"/>
                    <a:pt x="415" y="70"/>
                  </a:cubicBezTo>
                  <a:cubicBezTo>
                    <a:pt x="415" y="70"/>
                    <a:pt x="415" y="70"/>
                    <a:pt x="415" y="70"/>
                  </a:cubicBezTo>
                  <a:cubicBezTo>
                    <a:pt x="414" y="67"/>
                    <a:pt x="418" y="66"/>
                    <a:pt x="418" y="66"/>
                  </a:cubicBezTo>
                  <a:cubicBezTo>
                    <a:pt x="418" y="66"/>
                    <a:pt x="410" y="68"/>
                    <a:pt x="411" y="71"/>
                  </a:cubicBezTo>
                  <a:cubicBezTo>
                    <a:pt x="415" y="70"/>
                    <a:pt x="403" y="72"/>
                    <a:pt x="404" y="76"/>
                  </a:cubicBezTo>
                  <a:cubicBezTo>
                    <a:pt x="407" y="75"/>
                    <a:pt x="404" y="79"/>
                    <a:pt x="408" y="79"/>
                  </a:cubicBezTo>
                  <a:cubicBezTo>
                    <a:pt x="408" y="79"/>
                    <a:pt x="408" y="79"/>
                    <a:pt x="412" y="78"/>
                  </a:cubicBezTo>
                  <a:cubicBezTo>
                    <a:pt x="412" y="82"/>
                    <a:pt x="412" y="82"/>
                    <a:pt x="416" y="81"/>
                  </a:cubicBezTo>
                  <a:cubicBezTo>
                    <a:pt x="412" y="82"/>
                    <a:pt x="409" y="82"/>
                    <a:pt x="408" y="79"/>
                  </a:cubicBezTo>
                  <a:cubicBezTo>
                    <a:pt x="404" y="79"/>
                    <a:pt x="404" y="79"/>
                    <a:pt x="401" y="83"/>
                  </a:cubicBezTo>
                  <a:cubicBezTo>
                    <a:pt x="401" y="87"/>
                    <a:pt x="401" y="87"/>
                    <a:pt x="397" y="87"/>
                  </a:cubicBezTo>
                  <a:cubicBezTo>
                    <a:pt x="394" y="92"/>
                    <a:pt x="394" y="92"/>
                    <a:pt x="394" y="92"/>
                  </a:cubicBezTo>
                  <a:cubicBezTo>
                    <a:pt x="393" y="88"/>
                    <a:pt x="397" y="87"/>
                    <a:pt x="397" y="87"/>
                  </a:cubicBezTo>
                  <a:cubicBezTo>
                    <a:pt x="397" y="84"/>
                    <a:pt x="397" y="84"/>
                    <a:pt x="397" y="84"/>
                  </a:cubicBezTo>
                  <a:cubicBezTo>
                    <a:pt x="401" y="83"/>
                    <a:pt x="401" y="83"/>
                    <a:pt x="401" y="83"/>
                  </a:cubicBezTo>
                  <a:cubicBezTo>
                    <a:pt x="400" y="80"/>
                    <a:pt x="400" y="80"/>
                    <a:pt x="400" y="80"/>
                  </a:cubicBezTo>
                  <a:cubicBezTo>
                    <a:pt x="400" y="80"/>
                    <a:pt x="404" y="79"/>
                    <a:pt x="400" y="80"/>
                  </a:cubicBezTo>
                  <a:cubicBezTo>
                    <a:pt x="396" y="77"/>
                    <a:pt x="403" y="72"/>
                    <a:pt x="399" y="69"/>
                  </a:cubicBezTo>
                  <a:cubicBezTo>
                    <a:pt x="398" y="66"/>
                    <a:pt x="395" y="70"/>
                    <a:pt x="395" y="73"/>
                  </a:cubicBezTo>
                  <a:cubicBezTo>
                    <a:pt x="395" y="70"/>
                    <a:pt x="395" y="70"/>
                    <a:pt x="395" y="70"/>
                  </a:cubicBezTo>
                  <a:cubicBezTo>
                    <a:pt x="391" y="70"/>
                    <a:pt x="392" y="77"/>
                    <a:pt x="391" y="74"/>
                  </a:cubicBezTo>
                  <a:cubicBezTo>
                    <a:pt x="387" y="74"/>
                    <a:pt x="391" y="74"/>
                    <a:pt x="391" y="74"/>
                  </a:cubicBezTo>
                  <a:cubicBezTo>
                    <a:pt x="384" y="79"/>
                    <a:pt x="384" y="79"/>
                    <a:pt x="384" y="79"/>
                  </a:cubicBezTo>
                  <a:cubicBezTo>
                    <a:pt x="384" y="82"/>
                    <a:pt x="388" y="82"/>
                    <a:pt x="388" y="82"/>
                  </a:cubicBezTo>
                  <a:cubicBezTo>
                    <a:pt x="384" y="82"/>
                    <a:pt x="384" y="82"/>
                    <a:pt x="384" y="82"/>
                  </a:cubicBezTo>
                  <a:cubicBezTo>
                    <a:pt x="385" y="86"/>
                    <a:pt x="385" y="89"/>
                    <a:pt x="381" y="90"/>
                  </a:cubicBezTo>
                  <a:cubicBezTo>
                    <a:pt x="381" y="86"/>
                    <a:pt x="385" y="86"/>
                    <a:pt x="385" y="86"/>
                  </a:cubicBezTo>
                  <a:cubicBezTo>
                    <a:pt x="385" y="86"/>
                    <a:pt x="385" y="86"/>
                    <a:pt x="381" y="86"/>
                  </a:cubicBezTo>
                  <a:cubicBezTo>
                    <a:pt x="381" y="86"/>
                    <a:pt x="385" y="86"/>
                    <a:pt x="384" y="82"/>
                  </a:cubicBezTo>
                  <a:cubicBezTo>
                    <a:pt x="384" y="82"/>
                    <a:pt x="384" y="79"/>
                    <a:pt x="380" y="79"/>
                  </a:cubicBezTo>
                  <a:cubicBezTo>
                    <a:pt x="384" y="79"/>
                    <a:pt x="383" y="75"/>
                    <a:pt x="379" y="76"/>
                  </a:cubicBezTo>
                  <a:cubicBezTo>
                    <a:pt x="375" y="76"/>
                    <a:pt x="371" y="77"/>
                    <a:pt x="367" y="77"/>
                  </a:cubicBezTo>
                  <a:cubicBezTo>
                    <a:pt x="368" y="81"/>
                    <a:pt x="360" y="82"/>
                    <a:pt x="360" y="85"/>
                  </a:cubicBezTo>
                  <a:cubicBezTo>
                    <a:pt x="361" y="89"/>
                    <a:pt x="368" y="84"/>
                    <a:pt x="373" y="87"/>
                  </a:cubicBezTo>
                  <a:cubicBezTo>
                    <a:pt x="369" y="88"/>
                    <a:pt x="365" y="88"/>
                    <a:pt x="365" y="88"/>
                  </a:cubicBezTo>
                  <a:cubicBezTo>
                    <a:pt x="361" y="89"/>
                    <a:pt x="365" y="92"/>
                    <a:pt x="365" y="92"/>
                  </a:cubicBezTo>
                  <a:cubicBezTo>
                    <a:pt x="369" y="91"/>
                    <a:pt x="373" y="91"/>
                    <a:pt x="377" y="90"/>
                  </a:cubicBezTo>
                  <a:cubicBezTo>
                    <a:pt x="378" y="94"/>
                    <a:pt x="378" y="94"/>
                    <a:pt x="378" y="94"/>
                  </a:cubicBezTo>
                  <a:cubicBezTo>
                    <a:pt x="382" y="93"/>
                    <a:pt x="382" y="93"/>
                    <a:pt x="382" y="93"/>
                  </a:cubicBezTo>
                  <a:cubicBezTo>
                    <a:pt x="378" y="94"/>
                    <a:pt x="374" y="98"/>
                    <a:pt x="374" y="94"/>
                  </a:cubicBezTo>
                  <a:cubicBezTo>
                    <a:pt x="378" y="94"/>
                    <a:pt x="378" y="94"/>
                    <a:pt x="378" y="94"/>
                  </a:cubicBezTo>
                  <a:cubicBezTo>
                    <a:pt x="377" y="90"/>
                    <a:pt x="369" y="91"/>
                    <a:pt x="365" y="92"/>
                  </a:cubicBezTo>
                  <a:cubicBezTo>
                    <a:pt x="361" y="89"/>
                    <a:pt x="361" y="89"/>
                    <a:pt x="361" y="89"/>
                  </a:cubicBezTo>
                  <a:cubicBezTo>
                    <a:pt x="361" y="89"/>
                    <a:pt x="360" y="85"/>
                    <a:pt x="357" y="86"/>
                  </a:cubicBezTo>
                  <a:cubicBezTo>
                    <a:pt x="357" y="86"/>
                    <a:pt x="357" y="90"/>
                    <a:pt x="353" y="90"/>
                  </a:cubicBezTo>
                  <a:cubicBezTo>
                    <a:pt x="349" y="91"/>
                    <a:pt x="349" y="91"/>
                    <a:pt x="349" y="91"/>
                  </a:cubicBezTo>
                  <a:cubicBezTo>
                    <a:pt x="350" y="94"/>
                    <a:pt x="354" y="94"/>
                    <a:pt x="358" y="93"/>
                  </a:cubicBezTo>
                  <a:cubicBezTo>
                    <a:pt x="358" y="93"/>
                    <a:pt x="365" y="92"/>
                    <a:pt x="366" y="95"/>
                  </a:cubicBezTo>
                  <a:cubicBezTo>
                    <a:pt x="362" y="96"/>
                    <a:pt x="361" y="93"/>
                    <a:pt x="358" y="97"/>
                  </a:cubicBezTo>
                  <a:cubicBezTo>
                    <a:pt x="354" y="97"/>
                    <a:pt x="358" y="97"/>
                    <a:pt x="358" y="97"/>
                  </a:cubicBezTo>
                  <a:cubicBezTo>
                    <a:pt x="358" y="97"/>
                    <a:pt x="354" y="94"/>
                    <a:pt x="354" y="97"/>
                  </a:cubicBezTo>
                  <a:cubicBezTo>
                    <a:pt x="354" y="97"/>
                    <a:pt x="355" y="101"/>
                    <a:pt x="350" y="98"/>
                  </a:cubicBezTo>
                  <a:cubicBezTo>
                    <a:pt x="350" y="98"/>
                    <a:pt x="354" y="97"/>
                    <a:pt x="350" y="94"/>
                  </a:cubicBezTo>
                  <a:cubicBezTo>
                    <a:pt x="346" y="95"/>
                    <a:pt x="346" y="95"/>
                    <a:pt x="346" y="95"/>
                  </a:cubicBezTo>
                  <a:cubicBezTo>
                    <a:pt x="349" y="91"/>
                    <a:pt x="345" y="91"/>
                    <a:pt x="341" y="92"/>
                  </a:cubicBezTo>
                  <a:cubicBezTo>
                    <a:pt x="341" y="92"/>
                    <a:pt x="341" y="92"/>
                    <a:pt x="342" y="95"/>
                  </a:cubicBezTo>
                  <a:cubicBezTo>
                    <a:pt x="342" y="95"/>
                    <a:pt x="334" y="100"/>
                    <a:pt x="343" y="102"/>
                  </a:cubicBezTo>
                  <a:cubicBezTo>
                    <a:pt x="339" y="103"/>
                    <a:pt x="343" y="102"/>
                    <a:pt x="343" y="102"/>
                  </a:cubicBezTo>
                  <a:cubicBezTo>
                    <a:pt x="339" y="103"/>
                    <a:pt x="339" y="103"/>
                    <a:pt x="339" y="103"/>
                  </a:cubicBezTo>
                  <a:cubicBezTo>
                    <a:pt x="335" y="107"/>
                    <a:pt x="331" y="104"/>
                    <a:pt x="331" y="108"/>
                  </a:cubicBezTo>
                  <a:cubicBezTo>
                    <a:pt x="327" y="108"/>
                    <a:pt x="327" y="108"/>
                    <a:pt x="327" y="108"/>
                  </a:cubicBezTo>
                  <a:cubicBezTo>
                    <a:pt x="324" y="112"/>
                    <a:pt x="328" y="112"/>
                    <a:pt x="328" y="112"/>
                  </a:cubicBezTo>
                  <a:cubicBezTo>
                    <a:pt x="324" y="112"/>
                    <a:pt x="324" y="116"/>
                    <a:pt x="328" y="112"/>
                  </a:cubicBezTo>
                  <a:cubicBezTo>
                    <a:pt x="332" y="111"/>
                    <a:pt x="332" y="111"/>
                    <a:pt x="336" y="114"/>
                  </a:cubicBezTo>
                  <a:cubicBezTo>
                    <a:pt x="332" y="115"/>
                    <a:pt x="332" y="115"/>
                    <a:pt x="332" y="115"/>
                  </a:cubicBezTo>
                  <a:cubicBezTo>
                    <a:pt x="336" y="111"/>
                    <a:pt x="332" y="115"/>
                    <a:pt x="328" y="115"/>
                  </a:cubicBezTo>
                  <a:cubicBezTo>
                    <a:pt x="328" y="115"/>
                    <a:pt x="328" y="115"/>
                    <a:pt x="328" y="115"/>
                  </a:cubicBezTo>
                  <a:cubicBezTo>
                    <a:pt x="328" y="115"/>
                    <a:pt x="332" y="115"/>
                    <a:pt x="337" y="118"/>
                  </a:cubicBezTo>
                  <a:cubicBezTo>
                    <a:pt x="332" y="115"/>
                    <a:pt x="324" y="116"/>
                    <a:pt x="321" y="120"/>
                  </a:cubicBezTo>
                  <a:cubicBezTo>
                    <a:pt x="325" y="119"/>
                    <a:pt x="325" y="119"/>
                    <a:pt x="325" y="119"/>
                  </a:cubicBezTo>
                  <a:cubicBezTo>
                    <a:pt x="329" y="119"/>
                    <a:pt x="329" y="119"/>
                    <a:pt x="333" y="122"/>
                  </a:cubicBezTo>
                  <a:cubicBezTo>
                    <a:pt x="329" y="122"/>
                    <a:pt x="325" y="119"/>
                    <a:pt x="321" y="120"/>
                  </a:cubicBezTo>
                  <a:cubicBezTo>
                    <a:pt x="321" y="120"/>
                    <a:pt x="318" y="124"/>
                    <a:pt x="317" y="120"/>
                  </a:cubicBezTo>
                  <a:cubicBezTo>
                    <a:pt x="306" y="126"/>
                    <a:pt x="306" y="126"/>
                    <a:pt x="306" y="126"/>
                  </a:cubicBezTo>
                  <a:cubicBezTo>
                    <a:pt x="306" y="126"/>
                    <a:pt x="302" y="130"/>
                    <a:pt x="306" y="129"/>
                  </a:cubicBezTo>
                  <a:cubicBezTo>
                    <a:pt x="306" y="129"/>
                    <a:pt x="298" y="130"/>
                    <a:pt x="302" y="130"/>
                  </a:cubicBezTo>
                  <a:cubicBezTo>
                    <a:pt x="303" y="133"/>
                    <a:pt x="303" y="133"/>
                    <a:pt x="307" y="133"/>
                  </a:cubicBezTo>
                  <a:cubicBezTo>
                    <a:pt x="311" y="132"/>
                    <a:pt x="314" y="128"/>
                    <a:pt x="318" y="128"/>
                  </a:cubicBezTo>
                  <a:cubicBezTo>
                    <a:pt x="319" y="131"/>
                    <a:pt x="319" y="131"/>
                    <a:pt x="319" y="131"/>
                  </a:cubicBezTo>
                  <a:cubicBezTo>
                    <a:pt x="323" y="130"/>
                    <a:pt x="326" y="126"/>
                    <a:pt x="330" y="126"/>
                  </a:cubicBezTo>
                  <a:cubicBezTo>
                    <a:pt x="330" y="126"/>
                    <a:pt x="330" y="126"/>
                    <a:pt x="330" y="129"/>
                  </a:cubicBezTo>
                  <a:cubicBezTo>
                    <a:pt x="330" y="129"/>
                    <a:pt x="334" y="125"/>
                    <a:pt x="338" y="128"/>
                  </a:cubicBezTo>
                  <a:cubicBezTo>
                    <a:pt x="338" y="128"/>
                    <a:pt x="338" y="128"/>
                    <a:pt x="342" y="128"/>
                  </a:cubicBezTo>
                  <a:cubicBezTo>
                    <a:pt x="338" y="128"/>
                    <a:pt x="330" y="126"/>
                    <a:pt x="327" y="130"/>
                  </a:cubicBezTo>
                  <a:cubicBezTo>
                    <a:pt x="330" y="129"/>
                    <a:pt x="330" y="129"/>
                    <a:pt x="334" y="129"/>
                  </a:cubicBezTo>
                  <a:cubicBezTo>
                    <a:pt x="330" y="129"/>
                    <a:pt x="327" y="130"/>
                    <a:pt x="327" y="130"/>
                  </a:cubicBezTo>
                  <a:cubicBezTo>
                    <a:pt x="323" y="130"/>
                    <a:pt x="327" y="133"/>
                    <a:pt x="327" y="133"/>
                  </a:cubicBezTo>
                  <a:cubicBezTo>
                    <a:pt x="328" y="137"/>
                    <a:pt x="328" y="137"/>
                    <a:pt x="328" y="137"/>
                  </a:cubicBezTo>
                  <a:cubicBezTo>
                    <a:pt x="327" y="133"/>
                    <a:pt x="323" y="130"/>
                    <a:pt x="323" y="130"/>
                  </a:cubicBezTo>
                  <a:cubicBezTo>
                    <a:pt x="319" y="131"/>
                    <a:pt x="315" y="135"/>
                    <a:pt x="311" y="136"/>
                  </a:cubicBezTo>
                  <a:cubicBezTo>
                    <a:pt x="315" y="132"/>
                    <a:pt x="307" y="133"/>
                    <a:pt x="307" y="133"/>
                  </a:cubicBezTo>
                  <a:cubicBezTo>
                    <a:pt x="303" y="133"/>
                    <a:pt x="299" y="134"/>
                    <a:pt x="295" y="134"/>
                  </a:cubicBezTo>
                  <a:cubicBezTo>
                    <a:pt x="299" y="137"/>
                    <a:pt x="299" y="137"/>
                    <a:pt x="299" y="137"/>
                  </a:cubicBezTo>
                  <a:cubicBezTo>
                    <a:pt x="299" y="137"/>
                    <a:pt x="303" y="137"/>
                    <a:pt x="307" y="136"/>
                  </a:cubicBezTo>
                  <a:cubicBezTo>
                    <a:pt x="308" y="140"/>
                    <a:pt x="308" y="140"/>
                    <a:pt x="308" y="140"/>
                  </a:cubicBezTo>
                  <a:cubicBezTo>
                    <a:pt x="312" y="139"/>
                    <a:pt x="312" y="139"/>
                    <a:pt x="312" y="139"/>
                  </a:cubicBezTo>
                  <a:cubicBezTo>
                    <a:pt x="308" y="143"/>
                    <a:pt x="308" y="140"/>
                    <a:pt x="303" y="137"/>
                  </a:cubicBezTo>
                  <a:cubicBezTo>
                    <a:pt x="303" y="137"/>
                    <a:pt x="299" y="137"/>
                    <a:pt x="295" y="138"/>
                  </a:cubicBezTo>
                  <a:cubicBezTo>
                    <a:pt x="295" y="138"/>
                    <a:pt x="295" y="138"/>
                    <a:pt x="291" y="139"/>
                  </a:cubicBezTo>
                  <a:cubicBezTo>
                    <a:pt x="299" y="137"/>
                    <a:pt x="299" y="137"/>
                    <a:pt x="299" y="137"/>
                  </a:cubicBezTo>
                  <a:cubicBezTo>
                    <a:pt x="300" y="141"/>
                    <a:pt x="296" y="141"/>
                    <a:pt x="296" y="141"/>
                  </a:cubicBezTo>
                  <a:cubicBezTo>
                    <a:pt x="296" y="141"/>
                    <a:pt x="300" y="141"/>
                    <a:pt x="304" y="140"/>
                  </a:cubicBezTo>
                  <a:cubicBezTo>
                    <a:pt x="304" y="140"/>
                    <a:pt x="304" y="140"/>
                    <a:pt x="308" y="140"/>
                  </a:cubicBezTo>
                  <a:cubicBezTo>
                    <a:pt x="304" y="140"/>
                    <a:pt x="304" y="140"/>
                    <a:pt x="300" y="141"/>
                  </a:cubicBezTo>
                  <a:cubicBezTo>
                    <a:pt x="304" y="140"/>
                    <a:pt x="304" y="140"/>
                    <a:pt x="304" y="140"/>
                  </a:cubicBezTo>
                  <a:cubicBezTo>
                    <a:pt x="300" y="141"/>
                    <a:pt x="300" y="141"/>
                    <a:pt x="300" y="141"/>
                  </a:cubicBezTo>
                  <a:cubicBezTo>
                    <a:pt x="300" y="141"/>
                    <a:pt x="300" y="144"/>
                    <a:pt x="296" y="145"/>
                  </a:cubicBezTo>
                  <a:cubicBezTo>
                    <a:pt x="300" y="144"/>
                    <a:pt x="300" y="144"/>
                    <a:pt x="300" y="144"/>
                  </a:cubicBezTo>
                  <a:cubicBezTo>
                    <a:pt x="300" y="144"/>
                    <a:pt x="300" y="144"/>
                    <a:pt x="304" y="144"/>
                  </a:cubicBezTo>
                  <a:cubicBezTo>
                    <a:pt x="304" y="144"/>
                    <a:pt x="304" y="144"/>
                    <a:pt x="308" y="143"/>
                  </a:cubicBezTo>
                  <a:cubicBezTo>
                    <a:pt x="308" y="143"/>
                    <a:pt x="308" y="143"/>
                    <a:pt x="312" y="143"/>
                  </a:cubicBezTo>
                  <a:cubicBezTo>
                    <a:pt x="308" y="143"/>
                    <a:pt x="308" y="143"/>
                    <a:pt x="308" y="143"/>
                  </a:cubicBezTo>
                  <a:cubicBezTo>
                    <a:pt x="308" y="143"/>
                    <a:pt x="308" y="143"/>
                    <a:pt x="308" y="143"/>
                  </a:cubicBezTo>
                  <a:cubicBezTo>
                    <a:pt x="308" y="143"/>
                    <a:pt x="304" y="144"/>
                    <a:pt x="300" y="144"/>
                  </a:cubicBezTo>
                  <a:cubicBezTo>
                    <a:pt x="301" y="148"/>
                    <a:pt x="305" y="147"/>
                    <a:pt x="305" y="147"/>
                  </a:cubicBezTo>
                  <a:cubicBezTo>
                    <a:pt x="305" y="147"/>
                    <a:pt x="305" y="147"/>
                    <a:pt x="305" y="147"/>
                  </a:cubicBezTo>
                  <a:cubicBezTo>
                    <a:pt x="305" y="147"/>
                    <a:pt x="305" y="147"/>
                    <a:pt x="305" y="147"/>
                  </a:cubicBezTo>
                  <a:cubicBezTo>
                    <a:pt x="305" y="147"/>
                    <a:pt x="300" y="144"/>
                    <a:pt x="301" y="148"/>
                  </a:cubicBezTo>
                  <a:cubicBezTo>
                    <a:pt x="301" y="148"/>
                    <a:pt x="305" y="147"/>
                    <a:pt x="305" y="151"/>
                  </a:cubicBezTo>
                  <a:cubicBezTo>
                    <a:pt x="301" y="151"/>
                    <a:pt x="300" y="144"/>
                    <a:pt x="297" y="149"/>
                  </a:cubicBezTo>
                  <a:cubicBezTo>
                    <a:pt x="297" y="149"/>
                    <a:pt x="301" y="148"/>
                    <a:pt x="297" y="149"/>
                  </a:cubicBezTo>
                  <a:cubicBezTo>
                    <a:pt x="297" y="149"/>
                    <a:pt x="297" y="152"/>
                    <a:pt x="301" y="151"/>
                  </a:cubicBezTo>
                  <a:cubicBezTo>
                    <a:pt x="301" y="151"/>
                    <a:pt x="305" y="151"/>
                    <a:pt x="306" y="154"/>
                  </a:cubicBezTo>
                  <a:cubicBezTo>
                    <a:pt x="306" y="154"/>
                    <a:pt x="301" y="151"/>
                    <a:pt x="297" y="152"/>
                  </a:cubicBezTo>
                  <a:cubicBezTo>
                    <a:pt x="297" y="149"/>
                    <a:pt x="297" y="149"/>
                    <a:pt x="297" y="149"/>
                  </a:cubicBezTo>
                  <a:cubicBezTo>
                    <a:pt x="293" y="149"/>
                    <a:pt x="293" y="149"/>
                    <a:pt x="292" y="146"/>
                  </a:cubicBezTo>
                  <a:cubicBezTo>
                    <a:pt x="292" y="142"/>
                    <a:pt x="292" y="142"/>
                    <a:pt x="292" y="142"/>
                  </a:cubicBezTo>
                  <a:cubicBezTo>
                    <a:pt x="296" y="141"/>
                    <a:pt x="283" y="140"/>
                    <a:pt x="288" y="143"/>
                  </a:cubicBezTo>
                  <a:cubicBezTo>
                    <a:pt x="284" y="143"/>
                    <a:pt x="284" y="143"/>
                    <a:pt x="284" y="143"/>
                  </a:cubicBezTo>
                  <a:cubicBezTo>
                    <a:pt x="288" y="143"/>
                    <a:pt x="288" y="143"/>
                    <a:pt x="288" y="143"/>
                  </a:cubicBezTo>
                  <a:cubicBezTo>
                    <a:pt x="284" y="147"/>
                    <a:pt x="281" y="147"/>
                    <a:pt x="281" y="147"/>
                  </a:cubicBezTo>
                  <a:cubicBezTo>
                    <a:pt x="281" y="147"/>
                    <a:pt x="281" y="147"/>
                    <a:pt x="281" y="147"/>
                  </a:cubicBezTo>
                  <a:cubicBezTo>
                    <a:pt x="280" y="144"/>
                    <a:pt x="280" y="144"/>
                    <a:pt x="280" y="144"/>
                  </a:cubicBezTo>
                  <a:cubicBezTo>
                    <a:pt x="281" y="147"/>
                    <a:pt x="281" y="147"/>
                    <a:pt x="281" y="147"/>
                  </a:cubicBezTo>
                  <a:cubicBezTo>
                    <a:pt x="277" y="148"/>
                    <a:pt x="277" y="148"/>
                    <a:pt x="277" y="148"/>
                  </a:cubicBezTo>
                  <a:cubicBezTo>
                    <a:pt x="276" y="144"/>
                    <a:pt x="273" y="148"/>
                    <a:pt x="273" y="148"/>
                  </a:cubicBezTo>
                  <a:cubicBezTo>
                    <a:pt x="273" y="148"/>
                    <a:pt x="273" y="148"/>
                    <a:pt x="273" y="148"/>
                  </a:cubicBezTo>
                  <a:cubicBezTo>
                    <a:pt x="273" y="148"/>
                    <a:pt x="273" y="148"/>
                    <a:pt x="269" y="149"/>
                  </a:cubicBezTo>
                  <a:cubicBezTo>
                    <a:pt x="269" y="153"/>
                    <a:pt x="277" y="151"/>
                    <a:pt x="273" y="152"/>
                  </a:cubicBezTo>
                  <a:cubicBezTo>
                    <a:pt x="277" y="151"/>
                    <a:pt x="277" y="148"/>
                    <a:pt x="277" y="148"/>
                  </a:cubicBezTo>
                  <a:cubicBezTo>
                    <a:pt x="281" y="147"/>
                    <a:pt x="281" y="147"/>
                    <a:pt x="284" y="147"/>
                  </a:cubicBezTo>
                  <a:cubicBezTo>
                    <a:pt x="284" y="147"/>
                    <a:pt x="293" y="149"/>
                    <a:pt x="289" y="150"/>
                  </a:cubicBezTo>
                  <a:cubicBezTo>
                    <a:pt x="289" y="153"/>
                    <a:pt x="289" y="153"/>
                    <a:pt x="285" y="150"/>
                  </a:cubicBezTo>
                  <a:cubicBezTo>
                    <a:pt x="281" y="151"/>
                    <a:pt x="282" y="154"/>
                    <a:pt x="278" y="155"/>
                  </a:cubicBezTo>
                  <a:cubicBezTo>
                    <a:pt x="281" y="151"/>
                    <a:pt x="278" y="155"/>
                    <a:pt x="278" y="155"/>
                  </a:cubicBezTo>
                  <a:cubicBezTo>
                    <a:pt x="274" y="155"/>
                    <a:pt x="274" y="155"/>
                    <a:pt x="274" y="155"/>
                  </a:cubicBezTo>
                  <a:cubicBezTo>
                    <a:pt x="270" y="156"/>
                    <a:pt x="270" y="156"/>
                    <a:pt x="270" y="156"/>
                  </a:cubicBezTo>
                  <a:cubicBezTo>
                    <a:pt x="270" y="156"/>
                    <a:pt x="270" y="156"/>
                    <a:pt x="270" y="156"/>
                  </a:cubicBezTo>
                  <a:cubicBezTo>
                    <a:pt x="269" y="153"/>
                    <a:pt x="262" y="157"/>
                    <a:pt x="262" y="157"/>
                  </a:cubicBezTo>
                  <a:cubicBezTo>
                    <a:pt x="262" y="157"/>
                    <a:pt x="262" y="157"/>
                    <a:pt x="262" y="157"/>
                  </a:cubicBezTo>
                  <a:cubicBezTo>
                    <a:pt x="262" y="157"/>
                    <a:pt x="262" y="157"/>
                    <a:pt x="262" y="157"/>
                  </a:cubicBezTo>
                  <a:cubicBezTo>
                    <a:pt x="266" y="157"/>
                    <a:pt x="266" y="157"/>
                    <a:pt x="266" y="157"/>
                  </a:cubicBezTo>
                  <a:cubicBezTo>
                    <a:pt x="266" y="157"/>
                    <a:pt x="262" y="157"/>
                    <a:pt x="258" y="158"/>
                  </a:cubicBezTo>
                  <a:cubicBezTo>
                    <a:pt x="254" y="162"/>
                    <a:pt x="262" y="161"/>
                    <a:pt x="258" y="161"/>
                  </a:cubicBezTo>
                  <a:cubicBezTo>
                    <a:pt x="262" y="161"/>
                    <a:pt x="262" y="161"/>
                    <a:pt x="266" y="160"/>
                  </a:cubicBezTo>
                  <a:cubicBezTo>
                    <a:pt x="262" y="161"/>
                    <a:pt x="266" y="160"/>
                    <a:pt x="266" y="160"/>
                  </a:cubicBezTo>
                  <a:cubicBezTo>
                    <a:pt x="266" y="160"/>
                    <a:pt x="262" y="161"/>
                    <a:pt x="258" y="161"/>
                  </a:cubicBezTo>
                  <a:cubicBezTo>
                    <a:pt x="259" y="165"/>
                    <a:pt x="259" y="165"/>
                    <a:pt x="263" y="164"/>
                  </a:cubicBezTo>
                  <a:cubicBezTo>
                    <a:pt x="259" y="165"/>
                    <a:pt x="259" y="165"/>
                    <a:pt x="259" y="165"/>
                  </a:cubicBezTo>
                  <a:cubicBezTo>
                    <a:pt x="263" y="168"/>
                    <a:pt x="267" y="164"/>
                    <a:pt x="271" y="163"/>
                  </a:cubicBezTo>
                  <a:cubicBezTo>
                    <a:pt x="270" y="160"/>
                    <a:pt x="270" y="160"/>
                    <a:pt x="270" y="160"/>
                  </a:cubicBezTo>
                  <a:cubicBezTo>
                    <a:pt x="270" y="160"/>
                    <a:pt x="270" y="160"/>
                    <a:pt x="274" y="159"/>
                  </a:cubicBezTo>
                  <a:cubicBezTo>
                    <a:pt x="274" y="159"/>
                    <a:pt x="274" y="159"/>
                    <a:pt x="274" y="155"/>
                  </a:cubicBezTo>
                  <a:cubicBezTo>
                    <a:pt x="274" y="155"/>
                    <a:pt x="278" y="155"/>
                    <a:pt x="278" y="158"/>
                  </a:cubicBezTo>
                  <a:cubicBezTo>
                    <a:pt x="282" y="158"/>
                    <a:pt x="282" y="158"/>
                    <a:pt x="282" y="158"/>
                  </a:cubicBezTo>
                  <a:cubicBezTo>
                    <a:pt x="286" y="157"/>
                    <a:pt x="287" y="161"/>
                    <a:pt x="290" y="160"/>
                  </a:cubicBezTo>
                  <a:cubicBezTo>
                    <a:pt x="282" y="158"/>
                    <a:pt x="282" y="158"/>
                    <a:pt x="282" y="158"/>
                  </a:cubicBezTo>
                  <a:cubicBezTo>
                    <a:pt x="278" y="158"/>
                    <a:pt x="278" y="158"/>
                    <a:pt x="278" y="158"/>
                  </a:cubicBezTo>
                  <a:cubicBezTo>
                    <a:pt x="279" y="162"/>
                    <a:pt x="279" y="162"/>
                    <a:pt x="283" y="161"/>
                  </a:cubicBezTo>
                  <a:cubicBezTo>
                    <a:pt x="279" y="162"/>
                    <a:pt x="279" y="162"/>
                    <a:pt x="279" y="162"/>
                  </a:cubicBezTo>
                  <a:cubicBezTo>
                    <a:pt x="279" y="162"/>
                    <a:pt x="274" y="159"/>
                    <a:pt x="275" y="163"/>
                  </a:cubicBezTo>
                  <a:cubicBezTo>
                    <a:pt x="275" y="163"/>
                    <a:pt x="275" y="163"/>
                    <a:pt x="275" y="163"/>
                  </a:cubicBezTo>
                  <a:cubicBezTo>
                    <a:pt x="271" y="163"/>
                    <a:pt x="271" y="163"/>
                    <a:pt x="271" y="163"/>
                  </a:cubicBezTo>
                  <a:cubicBezTo>
                    <a:pt x="271" y="167"/>
                    <a:pt x="279" y="162"/>
                    <a:pt x="279" y="165"/>
                  </a:cubicBezTo>
                  <a:cubicBezTo>
                    <a:pt x="279" y="165"/>
                    <a:pt x="271" y="163"/>
                    <a:pt x="271" y="167"/>
                  </a:cubicBezTo>
                  <a:cubicBezTo>
                    <a:pt x="275" y="166"/>
                    <a:pt x="275" y="166"/>
                    <a:pt x="275" y="166"/>
                  </a:cubicBezTo>
                  <a:cubicBezTo>
                    <a:pt x="280" y="169"/>
                    <a:pt x="287" y="164"/>
                    <a:pt x="291" y="164"/>
                  </a:cubicBezTo>
                  <a:cubicBezTo>
                    <a:pt x="287" y="164"/>
                    <a:pt x="283" y="165"/>
                    <a:pt x="284" y="168"/>
                  </a:cubicBezTo>
                  <a:cubicBezTo>
                    <a:pt x="284" y="168"/>
                    <a:pt x="284" y="168"/>
                    <a:pt x="284" y="168"/>
                  </a:cubicBezTo>
                  <a:cubicBezTo>
                    <a:pt x="280" y="169"/>
                    <a:pt x="284" y="168"/>
                    <a:pt x="284" y="168"/>
                  </a:cubicBezTo>
                  <a:cubicBezTo>
                    <a:pt x="284" y="172"/>
                    <a:pt x="284" y="168"/>
                    <a:pt x="288" y="168"/>
                  </a:cubicBezTo>
                  <a:cubicBezTo>
                    <a:pt x="284" y="168"/>
                    <a:pt x="288" y="171"/>
                    <a:pt x="288" y="171"/>
                  </a:cubicBezTo>
                  <a:cubicBezTo>
                    <a:pt x="288" y="171"/>
                    <a:pt x="288" y="171"/>
                    <a:pt x="284" y="172"/>
                  </a:cubicBezTo>
                  <a:cubicBezTo>
                    <a:pt x="284" y="172"/>
                    <a:pt x="284" y="172"/>
                    <a:pt x="284" y="172"/>
                  </a:cubicBezTo>
                  <a:cubicBezTo>
                    <a:pt x="284" y="172"/>
                    <a:pt x="284" y="172"/>
                    <a:pt x="284" y="172"/>
                  </a:cubicBezTo>
                  <a:cubicBezTo>
                    <a:pt x="280" y="169"/>
                    <a:pt x="280" y="169"/>
                    <a:pt x="276" y="170"/>
                  </a:cubicBezTo>
                  <a:cubicBezTo>
                    <a:pt x="272" y="170"/>
                    <a:pt x="272" y="170"/>
                    <a:pt x="272" y="170"/>
                  </a:cubicBezTo>
                  <a:cubicBezTo>
                    <a:pt x="268" y="171"/>
                    <a:pt x="272" y="170"/>
                    <a:pt x="272" y="170"/>
                  </a:cubicBezTo>
                  <a:cubicBezTo>
                    <a:pt x="271" y="167"/>
                    <a:pt x="268" y="171"/>
                    <a:pt x="264" y="171"/>
                  </a:cubicBezTo>
                  <a:cubicBezTo>
                    <a:pt x="268" y="171"/>
                    <a:pt x="268" y="171"/>
                    <a:pt x="267" y="167"/>
                  </a:cubicBezTo>
                  <a:cubicBezTo>
                    <a:pt x="267" y="167"/>
                    <a:pt x="267" y="167"/>
                    <a:pt x="267" y="167"/>
                  </a:cubicBezTo>
                  <a:cubicBezTo>
                    <a:pt x="267" y="167"/>
                    <a:pt x="267" y="167"/>
                    <a:pt x="271" y="167"/>
                  </a:cubicBezTo>
                  <a:cubicBezTo>
                    <a:pt x="271" y="167"/>
                    <a:pt x="271" y="167"/>
                    <a:pt x="267" y="167"/>
                  </a:cubicBezTo>
                  <a:cubicBezTo>
                    <a:pt x="263" y="168"/>
                    <a:pt x="259" y="168"/>
                    <a:pt x="256" y="172"/>
                  </a:cubicBezTo>
                  <a:cubicBezTo>
                    <a:pt x="260" y="175"/>
                    <a:pt x="264" y="171"/>
                    <a:pt x="268" y="171"/>
                  </a:cubicBezTo>
                  <a:cubicBezTo>
                    <a:pt x="268" y="171"/>
                    <a:pt x="264" y="175"/>
                    <a:pt x="260" y="175"/>
                  </a:cubicBezTo>
                  <a:cubicBezTo>
                    <a:pt x="264" y="175"/>
                    <a:pt x="264" y="171"/>
                    <a:pt x="264" y="171"/>
                  </a:cubicBezTo>
                  <a:cubicBezTo>
                    <a:pt x="260" y="172"/>
                    <a:pt x="260" y="172"/>
                    <a:pt x="260" y="172"/>
                  </a:cubicBezTo>
                  <a:cubicBezTo>
                    <a:pt x="256" y="172"/>
                    <a:pt x="256" y="172"/>
                    <a:pt x="256" y="176"/>
                  </a:cubicBezTo>
                  <a:cubicBezTo>
                    <a:pt x="256" y="176"/>
                    <a:pt x="256" y="176"/>
                    <a:pt x="256" y="176"/>
                  </a:cubicBezTo>
                  <a:cubicBezTo>
                    <a:pt x="256" y="176"/>
                    <a:pt x="252" y="177"/>
                    <a:pt x="253" y="180"/>
                  </a:cubicBezTo>
                  <a:cubicBezTo>
                    <a:pt x="249" y="181"/>
                    <a:pt x="249" y="181"/>
                    <a:pt x="249" y="181"/>
                  </a:cubicBezTo>
                  <a:cubicBezTo>
                    <a:pt x="253" y="180"/>
                    <a:pt x="256" y="176"/>
                    <a:pt x="260" y="175"/>
                  </a:cubicBezTo>
                  <a:cubicBezTo>
                    <a:pt x="261" y="179"/>
                    <a:pt x="261" y="179"/>
                    <a:pt x="261" y="179"/>
                  </a:cubicBezTo>
                  <a:cubicBezTo>
                    <a:pt x="264" y="175"/>
                    <a:pt x="265" y="178"/>
                    <a:pt x="269" y="178"/>
                  </a:cubicBezTo>
                  <a:cubicBezTo>
                    <a:pt x="264" y="175"/>
                    <a:pt x="276" y="173"/>
                    <a:pt x="269" y="178"/>
                  </a:cubicBezTo>
                  <a:cubicBezTo>
                    <a:pt x="273" y="177"/>
                    <a:pt x="273" y="177"/>
                    <a:pt x="277" y="177"/>
                  </a:cubicBezTo>
                  <a:cubicBezTo>
                    <a:pt x="277" y="177"/>
                    <a:pt x="277" y="177"/>
                    <a:pt x="277" y="177"/>
                  </a:cubicBezTo>
                  <a:cubicBezTo>
                    <a:pt x="281" y="176"/>
                    <a:pt x="281" y="176"/>
                    <a:pt x="281" y="176"/>
                  </a:cubicBezTo>
                  <a:cubicBezTo>
                    <a:pt x="285" y="175"/>
                    <a:pt x="289" y="175"/>
                    <a:pt x="289" y="175"/>
                  </a:cubicBezTo>
                  <a:cubicBezTo>
                    <a:pt x="285" y="175"/>
                    <a:pt x="281" y="176"/>
                    <a:pt x="281" y="176"/>
                  </a:cubicBezTo>
                  <a:cubicBezTo>
                    <a:pt x="281" y="180"/>
                    <a:pt x="281" y="180"/>
                    <a:pt x="281" y="180"/>
                  </a:cubicBezTo>
                  <a:cubicBezTo>
                    <a:pt x="277" y="180"/>
                    <a:pt x="281" y="180"/>
                    <a:pt x="281" y="180"/>
                  </a:cubicBezTo>
                  <a:cubicBezTo>
                    <a:pt x="281" y="176"/>
                    <a:pt x="277" y="177"/>
                    <a:pt x="273" y="177"/>
                  </a:cubicBezTo>
                  <a:cubicBezTo>
                    <a:pt x="269" y="178"/>
                    <a:pt x="269" y="178"/>
                    <a:pt x="269" y="178"/>
                  </a:cubicBezTo>
                  <a:cubicBezTo>
                    <a:pt x="265" y="182"/>
                    <a:pt x="269" y="181"/>
                    <a:pt x="269" y="181"/>
                  </a:cubicBezTo>
                  <a:cubicBezTo>
                    <a:pt x="265" y="182"/>
                    <a:pt x="265" y="178"/>
                    <a:pt x="269" y="178"/>
                  </a:cubicBezTo>
                  <a:cubicBezTo>
                    <a:pt x="265" y="178"/>
                    <a:pt x="261" y="179"/>
                    <a:pt x="257" y="179"/>
                  </a:cubicBezTo>
                  <a:cubicBezTo>
                    <a:pt x="261" y="179"/>
                    <a:pt x="253" y="184"/>
                    <a:pt x="253" y="184"/>
                  </a:cubicBezTo>
                  <a:cubicBezTo>
                    <a:pt x="249" y="184"/>
                    <a:pt x="249" y="184"/>
                    <a:pt x="249" y="184"/>
                  </a:cubicBezTo>
                  <a:cubicBezTo>
                    <a:pt x="249" y="184"/>
                    <a:pt x="249" y="184"/>
                    <a:pt x="249" y="184"/>
                  </a:cubicBezTo>
                  <a:cubicBezTo>
                    <a:pt x="250" y="188"/>
                    <a:pt x="257" y="183"/>
                    <a:pt x="258" y="186"/>
                  </a:cubicBezTo>
                  <a:cubicBezTo>
                    <a:pt x="254" y="187"/>
                    <a:pt x="254" y="187"/>
                    <a:pt x="254" y="187"/>
                  </a:cubicBezTo>
                  <a:cubicBezTo>
                    <a:pt x="254" y="187"/>
                    <a:pt x="250" y="188"/>
                    <a:pt x="246" y="188"/>
                  </a:cubicBezTo>
                  <a:cubicBezTo>
                    <a:pt x="250" y="188"/>
                    <a:pt x="247" y="192"/>
                    <a:pt x="246" y="188"/>
                  </a:cubicBezTo>
                  <a:cubicBezTo>
                    <a:pt x="242" y="189"/>
                    <a:pt x="242" y="189"/>
                    <a:pt x="242" y="189"/>
                  </a:cubicBezTo>
                  <a:cubicBezTo>
                    <a:pt x="242" y="189"/>
                    <a:pt x="242" y="189"/>
                    <a:pt x="242" y="189"/>
                  </a:cubicBezTo>
                  <a:cubicBezTo>
                    <a:pt x="243" y="192"/>
                    <a:pt x="239" y="193"/>
                    <a:pt x="239" y="193"/>
                  </a:cubicBezTo>
                  <a:cubicBezTo>
                    <a:pt x="242" y="189"/>
                    <a:pt x="242" y="189"/>
                    <a:pt x="242" y="189"/>
                  </a:cubicBezTo>
                  <a:cubicBezTo>
                    <a:pt x="238" y="189"/>
                    <a:pt x="234" y="190"/>
                    <a:pt x="234" y="190"/>
                  </a:cubicBezTo>
                  <a:cubicBezTo>
                    <a:pt x="235" y="193"/>
                    <a:pt x="235" y="193"/>
                    <a:pt x="235" y="193"/>
                  </a:cubicBezTo>
                  <a:cubicBezTo>
                    <a:pt x="235" y="193"/>
                    <a:pt x="231" y="194"/>
                    <a:pt x="227" y="195"/>
                  </a:cubicBezTo>
                  <a:cubicBezTo>
                    <a:pt x="227" y="195"/>
                    <a:pt x="227" y="195"/>
                    <a:pt x="227" y="195"/>
                  </a:cubicBezTo>
                  <a:cubicBezTo>
                    <a:pt x="231" y="194"/>
                    <a:pt x="231" y="194"/>
                    <a:pt x="231" y="194"/>
                  </a:cubicBezTo>
                  <a:cubicBezTo>
                    <a:pt x="231" y="194"/>
                    <a:pt x="235" y="197"/>
                    <a:pt x="231" y="198"/>
                  </a:cubicBezTo>
                  <a:cubicBezTo>
                    <a:pt x="235" y="197"/>
                    <a:pt x="239" y="196"/>
                    <a:pt x="243" y="196"/>
                  </a:cubicBezTo>
                  <a:cubicBezTo>
                    <a:pt x="239" y="196"/>
                    <a:pt x="227" y="198"/>
                    <a:pt x="227" y="198"/>
                  </a:cubicBezTo>
                  <a:cubicBezTo>
                    <a:pt x="228" y="202"/>
                    <a:pt x="232" y="201"/>
                    <a:pt x="232" y="201"/>
                  </a:cubicBezTo>
                  <a:cubicBezTo>
                    <a:pt x="232" y="201"/>
                    <a:pt x="228" y="202"/>
                    <a:pt x="232" y="201"/>
                  </a:cubicBezTo>
                  <a:cubicBezTo>
                    <a:pt x="232" y="201"/>
                    <a:pt x="232" y="201"/>
                    <a:pt x="232" y="201"/>
                  </a:cubicBezTo>
                  <a:cubicBezTo>
                    <a:pt x="232" y="201"/>
                    <a:pt x="232" y="201"/>
                    <a:pt x="228" y="202"/>
                  </a:cubicBezTo>
                  <a:cubicBezTo>
                    <a:pt x="228" y="202"/>
                    <a:pt x="224" y="202"/>
                    <a:pt x="220" y="203"/>
                  </a:cubicBezTo>
                  <a:cubicBezTo>
                    <a:pt x="224" y="202"/>
                    <a:pt x="228" y="202"/>
                    <a:pt x="228" y="205"/>
                  </a:cubicBezTo>
                  <a:cubicBezTo>
                    <a:pt x="228" y="205"/>
                    <a:pt x="220" y="203"/>
                    <a:pt x="220" y="206"/>
                  </a:cubicBezTo>
                  <a:cubicBezTo>
                    <a:pt x="224" y="206"/>
                    <a:pt x="224" y="206"/>
                    <a:pt x="224" y="206"/>
                  </a:cubicBezTo>
                  <a:cubicBezTo>
                    <a:pt x="224" y="206"/>
                    <a:pt x="221" y="210"/>
                    <a:pt x="225" y="209"/>
                  </a:cubicBezTo>
                  <a:cubicBezTo>
                    <a:pt x="228" y="205"/>
                    <a:pt x="232" y="205"/>
                    <a:pt x="236" y="204"/>
                  </a:cubicBezTo>
                  <a:cubicBezTo>
                    <a:pt x="232" y="205"/>
                    <a:pt x="232" y="205"/>
                    <a:pt x="228" y="205"/>
                  </a:cubicBezTo>
                  <a:cubicBezTo>
                    <a:pt x="229" y="209"/>
                    <a:pt x="233" y="208"/>
                    <a:pt x="233" y="208"/>
                  </a:cubicBezTo>
                  <a:cubicBezTo>
                    <a:pt x="233" y="208"/>
                    <a:pt x="228" y="205"/>
                    <a:pt x="225" y="209"/>
                  </a:cubicBezTo>
                  <a:cubicBezTo>
                    <a:pt x="225" y="209"/>
                    <a:pt x="221" y="210"/>
                    <a:pt x="225" y="209"/>
                  </a:cubicBezTo>
                  <a:cubicBezTo>
                    <a:pt x="225" y="209"/>
                    <a:pt x="225" y="209"/>
                    <a:pt x="225" y="209"/>
                  </a:cubicBezTo>
                  <a:cubicBezTo>
                    <a:pt x="225" y="209"/>
                    <a:pt x="225" y="213"/>
                    <a:pt x="221" y="210"/>
                  </a:cubicBezTo>
                  <a:cubicBezTo>
                    <a:pt x="225" y="209"/>
                    <a:pt x="221" y="210"/>
                    <a:pt x="221" y="210"/>
                  </a:cubicBezTo>
                  <a:cubicBezTo>
                    <a:pt x="217" y="210"/>
                    <a:pt x="217" y="210"/>
                    <a:pt x="213" y="211"/>
                  </a:cubicBezTo>
                  <a:cubicBezTo>
                    <a:pt x="217" y="210"/>
                    <a:pt x="217" y="210"/>
                    <a:pt x="221" y="210"/>
                  </a:cubicBezTo>
                  <a:cubicBezTo>
                    <a:pt x="217" y="210"/>
                    <a:pt x="217" y="210"/>
                    <a:pt x="217" y="210"/>
                  </a:cubicBezTo>
                  <a:cubicBezTo>
                    <a:pt x="221" y="213"/>
                    <a:pt x="217" y="214"/>
                    <a:pt x="218" y="217"/>
                  </a:cubicBezTo>
                  <a:cubicBezTo>
                    <a:pt x="222" y="217"/>
                    <a:pt x="222" y="217"/>
                    <a:pt x="222" y="217"/>
                  </a:cubicBezTo>
                  <a:cubicBezTo>
                    <a:pt x="218" y="217"/>
                    <a:pt x="226" y="216"/>
                    <a:pt x="226" y="216"/>
                  </a:cubicBezTo>
                  <a:cubicBezTo>
                    <a:pt x="229" y="212"/>
                    <a:pt x="230" y="216"/>
                    <a:pt x="230" y="216"/>
                  </a:cubicBezTo>
                  <a:cubicBezTo>
                    <a:pt x="226" y="216"/>
                    <a:pt x="222" y="217"/>
                    <a:pt x="218" y="221"/>
                  </a:cubicBezTo>
                  <a:cubicBezTo>
                    <a:pt x="218" y="221"/>
                    <a:pt x="218" y="221"/>
                    <a:pt x="218" y="221"/>
                  </a:cubicBezTo>
                  <a:cubicBezTo>
                    <a:pt x="222" y="220"/>
                    <a:pt x="222" y="220"/>
                    <a:pt x="222" y="220"/>
                  </a:cubicBezTo>
                  <a:cubicBezTo>
                    <a:pt x="222" y="220"/>
                    <a:pt x="226" y="220"/>
                    <a:pt x="226" y="216"/>
                  </a:cubicBezTo>
                  <a:cubicBezTo>
                    <a:pt x="230" y="216"/>
                    <a:pt x="230" y="216"/>
                    <a:pt x="234" y="215"/>
                  </a:cubicBezTo>
                  <a:cubicBezTo>
                    <a:pt x="234" y="215"/>
                    <a:pt x="234" y="215"/>
                    <a:pt x="234" y="215"/>
                  </a:cubicBezTo>
                  <a:cubicBezTo>
                    <a:pt x="238" y="215"/>
                    <a:pt x="238" y="215"/>
                    <a:pt x="238" y="215"/>
                  </a:cubicBezTo>
                  <a:cubicBezTo>
                    <a:pt x="238" y="215"/>
                    <a:pt x="238" y="215"/>
                    <a:pt x="238" y="215"/>
                  </a:cubicBezTo>
                  <a:cubicBezTo>
                    <a:pt x="250" y="213"/>
                    <a:pt x="250" y="213"/>
                    <a:pt x="250" y="213"/>
                  </a:cubicBezTo>
                  <a:cubicBezTo>
                    <a:pt x="238" y="218"/>
                    <a:pt x="238" y="218"/>
                    <a:pt x="238" y="218"/>
                  </a:cubicBezTo>
                  <a:cubicBezTo>
                    <a:pt x="242" y="214"/>
                    <a:pt x="234" y="219"/>
                    <a:pt x="234" y="219"/>
                  </a:cubicBezTo>
                  <a:cubicBezTo>
                    <a:pt x="234" y="219"/>
                    <a:pt x="234" y="219"/>
                    <a:pt x="238" y="218"/>
                  </a:cubicBezTo>
                  <a:cubicBezTo>
                    <a:pt x="242" y="218"/>
                    <a:pt x="242" y="218"/>
                    <a:pt x="242" y="218"/>
                  </a:cubicBezTo>
                  <a:cubicBezTo>
                    <a:pt x="238" y="218"/>
                    <a:pt x="238" y="218"/>
                    <a:pt x="238" y="218"/>
                  </a:cubicBezTo>
                  <a:cubicBezTo>
                    <a:pt x="234" y="219"/>
                    <a:pt x="235" y="222"/>
                    <a:pt x="235" y="222"/>
                  </a:cubicBezTo>
                  <a:cubicBezTo>
                    <a:pt x="230" y="219"/>
                    <a:pt x="234" y="219"/>
                    <a:pt x="230" y="219"/>
                  </a:cubicBezTo>
                  <a:cubicBezTo>
                    <a:pt x="234" y="219"/>
                    <a:pt x="230" y="219"/>
                    <a:pt x="230" y="219"/>
                  </a:cubicBezTo>
                  <a:cubicBezTo>
                    <a:pt x="226" y="220"/>
                    <a:pt x="226" y="220"/>
                    <a:pt x="222" y="220"/>
                  </a:cubicBezTo>
                  <a:cubicBezTo>
                    <a:pt x="222" y="220"/>
                    <a:pt x="219" y="224"/>
                    <a:pt x="215" y="225"/>
                  </a:cubicBezTo>
                  <a:cubicBezTo>
                    <a:pt x="214" y="221"/>
                    <a:pt x="211" y="226"/>
                    <a:pt x="207" y="226"/>
                  </a:cubicBezTo>
                  <a:cubicBezTo>
                    <a:pt x="211" y="226"/>
                    <a:pt x="211" y="226"/>
                    <a:pt x="211" y="226"/>
                  </a:cubicBezTo>
                  <a:cubicBezTo>
                    <a:pt x="211" y="226"/>
                    <a:pt x="211" y="226"/>
                    <a:pt x="207" y="226"/>
                  </a:cubicBezTo>
                  <a:cubicBezTo>
                    <a:pt x="211" y="226"/>
                    <a:pt x="215" y="225"/>
                    <a:pt x="219" y="224"/>
                  </a:cubicBezTo>
                  <a:cubicBezTo>
                    <a:pt x="215" y="225"/>
                    <a:pt x="215" y="229"/>
                    <a:pt x="215" y="229"/>
                  </a:cubicBezTo>
                  <a:cubicBezTo>
                    <a:pt x="219" y="228"/>
                    <a:pt x="223" y="227"/>
                    <a:pt x="224" y="231"/>
                  </a:cubicBezTo>
                  <a:cubicBezTo>
                    <a:pt x="219" y="228"/>
                    <a:pt x="207" y="226"/>
                    <a:pt x="208" y="233"/>
                  </a:cubicBezTo>
                  <a:cubicBezTo>
                    <a:pt x="213" y="236"/>
                    <a:pt x="213" y="236"/>
                    <a:pt x="213" y="236"/>
                  </a:cubicBezTo>
                  <a:cubicBezTo>
                    <a:pt x="208" y="233"/>
                    <a:pt x="205" y="237"/>
                    <a:pt x="209" y="237"/>
                  </a:cubicBezTo>
                  <a:cubicBezTo>
                    <a:pt x="209" y="240"/>
                    <a:pt x="209" y="240"/>
                    <a:pt x="209" y="240"/>
                  </a:cubicBezTo>
                  <a:cubicBezTo>
                    <a:pt x="213" y="240"/>
                    <a:pt x="213" y="240"/>
                    <a:pt x="213" y="240"/>
                  </a:cubicBezTo>
                  <a:cubicBezTo>
                    <a:pt x="209" y="240"/>
                    <a:pt x="209" y="240"/>
                    <a:pt x="209" y="240"/>
                  </a:cubicBezTo>
                  <a:cubicBezTo>
                    <a:pt x="209" y="240"/>
                    <a:pt x="209" y="240"/>
                    <a:pt x="209" y="240"/>
                  </a:cubicBezTo>
                  <a:cubicBezTo>
                    <a:pt x="209" y="237"/>
                    <a:pt x="205" y="241"/>
                    <a:pt x="205" y="241"/>
                  </a:cubicBezTo>
                  <a:cubicBezTo>
                    <a:pt x="201" y="241"/>
                    <a:pt x="202" y="245"/>
                    <a:pt x="206" y="244"/>
                  </a:cubicBezTo>
                  <a:cubicBezTo>
                    <a:pt x="202" y="245"/>
                    <a:pt x="202" y="245"/>
                    <a:pt x="206" y="244"/>
                  </a:cubicBezTo>
                  <a:cubicBezTo>
                    <a:pt x="206" y="244"/>
                    <a:pt x="206" y="244"/>
                    <a:pt x="206" y="244"/>
                  </a:cubicBezTo>
                  <a:cubicBezTo>
                    <a:pt x="206" y="244"/>
                    <a:pt x="206" y="244"/>
                    <a:pt x="206" y="248"/>
                  </a:cubicBezTo>
                  <a:cubicBezTo>
                    <a:pt x="210" y="244"/>
                    <a:pt x="210" y="244"/>
                    <a:pt x="210" y="244"/>
                  </a:cubicBezTo>
                  <a:cubicBezTo>
                    <a:pt x="210" y="244"/>
                    <a:pt x="210" y="244"/>
                    <a:pt x="210" y="244"/>
                  </a:cubicBezTo>
                  <a:cubicBezTo>
                    <a:pt x="210" y="247"/>
                    <a:pt x="210" y="247"/>
                    <a:pt x="210" y="247"/>
                  </a:cubicBezTo>
                  <a:cubicBezTo>
                    <a:pt x="210" y="247"/>
                    <a:pt x="210" y="247"/>
                    <a:pt x="210" y="247"/>
                  </a:cubicBezTo>
                  <a:cubicBezTo>
                    <a:pt x="214" y="247"/>
                    <a:pt x="214" y="247"/>
                    <a:pt x="214" y="247"/>
                  </a:cubicBezTo>
                  <a:cubicBezTo>
                    <a:pt x="210" y="247"/>
                    <a:pt x="210" y="247"/>
                    <a:pt x="215" y="250"/>
                  </a:cubicBezTo>
                  <a:cubicBezTo>
                    <a:pt x="211" y="251"/>
                    <a:pt x="210" y="247"/>
                    <a:pt x="210" y="247"/>
                  </a:cubicBezTo>
                  <a:cubicBezTo>
                    <a:pt x="206" y="248"/>
                    <a:pt x="206" y="248"/>
                    <a:pt x="206" y="248"/>
                  </a:cubicBezTo>
                  <a:cubicBezTo>
                    <a:pt x="207" y="251"/>
                    <a:pt x="202" y="245"/>
                    <a:pt x="202" y="245"/>
                  </a:cubicBezTo>
                  <a:cubicBezTo>
                    <a:pt x="197" y="242"/>
                    <a:pt x="198" y="249"/>
                    <a:pt x="198" y="249"/>
                  </a:cubicBezTo>
                  <a:cubicBezTo>
                    <a:pt x="198" y="249"/>
                    <a:pt x="198" y="249"/>
                    <a:pt x="198" y="249"/>
                  </a:cubicBezTo>
                  <a:cubicBezTo>
                    <a:pt x="202" y="248"/>
                    <a:pt x="202" y="248"/>
                    <a:pt x="202" y="248"/>
                  </a:cubicBezTo>
                  <a:cubicBezTo>
                    <a:pt x="202" y="248"/>
                    <a:pt x="194" y="250"/>
                    <a:pt x="199" y="252"/>
                  </a:cubicBezTo>
                  <a:cubicBezTo>
                    <a:pt x="199" y="252"/>
                    <a:pt x="195" y="253"/>
                    <a:pt x="195" y="257"/>
                  </a:cubicBezTo>
                  <a:cubicBezTo>
                    <a:pt x="195" y="257"/>
                    <a:pt x="195" y="257"/>
                    <a:pt x="195" y="257"/>
                  </a:cubicBezTo>
                  <a:cubicBezTo>
                    <a:pt x="195" y="257"/>
                    <a:pt x="195" y="257"/>
                    <a:pt x="195" y="257"/>
                  </a:cubicBezTo>
                  <a:cubicBezTo>
                    <a:pt x="196" y="260"/>
                    <a:pt x="203" y="255"/>
                    <a:pt x="199" y="252"/>
                  </a:cubicBezTo>
                  <a:cubicBezTo>
                    <a:pt x="203" y="252"/>
                    <a:pt x="203" y="252"/>
                    <a:pt x="207" y="251"/>
                  </a:cubicBezTo>
                  <a:cubicBezTo>
                    <a:pt x="207" y="251"/>
                    <a:pt x="207" y="251"/>
                    <a:pt x="207" y="251"/>
                  </a:cubicBezTo>
                  <a:cubicBezTo>
                    <a:pt x="207" y="251"/>
                    <a:pt x="207" y="251"/>
                    <a:pt x="207" y="251"/>
                  </a:cubicBezTo>
                  <a:cubicBezTo>
                    <a:pt x="203" y="255"/>
                    <a:pt x="203" y="255"/>
                    <a:pt x="199" y="256"/>
                  </a:cubicBezTo>
                  <a:cubicBezTo>
                    <a:pt x="203" y="255"/>
                    <a:pt x="203" y="255"/>
                    <a:pt x="207" y="255"/>
                  </a:cubicBezTo>
                  <a:cubicBezTo>
                    <a:pt x="203" y="255"/>
                    <a:pt x="203" y="255"/>
                    <a:pt x="203" y="255"/>
                  </a:cubicBezTo>
                  <a:cubicBezTo>
                    <a:pt x="208" y="258"/>
                    <a:pt x="208" y="258"/>
                    <a:pt x="208" y="258"/>
                  </a:cubicBezTo>
                  <a:cubicBezTo>
                    <a:pt x="204" y="259"/>
                    <a:pt x="204" y="259"/>
                    <a:pt x="204" y="259"/>
                  </a:cubicBezTo>
                  <a:cubicBezTo>
                    <a:pt x="208" y="258"/>
                    <a:pt x="208" y="258"/>
                    <a:pt x="212" y="258"/>
                  </a:cubicBezTo>
                  <a:cubicBezTo>
                    <a:pt x="212" y="258"/>
                    <a:pt x="219" y="250"/>
                    <a:pt x="222" y="249"/>
                  </a:cubicBezTo>
                  <a:cubicBezTo>
                    <a:pt x="223" y="253"/>
                    <a:pt x="216" y="257"/>
                    <a:pt x="216" y="257"/>
                  </a:cubicBezTo>
                  <a:cubicBezTo>
                    <a:pt x="212" y="258"/>
                    <a:pt x="208" y="258"/>
                    <a:pt x="208" y="262"/>
                  </a:cubicBezTo>
                  <a:cubicBezTo>
                    <a:pt x="208" y="262"/>
                    <a:pt x="208" y="262"/>
                    <a:pt x="208" y="262"/>
                  </a:cubicBezTo>
                  <a:cubicBezTo>
                    <a:pt x="196" y="264"/>
                    <a:pt x="196" y="264"/>
                    <a:pt x="196" y="264"/>
                  </a:cubicBezTo>
                  <a:cubicBezTo>
                    <a:pt x="196" y="264"/>
                    <a:pt x="200" y="263"/>
                    <a:pt x="204" y="259"/>
                  </a:cubicBezTo>
                  <a:cubicBezTo>
                    <a:pt x="200" y="260"/>
                    <a:pt x="203" y="255"/>
                    <a:pt x="199" y="256"/>
                  </a:cubicBezTo>
                  <a:cubicBezTo>
                    <a:pt x="200" y="260"/>
                    <a:pt x="196" y="260"/>
                    <a:pt x="200" y="260"/>
                  </a:cubicBezTo>
                  <a:cubicBezTo>
                    <a:pt x="196" y="260"/>
                    <a:pt x="196" y="260"/>
                    <a:pt x="196" y="260"/>
                  </a:cubicBezTo>
                  <a:cubicBezTo>
                    <a:pt x="196" y="264"/>
                    <a:pt x="196" y="264"/>
                    <a:pt x="196" y="264"/>
                  </a:cubicBezTo>
                  <a:cubicBezTo>
                    <a:pt x="196" y="260"/>
                    <a:pt x="196" y="260"/>
                    <a:pt x="196" y="260"/>
                  </a:cubicBezTo>
                  <a:cubicBezTo>
                    <a:pt x="192" y="261"/>
                    <a:pt x="192" y="261"/>
                    <a:pt x="192" y="261"/>
                  </a:cubicBezTo>
                  <a:cubicBezTo>
                    <a:pt x="188" y="265"/>
                    <a:pt x="188" y="265"/>
                    <a:pt x="188" y="265"/>
                  </a:cubicBezTo>
                  <a:cubicBezTo>
                    <a:pt x="188" y="265"/>
                    <a:pt x="188" y="265"/>
                    <a:pt x="188" y="265"/>
                  </a:cubicBezTo>
                  <a:cubicBezTo>
                    <a:pt x="188" y="265"/>
                    <a:pt x="188" y="265"/>
                    <a:pt x="188" y="265"/>
                  </a:cubicBezTo>
                  <a:cubicBezTo>
                    <a:pt x="184" y="265"/>
                    <a:pt x="184" y="265"/>
                    <a:pt x="185" y="269"/>
                  </a:cubicBezTo>
                  <a:cubicBezTo>
                    <a:pt x="185" y="269"/>
                    <a:pt x="185" y="269"/>
                    <a:pt x="189" y="268"/>
                  </a:cubicBezTo>
                  <a:cubicBezTo>
                    <a:pt x="185" y="269"/>
                    <a:pt x="185" y="269"/>
                    <a:pt x="185" y="269"/>
                  </a:cubicBezTo>
                  <a:cubicBezTo>
                    <a:pt x="181" y="269"/>
                    <a:pt x="181" y="269"/>
                    <a:pt x="181" y="269"/>
                  </a:cubicBezTo>
                  <a:cubicBezTo>
                    <a:pt x="181" y="269"/>
                    <a:pt x="181" y="269"/>
                    <a:pt x="185" y="269"/>
                  </a:cubicBezTo>
                  <a:cubicBezTo>
                    <a:pt x="181" y="273"/>
                    <a:pt x="181" y="269"/>
                    <a:pt x="177" y="270"/>
                  </a:cubicBezTo>
                  <a:cubicBezTo>
                    <a:pt x="174" y="274"/>
                    <a:pt x="174" y="274"/>
                    <a:pt x="174" y="274"/>
                  </a:cubicBezTo>
                  <a:cubicBezTo>
                    <a:pt x="178" y="274"/>
                    <a:pt x="178" y="274"/>
                    <a:pt x="178" y="274"/>
                  </a:cubicBezTo>
                  <a:cubicBezTo>
                    <a:pt x="174" y="274"/>
                    <a:pt x="174" y="274"/>
                    <a:pt x="174" y="274"/>
                  </a:cubicBezTo>
                  <a:cubicBezTo>
                    <a:pt x="178" y="274"/>
                    <a:pt x="178" y="274"/>
                    <a:pt x="178" y="274"/>
                  </a:cubicBezTo>
                  <a:cubicBezTo>
                    <a:pt x="178" y="277"/>
                    <a:pt x="174" y="278"/>
                    <a:pt x="174" y="278"/>
                  </a:cubicBezTo>
                  <a:cubicBezTo>
                    <a:pt x="178" y="277"/>
                    <a:pt x="181" y="273"/>
                    <a:pt x="185" y="272"/>
                  </a:cubicBezTo>
                  <a:cubicBezTo>
                    <a:pt x="185" y="272"/>
                    <a:pt x="185" y="272"/>
                    <a:pt x="185" y="272"/>
                  </a:cubicBezTo>
                  <a:cubicBezTo>
                    <a:pt x="185" y="272"/>
                    <a:pt x="185" y="272"/>
                    <a:pt x="185" y="272"/>
                  </a:cubicBezTo>
                  <a:cubicBezTo>
                    <a:pt x="189" y="272"/>
                    <a:pt x="189" y="272"/>
                    <a:pt x="189" y="272"/>
                  </a:cubicBezTo>
                  <a:cubicBezTo>
                    <a:pt x="185" y="272"/>
                    <a:pt x="185" y="272"/>
                    <a:pt x="185" y="272"/>
                  </a:cubicBezTo>
                  <a:cubicBezTo>
                    <a:pt x="189" y="272"/>
                    <a:pt x="189" y="272"/>
                    <a:pt x="189" y="272"/>
                  </a:cubicBezTo>
                  <a:cubicBezTo>
                    <a:pt x="190" y="275"/>
                    <a:pt x="186" y="276"/>
                    <a:pt x="182" y="276"/>
                  </a:cubicBezTo>
                  <a:cubicBezTo>
                    <a:pt x="186" y="276"/>
                    <a:pt x="178" y="277"/>
                    <a:pt x="178" y="277"/>
                  </a:cubicBezTo>
                  <a:cubicBezTo>
                    <a:pt x="179" y="281"/>
                    <a:pt x="179" y="281"/>
                    <a:pt x="179" y="281"/>
                  </a:cubicBezTo>
                  <a:cubicBezTo>
                    <a:pt x="183" y="280"/>
                    <a:pt x="186" y="279"/>
                    <a:pt x="183" y="280"/>
                  </a:cubicBezTo>
                  <a:cubicBezTo>
                    <a:pt x="186" y="279"/>
                    <a:pt x="186" y="279"/>
                    <a:pt x="187" y="283"/>
                  </a:cubicBezTo>
                  <a:cubicBezTo>
                    <a:pt x="186" y="279"/>
                    <a:pt x="190" y="279"/>
                    <a:pt x="190" y="279"/>
                  </a:cubicBezTo>
                  <a:cubicBezTo>
                    <a:pt x="186" y="279"/>
                    <a:pt x="187" y="283"/>
                    <a:pt x="183" y="284"/>
                  </a:cubicBezTo>
                  <a:cubicBezTo>
                    <a:pt x="183" y="284"/>
                    <a:pt x="183" y="284"/>
                    <a:pt x="183" y="284"/>
                  </a:cubicBezTo>
                  <a:cubicBezTo>
                    <a:pt x="183" y="284"/>
                    <a:pt x="180" y="288"/>
                    <a:pt x="184" y="287"/>
                  </a:cubicBezTo>
                  <a:cubicBezTo>
                    <a:pt x="184" y="287"/>
                    <a:pt x="187" y="283"/>
                    <a:pt x="187" y="286"/>
                  </a:cubicBezTo>
                  <a:cubicBezTo>
                    <a:pt x="180" y="288"/>
                    <a:pt x="180" y="288"/>
                    <a:pt x="180" y="288"/>
                  </a:cubicBezTo>
                  <a:cubicBezTo>
                    <a:pt x="176" y="292"/>
                    <a:pt x="176" y="292"/>
                    <a:pt x="176" y="292"/>
                  </a:cubicBezTo>
                  <a:cubicBezTo>
                    <a:pt x="176" y="292"/>
                    <a:pt x="180" y="288"/>
                    <a:pt x="176" y="288"/>
                  </a:cubicBezTo>
                  <a:cubicBezTo>
                    <a:pt x="176" y="288"/>
                    <a:pt x="176" y="288"/>
                    <a:pt x="172" y="289"/>
                  </a:cubicBezTo>
                  <a:cubicBezTo>
                    <a:pt x="171" y="285"/>
                    <a:pt x="171" y="285"/>
                    <a:pt x="171" y="285"/>
                  </a:cubicBezTo>
                  <a:cubicBezTo>
                    <a:pt x="171" y="285"/>
                    <a:pt x="171" y="285"/>
                    <a:pt x="171" y="285"/>
                  </a:cubicBezTo>
                  <a:cubicBezTo>
                    <a:pt x="171" y="285"/>
                    <a:pt x="171" y="285"/>
                    <a:pt x="167" y="282"/>
                  </a:cubicBezTo>
                  <a:cubicBezTo>
                    <a:pt x="167" y="282"/>
                    <a:pt x="167" y="282"/>
                    <a:pt x="167" y="286"/>
                  </a:cubicBezTo>
                  <a:cubicBezTo>
                    <a:pt x="167" y="286"/>
                    <a:pt x="167" y="286"/>
                    <a:pt x="167" y="286"/>
                  </a:cubicBezTo>
                  <a:cubicBezTo>
                    <a:pt x="167" y="286"/>
                    <a:pt x="163" y="286"/>
                    <a:pt x="164" y="290"/>
                  </a:cubicBezTo>
                  <a:cubicBezTo>
                    <a:pt x="163" y="286"/>
                    <a:pt x="163" y="286"/>
                    <a:pt x="159" y="287"/>
                  </a:cubicBezTo>
                  <a:cubicBezTo>
                    <a:pt x="160" y="290"/>
                    <a:pt x="160" y="290"/>
                    <a:pt x="160" y="290"/>
                  </a:cubicBezTo>
                  <a:cubicBezTo>
                    <a:pt x="160" y="290"/>
                    <a:pt x="160" y="290"/>
                    <a:pt x="164" y="290"/>
                  </a:cubicBezTo>
                  <a:cubicBezTo>
                    <a:pt x="164" y="290"/>
                    <a:pt x="164" y="290"/>
                    <a:pt x="164" y="293"/>
                  </a:cubicBezTo>
                  <a:cubicBezTo>
                    <a:pt x="160" y="290"/>
                    <a:pt x="160" y="290"/>
                    <a:pt x="160" y="290"/>
                  </a:cubicBezTo>
                  <a:cubicBezTo>
                    <a:pt x="156" y="291"/>
                    <a:pt x="156" y="291"/>
                    <a:pt x="156" y="291"/>
                  </a:cubicBezTo>
                  <a:cubicBezTo>
                    <a:pt x="156" y="291"/>
                    <a:pt x="156" y="295"/>
                    <a:pt x="160" y="294"/>
                  </a:cubicBezTo>
                  <a:cubicBezTo>
                    <a:pt x="160" y="294"/>
                    <a:pt x="152" y="292"/>
                    <a:pt x="156" y="295"/>
                  </a:cubicBezTo>
                  <a:cubicBezTo>
                    <a:pt x="152" y="295"/>
                    <a:pt x="152" y="295"/>
                    <a:pt x="152" y="295"/>
                  </a:cubicBezTo>
                  <a:cubicBezTo>
                    <a:pt x="152" y="295"/>
                    <a:pt x="148" y="296"/>
                    <a:pt x="149" y="299"/>
                  </a:cubicBezTo>
                  <a:cubicBezTo>
                    <a:pt x="153" y="299"/>
                    <a:pt x="153" y="299"/>
                    <a:pt x="153" y="299"/>
                  </a:cubicBezTo>
                  <a:cubicBezTo>
                    <a:pt x="149" y="299"/>
                    <a:pt x="149" y="299"/>
                    <a:pt x="149" y="299"/>
                  </a:cubicBezTo>
                  <a:cubicBezTo>
                    <a:pt x="145" y="300"/>
                    <a:pt x="145" y="300"/>
                    <a:pt x="145" y="303"/>
                  </a:cubicBezTo>
                  <a:cubicBezTo>
                    <a:pt x="145" y="300"/>
                    <a:pt x="142" y="307"/>
                    <a:pt x="149" y="303"/>
                  </a:cubicBezTo>
                  <a:cubicBezTo>
                    <a:pt x="146" y="307"/>
                    <a:pt x="145" y="303"/>
                    <a:pt x="142" y="304"/>
                  </a:cubicBezTo>
                  <a:cubicBezTo>
                    <a:pt x="142" y="307"/>
                    <a:pt x="142" y="307"/>
                    <a:pt x="142" y="307"/>
                  </a:cubicBezTo>
                  <a:cubicBezTo>
                    <a:pt x="142" y="307"/>
                    <a:pt x="142" y="307"/>
                    <a:pt x="139" y="311"/>
                  </a:cubicBezTo>
                  <a:cubicBezTo>
                    <a:pt x="143" y="311"/>
                    <a:pt x="142" y="307"/>
                    <a:pt x="146" y="307"/>
                  </a:cubicBezTo>
                  <a:cubicBezTo>
                    <a:pt x="146" y="307"/>
                    <a:pt x="139" y="311"/>
                    <a:pt x="146" y="307"/>
                  </a:cubicBezTo>
                  <a:cubicBezTo>
                    <a:pt x="139" y="311"/>
                    <a:pt x="139" y="311"/>
                    <a:pt x="139" y="311"/>
                  </a:cubicBezTo>
                  <a:cubicBezTo>
                    <a:pt x="143" y="311"/>
                    <a:pt x="146" y="307"/>
                    <a:pt x="150" y="310"/>
                  </a:cubicBezTo>
                  <a:cubicBezTo>
                    <a:pt x="146" y="310"/>
                    <a:pt x="143" y="311"/>
                    <a:pt x="143" y="311"/>
                  </a:cubicBezTo>
                  <a:cubicBezTo>
                    <a:pt x="139" y="311"/>
                    <a:pt x="139" y="311"/>
                    <a:pt x="139" y="311"/>
                  </a:cubicBezTo>
                  <a:cubicBezTo>
                    <a:pt x="139" y="315"/>
                    <a:pt x="139" y="315"/>
                    <a:pt x="139" y="315"/>
                  </a:cubicBezTo>
                  <a:cubicBezTo>
                    <a:pt x="135" y="316"/>
                    <a:pt x="135" y="312"/>
                    <a:pt x="131" y="316"/>
                  </a:cubicBezTo>
                  <a:cubicBezTo>
                    <a:pt x="135" y="316"/>
                    <a:pt x="135" y="316"/>
                    <a:pt x="135" y="316"/>
                  </a:cubicBezTo>
                  <a:cubicBezTo>
                    <a:pt x="135" y="316"/>
                    <a:pt x="131" y="316"/>
                    <a:pt x="132" y="320"/>
                  </a:cubicBezTo>
                  <a:cubicBezTo>
                    <a:pt x="135" y="316"/>
                    <a:pt x="135" y="316"/>
                    <a:pt x="135" y="316"/>
                  </a:cubicBezTo>
                  <a:cubicBezTo>
                    <a:pt x="132" y="320"/>
                    <a:pt x="132" y="320"/>
                    <a:pt x="128" y="324"/>
                  </a:cubicBezTo>
                  <a:cubicBezTo>
                    <a:pt x="132" y="320"/>
                    <a:pt x="136" y="319"/>
                    <a:pt x="136" y="319"/>
                  </a:cubicBezTo>
                  <a:cubicBezTo>
                    <a:pt x="140" y="319"/>
                    <a:pt x="143" y="314"/>
                    <a:pt x="143" y="314"/>
                  </a:cubicBezTo>
                  <a:cubicBezTo>
                    <a:pt x="144" y="318"/>
                    <a:pt x="144" y="318"/>
                    <a:pt x="144" y="318"/>
                  </a:cubicBezTo>
                  <a:cubicBezTo>
                    <a:pt x="144" y="318"/>
                    <a:pt x="144" y="318"/>
                    <a:pt x="148" y="317"/>
                  </a:cubicBezTo>
                  <a:cubicBezTo>
                    <a:pt x="144" y="318"/>
                    <a:pt x="140" y="319"/>
                    <a:pt x="140" y="319"/>
                  </a:cubicBezTo>
                  <a:cubicBezTo>
                    <a:pt x="136" y="323"/>
                    <a:pt x="140" y="322"/>
                    <a:pt x="141" y="326"/>
                  </a:cubicBezTo>
                  <a:cubicBezTo>
                    <a:pt x="141" y="326"/>
                    <a:pt x="145" y="325"/>
                    <a:pt x="149" y="324"/>
                  </a:cubicBezTo>
                  <a:cubicBezTo>
                    <a:pt x="149" y="324"/>
                    <a:pt x="149" y="324"/>
                    <a:pt x="152" y="324"/>
                  </a:cubicBezTo>
                  <a:cubicBezTo>
                    <a:pt x="156" y="320"/>
                    <a:pt x="156" y="320"/>
                    <a:pt x="156" y="320"/>
                  </a:cubicBezTo>
                  <a:cubicBezTo>
                    <a:pt x="160" y="319"/>
                    <a:pt x="163" y="315"/>
                    <a:pt x="167" y="315"/>
                  </a:cubicBezTo>
                  <a:cubicBezTo>
                    <a:pt x="167" y="315"/>
                    <a:pt x="171" y="314"/>
                    <a:pt x="171" y="310"/>
                  </a:cubicBezTo>
                  <a:cubicBezTo>
                    <a:pt x="174" y="306"/>
                    <a:pt x="170" y="307"/>
                    <a:pt x="170" y="307"/>
                  </a:cubicBezTo>
                  <a:cubicBezTo>
                    <a:pt x="167" y="311"/>
                    <a:pt x="163" y="312"/>
                    <a:pt x="159" y="312"/>
                  </a:cubicBezTo>
                  <a:cubicBezTo>
                    <a:pt x="163" y="312"/>
                    <a:pt x="163" y="312"/>
                    <a:pt x="166" y="307"/>
                  </a:cubicBezTo>
                  <a:cubicBezTo>
                    <a:pt x="170" y="307"/>
                    <a:pt x="170" y="307"/>
                    <a:pt x="174" y="306"/>
                  </a:cubicBezTo>
                  <a:cubicBezTo>
                    <a:pt x="174" y="303"/>
                    <a:pt x="177" y="299"/>
                    <a:pt x="181" y="298"/>
                  </a:cubicBezTo>
                  <a:cubicBezTo>
                    <a:pt x="181" y="298"/>
                    <a:pt x="174" y="303"/>
                    <a:pt x="178" y="302"/>
                  </a:cubicBezTo>
                  <a:cubicBezTo>
                    <a:pt x="182" y="302"/>
                    <a:pt x="182" y="302"/>
                    <a:pt x="186" y="301"/>
                  </a:cubicBezTo>
                  <a:cubicBezTo>
                    <a:pt x="174" y="306"/>
                    <a:pt x="174" y="306"/>
                    <a:pt x="174" y="306"/>
                  </a:cubicBezTo>
                  <a:cubicBezTo>
                    <a:pt x="175" y="310"/>
                    <a:pt x="179" y="309"/>
                    <a:pt x="179" y="309"/>
                  </a:cubicBezTo>
                  <a:cubicBezTo>
                    <a:pt x="183" y="309"/>
                    <a:pt x="183" y="309"/>
                    <a:pt x="183" y="309"/>
                  </a:cubicBezTo>
                  <a:cubicBezTo>
                    <a:pt x="187" y="308"/>
                    <a:pt x="183" y="309"/>
                    <a:pt x="183" y="309"/>
                  </a:cubicBezTo>
                  <a:cubicBezTo>
                    <a:pt x="187" y="308"/>
                    <a:pt x="183" y="309"/>
                    <a:pt x="183" y="309"/>
                  </a:cubicBezTo>
                  <a:cubicBezTo>
                    <a:pt x="179" y="313"/>
                    <a:pt x="175" y="313"/>
                    <a:pt x="175" y="313"/>
                  </a:cubicBezTo>
                  <a:cubicBezTo>
                    <a:pt x="171" y="314"/>
                    <a:pt x="171" y="314"/>
                    <a:pt x="168" y="318"/>
                  </a:cubicBezTo>
                  <a:cubicBezTo>
                    <a:pt x="164" y="319"/>
                    <a:pt x="164" y="319"/>
                    <a:pt x="164" y="322"/>
                  </a:cubicBezTo>
                  <a:cubicBezTo>
                    <a:pt x="164" y="322"/>
                    <a:pt x="168" y="318"/>
                    <a:pt x="172" y="317"/>
                  </a:cubicBezTo>
                  <a:cubicBezTo>
                    <a:pt x="168" y="318"/>
                    <a:pt x="168" y="318"/>
                    <a:pt x="172" y="317"/>
                  </a:cubicBezTo>
                  <a:cubicBezTo>
                    <a:pt x="168" y="322"/>
                    <a:pt x="168" y="322"/>
                    <a:pt x="164" y="322"/>
                  </a:cubicBezTo>
                  <a:cubicBezTo>
                    <a:pt x="168" y="322"/>
                    <a:pt x="168" y="322"/>
                    <a:pt x="168" y="322"/>
                  </a:cubicBezTo>
                  <a:cubicBezTo>
                    <a:pt x="172" y="321"/>
                    <a:pt x="169" y="325"/>
                    <a:pt x="169" y="325"/>
                  </a:cubicBezTo>
                  <a:cubicBezTo>
                    <a:pt x="165" y="326"/>
                    <a:pt x="161" y="326"/>
                    <a:pt x="161" y="326"/>
                  </a:cubicBezTo>
                  <a:cubicBezTo>
                    <a:pt x="157" y="327"/>
                    <a:pt x="157" y="327"/>
                    <a:pt x="157" y="327"/>
                  </a:cubicBezTo>
                  <a:cubicBezTo>
                    <a:pt x="157" y="327"/>
                    <a:pt x="157" y="327"/>
                    <a:pt x="153" y="327"/>
                  </a:cubicBezTo>
                  <a:cubicBezTo>
                    <a:pt x="153" y="327"/>
                    <a:pt x="152" y="324"/>
                    <a:pt x="149" y="328"/>
                  </a:cubicBezTo>
                  <a:cubicBezTo>
                    <a:pt x="145" y="329"/>
                    <a:pt x="145" y="329"/>
                    <a:pt x="145" y="329"/>
                  </a:cubicBezTo>
                  <a:cubicBezTo>
                    <a:pt x="150" y="331"/>
                    <a:pt x="150" y="331"/>
                    <a:pt x="153" y="331"/>
                  </a:cubicBezTo>
                  <a:cubicBezTo>
                    <a:pt x="150" y="331"/>
                    <a:pt x="150" y="331"/>
                    <a:pt x="146" y="332"/>
                  </a:cubicBezTo>
                  <a:cubicBezTo>
                    <a:pt x="142" y="333"/>
                    <a:pt x="142" y="333"/>
                    <a:pt x="138" y="333"/>
                  </a:cubicBezTo>
                  <a:cubicBezTo>
                    <a:pt x="142" y="333"/>
                    <a:pt x="145" y="329"/>
                    <a:pt x="141" y="329"/>
                  </a:cubicBezTo>
                  <a:cubicBezTo>
                    <a:pt x="141" y="326"/>
                    <a:pt x="141" y="326"/>
                    <a:pt x="137" y="326"/>
                  </a:cubicBezTo>
                  <a:cubicBezTo>
                    <a:pt x="136" y="323"/>
                    <a:pt x="136" y="323"/>
                    <a:pt x="132" y="323"/>
                  </a:cubicBezTo>
                  <a:cubicBezTo>
                    <a:pt x="128" y="324"/>
                    <a:pt x="128" y="324"/>
                    <a:pt x="128" y="324"/>
                  </a:cubicBezTo>
                  <a:cubicBezTo>
                    <a:pt x="128" y="324"/>
                    <a:pt x="132" y="323"/>
                    <a:pt x="133" y="327"/>
                  </a:cubicBezTo>
                  <a:cubicBezTo>
                    <a:pt x="128" y="324"/>
                    <a:pt x="129" y="327"/>
                    <a:pt x="125" y="328"/>
                  </a:cubicBezTo>
                  <a:cubicBezTo>
                    <a:pt x="124" y="324"/>
                    <a:pt x="125" y="328"/>
                    <a:pt x="125" y="328"/>
                  </a:cubicBezTo>
                  <a:cubicBezTo>
                    <a:pt x="121" y="328"/>
                    <a:pt x="121" y="328"/>
                    <a:pt x="121" y="328"/>
                  </a:cubicBezTo>
                  <a:cubicBezTo>
                    <a:pt x="117" y="332"/>
                    <a:pt x="121" y="332"/>
                    <a:pt x="121" y="328"/>
                  </a:cubicBezTo>
                  <a:cubicBezTo>
                    <a:pt x="125" y="328"/>
                    <a:pt x="129" y="327"/>
                    <a:pt x="129" y="327"/>
                  </a:cubicBezTo>
                  <a:cubicBezTo>
                    <a:pt x="129" y="327"/>
                    <a:pt x="121" y="328"/>
                    <a:pt x="121" y="332"/>
                  </a:cubicBezTo>
                  <a:cubicBezTo>
                    <a:pt x="122" y="335"/>
                    <a:pt x="129" y="331"/>
                    <a:pt x="129" y="331"/>
                  </a:cubicBezTo>
                  <a:cubicBezTo>
                    <a:pt x="126" y="335"/>
                    <a:pt x="117" y="332"/>
                    <a:pt x="118" y="336"/>
                  </a:cubicBezTo>
                  <a:cubicBezTo>
                    <a:pt x="117" y="332"/>
                    <a:pt x="117" y="332"/>
                    <a:pt x="117" y="332"/>
                  </a:cubicBezTo>
                  <a:cubicBezTo>
                    <a:pt x="117" y="332"/>
                    <a:pt x="113" y="330"/>
                    <a:pt x="113" y="333"/>
                  </a:cubicBezTo>
                  <a:cubicBezTo>
                    <a:pt x="113" y="333"/>
                    <a:pt x="113" y="333"/>
                    <a:pt x="109" y="334"/>
                  </a:cubicBezTo>
                  <a:cubicBezTo>
                    <a:pt x="109" y="334"/>
                    <a:pt x="109" y="334"/>
                    <a:pt x="105" y="334"/>
                  </a:cubicBezTo>
                  <a:cubicBezTo>
                    <a:pt x="105" y="334"/>
                    <a:pt x="105" y="334"/>
                    <a:pt x="106" y="338"/>
                  </a:cubicBezTo>
                  <a:cubicBezTo>
                    <a:pt x="106" y="338"/>
                    <a:pt x="98" y="339"/>
                    <a:pt x="103" y="342"/>
                  </a:cubicBezTo>
                  <a:cubicBezTo>
                    <a:pt x="106" y="341"/>
                    <a:pt x="110" y="341"/>
                    <a:pt x="114" y="340"/>
                  </a:cubicBezTo>
                  <a:cubicBezTo>
                    <a:pt x="114" y="340"/>
                    <a:pt x="110" y="341"/>
                    <a:pt x="106" y="341"/>
                  </a:cubicBezTo>
                  <a:cubicBezTo>
                    <a:pt x="103" y="342"/>
                    <a:pt x="103" y="342"/>
                    <a:pt x="103" y="342"/>
                  </a:cubicBezTo>
                  <a:cubicBezTo>
                    <a:pt x="103" y="345"/>
                    <a:pt x="103" y="345"/>
                    <a:pt x="103" y="345"/>
                  </a:cubicBezTo>
                  <a:cubicBezTo>
                    <a:pt x="103" y="342"/>
                    <a:pt x="99" y="342"/>
                    <a:pt x="95" y="346"/>
                  </a:cubicBezTo>
                  <a:cubicBezTo>
                    <a:pt x="95" y="346"/>
                    <a:pt x="95" y="346"/>
                    <a:pt x="95" y="346"/>
                  </a:cubicBezTo>
                  <a:cubicBezTo>
                    <a:pt x="95" y="346"/>
                    <a:pt x="95" y="346"/>
                    <a:pt x="95" y="346"/>
                  </a:cubicBezTo>
                  <a:cubicBezTo>
                    <a:pt x="91" y="347"/>
                    <a:pt x="91" y="347"/>
                    <a:pt x="91" y="347"/>
                  </a:cubicBezTo>
                  <a:cubicBezTo>
                    <a:pt x="96" y="350"/>
                    <a:pt x="96" y="350"/>
                    <a:pt x="96" y="350"/>
                  </a:cubicBezTo>
                  <a:cubicBezTo>
                    <a:pt x="100" y="349"/>
                    <a:pt x="100" y="349"/>
                    <a:pt x="100" y="349"/>
                  </a:cubicBezTo>
                  <a:cubicBezTo>
                    <a:pt x="100" y="349"/>
                    <a:pt x="100" y="349"/>
                    <a:pt x="96" y="350"/>
                  </a:cubicBezTo>
                  <a:cubicBezTo>
                    <a:pt x="100" y="349"/>
                    <a:pt x="104" y="349"/>
                    <a:pt x="104" y="349"/>
                  </a:cubicBezTo>
                  <a:cubicBezTo>
                    <a:pt x="104" y="349"/>
                    <a:pt x="104" y="349"/>
                    <a:pt x="100" y="349"/>
                  </a:cubicBezTo>
                  <a:cubicBezTo>
                    <a:pt x="104" y="349"/>
                    <a:pt x="108" y="348"/>
                    <a:pt x="108" y="348"/>
                  </a:cubicBezTo>
                  <a:cubicBezTo>
                    <a:pt x="104" y="349"/>
                    <a:pt x="100" y="349"/>
                    <a:pt x="100" y="353"/>
                  </a:cubicBezTo>
                  <a:cubicBezTo>
                    <a:pt x="109" y="355"/>
                    <a:pt x="109" y="355"/>
                    <a:pt x="109" y="355"/>
                  </a:cubicBezTo>
                  <a:cubicBezTo>
                    <a:pt x="104" y="352"/>
                    <a:pt x="104" y="352"/>
                    <a:pt x="104" y="352"/>
                  </a:cubicBezTo>
                  <a:cubicBezTo>
                    <a:pt x="100" y="353"/>
                    <a:pt x="100" y="353"/>
                    <a:pt x="100" y="353"/>
                  </a:cubicBezTo>
                  <a:cubicBezTo>
                    <a:pt x="100" y="353"/>
                    <a:pt x="100" y="353"/>
                    <a:pt x="104" y="352"/>
                  </a:cubicBezTo>
                  <a:cubicBezTo>
                    <a:pt x="100" y="353"/>
                    <a:pt x="100" y="353"/>
                    <a:pt x="96" y="354"/>
                  </a:cubicBezTo>
                  <a:cubicBezTo>
                    <a:pt x="96" y="350"/>
                    <a:pt x="96" y="350"/>
                    <a:pt x="96" y="350"/>
                  </a:cubicBezTo>
                  <a:cubicBezTo>
                    <a:pt x="92" y="351"/>
                    <a:pt x="92" y="351"/>
                    <a:pt x="91" y="347"/>
                  </a:cubicBezTo>
                  <a:cubicBezTo>
                    <a:pt x="91" y="347"/>
                    <a:pt x="91" y="347"/>
                    <a:pt x="87" y="348"/>
                  </a:cubicBezTo>
                  <a:cubicBezTo>
                    <a:pt x="87" y="348"/>
                    <a:pt x="83" y="348"/>
                    <a:pt x="84" y="352"/>
                  </a:cubicBezTo>
                  <a:cubicBezTo>
                    <a:pt x="84" y="352"/>
                    <a:pt x="88" y="351"/>
                    <a:pt x="84" y="352"/>
                  </a:cubicBezTo>
                  <a:cubicBezTo>
                    <a:pt x="88" y="351"/>
                    <a:pt x="88" y="351"/>
                    <a:pt x="88" y="351"/>
                  </a:cubicBezTo>
                  <a:cubicBezTo>
                    <a:pt x="92" y="351"/>
                    <a:pt x="92" y="354"/>
                    <a:pt x="92" y="354"/>
                  </a:cubicBezTo>
                  <a:cubicBezTo>
                    <a:pt x="88" y="355"/>
                    <a:pt x="97" y="357"/>
                    <a:pt x="97" y="357"/>
                  </a:cubicBezTo>
                  <a:cubicBezTo>
                    <a:pt x="105" y="359"/>
                    <a:pt x="105" y="359"/>
                    <a:pt x="105" y="359"/>
                  </a:cubicBezTo>
                  <a:cubicBezTo>
                    <a:pt x="101" y="356"/>
                    <a:pt x="101" y="356"/>
                    <a:pt x="101" y="356"/>
                  </a:cubicBezTo>
                  <a:cubicBezTo>
                    <a:pt x="97" y="357"/>
                    <a:pt x="93" y="358"/>
                    <a:pt x="92" y="354"/>
                  </a:cubicBezTo>
                  <a:cubicBezTo>
                    <a:pt x="87" y="348"/>
                    <a:pt x="84" y="355"/>
                    <a:pt x="76" y="356"/>
                  </a:cubicBezTo>
                  <a:cubicBezTo>
                    <a:pt x="76" y="356"/>
                    <a:pt x="80" y="356"/>
                    <a:pt x="80" y="352"/>
                  </a:cubicBezTo>
                  <a:cubicBezTo>
                    <a:pt x="76" y="353"/>
                    <a:pt x="76" y="356"/>
                    <a:pt x="72" y="357"/>
                  </a:cubicBezTo>
                  <a:cubicBezTo>
                    <a:pt x="68" y="357"/>
                    <a:pt x="68" y="354"/>
                    <a:pt x="64" y="355"/>
                  </a:cubicBezTo>
                  <a:cubicBezTo>
                    <a:pt x="60" y="355"/>
                    <a:pt x="53" y="360"/>
                    <a:pt x="57" y="359"/>
                  </a:cubicBezTo>
                  <a:cubicBezTo>
                    <a:pt x="57" y="359"/>
                    <a:pt x="57" y="363"/>
                    <a:pt x="61" y="359"/>
                  </a:cubicBezTo>
                  <a:cubicBezTo>
                    <a:pt x="61" y="359"/>
                    <a:pt x="61" y="362"/>
                    <a:pt x="65" y="362"/>
                  </a:cubicBezTo>
                  <a:cubicBezTo>
                    <a:pt x="61" y="362"/>
                    <a:pt x="61" y="359"/>
                    <a:pt x="57" y="363"/>
                  </a:cubicBezTo>
                  <a:cubicBezTo>
                    <a:pt x="57" y="363"/>
                    <a:pt x="58" y="366"/>
                    <a:pt x="62" y="366"/>
                  </a:cubicBezTo>
                  <a:cubicBezTo>
                    <a:pt x="66" y="365"/>
                    <a:pt x="65" y="362"/>
                    <a:pt x="69" y="361"/>
                  </a:cubicBezTo>
                  <a:cubicBezTo>
                    <a:pt x="73" y="360"/>
                    <a:pt x="77" y="360"/>
                    <a:pt x="77" y="360"/>
                  </a:cubicBezTo>
                  <a:cubicBezTo>
                    <a:pt x="77" y="360"/>
                    <a:pt x="73" y="360"/>
                    <a:pt x="69" y="365"/>
                  </a:cubicBezTo>
                  <a:cubicBezTo>
                    <a:pt x="69" y="365"/>
                    <a:pt x="69" y="365"/>
                    <a:pt x="69" y="365"/>
                  </a:cubicBezTo>
                  <a:cubicBezTo>
                    <a:pt x="77" y="363"/>
                    <a:pt x="84" y="355"/>
                    <a:pt x="93" y="361"/>
                  </a:cubicBezTo>
                  <a:cubicBezTo>
                    <a:pt x="89" y="362"/>
                    <a:pt x="89" y="362"/>
                    <a:pt x="89" y="362"/>
                  </a:cubicBezTo>
                  <a:cubicBezTo>
                    <a:pt x="85" y="362"/>
                    <a:pt x="85" y="362"/>
                    <a:pt x="85" y="362"/>
                  </a:cubicBezTo>
                  <a:cubicBezTo>
                    <a:pt x="81" y="363"/>
                    <a:pt x="81" y="363"/>
                    <a:pt x="81" y="363"/>
                  </a:cubicBezTo>
                  <a:cubicBezTo>
                    <a:pt x="77" y="363"/>
                    <a:pt x="77" y="363"/>
                    <a:pt x="73" y="364"/>
                  </a:cubicBezTo>
                  <a:cubicBezTo>
                    <a:pt x="74" y="367"/>
                    <a:pt x="74" y="367"/>
                    <a:pt x="74" y="367"/>
                  </a:cubicBezTo>
                  <a:cubicBezTo>
                    <a:pt x="74" y="367"/>
                    <a:pt x="74" y="367"/>
                    <a:pt x="74" y="367"/>
                  </a:cubicBezTo>
                  <a:cubicBezTo>
                    <a:pt x="70" y="368"/>
                    <a:pt x="70" y="368"/>
                    <a:pt x="74" y="367"/>
                  </a:cubicBezTo>
                  <a:cubicBezTo>
                    <a:pt x="74" y="371"/>
                    <a:pt x="78" y="367"/>
                    <a:pt x="82" y="366"/>
                  </a:cubicBezTo>
                  <a:cubicBezTo>
                    <a:pt x="78" y="367"/>
                    <a:pt x="74" y="371"/>
                    <a:pt x="70" y="368"/>
                  </a:cubicBezTo>
                  <a:cubicBezTo>
                    <a:pt x="66" y="369"/>
                    <a:pt x="66" y="369"/>
                    <a:pt x="66" y="369"/>
                  </a:cubicBezTo>
                  <a:cubicBezTo>
                    <a:pt x="62" y="369"/>
                    <a:pt x="62" y="369"/>
                    <a:pt x="62" y="369"/>
                  </a:cubicBezTo>
                  <a:cubicBezTo>
                    <a:pt x="62" y="369"/>
                    <a:pt x="62" y="369"/>
                    <a:pt x="58" y="370"/>
                  </a:cubicBezTo>
                  <a:cubicBezTo>
                    <a:pt x="62" y="369"/>
                    <a:pt x="62" y="369"/>
                    <a:pt x="62" y="369"/>
                  </a:cubicBezTo>
                  <a:cubicBezTo>
                    <a:pt x="58" y="366"/>
                    <a:pt x="58" y="366"/>
                    <a:pt x="54" y="370"/>
                  </a:cubicBezTo>
                  <a:cubicBezTo>
                    <a:pt x="58" y="370"/>
                    <a:pt x="54" y="370"/>
                    <a:pt x="54" y="370"/>
                  </a:cubicBezTo>
                  <a:cubicBezTo>
                    <a:pt x="54" y="370"/>
                    <a:pt x="54" y="367"/>
                    <a:pt x="50" y="367"/>
                  </a:cubicBezTo>
                  <a:cubicBezTo>
                    <a:pt x="50" y="371"/>
                    <a:pt x="46" y="371"/>
                    <a:pt x="46" y="371"/>
                  </a:cubicBezTo>
                  <a:cubicBezTo>
                    <a:pt x="46" y="371"/>
                    <a:pt x="42" y="369"/>
                    <a:pt x="42" y="372"/>
                  </a:cubicBezTo>
                  <a:cubicBezTo>
                    <a:pt x="42" y="372"/>
                    <a:pt x="34" y="373"/>
                    <a:pt x="38" y="373"/>
                  </a:cubicBezTo>
                  <a:cubicBezTo>
                    <a:pt x="39" y="376"/>
                    <a:pt x="42" y="372"/>
                    <a:pt x="47" y="375"/>
                  </a:cubicBezTo>
                  <a:cubicBezTo>
                    <a:pt x="43" y="376"/>
                    <a:pt x="43" y="376"/>
                    <a:pt x="43" y="376"/>
                  </a:cubicBezTo>
                  <a:cubicBezTo>
                    <a:pt x="47" y="375"/>
                    <a:pt x="47" y="375"/>
                    <a:pt x="51" y="374"/>
                  </a:cubicBezTo>
                  <a:cubicBezTo>
                    <a:pt x="47" y="375"/>
                    <a:pt x="47" y="375"/>
                    <a:pt x="43" y="376"/>
                  </a:cubicBezTo>
                  <a:cubicBezTo>
                    <a:pt x="39" y="376"/>
                    <a:pt x="39" y="376"/>
                    <a:pt x="39" y="376"/>
                  </a:cubicBezTo>
                  <a:cubicBezTo>
                    <a:pt x="39" y="376"/>
                    <a:pt x="39" y="380"/>
                    <a:pt x="43" y="379"/>
                  </a:cubicBezTo>
                  <a:cubicBezTo>
                    <a:pt x="47" y="379"/>
                    <a:pt x="47" y="375"/>
                    <a:pt x="51" y="374"/>
                  </a:cubicBezTo>
                  <a:cubicBezTo>
                    <a:pt x="55" y="374"/>
                    <a:pt x="55" y="374"/>
                    <a:pt x="55" y="374"/>
                  </a:cubicBezTo>
                  <a:cubicBezTo>
                    <a:pt x="59" y="377"/>
                    <a:pt x="59" y="377"/>
                    <a:pt x="59" y="377"/>
                  </a:cubicBezTo>
                  <a:cubicBezTo>
                    <a:pt x="56" y="381"/>
                    <a:pt x="71" y="375"/>
                    <a:pt x="71" y="379"/>
                  </a:cubicBezTo>
                  <a:cubicBezTo>
                    <a:pt x="68" y="379"/>
                    <a:pt x="68" y="379"/>
                    <a:pt x="64" y="380"/>
                  </a:cubicBezTo>
                  <a:cubicBezTo>
                    <a:pt x="60" y="380"/>
                    <a:pt x="60" y="380"/>
                    <a:pt x="60" y="384"/>
                  </a:cubicBezTo>
                  <a:cubicBezTo>
                    <a:pt x="60" y="384"/>
                    <a:pt x="57" y="388"/>
                    <a:pt x="61" y="387"/>
                  </a:cubicBezTo>
                  <a:cubicBezTo>
                    <a:pt x="65" y="387"/>
                    <a:pt x="64" y="383"/>
                    <a:pt x="69" y="386"/>
                  </a:cubicBezTo>
                  <a:cubicBezTo>
                    <a:pt x="65" y="387"/>
                    <a:pt x="65" y="387"/>
                    <a:pt x="61" y="387"/>
                  </a:cubicBezTo>
                  <a:cubicBezTo>
                    <a:pt x="61" y="387"/>
                    <a:pt x="61" y="387"/>
                    <a:pt x="57" y="388"/>
                  </a:cubicBezTo>
                  <a:cubicBezTo>
                    <a:pt x="60" y="384"/>
                    <a:pt x="64" y="383"/>
                    <a:pt x="60" y="380"/>
                  </a:cubicBezTo>
                  <a:cubicBezTo>
                    <a:pt x="55" y="377"/>
                    <a:pt x="55" y="377"/>
                    <a:pt x="55" y="377"/>
                  </a:cubicBezTo>
                  <a:cubicBezTo>
                    <a:pt x="55" y="374"/>
                    <a:pt x="47" y="375"/>
                    <a:pt x="47" y="379"/>
                  </a:cubicBezTo>
                  <a:cubicBezTo>
                    <a:pt x="43" y="379"/>
                    <a:pt x="43" y="379"/>
                    <a:pt x="43" y="379"/>
                  </a:cubicBezTo>
                  <a:cubicBezTo>
                    <a:pt x="43" y="379"/>
                    <a:pt x="43" y="379"/>
                    <a:pt x="43" y="379"/>
                  </a:cubicBezTo>
                  <a:cubicBezTo>
                    <a:pt x="44" y="383"/>
                    <a:pt x="44" y="386"/>
                    <a:pt x="48" y="386"/>
                  </a:cubicBezTo>
                  <a:cubicBezTo>
                    <a:pt x="44" y="386"/>
                    <a:pt x="49" y="389"/>
                    <a:pt x="49" y="389"/>
                  </a:cubicBezTo>
                  <a:cubicBezTo>
                    <a:pt x="48" y="386"/>
                    <a:pt x="44" y="383"/>
                    <a:pt x="40" y="383"/>
                  </a:cubicBezTo>
                  <a:cubicBezTo>
                    <a:pt x="39" y="380"/>
                    <a:pt x="32" y="384"/>
                    <a:pt x="28" y="385"/>
                  </a:cubicBezTo>
                  <a:cubicBezTo>
                    <a:pt x="32" y="388"/>
                    <a:pt x="32" y="388"/>
                    <a:pt x="32" y="388"/>
                  </a:cubicBezTo>
                  <a:cubicBezTo>
                    <a:pt x="32" y="388"/>
                    <a:pt x="32" y="384"/>
                    <a:pt x="28" y="388"/>
                  </a:cubicBezTo>
                  <a:cubicBezTo>
                    <a:pt x="33" y="391"/>
                    <a:pt x="37" y="391"/>
                    <a:pt x="41" y="390"/>
                  </a:cubicBezTo>
                  <a:cubicBezTo>
                    <a:pt x="37" y="391"/>
                    <a:pt x="37" y="391"/>
                    <a:pt x="33" y="391"/>
                  </a:cubicBezTo>
                  <a:cubicBezTo>
                    <a:pt x="33" y="391"/>
                    <a:pt x="33" y="391"/>
                    <a:pt x="29" y="392"/>
                  </a:cubicBezTo>
                  <a:cubicBezTo>
                    <a:pt x="29" y="392"/>
                    <a:pt x="29" y="392"/>
                    <a:pt x="26" y="396"/>
                  </a:cubicBezTo>
                  <a:cubicBezTo>
                    <a:pt x="29" y="392"/>
                    <a:pt x="32" y="388"/>
                    <a:pt x="28" y="388"/>
                  </a:cubicBezTo>
                  <a:cubicBezTo>
                    <a:pt x="25" y="389"/>
                    <a:pt x="25" y="389"/>
                    <a:pt x="21" y="390"/>
                  </a:cubicBezTo>
                  <a:cubicBezTo>
                    <a:pt x="21" y="393"/>
                    <a:pt x="21" y="393"/>
                    <a:pt x="21" y="393"/>
                  </a:cubicBezTo>
                  <a:cubicBezTo>
                    <a:pt x="21" y="390"/>
                    <a:pt x="21" y="390"/>
                    <a:pt x="21" y="390"/>
                  </a:cubicBezTo>
                  <a:cubicBezTo>
                    <a:pt x="17" y="390"/>
                    <a:pt x="17" y="390"/>
                    <a:pt x="17" y="390"/>
                  </a:cubicBezTo>
                  <a:cubicBezTo>
                    <a:pt x="17" y="390"/>
                    <a:pt x="13" y="391"/>
                    <a:pt x="13" y="394"/>
                  </a:cubicBezTo>
                  <a:cubicBezTo>
                    <a:pt x="13" y="394"/>
                    <a:pt x="21" y="393"/>
                    <a:pt x="17" y="394"/>
                  </a:cubicBezTo>
                  <a:cubicBezTo>
                    <a:pt x="17" y="394"/>
                    <a:pt x="18" y="397"/>
                    <a:pt x="14" y="398"/>
                  </a:cubicBezTo>
                  <a:cubicBezTo>
                    <a:pt x="17" y="394"/>
                    <a:pt x="9" y="391"/>
                    <a:pt x="9" y="391"/>
                  </a:cubicBezTo>
                  <a:cubicBezTo>
                    <a:pt x="8" y="388"/>
                    <a:pt x="1" y="392"/>
                    <a:pt x="5" y="392"/>
                  </a:cubicBezTo>
                  <a:cubicBezTo>
                    <a:pt x="5" y="395"/>
                    <a:pt x="5" y="395"/>
                    <a:pt x="5" y="395"/>
                  </a:cubicBezTo>
                  <a:cubicBezTo>
                    <a:pt x="5" y="392"/>
                    <a:pt x="14" y="398"/>
                    <a:pt x="14" y="398"/>
                  </a:cubicBezTo>
                  <a:cubicBezTo>
                    <a:pt x="10" y="398"/>
                    <a:pt x="10" y="398"/>
                    <a:pt x="10" y="398"/>
                  </a:cubicBezTo>
                  <a:cubicBezTo>
                    <a:pt x="6" y="399"/>
                    <a:pt x="6" y="399"/>
                    <a:pt x="6" y="399"/>
                  </a:cubicBezTo>
                  <a:cubicBezTo>
                    <a:pt x="6" y="402"/>
                    <a:pt x="6" y="402"/>
                    <a:pt x="6" y="402"/>
                  </a:cubicBezTo>
                  <a:cubicBezTo>
                    <a:pt x="10" y="402"/>
                    <a:pt x="14" y="401"/>
                    <a:pt x="14" y="401"/>
                  </a:cubicBezTo>
                  <a:cubicBezTo>
                    <a:pt x="18" y="401"/>
                    <a:pt x="22" y="400"/>
                    <a:pt x="26" y="400"/>
                  </a:cubicBezTo>
                  <a:cubicBezTo>
                    <a:pt x="26" y="400"/>
                    <a:pt x="29" y="395"/>
                    <a:pt x="30" y="399"/>
                  </a:cubicBezTo>
                  <a:cubicBezTo>
                    <a:pt x="30" y="399"/>
                    <a:pt x="26" y="400"/>
                    <a:pt x="22" y="400"/>
                  </a:cubicBezTo>
                  <a:cubicBezTo>
                    <a:pt x="26" y="400"/>
                    <a:pt x="30" y="399"/>
                    <a:pt x="30" y="399"/>
                  </a:cubicBezTo>
                  <a:cubicBezTo>
                    <a:pt x="34" y="398"/>
                    <a:pt x="38" y="398"/>
                    <a:pt x="42" y="397"/>
                  </a:cubicBezTo>
                  <a:cubicBezTo>
                    <a:pt x="42" y="397"/>
                    <a:pt x="46" y="400"/>
                    <a:pt x="46" y="397"/>
                  </a:cubicBezTo>
                  <a:cubicBezTo>
                    <a:pt x="50" y="396"/>
                    <a:pt x="54" y="396"/>
                    <a:pt x="58" y="395"/>
                  </a:cubicBezTo>
                  <a:cubicBezTo>
                    <a:pt x="54" y="396"/>
                    <a:pt x="50" y="396"/>
                    <a:pt x="50" y="396"/>
                  </a:cubicBezTo>
                  <a:cubicBezTo>
                    <a:pt x="46" y="400"/>
                    <a:pt x="46" y="400"/>
                    <a:pt x="46" y="400"/>
                  </a:cubicBezTo>
                  <a:cubicBezTo>
                    <a:pt x="42" y="401"/>
                    <a:pt x="38" y="398"/>
                    <a:pt x="34" y="398"/>
                  </a:cubicBezTo>
                  <a:cubicBezTo>
                    <a:pt x="34" y="402"/>
                    <a:pt x="38" y="401"/>
                    <a:pt x="38" y="401"/>
                  </a:cubicBezTo>
                  <a:cubicBezTo>
                    <a:pt x="34" y="402"/>
                    <a:pt x="34" y="398"/>
                    <a:pt x="30" y="402"/>
                  </a:cubicBezTo>
                  <a:cubicBezTo>
                    <a:pt x="30" y="402"/>
                    <a:pt x="31" y="406"/>
                    <a:pt x="27" y="403"/>
                  </a:cubicBezTo>
                  <a:cubicBezTo>
                    <a:pt x="30" y="402"/>
                    <a:pt x="34" y="398"/>
                    <a:pt x="30" y="399"/>
                  </a:cubicBezTo>
                  <a:cubicBezTo>
                    <a:pt x="26" y="400"/>
                    <a:pt x="23" y="404"/>
                    <a:pt x="23" y="404"/>
                  </a:cubicBezTo>
                  <a:cubicBezTo>
                    <a:pt x="22" y="400"/>
                    <a:pt x="22" y="400"/>
                    <a:pt x="22" y="400"/>
                  </a:cubicBezTo>
                  <a:cubicBezTo>
                    <a:pt x="22" y="400"/>
                    <a:pt x="18" y="401"/>
                    <a:pt x="14" y="401"/>
                  </a:cubicBezTo>
                  <a:cubicBezTo>
                    <a:pt x="10" y="402"/>
                    <a:pt x="10" y="402"/>
                    <a:pt x="10" y="402"/>
                  </a:cubicBezTo>
                  <a:cubicBezTo>
                    <a:pt x="7" y="406"/>
                    <a:pt x="7" y="406"/>
                    <a:pt x="7" y="406"/>
                  </a:cubicBezTo>
                  <a:cubicBezTo>
                    <a:pt x="11" y="405"/>
                    <a:pt x="11" y="405"/>
                    <a:pt x="11" y="405"/>
                  </a:cubicBezTo>
                  <a:cubicBezTo>
                    <a:pt x="7" y="406"/>
                    <a:pt x="7" y="406"/>
                    <a:pt x="7" y="406"/>
                  </a:cubicBezTo>
                  <a:cubicBezTo>
                    <a:pt x="11" y="405"/>
                    <a:pt x="7" y="409"/>
                    <a:pt x="7" y="409"/>
                  </a:cubicBezTo>
                  <a:cubicBezTo>
                    <a:pt x="3" y="406"/>
                    <a:pt x="3" y="406"/>
                    <a:pt x="3" y="410"/>
                  </a:cubicBezTo>
                  <a:cubicBezTo>
                    <a:pt x="0" y="414"/>
                    <a:pt x="11" y="409"/>
                    <a:pt x="15" y="408"/>
                  </a:cubicBezTo>
                  <a:cubicBezTo>
                    <a:pt x="12" y="412"/>
                    <a:pt x="7" y="409"/>
                    <a:pt x="4" y="414"/>
                  </a:cubicBezTo>
                  <a:cubicBezTo>
                    <a:pt x="8" y="413"/>
                    <a:pt x="8" y="413"/>
                    <a:pt x="8" y="413"/>
                  </a:cubicBezTo>
                  <a:cubicBezTo>
                    <a:pt x="8" y="413"/>
                    <a:pt x="8" y="413"/>
                    <a:pt x="8" y="413"/>
                  </a:cubicBezTo>
                  <a:cubicBezTo>
                    <a:pt x="12" y="412"/>
                    <a:pt x="12" y="412"/>
                    <a:pt x="16" y="412"/>
                  </a:cubicBezTo>
                  <a:cubicBezTo>
                    <a:pt x="12" y="412"/>
                    <a:pt x="4" y="414"/>
                    <a:pt x="8" y="416"/>
                  </a:cubicBezTo>
                  <a:cubicBezTo>
                    <a:pt x="12" y="416"/>
                    <a:pt x="16" y="415"/>
                    <a:pt x="16" y="415"/>
                  </a:cubicBezTo>
                  <a:cubicBezTo>
                    <a:pt x="16" y="415"/>
                    <a:pt x="16" y="415"/>
                    <a:pt x="16" y="415"/>
                  </a:cubicBezTo>
                  <a:cubicBezTo>
                    <a:pt x="12" y="416"/>
                    <a:pt x="12" y="416"/>
                    <a:pt x="12" y="416"/>
                  </a:cubicBezTo>
                  <a:cubicBezTo>
                    <a:pt x="12" y="416"/>
                    <a:pt x="4" y="417"/>
                    <a:pt x="1" y="421"/>
                  </a:cubicBezTo>
                  <a:cubicBezTo>
                    <a:pt x="9" y="420"/>
                    <a:pt x="9" y="420"/>
                    <a:pt x="9" y="420"/>
                  </a:cubicBezTo>
                  <a:cubicBezTo>
                    <a:pt x="5" y="421"/>
                    <a:pt x="5" y="421"/>
                    <a:pt x="5" y="421"/>
                  </a:cubicBezTo>
                  <a:cubicBezTo>
                    <a:pt x="5" y="421"/>
                    <a:pt x="9" y="420"/>
                    <a:pt x="5" y="421"/>
                  </a:cubicBezTo>
                  <a:cubicBezTo>
                    <a:pt x="5" y="424"/>
                    <a:pt x="9" y="424"/>
                    <a:pt x="9" y="420"/>
                  </a:cubicBezTo>
                  <a:cubicBezTo>
                    <a:pt x="9" y="424"/>
                    <a:pt x="9" y="424"/>
                    <a:pt x="9" y="424"/>
                  </a:cubicBezTo>
                  <a:cubicBezTo>
                    <a:pt x="9" y="424"/>
                    <a:pt x="5" y="424"/>
                    <a:pt x="1" y="425"/>
                  </a:cubicBezTo>
                  <a:cubicBezTo>
                    <a:pt x="5" y="424"/>
                    <a:pt x="5" y="424"/>
                    <a:pt x="5" y="424"/>
                  </a:cubicBezTo>
                  <a:cubicBezTo>
                    <a:pt x="2" y="428"/>
                    <a:pt x="9" y="424"/>
                    <a:pt x="14" y="426"/>
                  </a:cubicBezTo>
                  <a:cubicBezTo>
                    <a:pt x="10" y="427"/>
                    <a:pt x="14" y="426"/>
                    <a:pt x="10" y="427"/>
                  </a:cubicBezTo>
                  <a:cubicBezTo>
                    <a:pt x="10" y="427"/>
                    <a:pt x="10" y="427"/>
                    <a:pt x="10" y="427"/>
                  </a:cubicBezTo>
                  <a:cubicBezTo>
                    <a:pt x="6" y="428"/>
                    <a:pt x="6" y="428"/>
                    <a:pt x="6" y="428"/>
                  </a:cubicBezTo>
                  <a:cubicBezTo>
                    <a:pt x="10" y="427"/>
                    <a:pt x="10" y="427"/>
                    <a:pt x="10" y="427"/>
                  </a:cubicBezTo>
                  <a:cubicBezTo>
                    <a:pt x="10" y="427"/>
                    <a:pt x="10" y="427"/>
                    <a:pt x="10" y="427"/>
                  </a:cubicBezTo>
                  <a:cubicBezTo>
                    <a:pt x="10" y="431"/>
                    <a:pt x="14" y="430"/>
                    <a:pt x="14" y="430"/>
                  </a:cubicBezTo>
                  <a:cubicBezTo>
                    <a:pt x="14" y="430"/>
                    <a:pt x="26" y="425"/>
                    <a:pt x="30" y="424"/>
                  </a:cubicBezTo>
                  <a:cubicBezTo>
                    <a:pt x="30" y="428"/>
                    <a:pt x="34" y="424"/>
                    <a:pt x="37" y="423"/>
                  </a:cubicBezTo>
                  <a:cubicBezTo>
                    <a:pt x="34" y="424"/>
                    <a:pt x="37" y="423"/>
                    <a:pt x="41" y="422"/>
                  </a:cubicBezTo>
                  <a:cubicBezTo>
                    <a:pt x="46" y="425"/>
                    <a:pt x="46" y="425"/>
                    <a:pt x="46" y="425"/>
                  </a:cubicBezTo>
                  <a:cubicBezTo>
                    <a:pt x="50" y="425"/>
                    <a:pt x="53" y="421"/>
                    <a:pt x="49" y="421"/>
                  </a:cubicBezTo>
                  <a:cubicBezTo>
                    <a:pt x="49" y="421"/>
                    <a:pt x="49" y="421"/>
                    <a:pt x="49" y="421"/>
                  </a:cubicBezTo>
                  <a:cubicBezTo>
                    <a:pt x="49" y="418"/>
                    <a:pt x="49" y="418"/>
                    <a:pt x="49" y="418"/>
                  </a:cubicBezTo>
                  <a:cubicBezTo>
                    <a:pt x="53" y="417"/>
                    <a:pt x="53" y="417"/>
                    <a:pt x="53" y="417"/>
                  </a:cubicBezTo>
                  <a:cubicBezTo>
                    <a:pt x="52" y="414"/>
                    <a:pt x="56" y="413"/>
                    <a:pt x="56" y="413"/>
                  </a:cubicBezTo>
                  <a:cubicBezTo>
                    <a:pt x="56" y="413"/>
                    <a:pt x="56" y="413"/>
                    <a:pt x="57" y="417"/>
                  </a:cubicBezTo>
                  <a:cubicBezTo>
                    <a:pt x="53" y="417"/>
                    <a:pt x="53" y="417"/>
                    <a:pt x="53" y="417"/>
                  </a:cubicBezTo>
                  <a:cubicBezTo>
                    <a:pt x="53" y="421"/>
                    <a:pt x="57" y="420"/>
                    <a:pt x="57" y="420"/>
                  </a:cubicBezTo>
                  <a:cubicBezTo>
                    <a:pt x="57" y="420"/>
                    <a:pt x="61" y="420"/>
                    <a:pt x="65" y="419"/>
                  </a:cubicBezTo>
                  <a:cubicBezTo>
                    <a:pt x="69" y="415"/>
                    <a:pt x="69" y="415"/>
                    <a:pt x="69" y="415"/>
                  </a:cubicBezTo>
                  <a:cubicBezTo>
                    <a:pt x="69" y="418"/>
                    <a:pt x="69" y="418"/>
                    <a:pt x="69" y="418"/>
                  </a:cubicBezTo>
                  <a:cubicBezTo>
                    <a:pt x="65" y="419"/>
                    <a:pt x="65" y="419"/>
                    <a:pt x="61" y="420"/>
                  </a:cubicBezTo>
                  <a:cubicBezTo>
                    <a:pt x="61" y="420"/>
                    <a:pt x="62" y="423"/>
                    <a:pt x="66" y="423"/>
                  </a:cubicBezTo>
                  <a:cubicBezTo>
                    <a:pt x="65" y="419"/>
                    <a:pt x="69" y="418"/>
                    <a:pt x="69" y="418"/>
                  </a:cubicBezTo>
                  <a:cubicBezTo>
                    <a:pt x="73" y="418"/>
                    <a:pt x="73" y="418"/>
                    <a:pt x="77" y="417"/>
                  </a:cubicBezTo>
                  <a:cubicBezTo>
                    <a:pt x="73" y="418"/>
                    <a:pt x="73" y="418"/>
                    <a:pt x="73" y="414"/>
                  </a:cubicBezTo>
                  <a:cubicBezTo>
                    <a:pt x="73" y="414"/>
                    <a:pt x="73" y="414"/>
                    <a:pt x="73" y="414"/>
                  </a:cubicBezTo>
                  <a:cubicBezTo>
                    <a:pt x="72" y="411"/>
                    <a:pt x="76" y="410"/>
                    <a:pt x="72" y="411"/>
                  </a:cubicBezTo>
                  <a:cubicBezTo>
                    <a:pt x="76" y="410"/>
                    <a:pt x="80" y="406"/>
                    <a:pt x="80" y="406"/>
                  </a:cubicBezTo>
                  <a:cubicBezTo>
                    <a:pt x="80" y="410"/>
                    <a:pt x="72" y="411"/>
                    <a:pt x="73" y="414"/>
                  </a:cubicBezTo>
                  <a:cubicBezTo>
                    <a:pt x="77" y="417"/>
                    <a:pt x="77" y="417"/>
                    <a:pt x="77" y="417"/>
                  </a:cubicBezTo>
                  <a:cubicBezTo>
                    <a:pt x="81" y="417"/>
                    <a:pt x="84" y="413"/>
                    <a:pt x="84" y="413"/>
                  </a:cubicBezTo>
                  <a:cubicBezTo>
                    <a:pt x="85" y="416"/>
                    <a:pt x="77" y="417"/>
                    <a:pt x="77" y="417"/>
                  </a:cubicBezTo>
                  <a:cubicBezTo>
                    <a:pt x="78" y="421"/>
                    <a:pt x="78" y="421"/>
                    <a:pt x="78" y="421"/>
                  </a:cubicBezTo>
                  <a:cubicBezTo>
                    <a:pt x="74" y="421"/>
                    <a:pt x="69" y="418"/>
                    <a:pt x="66" y="423"/>
                  </a:cubicBezTo>
                  <a:cubicBezTo>
                    <a:pt x="62" y="427"/>
                    <a:pt x="74" y="425"/>
                    <a:pt x="71" y="429"/>
                  </a:cubicBezTo>
                  <a:cubicBezTo>
                    <a:pt x="71" y="429"/>
                    <a:pt x="70" y="426"/>
                    <a:pt x="66" y="426"/>
                  </a:cubicBezTo>
                  <a:cubicBezTo>
                    <a:pt x="62" y="427"/>
                    <a:pt x="62" y="427"/>
                    <a:pt x="62" y="427"/>
                  </a:cubicBezTo>
                  <a:cubicBezTo>
                    <a:pt x="66" y="426"/>
                    <a:pt x="66" y="426"/>
                    <a:pt x="66" y="423"/>
                  </a:cubicBezTo>
                  <a:cubicBezTo>
                    <a:pt x="62" y="423"/>
                    <a:pt x="62" y="423"/>
                    <a:pt x="62" y="423"/>
                  </a:cubicBezTo>
                  <a:cubicBezTo>
                    <a:pt x="62" y="423"/>
                    <a:pt x="61" y="420"/>
                    <a:pt x="57" y="420"/>
                  </a:cubicBezTo>
                  <a:cubicBezTo>
                    <a:pt x="53" y="421"/>
                    <a:pt x="53" y="421"/>
                    <a:pt x="53" y="421"/>
                  </a:cubicBezTo>
                  <a:cubicBezTo>
                    <a:pt x="53" y="421"/>
                    <a:pt x="54" y="424"/>
                    <a:pt x="50" y="425"/>
                  </a:cubicBezTo>
                  <a:cubicBezTo>
                    <a:pt x="46" y="425"/>
                    <a:pt x="46" y="425"/>
                    <a:pt x="46" y="425"/>
                  </a:cubicBezTo>
                  <a:cubicBezTo>
                    <a:pt x="46" y="429"/>
                    <a:pt x="46" y="429"/>
                    <a:pt x="46" y="429"/>
                  </a:cubicBezTo>
                  <a:cubicBezTo>
                    <a:pt x="46" y="425"/>
                    <a:pt x="46" y="425"/>
                    <a:pt x="46" y="425"/>
                  </a:cubicBezTo>
                  <a:cubicBezTo>
                    <a:pt x="42" y="426"/>
                    <a:pt x="42" y="426"/>
                    <a:pt x="42" y="426"/>
                  </a:cubicBezTo>
                  <a:cubicBezTo>
                    <a:pt x="46" y="425"/>
                    <a:pt x="38" y="427"/>
                    <a:pt x="38" y="427"/>
                  </a:cubicBezTo>
                  <a:cubicBezTo>
                    <a:pt x="34" y="427"/>
                    <a:pt x="26" y="428"/>
                    <a:pt x="30" y="428"/>
                  </a:cubicBezTo>
                  <a:cubicBezTo>
                    <a:pt x="26" y="428"/>
                    <a:pt x="30" y="428"/>
                    <a:pt x="26" y="428"/>
                  </a:cubicBezTo>
                  <a:cubicBezTo>
                    <a:pt x="26" y="428"/>
                    <a:pt x="22" y="429"/>
                    <a:pt x="26" y="428"/>
                  </a:cubicBezTo>
                  <a:cubicBezTo>
                    <a:pt x="22" y="429"/>
                    <a:pt x="18" y="429"/>
                    <a:pt x="19" y="433"/>
                  </a:cubicBezTo>
                  <a:cubicBezTo>
                    <a:pt x="14" y="430"/>
                    <a:pt x="6" y="431"/>
                    <a:pt x="6" y="431"/>
                  </a:cubicBezTo>
                  <a:cubicBezTo>
                    <a:pt x="3" y="435"/>
                    <a:pt x="7" y="438"/>
                    <a:pt x="11" y="434"/>
                  </a:cubicBezTo>
                  <a:cubicBezTo>
                    <a:pt x="11" y="434"/>
                    <a:pt x="11" y="434"/>
                    <a:pt x="11" y="434"/>
                  </a:cubicBezTo>
                  <a:cubicBezTo>
                    <a:pt x="7" y="435"/>
                    <a:pt x="7" y="435"/>
                    <a:pt x="7" y="435"/>
                  </a:cubicBezTo>
                  <a:cubicBezTo>
                    <a:pt x="7" y="438"/>
                    <a:pt x="7" y="438"/>
                    <a:pt x="7" y="438"/>
                  </a:cubicBezTo>
                  <a:cubicBezTo>
                    <a:pt x="7" y="435"/>
                    <a:pt x="7" y="435"/>
                    <a:pt x="3" y="435"/>
                  </a:cubicBezTo>
                  <a:cubicBezTo>
                    <a:pt x="7" y="438"/>
                    <a:pt x="7" y="438"/>
                    <a:pt x="12" y="441"/>
                  </a:cubicBezTo>
                  <a:cubicBezTo>
                    <a:pt x="15" y="437"/>
                    <a:pt x="15" y="437"/>
                    <a:pt x="15" y="437"/>
                  </a:cubicBezTo>
                  <a:cubicBezTo>
                    <a:pt x="19" y="436"/>
                    <a:pt x="19" y="436"/>
                    <a:pt x="19" y="436"/>
                  </a:cubicBezTo>
                  <a:cubicBezTo>
                    <a:pt x="19" y="436"/>
                    <a:pt x="19" y="436"/>
                    <a:pt x="23" y="436"/>
                  </a:cubicBezTo>
                  <a:cubicBezTo>
                    <a:pt x="19" y="436"/>
                    <a:pt x="19" y="436"/>
                    <a:pt x="15" y="437"/>
                  </a:cubicBezTo>
                  <a:cubicBezTo>
                    <a:pt x="12" y="441"/>
                    <a:pt x="12" y="441"/>
                    <a:pt x="12" y="441"/>
                  </a:cubicBezTo>
                  <a:cubicBezTo>
                    <a:pt x="16" y="441"/>
                    <a:pt x="20" y="443"/>
                    <a:pt x="20" y="443"/>
                  </a:cubicBezTo>
                  <a:cubicBezTo>
                    <a:pt x="16" y="444"/>
                    <a:pt x="16" y="444"/>
                    <a:pt x="16" y="444"/>
                  </a:cubicBezTo>
                  <a:cubicBezTo>
                    <a:pt x="16" y="444"/>
                    <a:pt x="16" y="444"/>
                    <a:pt x="20" y="443"/>
                  </a:cubicBezTo>
                  <a:cubicBezTo>
                    <a:pt x="16" y="444"/>
                    <a:pt x="16" y="444"/>
                    <a:pt x="16" y="444"/>
                  </a:cubicBezTo>
                  <a:cubicBezTo>
                    <a:pt x="16" y="444"/>
                    <a:pt x="16" y="441"/>
                    <a:pt x="12" y="441"/>
                  </a:cubicBezTo>
                  <a:cubicBezTo>
                    <a:pt x="8" y="442"/>
                    <a:pt x="3" y="439"/>
                    <a:pt x="4" y="442"/>
                  </a:cubicBezTo>
                  <a:cubicBezTo>
                    <a:pt x="4" y="442"/>
                    <a:pt x="8" y="442"/>
                    <a:pt x="8" y="445"/>
                  </a:cubicBezTo>
                  <a:cubicBezTo>
                    <a:pt x="8" y="442"/>
                    <a:pt x="12" y="445"/>
                    <a:pt x="12" y="445"/>
                  </a:cubicBezTo>
                  <a:cubicBezTo>
                    <a:pt x="8" y="445"/>
                    <a:pt x="8" y="445"/>
                    <a:pt x="8" y="445"/>
                  </a:cubicBezTo>
                  <a:cubicBezTo>
                    <a:pt x="13" y="448"/>
                    <a:pt x="13" y="448"/>
                    <a:pt x="13" y="448"/>
                  </a:cubicBezTo>
                  <a:cubicBezTo>
                    <a:pt x="17" y="448"/>
                    <a:pt x="17" y="448"/>
                    <a:pt x="17" y="448"/>
                  </a:cubicBezTo>
                  <a:cubicBezTo>
                    <a:pt x="17" y="448"/>
                    <a:pt x="21" y="447"/>
                    <a:pt x="24" y="443"/>
                  </a:cubicBezTo>
                  <a:cubicBezTo>
                    <a:pt x="24" y="443"/>
                    <a:pt x="24" y="439"/>
                    <a:pt x="28" y="439"/>
                  </a:cubicBezTo>
                  <a:cubicBezTo>
                    <a:pt x="28" y="439"/>
                    <a:pt x="24" y="439"/>
                    <a:pt x="24" y="443"/>
                  </a:cubicBezTo>
                  <a:cubicBezTo>
                    <a:pt x="28" y="442"/>
                    <a:pt x="28" y="442"/>
                    <a:pt x="28" y="442"/>
                  </a:cubicBezTo>
                  <a:cubicBezTo>
                    <a:pt x="28" y="442"/>
                    <a:pt x="28" y="442"/>
                    <a:pt x="29" y="446"/>
                  </a:cubicBezTo>
                  <a:cubicBezTo>
                    <a:pt x="29" y="449"/>
                    <a:pt x="29" y="449"/>
                    <a:pt x="29" y="449"/>
                  </a:cubicBezTo>
                  <a:cubicBezTo>
                    <a:pt x="26" y="453"/>
                    <a:pt x="21" y="451"/>
                    <a:pt x="21" y="451"/>
                  </a:cubicBezTo>
                  <a:cubicBezTo>
                    <a:pt x="17" y="451"/>
                    <a:pt x="17" y="448"/>
                    <a:pt x="13" y="452"/>
                  </a:cubicBezTo>
                  <a:cubicBezTo>
                    <a:pt x="13" y="452"/>
                    <a:pt x="18" y="455"/>
                    <a:pt x="14" y="455"/>
                  </a:cubicBezTo>
                  <a:cubicBezTo>
                    <a:pt x="10" y="456"/>
                    <a:pt x="14" y="455"/>
                    <a:pt x="14" y="459"/>
                  </a:cubicBezTo>
                  <a:cubicBezTo>
                    <a:pt x="14" y="459"/>
                    <a:pt x="14" y="459"/>
                    <a:pt x="14" y="459"/>
                  </a:cubicBezTo>
                  <a:cubicBezTo>
                    <a:pt x="10" y="459"/>
                    <a:pt x="14" y="459"/>
                    <a:pt x="18" y="458"/>
                  </a:cubicBezTo>
                  <a:cubicBezTo>
                    <a:pt x="14" y="459"/>
                    <a:pt x="14" y="459"/>
                    <a:pt x="15" y="462"/>
                  </a:cubicBezTo>
                  <a:cubicBezTo>
                    <a:pt x="15" y="462"/>
                    <a:pt x="18" y="458"/>
                    <a:pt x="19" y="462"/>
                  </a:cubicBezTo>
                  <a:cubicBezTo>
                    <a:pt x="15" y="462"/>
                    <a:pt x="19" y="462"/>
                    <a:pt x="19" y="462"/>
                  </a:cubicBezTo>
                  <a:cubicBezTo>
                    <a:pt x="19" y="462"/>
                    <a:pt x="23" y="461"/>
                    <a:pt x="22" y="458"/>
                  </a:cubicBezTo>
                  <a:cubicBezTo>
                    <a:pt x="26" y="453"/>
                    <a:pt x="26" y="453"/>
                    <a:pt x="26" y="453"/>
                  </a:cubicBezTo>
                  <a:cubicBezTo>
                    <a:pt x="30" y="453"/>
                    <a:pt x="30" y="453"/>
                    <a:pt x="30" y="453"/>
                  </a:cubicBezTo>
                  <a:cubicBezTo>
                    <a:pt x="26" y="457"/>
                    <a:pt x="26" y="457"/>
                    <a:pt x="26" y="457"/>
                  </a:cubicBezTo>
                  <a:cubicBezTo>
                    <a:pt x="26" y="457"/>
                    <a:pt x="26" y="457"/>
                    <a:pt x="26" y="457"/>
                  </a:cubicBezTo>
                  <a:cubicBezTo>
                    <a:pt x="26" y="457"/>
                    <a:pt x="26" y="457"/>
                    <a:pt x="26" y="457"/>
                  </a:cubicBezTo>
                  <a:cubicBezTo>
                    <a:pt x="26" y="457"/>
                    <a:pt x="26" y="457"/>
                    <a:pt x="30" y="456"/>
                  </a:cubicBezTo>
                  <a:cubicBezTo>
                    <a:pt x="27" y="461"/>
                    <a:pt x="23" y="461"/>
                    <a:pt x="23" y="461"/>
                  </a:cubicBezTo>
                  <a:cubicBezTo>
                    <a:pt x="31" y="460"/>
                    <a:pt x="31" y="460"/>
                    <a:pt x="31" y="460"/>
                  </a:cubicBezTo>
                  <a:cubicBezTo>
                    <a:pt x="31" y="460"/>
                    <a:pt x="27" y="461"/>
                    <a:pt x="31" y="463"/>
                  </a:cubicBezTo>
                  <a:cubicBezTo>
                    <a:pt x="27" y="464"/>
                    <a:pt x="32" y="471"/>
                    <a:pt x="32" y="467"/>
                  </a:cubicBezTo>
                  <a:cubicBezTo>
                    <a:pt x="36" y="466"/>
                    <a:pt x="36" y="466"/>
                    <a:pt x="36" y="466"/>
                  </a:cubicBezTo>
                  <a:cubicBezTo>
                    <a:pt x="35" y="463"/>
                    <a:pt x="35" y="459"/>
                    <a:pt x="35" y="459"/>
                  </a:cubicBezTo>
                  <a:cubicBezTo>
                    <a:pt x="35" y="459"/>
                    <a:pt x="39" y="459"/>
                    <a:pt x="38" y="455"/>
                  </a:cubicBezTo>
                  <a:cubicBezTo>
                    <a:pt x="42" y="455"/>
                    <a:pt x="42" y="455"/>
                    <a:pt x="42" y="455"/>
                  </a:cubicBezTo>
                  <a:cubicBezTo>
                    <a:pt x="42" y="455"/>
                    <a:pt x="42" y="455"/>
                    <a:pt x="42" y="451"/>
                  </a:cubicBezTo>
                  <a:cubicBezTo>
                    <a:pt x="46" y="451"/>
                    <a:pt x="46" y="451"/>
                    <a:pt x="46" y="451"/>
                  </a:cubicBezTo>
                  <a:cubicBezTo>
                    <a:pt x="49" y="450"/>
                    <a:pt x="53" y="446"/>
                    <a:pt x="53" y="446"/>
                  </a:cubicBezTo>
                  <a:cubicBezTo>
                    <a:pt x="57" y="445"/>
                    <a:pt x="57" y="445"/>
                    <a:pt x="57" y="445"/>
                  </a:cubicBezTo>
                  <a:cubicBezTo>
                    <a:pt x="57" y="445"/>
                    <a:pt x="57" y="445"/>
                    <a:pt x="57" y="445"/>
                  </a:cubicBezTo>
                  <a:cubicBezTo>
                    <a:pt x="57" y="449"/>
                    <a:pt x="57" y="445"/>
                    <a:pt x="61" y="445"/>
                  </a:cubicBezTo>
                  <a:cubicBezTo>
                    <a:pt x="61" y="445"/>
                    <a:pt x="61" y="445"/>
                    <a:pt x="65" y="444"/>
                  </a:cubicBezTo>
                  <a:cubicBezTo>
                    <a:pt x="64" y="441"/>
                    <a:pt x="64" y="441"/>
                    <a:pt x="64" y="441"/>
                  </a:cubicBezTo>
                  <a:cubicBezTo>
                    <a:pt x="68" y="440"/>
                    <a:pt x="68" y="440"/>
                    <a:pt x="68" y="440"/>
                  </a:cubicBezTo>
                  <a:cubicBezTo>
                    <a:pt x="65" y="444"/>
                    <a:pt x="65" y="444"/>
                    <a:pt x="65" y="444"/>
                  </a:cubicBezTo>
                  <a:cubicBezTo>
                    <a:pt x="65" y="444"/>
                    <a:pt x="69" y="444"/>
                    <a:pt x="73" y="443"/>
                  </a:cubicBezTo>
                  <a:cubicBezTo>
                    <a:pt x="69" y="447"/>
                    <a:pt x="61" y="445"/>
                    <a:pt x="61" y="448"/>
                  </a:cubicBezTo>
                  <a:cubicBezTo>
                    <a:pt x="58" y="452"/>
                    <a:pt x="58" y="456"/>
                    <a:pt x="55" y="460"/>
                  </a:cubicBezTo>
                  <a:cubicBezTo>
                    <a:pt x="54" y="457"/>
                    <a:pt x="57" y="449"/>
                    <a:pt x="57" y="449"/>
                  </a:cubicBezTo>
                  <a:cubicBezTo>
                    <a:pt x="53" y="446"/>
                    <a:pt x="53" y="450"/>
                    <a:pt x="53" y="450"/>
                  </a:cubicBezTo>
                  <a:cubicBezTo>
                    <a:pt x="49" y="450"/>
                    <a:pt x="49" y="450"/>
                    <a:pt x="49" y="450"/>
                  </a:cubicBezTo>
                  <a:cubicBezTo>
                    <a:pt x="46" y="454"/>
                    <a:pt x="42" y="455"/>
                    <a:pt x="43" y="458"/>
                  </a:cubicBezTo>
                  <a:cubicBezTo>
                    <a:pt x="43" y="462"/>
                    <a:pt x="47" y="458"/>
                    <a:pt x="47" y="458"/>
                  </a:cubicBezTo>
                  <a:cubicBezTo>
                    <a:pt x="47" y="461"/>
                    <a:pt x="39" y="462"/>
                    <a:pt x="39" y="462"/>
                  </a:cubicBezTo>
                  <a:cubicBezTo>
                    <a:pt x="36" y="466"/>
                    <a:pt x="40" y="466"/>
                    <a:pt x="36" y="466"/>
                  </a:cubicBezTo>
                  <a:cubicBezTo>
                    <a:pt x="32" y="471"/>
                    <a:pt x="29" y="475"/>
                    <a:pt x="33" y="474"/>
                  </a:cubicBezTo>
                  <a:cubicBezTo>
                    <a:pt x="33" y="474"/>
                    <a:pt x="33" y="474"/>
                    <a:pt x="37" y="473"/>
                  </a:cubicBezTo>
                  <a:cubicBezTo>
                    <a:pt x="37" y="473"/>
                    <a:pt x="37" y="473"/>
                    <a:pt x="36" y="470"/>
                  </a:cubicBezTo>
                  <a:cubicBezTo>
                    <a:pt x="37" y="473"/>
                    <a:pt x="37" y="473"/>
                    <a:pt x="41" y="473"/>
                  </a:cubicBezTo>
                  <a:cubicBezTo>
                    <a:pt x="41" y="473"/>
                    <a:pt x="41" y="473"/>
                    <a:pt x="41" y="473"/>
                  </a:cubicBezTo>
                  <a:cubicBezTo>
                    <a:pt x="45" y="472"/>
                    <a:pt x="49" y="472"/>
                    <a:pt x="48" y="468"/>
                  </a:cubicBezTo>
                  <a:cubicBezTo>
                    <a:pt x="49" y="472"/>
                    <a:pt x="41" y="476"/>
                    <a:pt x="37" y="473"/>
                  </a:cubicBezTo>
                  <a:cubicBezTo>
                    <a:pt x="37" y="477"/>
                    <a:pt x="33" y="478"/>
                    <a:pt x="33" y="478"/>
                  </a:cubicBezTo>
                  <a:cubicBezTo>
                    <a:pt x="34" y="481"/>
                    <a:pt x="37" y="477"/>
                    <a:pt x="37" y="477"/>
                  </a:cubicBezTo>
                  <a:cubicBezTo>
                    <a:pt x="37" y="477"/>
                    <a:pt x="33" y="478"/>
                    <a:pt x="34" y="481"/>
                  </a:cubicBezTo>
                  <a:cubicBezTo>
                    <a:pt x="34" y="481"/>
                    <a:pt x="34" y="481"/>
                    <a:pt x="34" y="481"/>
                  </a:cubicBezTo>
                  <a:cubicBezTo>
                    <a:pt x="34" y="481"/>
                    <a:pt x="25" y="479"/>
                    <a:pt x="26" y="482"/>
                  </a:cubicBezTo>
                  <a:cubicBezTo>
                    <a:pt x="26" y="482"/>
                    <a:pt x="26" y="486"/>
                    <a:pt x="22" y="486"/>
                  </a:cubicBezTo>
                  <a:cubicBezTo>
                    <a:pt x="22" y="486"/>
                    <a:pt x="18" y="483"/>
                    <a:pt x="22" y="483"/>
                  </a:cubicBezTo>
                  <a:cubicBezTo>
                    <a:pt x="18" y="487"/>
                    <a:pt x="26" y="486"/>
                    <a:pt x="26" y="482"/>
                  </a:cubicBezTo>
                  <a:cubicBezTo>
                    <a:pt x="26" y="482"/>
                    <a:pt x="26" y="482"/>
                    <a:pt x="25" y="479"/>
                  </a:cubicBezTo>
                  <a:cubicBezTo>
                    <a:pt x="25" y="479"/>
                    <a:pt x="25" y="479"/>
                    <a:pt x="21" y="479"/>
                  </a:cubicBezTo>
                  <a:cubicBezTo>
                    <a:pt x="21" y="479"/>
                    <a:pt x="26" y="482"/>
                    <a:pt x="22" y="483"/>
                  </a:cubicBezTo>
                  <a:cubicBezTo>
                    <a:pt x="21" y="479"/>
                    <a:pt x="14" y="484"/>
                    <a:pt x="18" y="487"/>
                  </a:cubicBezTo>
                  <a:cubicBezTo>
                    <a:pt x="18" y="487"/>
                    <a:pt x="18" y="487"/>
                    <a:pt x="18" y="487"/>
                  </a:cubicBezTo>
                  <a:cubicBezTo>
                    <a:pt x="14" y="487"/>
                    <a:pt x="18" y="487"/>
                    <a:pt x="18" y="487"/>
                  </a:cubicBezTo>
                  <a:cubicBezTo>
                    <a:pt x="18" y="487"/>
                    <a:pt x="14" y="487"/>
                    <a:pt x="18" y="487"/>
                  </a:cubicBezTo>
                  <a:cubicBezTo>
                    <a:pt x="19" y="490"/>
                    <a:pt x="19" y="490"/>
                    <a:pt x="19" y="490"/>
                  </a:cubicBezTo>
                  <a:cubicBezTo>
                    <a:pt x="23" y="493"/>
                    <a:pt x="19" y="490"/>
                    <a:pt x="23" y="490"/>
                  </a:cubicBezTo>
                  <a:cubicBezTo>
                    <a:pt x="23" y="493"/>
                    <a:pt x="23" y="493"/>
                    <a:pt x="23" y="493"/>
                  </a:cubicBezTo>
                  <a:cubicBezTo>
                    <a:pt x="23" y="490"/>
                    <a:pt x="23" y="490"/>
                    <a:pt x="23" y="490"/>
                  </a:cubicBezTo>
                  <a:cubicBezTo>
                    <a:pt x="23" y="493"/>
                    <a:pt x="24" y="497"/>
                    <a:pt x="27" y="493"/>
                  </a:cubicBezTo>
                  <a:cubicBezTo>
                    <a:pt x="27" y="493"/>
                    <a:pt x="30" y="485"/>
                    <a:pt x="27" y="489"/>
                  </a:cubicBezTo>
                  <a:cubicBezTo>
                    <a:pt x="27" y="489"/>
                    <a:pt x="30" y="485"/>
                    <a:pt x="26" y="486"/>
                  </a:cubicBezTo>
                  <a:cubicBezTo>
                    <a:pt x="26" y="486"/>
                    <a:pt x="23" y="490"/>
                    <a:pt x="22" y="486"/>
                  </a:cubicBezTo>
                  <a:cubicBezTo>
                    <a:pt x="23" y="490"/>
                    <a:pt x="26" y="486"/>
                    <a:pt x="30" y="485"/>
                  </a:cubicBezTo>
                  <a:cubicBezTo>
                    <a:pt x="26" y="486"/>
                    <a:pt x="31" y="489"/>
                    <a:pt x="31" y="489"/>
                  </a:cubicBezTo>
                  <a:cubicBezTo>
                    <a:pt x="31" y="489"/>
                    <a:pt x="27" y="493"/>
                    <a:pt x="31" y="492"/>
                  </a:cubicBezTo>
                  <a:cubicBezTo>
                    <a:pt x="31" y="492"/>
                    <a:pt x="31" y="492"/>
                    <a:pt x="31" y="489"/>
                  </a:cubicBezTo>
                  <a:cubicBezTo>
                    <a:pt x="35" y="488"/>
                    <a:pt x="35" y="492"/>
                    <a:pt x="35" y="492"/>
                  </a:cubicBezTo>
                  <a:cubicBezTo>
                    <a:pt x="39" y="488"/>
                    <a:pt x="35" y="488"/>
                    <a:pt x="35" y="488"/>
                  </a:cubicBezTo>
                  <a:cubicBezTo>
                    <a:pt x="34" y="485"/>
                    <a:pt x="31" y="489"/>
                    <a:pt x="31" y="489"/>
                  </a:cubicBezTo>
                  <a:cubicBezTo>
                    <a:pt x="31" y="489"/>
                    <a:pt x="34" y="485"/>
                    <a:pt x="30" y="485"/>
                  </a:cubicBezTo>
                  <a:cubicBezTo>
                    <a:pt x="34" y="485"/>
                    <a:pt x="35" y="488"/>
                    <a:pt x="34" y="485"/>
                  </a:cubicBezTo>
                  <a:cubicBezTo>
                    <a:pt x="34" y="485"/>
                    <a:pt x="34" y="485"/>
                    <a:pt x="34" y="485"/>
                  </a:cubicBezTo>
                  <a:cubicBezTo>
                    <a:pt x="34" y="481"/>
                    <a:pt x="34" y="481"/>
                    <a:pt x="34" y="485"/>
                  </a:cubicBezTo>
                  <a:cubicBezTo>
                    <a:pt x="35" y="488"/>
                    <a:pt x="42" y="483"/>
                    <a:pt x="46" y="483"/>
                  </a:cubicBezTo>
                  <a:cubicBezTo>
                    <a:pt x="42" y="483"/>
                    <a:pt x="42" y="483"/>
                    <a:pt x="38" y="484"/>
                  </a:cubicBezTo>
                  <a:cubicBezTo>
                    <a:pt x="39" y="488"/>
                    <a:pt x="39" y="491"/>
                    <a:pt x="43" y="487"/>
                  </a:cubicBezTo>
                  <a:cubicBezTo>
                    <a:pt x="47" y="486"/>
                    <a:pt x="46" y="483"/>
                    <a:pt x="46" y="483"/>
                  </a:cubicBezTo>
                  <a:cubicBezTo>
                    <a:pt x="50" y="479"/>
                    <a:pt x="49" y="475"/>
                    <a:pt x="49" y="475"/>
                  </a:cubicBezTo>
                  <a:cubicBezTo>
                    <a:pt x="50" y="479"/>
                    <a:pt x="50" y="479"/>
                    <a:pt x="50" y="482"/>
                  </a:cubicBezTo>
                  <a:cubicBezTo>
                    <a:pt x="54" y="478"/>
                    <a:pt x="54" y="478"/>
                    <a:pt x="57" y="478"/>
                  </a:cubicBezTo>
                  <a:cubicBezTo>
                    <a:pt x="54" y="478"/>
                    <a:pt x="54" y="478"/>
                    <a:pt x="50" y="482"/>
                  </a:cubicBezTo>
                  <a:cubicBezTo>
                    <a:pt x="46" y="483"/>
                    <a:pt x="47" y="486"/>
                    <a:pt x="47" y="486"/>
                  </a:cubicBezTo>
                  <a:cubicBezTo>
                    <a:pt x="46" y="483"/>
                    <a:pt x="47" y="486"/>
                    <a:pt x="47" y="486"/>
                  </a:cubicBezTo>
                  <a:cubicBezTo>
                    <a:pt x="43" y="487"/>
                    <a:pt x="43" y="487"/>
                    <a:pt x="43" y="487"/>
                  </a:cubicBezTo>
                  <a:cubicBezTo>
                    <a:pt x="43" y="490"/>
                    <a:pt x="43" y="490"/>
                    <a:pt x="43" y="487"/>
                  </a:cubicBezTo>
                  <a:cubicBezTo>
                    <a:pt x="43" y="490"/>
                    <a:pt x="43" y="490"/>
                    <a:pt x="47" y="490"/>
                  </a:cubicBezTo>
                  <a:cubicBezTo>
                    <a:pt x="47" y="490"/>
                    <a:pt x="47" y="490"/>
                    <a:pt x="47" y="486"/>
                  </a:cubicBezTo>
                  <a:cubicBezTo>
                    <a:pt x="47" y="490"/>
                    <a:pt x="47" y="490"/>
                    <a:pt x="47" y="490"/>
                  </a:cubicBezTo>
                  <a:cubicBezTo>
                    <a:pt x="47" y="486"/>
                    <a:pt x="47" y="486"/>
                    <a:pt x="47" y="486"/>
                  </a:cubicBezTo>
                  <a:cubicBezTo>
                    <a:pt x="47" y="490"/>
                    <a:pt x="47" y="490"/>
                    <a:pt x="51" y="489"/>
                  </a:cubicBezTo>
                  <a:cubicBezTo>
                    <a:pt x="43" y="490"/>
                    <a:pt x="43" y="490"/>
                    <a:pt x="43" y="490"/>
                  </a:cubicBezTo>
                  <a:cubicBezTo>
                    <a:pt x="51" y="489"/>
                    <a:pt x="51" y="489"/>
                    <a:pt x="51" y="489"/>
                  </a:cubicBezTo>
                  <a:cubicBezTo>
                    <a:pt x="51" y="489"/>
                    <a:pt x="55" y="489"/>
                    <a:pt x="59" y="488"/>
                  </a:cubicBezTo>
                  <a:cubicBezTo>
                    <a:pt x="51" y="489"/>
                    <a:pt x="47" y="490"/>
                    <a:pt x="44" y="494"/>
                  </a:cubicBezTo>
                  <a:cubicBezTo>
                    <a:pt x="40" y="498"/>
                    <a:pt x="44" y="494"/>
                    <a:pt x="48" y="497"/>
                  </a:cubicBezTo>
                  <a:cubicBezTo>
                    <a:pt x="44" y="498"/>
                    <a:pt x="40" y="498"/>
                    <a:pt x="40" y="498"/>
                  </a:cubicBezTo>
                  <a:cubicBezTo>
                    <a:pt x="36" y="499"/>
                    <a:pt x="45" y="501"/>
                    <a:pt x="45" y="501"/>
                  </a:cubicBezTo>
                  <a:cubicBezTo>
                    <a:pt x="41" y="502"/>
                    <a:pt x="41" y="502"/>
                    <a:pt x="41" y="502"/>
                  </a:cubicBezTo>
                  <a:cubicBezTo>
                    <a:pt x="45" y="505"/>
                    <a:pt x="45" y="501"/>
                    <a:pt x="49" y="500"/>
                  </a:cubicBezTo>
                  <a:cubicBezTo>
                    <a:pt x="52" y="496"/>
                    <a:pt x="56" y="496"/>
                    <a:pt x="60" y="495"/>
                  </a:cubicBezTo>
                  <a:cubicBezTo>
                    <a:pt x="57" y="499"/>
                    <a:pt x="53" y="500"/>
                    <a:pt x="45" y="501"/>
                  </a:cubicBezTo>
                  <a:cubicBezTo>
                    <a:pt x="41" y="505"/>
                    <a:pt x="49" y="504"/>
                    <a:pt x="49" y="504"/>
                  </a:cubicBezTo>
                  <a:cubicBezTo>
                    <a:pt x="50" y="508"/>
                    <a:pt x="41" y="505"/>
                    <a:pt x="41" y="505"/>
                  </a:cubicBezTo>
                  <a:cubicBezTo>
                    <a:pt x="41" y="502"/>
                    <a:pt x="33" y="506"/>
                    <a:pt x="33" y="506"/>
                  </a:cubicBezTo>
                  <a:cubicBezTo>
                    <a:pt x="33" y="506"/>
                    <a:pt x="37" y="502"/>
                    <a:pt x="33" y="503"/>
                  </a:cubicBezTo>
                  <a:cubicBezTo>
                    <a:pt x="33" y="503"/>
                    <a:pt x="28" y="500"/>
                    <a:pt x="29" y="503"/>
                  </a:cubicBezTo>
                  <a:cubicBezTo>
                    <a:pt x="29" y="503"/>
                    <a:pt x="33" y="503"/>
                    <a:pt x="33" y="506"/>
                  </a:cubicBezTo>
                  <a:cubicBezTo>
                    <a:pt x="33" y="506"/>
                    <a:pt x="33" y="506"/>
                    <a:pt x="29" y="507"/>
                  </a:cubicBezTo>
                  <a:cubicBezTo>
                    <a:pt x="29" y="503"/>
                    <a:pt x="29" y="503"/>
                    <a:pt x="29" y="503"/>
                  </a:cubicBezTo>
                  <a:cubicBezTo>
                    <a:pt x="29" y="507"/>
                    <a:pt x="29" y="507"/>
                    <a:pt x="29" y="507"/>
                  </a:cubicBezTo>
                  <a:cubicBezTo>
                    <a:pt x="30" y="510"/>
                    <a:pt x="30" y="510"/>
                    <a:pt x="30" y="510"/>
                  </a:cubicBezTo>
                  <a:cubicBezTo>
                    <a:pt x="30" y="510"/>
                    <a:pt x="26" y="511"/>
                    <a:pt x="30" y="514"/>
                  </a:cubicBezTo>
                  <a:cubicBezTo>
                    <a:pt x="31" y="517"/>
                    <a:pt x="35" y="520"/>
                    <a:pt x="39" y="520"/>
                  </a:cubicBezTo>
                  <a:cubicBezTo>
                    <a:pt x="39" y="520"/>
                    <a:pt x="43" y="519"/>
                    <a:pt x="44" y="523"/>
                  </a:cubicBezTo>
                  <a:cubicBezTo>
                    <a:pt x="44" y="523"/>
                    <a:pt x="48" y="522"/>
                    <a:pt x="48" y="526"/>
                  </a:cubicBezTo>
                  <a:cubicBezTo>
                    <a:pt x="56" y="525"/>
                    <a:pt x="61" y="528"/>
                    <a:pt x="65" y="527"/>
                  </a:cubicBezTo>
                  <a:cubicBezTo>
                    <a:pt x="64" y="523"/>
                    <a:pt x="64" y="523"/>
                    <a:pt x="68" y="523"/>
                  </a:cubicBezTo>
                  <a:cubicBezTo>
                    <a:pt x="65" y="527"/>
                    <a:pt x="72" y="522"/>
                    <a:pt x="72" y="522"/>
                  </a:cubicBezTo>
                  <a:cubicBezTo>
                    <a:pt x="72" y="522"/>
                    <a:pt x="61" y="531"/>
                    <a:pt x="65" y="530"/>
                  </a:cubicBezTo>
                  <a:cubicBezTo>
                    <a:pt x="65" y="530"/>
                    <a:pt x="65" y="530"/>
                    <a:pt x="69" y="530"/>
                  </a:cubicBezTo>
                  <a:cubicBezTo>
                    <a:pt x="69" y="530"/>
                    <a:pt x="73" y="529"/>
                    <a:pt x="69" y="530"/>
                  </a:cubicBezTo>
                  <a:cubicBezTo>
                    <a:pt x="73" y="529"/>
                    <a:pt x="73" y="529"/>
                    <a:pt x="77" y="529"/>
                  </a:cubicBezTo>
                  <a:cubicBezTo>
                    <a:pt x="77" y="529"/>
                    <a:pt x="77" y="529"/>
                    <a:pt x="77" y="529"/>
                  </a:cubicBezTo>
                  <a:cubicBezTo>
                    <a:pt x="77" y="532"/>
                    <a:pt x="77" y="529"/>
                    <a:pt x="77" y="529"/>
                  </a:cubicBezTo>
                  <a:cubicBezTo>
                    <a:pt x="77" y="529"/>
                    <a:pt x="77" y="529"/>
                    <a:pt x="77" y="532"/>
                  </a:cubicBezTo>
                  <a:cubicBezTo>
                    <a:pt x="77" y="532"/>
                    <a:pt x="81" y="532"/>
                    <a:pt x="81" y="528"/>
                  </a:cubicBezTo>
                  <a:cubicBezTo>
                    <a:pt x="81" y="528"/>
                    <a:pt x="81" y="528"/>
                    <a:pt x="81" y="528"/>
                  </a:cubicBezTo>
                  <a:cubicBezTo>
                    <a:pt x="85" y="531"/>
                    <a:pt x="81" y="528"/>
                    <a:pt x="81" y="532"/>
                  </a:cubicBezTo>
                  <a:cubicBezTo>
                    <a:pt x="77" y="532"/>
                    <a:pt x="77" y="532"/>
                    <a:pt x="81" y="532"/>
                  </a:cubicBezTo>
                  <a:cubicBezTo>
                    <a:pt x="81" y="528"/>
                    <a:pt x="85" y="531"/>
                    <a:pt x="89" y="531"/>
                  </a:cubicBezTo>
                  <a:cubicBezTo>
                    <a:pt x="97" y="529"/>
                    <a:pt x="97" y="529"/>
                    <a:pt x="97" y="529"/>
                  </a:cubicBezTo>
                  <a:cubicBezTo>
                    <a:pt x="97" y="529"/>
                    <a:pt x="101" y="529"/>
                    <a:pt x="97" y="526"/>
                  </a:cubicBezTo>
                  <a:cubicBezTo>
                    <a:pt x="101" y="525"/>
                    <a:pt x="101" y="525"/>
                    <a:pt x="101" y="529"/>
                  </a:cubicBezTo>
                  <a:cubicBezTo>
                    <a:pt x="101" y="525"/>
                    <a:pt x="105" y="528"/>
                    <a:pt x="109" y="524"/>
                  </a:cubicBezTo>
                  <a:cubicBezTo>
                    <a:pt x="109" y="524"/>
                    <a:pt x="109" y="524"/>
                    <a:pt x="109" y="524"/>
                  </a:cubicBezTo>
                  <a:cubicBezTo>
                    <a:pt x="109" y="524"/>
                    <a:pt x="109" y="524"/>
                    <a:pt x="109" y="524"/>
                  </a:cubicBezTo>
                  <a:cubicBezTo>
                    <a:pt x="108" y="521"/>
                    <a:pt x="108" y="521"/>
                    <a:pt x="108" y="521"/>
                  </a:cubicBezTo>
                  <a:cubicBezTo>
                    <a:pt x="112" y="520"/>
                    <a:pt x="109" y="524"/>
                    <a:pt x="113" y="524"/>
                  </a:cubicBezTo>
                  <a:cubicBezTo>
                    <a:pt x="113" y="524"/>
                    <a:pt x="113" y="524"/>
                    <a:pt x="112" y="520"/>
                  </a:cubicBezTo>
                  <a:cubicBezTo>
                    <a:pt x="113" y="524"/>
                    <a:pt x="117" y="523"/>
                    <a:pt x="117" y="523"/>
                  </a:cubicBezTo>
                  <a:cubicBezTo>
                    <a:pt x="116" y="520"/>
                    <a:pt x="116" y="520"/>
                    <a:pt x="116" y="520"/>
                  </a:cubicBezTo>
                  <a:cubicBezTo>
                    <a:pt x="117" y="523"/>
                    <a:pt x="120" y="519"/>
                    <a:pt x="116" y="520"/>
                  </a:cubicBezTo>
                  <a:cubicBezTo>
                    <a:pt x="120" y="519"/>
                    <a:pt x="119" y="515"/>
                    <a:pt x="123" y="515"/>
                  </a:cubicBezTo>
                  <a:cubicBezTo>
                    <a:pt x="119" y="515"/>
                    <a:pt x="124" y="518"/>
                    <a:pt x="123" y="515"/>
                  </a:cubicBezTo>
                  <a:cubicBezTo>
                    <a:pt x="123" y="515"/>
                    <a:pt x="123" y="515"/>
                    <a:pt x="123" y="515"/>
                  </a:cubicBezTo>
                  <a:cubicBezTo>
                    <a:pt x="127" y="514"/>
                    <a:pt x="127" y="514"/>
                    <a:pt x="127" y="514"/>
                  </a:cubicBezTo>
                  <a:cubicBezTo>
                    <a:pt x="131" y="514"/>
                    <a:pt x="127" y="511"/>
                    <a:pt x="131" y="510"/>
                  </a:cubicBezTo>
                  <a:cubicBezTo>
                    <a:pt x="131" y="510"/>
                    <a:pt x="131" y="510"/>
                    <a:pt x="131" y="510"/>
                  </a:cubicBezTo>
                  <a:cubicBezTo>
                    <a:pt x="130" y="507"/>
                    <a:pt x="130" y="507"/>
                    <a:pt x="130" y="507"/>
                  </a:cubicBezTo>
                  <a:cubicBezTo>
                    <a:pt x="134" y="506"/>
                    <a:pt x="134" y="506"/>
                    <a:pt x="134" y="506"/>
                  </a:cubicBezTo>
                  <a:cubicBezTo>
                    <a:pt x="134" y="506"/>
                    <a:pt x="138" y="502"/>
                    <a:pt x="134" y="503"/>
                  </a:cubicBezTo>
                  <a:cubicBezTo>
                    <a:pt x="138" y="502"/>
                    <a:pt x="146" y="501"/>
                    <a:pt x="145" y="497"/>
                  </a:cubicBezTo>
                  <a:cubicBezTo>
                    <a:pt x="141" y="498"/>
                    <a:pt x="141" y="498"/>
                    <a:pt x="141" y="498"/>
                  </a:cubicBezTo>
                  <a:cubicBezTo>
                    <a:pt x="141" y="498"/>
                    <a:pt x="141" y="498"/>
                    <a:pt x="145" y="497"/>
                  </a:cubicBezTo>
                  <a:cubicBezTo>
                    <a:pt x="141" y="498"/>
                    <a:pt x="141" y="498"/>
                    <a:pt x="137" y="499"/>
                  </a:cubicBezTo>
                  <a:cubicBezTo>
                    <a:pt x="141" y="494"/>
                    <a:pt x="145" y="494"/>
                    <a:pt x="145" y="497"/>
                  </a:cubicBezTo>
                  <a:cubicBezTo>
                    <a:pt x="145" y="497"/>
                    <a:pt x="149" y="497"/>
                    <a:pt x="149" y="493"/>
                  </a:cubicBezTo>
                  <a:cubicBezTo>
                    <a:pt x="149" y="493"/>
                    <a:pt x="153" y="493"/>
                    <a:pt x="149" y="493"/>
                  </a:cubicBezTo>
                  <a:cubicBezTo>
                    <a:pt x="149" y="493"/>
                    <a:pt x="149" y="493"/>
                    <a:pt x="149" y="493"/>
                  </a:cubicBezTo>
                  <a:cubicBezTo>
                    <a:pt x="148" y="490"/>
                    <a:pt x="145" y="494"/>
                    <a:pt x="145" y="494"/>
                  </a:cubicBezTo>
                  <a:cubicBezTo>
                    <a:pt x="144" y="490"/>
                    <a:pt x="149" y="493"/>
                    <a:pt x="148" y="490"/>
                  </a:cubicBezTo>
                  <a:cubicBezTo>
                    <a:pt x="148" y="490"/>
                    <a:pt x="148" y="490"/>
                    <a:pt x="148" y="490"/>
                  </a:cubicBezTo>
                  <a:cubicBezTo>
                    <a:pt x="152" y="489"/>
                    <a:pt x="152" y="489"/>
                    <a:pt x="152" y="489"/>
                  </a:cubicBezTo>
                  <a:cubicBezTo>
                    <a:pt x="156" y="489"/>
                    <a:pt x="156" y="489"/>
                    <a:pt x="156" y="489"/>
                  </a:cubicBezTo>
                  <a:cubicBezTo>
                    <a:pt x="156" y="489"/>
                    <a:pt x="159" y="485"/>
                    <a:pt x="155" y="485"/>
                  </a:cubicBezTo>
                  <a:cubicBezTo>
                    <a:pt x="159" y="485"/>
                    <a:pt x="151" y="482"/>
                    <a:pt x="151" y="482"/>
                  </a:cubicBezTo>
                  <a:cubicBezTo>
                    <a:pt x="155" y="482"/>
                    <a:pt x="155" y="485"/>
                    <a:pt x="155" y="482"/>
                  </a:cubicBezTo>
                  <a:cubicBezTo>
                    <a:pt x="155" y="482"/>
                    <a:pt x="163" y="484"/>
                    <a:pt x="159" y="485"/>
                  </a:cubicBezTo>
                  <a:cubicBezTo>
                    <a:pt x="163" y="484"/>
                    <a:pt x="167" y="483"/>
                    <a:pt x="167" y="483"/>
                  </a:cubicBezTo>
                  <a:cubicBezTo>
                    <a:pt x="167" y="483"/>
                    <a:pt x="167" y="480"/>
                    <a:pt x="167" y="483"/>
                  </a:cubicBezTo>
                  <a:cubicBezTo>
                    <a:pt x="167" y="483"/>
                    <a:pt x="171" y="483"/>
                    <a:pt x="171" y="479"/>
                  </a:cubicBezTo>
                  <a:cubicBezTo>
                    <a:pt x="171" y="483"/>
                    <a:pt x="171" y="483"/>
                    <a:pt x="171" y="483"/>
                  </a:cubicBezTo>
                  <a:cubicBezTo>
                    <a:pt x="175" y="482"/>
                    <a:pt x="171" y="479"/>
                    <a:pt x="171" y="479"/>
                  </a:cubicBezTo>
                  <a:cubicBezTo>
                    <a:pt x="175" y="479"/>
                    <a:pt x="175" y="479"/>
                    <a:pt x="175" y="479"/>
                  </a:cubicBezTo>
                  <a:cubicBezTo>
                    <a:pt x="175" y="479"/>
                    <a:pt x="175" y="479"/>
                    <a:pt x="175" y="479"/>
                  </a:cubicBezTo>
                  <a:cubicBezTo>
                    <a:pt x="175" y="479"/>
                    <a:pt x="175" y="479"/>
                    <a:pt x="175" y="479"/>
                  </a:cubicBezTo>
                  <a:cubicBezTo>
                    <a:pt x="175" y="479"/>
                    <a:pt x="175" y="479"/>
                    <a:pt x="174" y="475"/>
                  </a:cubicBezTo>
                  <a:cubicBezTo>
                    <a:pt x="174" y="475"/>
                    <a:pt x="174" y="475"/>
                    <a:pt x="174" y="475"/>
                  </a:cubicBezTo>
                  <a:cubicBezTo>
                    <a:pt x="178" y="471"/>
                    <a:pt x="178" y="471"/>
                    <a:pt x="178" y="471"/>
                  </a:cubicBezTo>
                  <a:cubicBezTo>
                    <a:pt x="178" y="471"/>
                    <a:pt x="174" y="475"/>
                    <a:pt x="178" y="475"/>
                  </a:cubicBezTo>
                  <a:cubicBezTo>
                    <a:pt x="182" y="474"/>
                    <a:pt x="178" y="475"/>
                    <a:pt x="178" y="471"/>
                  </a:cubicBezTo>
                  <a:cubicBezTo>
                    <a:pt x="178" y="471"/>
                    <a:pt x="178" y="475"/>
                    <a:pt x="182" y="471"/>
                  </a:cubicBezTo>
                  <a:cubicBezTo>
                    <a:pt x="182" y="471"/>
                    <a:pt x="182" y="471"/>
                    <a:pt x="182" y="471"/>
                  </a:cubicBezTo>
                  <a:cubicBezTo>
                    <a:pt x="181" y="467"/>
                    <a:pt x="177" y="468"/>
                    <a:pt x="177" y="464"/>
                  </a:cubicBezTo>
                  <a:cubicBezTo>
                    <a:pt x="177" y="464"/>
                    <a:pt x="173" y="465"/>
                    <a:pt x="172" y="461"/>
                  </a:cubicBezTo>
                  <a:cubicBezTo>
                    <a:pt x="173" y="465"/>
                    <a:pt x="177" y="464"/>
                    <a:pt x="176" y="461"/>
                  </a:cubicBezTo>
                  <a:cubicBezTo>
                    <a:pt x="176" y="461"/>
                    <a:pt x="176" y="461"/>
                    <a:pt x="177" y="464"/>
                  </a:cubicBezTo>
                  <a:cubicBezTo>
                    <a:pt x="177" y="464"/>
                    <a:pt x="181" y="464"/>
                    <a:pt x="180" y="460"/>
                  </a:cubicBezTo>
                  <a:cubicBezTo>
                    <a:pt x="184" y="459"/>
                    <a:pt x="180" y="456"/>
                    <a:pt x="179" y="453"/>
                  </a:cubicBezTo>
                  <a:cubicBezTo>
                    <a:pt x="175" y="450"/>
                    <a:pt x="179" y="449"/>
                    <a:pt x="183" y="449"/>
                  </a:cubicBezTo>
                  <a:cubicBezTo>
                    <a:pt x="187" y="448"/>
                    <a:pt x="183" y="452"/>
                    <a:pt x="184" y="456"/>
                  </a:cubicBezTo>
                  <a:cubicBezTo>
                    <a:pt x="183" y="452"/>
                    <a:pt x="182" y="445"/>
                    <a:pt x="179" y="453"/>
                  </a:cubicBezTo>
                  <a:cubicBezTo>
                    <a:pt x="180" y="456"/>
                    <a:pt x="184" y="456"/>
                    <a:pt x="184" y="459"/>
                  </a:cubicBezTo>
                  <a:cubicBezTo>
                    <a:pt x="185" y="463"/>
                    <a:pt x="185" y="463"/>
                    <a:pt x="185" y="463"/>
                  </a:cubicBezTo>
                  <a:cubicBezTo>
                    <a:pt x="185" y="466"/>
                    <a:pt x="185" y="466"/>
                    <a:pt x="185" y="466"/>
                  </a:cubicBezTo>
                  <a:cubicBezTo>
                    <a:pt x="186" y="470"/>
                    <a:pt x="185" y="466"/>
                    <a:pt x="190" y="469"/>
                  </a:cubicBezTo>
                  <a:cubicBezTo>
                    <a:pt x="186" y="470"/>
                    <a:pt x="186" y="474"/>
                    <a:pt x="190" y="469"/>
                  </a:cubicBezTo>
                  <a:cubicBezTo>
                    <a:pt x="190" y="473"/>
                    <a:pt x="190" y="473"/>
                    <a:pt x="190" y="473"/>
                  </a:cubicBezTo>
                  <a:cubicBezTo>
                    <a:pt x="194" y="472"/>
                    <a:pt x="194" y="472"/>
                    <a:pt x="194" y="472"/>
                  </a:cubicBezTo>
                  <a:cubicBezTo>
                    <a:pt x="195" y="476"/>
                    <a:pt x="195" y="476"/>
                    <a:pt x="195" y="476"/>
                  </a:cubicBezTo>
                  <a:cubicBezTo>
                    <a:pt x="194" y="472"/>
                    <a:pt x="194" y="472"/>
                    <a:pt x="194" y="472"/>
                  </a:cubicBezTo>
                  <a:cubicBezTo>
                    <a:pt x="194" y="472"/>
                    <a:pt x="198" y="472"/>
                    <a:pt x="198" y="475"/>
                  </a:cubicBezTo>
                  <a:cubicBezTo>
                    <a:pt x="198" y="475"/>
                    <a:pt x="202" y="475"/>
                    <a:pt x="198" y="472"/>
                  </a:cubicBezTo>
                  <a:cubicBezTo>
                    <a:pt x="202" y="471"/>
                    <a:pt x="202" y="471"/>
                    <a:pt x="202" y="471"/>
                  </a:cubicBezTo>
                  <a:cubicBezTo>
                    <a:pt x="202" y="471"/>
                    <a:pt x="202" y="471"/>
                    <a:pt x="202" y="471"/>
                  </a:cubicBezTo>
                  <a:cubicBezTo>
                    <a:pt x="202" y="475"/>
                    <a:pt x="202" y="475"/>
                    <a:pt x="202" y="475"/>
                  </a:cubicBezTo>
                  <a:cubicBezTo>
                    <a:pt x="202" y="475"/>
                    <a:pt x="202" y="475"/>
                    <a:pt x="202" y="475"/>
                  </a:cubicBezTo>
                  <a:cubicBezTo>
                    <a:pt x="202" y="475"/>
                    <a:pt x="206" y="474"/>
                    <a:pt x="202" y="475"/>
                  </a:cubicBezTo>
                  <a:cubicBezTo>
                    <a:pt x="206" y="474"/>
                    <a:pt x="206" y="474"/>
                    <a:pt x="211" y="477"/>
                  </a:cubicBezTo>
                  <a:cubicBezTo>
                    <a:pt x="211" y="481"/>
                    <a:pt x="211" y="481"/>
                    <a:pt x="211" y="481"/>
                  </a:cubicBezTo>
                  <a:cubicBezTo>
                    <a:pt x="215" y="480"/>
                    <a:pt x="215" y="480"/>
                    <a:pt x="219" y="480"/>
                  </a:cubicBezTo>
                  <a:cubicBezTo>
                    <a:pt x="219" y="476"/>
                    <a:pt x="218" y="472"/>
                    <a:pt x="218" y="472"/>
                  </a:cubicBezTo>
                  <a:cubicBezTo>
                    <a:pt x="218" y="469"/>
                    <a:pt x="222" y="468"/>
                    <a:pt x="221" y="465"/>
                  </a:cubicBezTo>
                  <a:cubicBezTo>
                    <a:pt x="221" y="461"/>
                    <a:pt x="217" y="462"/>
                    <a:pt x="216" y="458"/>
                  </a:cubicBezTo>
                  <a:cubicBezTo>
                    <a:pt x="216" y="458"/>
                    <a:pt x="212" y="455"/>
                    <a:pt x="216" y="455"/>
                  </a:cubicBezTo>
                  <a:cubicBezTo>
                    <a:pt x="215" y="451"/>
                    <a:pt x="219" y="451"/>
                    <a:pt x="219" y="451"/>
                  </a:cubicBezTo>
                  <a:cubicBezTo>
                    <a:pt x="219" y="451"/>
                    <a:pt x="223" y="447"/>
                    <a:pt x="219" y="447"/>
                  </a:cubicBezTo>
                  <a:cubicBezTo>
                    <a:pt x="218" y="444"/>
                    <a:pt x="218" y="444"/>
                    <a:pt x="218" y="444"/>
                  </a:cubicBezTo>
                  <a:cubicBezTo>
                    <a:pt x="222" y="443"/>
                    <a:pt x="222" y="443"/>
                    <a:pt x="226" y="443"/>
                  </a:cubicBezTo>
                  <a:cubicBezTo>
                    <a:pt x="230" y="442"/>
                    <a:pt x="230" y="439"/>
                    <a:pt x="234" y="438"/>
                  </a:cubicBezTo>
                  <a:cubicBezTo>
                    <a:pt x="233" y="434"/>
                    <a:pt x="237" y="434"/>
                    <a:pt x="236" y="430"/>
                  </a:cubicBezTo>
                  <a:cubicBezTo>
                    <a:pt x="236" y="430"/>
                    <a:pt x="236" y="427"/>
                    <a:pt x="235" y="423"/>
                  </a:cubicBezTo>
                  <a:cubicBezTo>
                    <a:pt x="239" y="419"/>
                    <a:pt x="239" y="419"/>
                    <a:pt x="234" y="416"/>
                  </a:cubicBezTo>
                  <a:cubicBezTo>
                    <a:pt x="230" y="413"/>
                    <a:pt x="229" y="410"/>
                    <a:pt x="224" y="403"/>
                  </a:cubicBezTo>
                  <a:cubicBezTo>
                    <a:pt x="224" y="400"/>
                    <a:pt x="232" y="399"/>
                    <a:pt x="232" y="399"/>
                  </a:cubicBezTo>
                  <a:cubicBezTo>
                    <a:pt x="236" y="398"/>
                    <a:pt x="236" y="398"/>
                    <a:pt x="239" y="394"/>
                  </a:cubicBezTo>
                  <a:cubicBezTo>
                    <a:pt x="239" y="390"/>
                    <a:pt x="239" y="390"/>
                    <a:pt x="239" y="390"/>
                  </a:cubicBezTo>
                  <a:cubicBezTo>
                    <a:pt x="238" y="387"/>
                    <a:pt x="238" y="383"/>
                    <a:pt x="234" y="384"/>
                  </a:cubicBezTo>
                  <a:cubicBezTo>
                    <a:pt x="229" y="381"/>
                    <a:pt x="229" y="381"/>
                    <a:pt x="225" y="382"/>
                  </a:cubicBezTo>
                  <a:cubicBezTo>
                    <a:pt x="221" y="379"/>
                    <a:pt x="216" y="376"/>
                    <a:pt x="219" y="368"/>
                  </a:cubicBezTo>
                  <a:cubicBezTo>
                    <a:pt x="219" y="365"/>
                    <a:pt x="219" y="365"/>
                    <a:pt x="218" y="361"/>
                  </a:cubicBezTo>
                  <a:cubicBezTo>
                    <a:pt x="218" y="358"/>
                    <a:pt x="218" y="358"/>
                    <a:pt x="217" y="354"/>
                  </a:cubicBezTo>
                  <a:cubicBezTo>
                    <a:pt x="213" y="351"/>
                    <a:pt x="213" y="351"/>
                    <a:pt x="212" y="348"/>
                  </a:cubicBezTo>
                  <a:cubicBezTo>
                    <a:pt x="212" y="344"/>
                    <a:pt x="212" y="344"/>
                    <a:pt x="211" y="341"/>
                  </a:cubicBezTo>
                  <a:cubicBezTo>
                    <a:pt x="211" y="337"/>
                    <a:pt x="211" y="337"/>
                    <a:pt x="210" y="333"/>
                  </a:cubicBezTo>
                  <a:cubicBezTo>
                    <a:pt x="210" y="330"/>
                    <a:pt x="210" y="330"/>
                    <a:pt x="205" y="327"/>
                  </a:cubicBezTo>
                  <a:cubicBezTo>
                    <a:pt x="205" y="323"/>
                    <a:pt x="205" y="323"/>
                    <a:pt x="205" y="323"/>
                  </a:cubicBezTo>
                  <a:cubicBezTo>
                    <a:pt x="204" y="320"/>
                    <a:pt x="208" y="319"/>
                    <a:pt x="208" y="316"/>
                  </a:cubicBezTo>
                  <a:cubicBezTo>
                    <a:pt x="207" y="312"/>
                    <a:pt x="207" y="312"/>
                    <a:pt x="207" y="312"/>
                  </a:cubicBezTo>
                  <a:cubicBezTo>
                    <a:pt x="211" y="308"/>
                    <a:pt x="211" y="308"/>
                    <a:pt x="214" y="304"/>
                  </a:cubicBezTo>
                  <a:cubicBezTo>
                    <a:pt x="214" y="304"/>
                    <a:pt x="218" y="300"/>
                    <a:pt x="222" y="300"/>
                  </a:cubicBezTo>
                  <a:cubicBezTo>
                    <a:pt x="221" y="296"/>
                    <a:pt x="225" y="295"/>
                    <a:pt x="229" y="291"/>
                  </a:cubicBezTo>
                  <a:cubicBezTo>
                    <a:pt x="236" y="290"/>
                    <a:pt x="240" y="290"/>
                    <a:pt x="249" y="292"/>
                  </a:cubicBezTo>
                  <a:cubicBezTo>
                    <a:pt x="253" y="291"/>
                    <a:pt x="261" y="290"/>
                    <a:pt x="260" y="283"/>
                  </a:cubicBezTo>
                  <a:cubicBezTo>
                    <a:pt x="263" y="279"/>
                    <a:pt x="259" y="276"/>
                    <a:pt x="254" y="273"/>
                  </a:cubicBezTo>
                  <a:cubicBezTo>
                    <a:pt x="250" y="274"/>
                    <a:pt x="246" y="274"/>
                    <a:pt x="249" y="267"/>
                  </a:cubicBezTo>
                  <a:cubicBezTo>
                    <a:pt x="249" y="263"/>
                    <a:pt x="256" y="259"/>
                    <a:pt x="260" y="255"/>
                  </a:cubicBezTo>
                  <a:cubicBezTo>
                    <a:pt x="260" y="255"/>
                    <a:pt x="263" y="250"/>
                    <a:pt x="263" y="247"/>
                  </a:cubicBezTo>
                  <a:cubicBezTo>
                    <a:pt x="267" y="246"/>
                    <a:pt x="266" y="243"/>
                    <a:pt x="265" y="239"/>
                  </a:cubicBezTo>
                  <a:cubicBezTo>
                    <a:pt x="264" y="232"/>
                    <a:pt x="268" y="228"/>
                    <a:pt x="263" y="222"/>
                  </a:cubicBezTo>
                  <a:cubicBezTo>
                    <a:pt x="263" y="222"/>
                    <a:pt x="259" y="219"/>
                    <a:pt x="262" y="218"/>
                  </a:cubicBezTo>
                  <a:cubicBezTo>
                    <a:pt x="266" y="214"/>
                    <a:pt x="270" y="214"/>
                    <a:pt x="274" y="213"/>
                  </a:cubicBezTo>
                  <a:cubicBezTo>
                    <a:pt x="278" y="212"/>
                    <a:pt x="290" y="211"/>
                    <a:pt x="285" y="204"/>
                  </a:cubicBezTo>
                  <a:cubicBezTo>
                    <a:pt x="284" y="201"/>
                    <a:pt x="284" y="201"/>
                    <a:pt x="284" y="201"/>
                  </a:cubicBezTo>
                  <a:cubicBezTo>
                    <a:pt x="288" y="200"/>
                    <a:pt x="288" y="197"/>
                    <a:pt x="292" y="196"/>
                  </a:cubicBezTo>
                  <a:cubicBezTo>
                    <a:pt x="295" y="192"/>
                    <a:pt x="298" y="188"/>
                    <a:pt x="302" y="184"/>
                  </a:cubicBezTo>
                  <a:cubicBezTo>
                    <a:pt x="305" y="180"/>
                    <a:pt x="309" y="179"/>
                    <a:pt x="309" y="176"/>
                  </a:cubicBezTo>
                  <a:cubicBezTo>
                    <a:pt x="309" y="176"/>
                    <a:pt x="308" y="172"/>
                    <a:pt x="304" y="173"/>
                  </a:cubicBezTo>
                  <a:cubicBezTo>
                    <a:pt x="304" y="169"/>
                    <a:pt x="295" y="167"/>
                    <a:pt x="303" y="162"/>
                  </a:cubicBezTo>
                  <a:cubicBezTo>
                    <a:pt x="311" y="161"/>
                    <a:pt x="310" y="157"/>
                    <a:pt x="314" y="153"/>
                  </a:cubicBezTo>
                  <a:cubicBezTo>
                    <a:pt x="313" y="146"/>
                    <a:pt x="321" y="145"/>
                    <a:pt x="324" y="141"/>
                  </a:cubicBezTo>
                  <a:cubicBezTo>
                    <a:pt x="328" y="140"/>
                    <a:pt x="328" y="140"/>
                    <a:pt x="332" y="140"/>
                  </a:cubicBezTo>
                  <a:cubicBezTo>
                    <a:pt x="336" y="139"/>
                    <a:pt x="336" y="143"/>
                    <a:pt x="340" y="142"/>
                  </a:cubicBezTo>
                  <a:cubicBezTo>
                    <a:pt x="348" y="141"/>
                    <a:pt x="352" y="137"/>
                    <a:pt x="347" y="131"/>
                  </a:cubicBezTo>
                  <a:cubicBezTo>
                    <a:pt x="347" y="131"/>
                    <a:pt x="346" y="124"/>
                    <a:pt x="350" y="123"/>
                  </a:cubicBezTo>
                  <a:cubicBezTo>
                    <a:pt x="350" y="123"/>
                    <a:pt x="354" y="122"/>
                    <a:pt x="358" y="122"/>
                  </a:cubicBezTo>
                  <a:cubicBezTo>
                    <a:pt x="362" y="121"/>
                    <a:pt x="366" y="121"/>
                    <a:pt x="370" y="120"/>
                  </a:cubicBezTo>
                  <a:cubicBezTo>
                    <a:pt x="373" y="120"/>
                    <a:pt x="377" y="119"/>
                    <a:pt x="382" y="122"/>
                  </a:cubicBezTo>
                  <a:cubicBezTo>
                    <a:pt x="386" y="121"/>
                    <a:pt x="394" y="124"/>
                    <a:pt x="402" y="119"/>
                  </a:cubicBezTo>
                  <a:cubicBezTo>
                    <a:pt x="402" y="119"/>
                    <a:pt x="406" y="119"/>
                    <a:pt x="405" y="115"/>
                  </a:cubicBezTo>
                  <a:cubicBezTo>
                    <a:pt x="401" y="116"/>
                    <a:pt x="401" y="116"/>
                    <a:pt x="397" y="116"/>
                  </a:cubicBezTo>
                  <a:cubicBezTo>
                    <a:pt x="401" y="112"/>
                    <a:pt x="405" y="111"/>
                    <a:pt x="408" y="104"/>
                  </a:cubicBezTo>
                  <a:cubicBezTo>
                    <a:pt x="407" y="100"/>
                    <a:pt x="403" y="101"/>
                    <a:pt x="399" y="98"/>
                  </a:cubicBezTo>
                  <a:cubicBezTo>
                    <a:pt x="403" y="97"/>
                    <a:pt x="407" y="97"/>
                    <a:pt x="407" y="97"/>
                  </a:cubicBezTo>
                  <a:cubicBezTo>
                    <a:pt x="411" y="96"/>
                    <a:pt x="411" y="96"/>
                    <a:pt x="414" y="96"/>
                  </a:cubicBezTo>
                  <a:cubicBezTo>
                    <a:pt x="414" y="96"/>
                    <a:pt x="414" y="96"/>
                    <a:pt x="414" y="96"/>
                  </a:cubicBezTo>
                  <a:cubicBezTo>
                    <a:pt x="418" y="95"/>
                    <a:pt x="418" y="95"/>
                    <a:pt x="422" y="95"/>
                  </a:cubicBezTo>
                  <a:cubicBezTo>
                    <a:pt x="430" y="93"/>
                    <a:pt x="422" y="91"/>
                    <a:pt x="425" y="87"/>
                  </a:cubicBezTo>
                  <a:cubicBezTo>
                    <a:pt x="429" y="83"/>
                    <a:pt x="433" y="86"/>
                    <a:pt x="442" y="88"/>
                  </a:cubicBezTo>
                  <a:cubicBezTo>
                    <a:pt x="446" y="88"/>
                    <a:pt x="454" y="90"/>
                    <a:pt x="455" y="94"/>
                  </a:cubicBezTo>
                  <a:cubicBezTo>
                    <a:pt x="459" y="93"/>
                    <a:pt x="459" y="96"/>
                    <a:pt x="463" y="96"/>
                  </a:cubicBezTo>
                  <a:cubicBezTo>
                    <a:pt x="467" y="99"/>
                    <a:pt x="467" y="99"/>
                    <a:pt x="471" y="98"/>
                  </a:cubicBezTo>
                  <a:cubicBezTo>
                    <a:pt x="475" y="98"/>
                    <a:pt x="484" y="100"/>
                    <a:pt x="492" y="99"/>
                  </a:cubicBezTo>
                  <a:cubicBezTo>
                    <a:pt x="496" y="98"/>
                    <a:pt x="499" y="94"/>
                    <a:pt x="503" y="94"/>
                  </a:cubicBezTo>
                  <a:cubicBezTo>
                    <a:pt x="503" y="94"/>
                    <a:pt x="503" y="90"/>
                    <a:pt x="506" y="90"/>
                  </a:cubicBezTo>
                  <a:cubicBezTo>
                    <a:pt x="510" y="89"/>
                    <a:pt x="519" y="91"/>
                    <a:pt x="523" y="91"/>
                  </a:cubicBezTo>
                  <a:cubicBezTo>
                    <a:pt x="527" y="94"/>
                    <a:pt x="531" y="93"/>
                    <a:pt x="535" y="93"/>
                  </a:cubicBezTo>
                  <a:cubicBezTo>
                    <a:pt x="536" y="96"/>
                    <a:pt x="535" y="93"/>
                    <a:pt x="539" y="92"/>
                  </a:cubicBezTo>
                  <a:cubicBezTo>
                    <a:pt x="543" y="92"/>
                    <a:pt x="539" y="89"/>
                    <a:pt x="546" y="84"/>
                  </a:cubicBezTo>
                  <a:cubicBezTo>
                    <a:pt x="546" y="84"/>
                    <a:pt x="550" y="83"/>
                    <a:pt x="554" y="83"/>
                  </a:cubicBezTo>
                  <a:cubicBezTo>
                    <a:pt x="557" y="79"/>
                    <a:pt x="557" y="79"/>
                    <a:pt x="557" y="79"/>
                  </a:cubicBezTo>
                  <a:cubicBezTo>
                    <a:pt x="557" y="75"/>
                    <a:pt x="557" y="75"/>
                    <a:pt x="556" y="72"/>
                  </a:cubicBezTo>
                  <a:cubicBezTo>
                    <a:pt x="556" y="72"/>
                    <a:pt x="552" y="69"/>
                    <a:pt x="555" y="65"/>
                  </a:cubicBezTo>
                  <a:cubicBezTo>
                    <a:pt x="555" y="61"/>
                    <a:pt x="555" y="61"/>
                    <a:pt x="555" y="61"/>
                  </a:cubicBezTo>
                  <a:cubicBezTo>
                    <a:pt x="558" y="57"/>
                    <a:pt x="558" y="57"/>
                    <a:pt x="554" y="54"/>
                  </a:cubicBezTo>
                  <a:cubicBezTo>
                    <a:pt x="562" y="53"/>
                    <a:pt x="562" y="53"/>
                    <a:pt x="562" y="53"/>
                  </a:cubicBezTo>
                  <a:cubicBezTo>
                    <a:pt x="565" y="49"/>
                    <a:pt x="565" y="49"/>
                    <a:pt x="565" y="49"/>
                  </a:cubicBezTo>
                  <a:cubicBezTo>
                    <a:pt x="569" y="45"/>
                    <a:pt x="577" y="44"/>
                    <a:pt x="581" y="43"/>
                  </a:cubicBezTo>
                  <a:cubicBezTo>
                    <a:pt x="592" y="41"/>
                    <a:pt x="592" y="41"/>
                    <a:pt x="592" y="41"/>
                  </a:cubicBezTo>
                  <a:cubicBezTo>
                    <a:pt x="592" y="38"/>
                    <a:pt x="596" y="37"/>
                    <a:pt x="600" y="37"/>
                  </a:cubicBezTo>
                  <a:cubicBezTo>
                    <a:pt x="603" y="33"/>
                    <a:pt x="608" y="36"/>
                    <a:pt x="612" y="35"/>
                  </a:cubicBezTo>
                  <a:cubicBezTo>
                    <a:pt x="612" y="38"/>
                    <a:pt x="616" y="38"/>
                    <a:pt x="621" y="41"/>
                  </a:cubicBezTo>
                  <a:cubicBezTo>
                    <a:pt x="625" y="40"/>
                    <a:pt x="625" y="40"/>
                    <a:pt x="625" y="40"/>
                  </a:cubicBezTo>
                  <a:cubicBezTo>
                    <a:pt x="629" y="40"/>
                    <a:pt x="629" y="43"/>
                    <a:pt x="629" y="43"/>
                  </a:cubicBezTo>
                  <a:cubicBezTo>
                    <a:pt x="637" y="42"/>
                    <a:pt x="641" y="42"/>
                    <a:pt x="645" y="44"/>
                  </a:cubicBezTo>
                  <a:cubicBezTo>
                    <a:pt x="654" y="47"/>
                    <a:pt x="650" y="51"/>
                    <a:pt x="646" y="52"/>
                  </a:cubicBezTo>
                  <a:cubicBezTo>
                    <a:pt x="640" y="60"/>
                    <a:pt x="640" y="60"/>
                    <a:pt x="648" y="62"/>
                  </a:cubicBezTo>
                  <a:cubicBezTo>
                    <a:pt x="648" y="66"/>
                    <a:pt x="655" y="57"/>
                    <a:pt x="655" y="54"/>
                  </a:cubicBezTo>
                  <a:cubicBezTo>
                    <a:pt x="655" y="54"/>
                    <a:pt x="666" y="49"/>
                    <a:pt x="670" y="48"/>
                  </a:cubicBezTo>
                  <a:cubicBezTo>
                    <a:pt x="674" y="48"/>
                    <a:pt x="674" y="44"/>
                    <a:pt x="674" y="44"/>
                  </a:cubicBezTo>
                  <a:cubicBezTo>
                    <a:pt x="677" y="40"/>
                    <a:pt x="673" y="41"/>
                    <a:pt x="673" y="41"/>
                  </a:cubicBezTo>
                  <a:cubicBezTo>
                    <a:pt x="677" y="36"/>
                    <a:pt x="677" y="40"/>
                    <a:pt x="681" y="39"/>
                  </a:cubicBezTo>
                  <a:cubicBezTo>
                    <a:pt x="685" y="42"/>
                    <a:pt x="689" y="42"/>
                    <a:pt x="693" y="41"/>
                  </a:cubicBezTo>
                  <a:cubicBezTo>
                    <a:pt x="693" y="41"/>
                    <a:pt x="697" y="37"/>
                    <a:pt x="692" y="34"/>
                  </a:cubicBezTo>
                  <a:close/>
                  <a:moveTo>
                    <a:pt x="283" y="161"/>
                  </a:moveTo>
                  <a:cubicBezTo>
                    <a:pt x="283" y="161"/>
                    <a:pt x="283" y="161"/>
                    <a:pt x="283" y="161"/>
                  </a:cubicBezTo>
                  <a:cubicBezTo>
                    <a:pt x="283" y="161"/>
                    <a:pt x="283" y="161"/>
                    <a:pt x="283" y="161"/>
                  </a:cubicBezTo>
                  <a:close/>
                  <a:moveTo>
                    <a:pt x="232" y="201"/>
                  </a:moveTo>
                  <a:cubicBezTo>
                    <a:pt x="236" y="200"/>
                    <a:pt x="240" y="200"/>
                    <a:pt x="240" y="200"/>
                  </a:cubicBezTo>
                  <a:cubicBezTo>
                    <a:pt x="236" y="200"/>
                    <a:pt x="236" y="200"/>
                    <a:pt x="232" y="201"/>
                  </a:cubicBezTo>
                  <a:close/>
                  <a:moveTo>
                    <a:pt x="12" y="412"/>
                  </a:moveTo>
                  <a:cubicBezTo>
                    <a:pt x="16" y="412"/>
                    <a:pt x="12" y="412"/>
                    <a:pt x="12" y="412"/>
                  </a:cubicBezTo>
                  <a:cubicBezTo>
                    <a:pt x="16" y="412"/>
                    <a:pt x="16" y="412"/>
                    <a:pt x="16" y="412"/>
                  </a:cubicBezTo>
                  <a:cubicBezTo>
                    <a:pt x="16" y="412"/>
                    <a:pt x="16" y="412"/>
                    <a:pt x="12" y="412"/>
                  </a:cubicBezTo>
                  <a:close/>
                  <a:moveTo>
                    <a:pt x="13" y="419"/>
                  </a:moveTo>
                  <a:cubicBezTo>
                    <a:pt x="13" y="423"/>
                    <a:pt x="13" y="423"/>
                    <a:pt x="13" y="423"/>
                  </a:cubicBezTo>
                  <a:cubicBezTo>
                    <a:pt x="9" y="420"/>
                    <a:pt x="9" y="420"/>
                    <a:pt x="9" y="420"/>
                  </a:cubicBezTo>
                  <a:cubicBezTo>
                    <a:pt x="13" y="419"/>
                    <a:pt x="13" y="419"/>
                    <a:pt x="13" y="419"/>
                  </a:cubicBezTo>
                  <a:cubicBezTo>
                    <a:pt x="17" y="419"/>
                    <a:pt x="21" y="418"/>
                    <a:pt x="25" y="418"/>
                  </a:cubicBezTo>
                  <a:cubicBezTo>
                    <a:pt x="21" y="418"/>
                    <a:pt x="17" y="419"/>
                    <a:pt x="13" y="419"/>
                  </a:cubicBezTo>
                  <a:close/>
                  <a:moveTo>
                    <a:pt x="20" y="415"/>
                  </a:moveTo>
                  <a:cubicBezTo>
                    <a:pt x="16" y="415"/>
                    <a:pt x="16" y="415"/>
                    <a:pt x="16" y="415"/>
                  </a:cubicBezTo>
                  <a:cubicBezTo>
                    <a:pt x="20" y="415"/>
                    <a:pt x="28" y="410"/>
                    <a:pt x="28" y="414"/>
                  </a:cubicBezTo>
                  <a:cubicBezTo>
                    <a:pt x="24" y="414"/>
                    <a:pt x="24" y="414"/>
                    <a:pt x="20" y="415"/>
                  </a:cubicBezTo>
                  <a:close/>
                  <a:moveTo>
                    <a:pt x="63" y="430"/>
                  </a:moveTo>
                  <a:cubicBezTo>
                    <a:pt x="63" y="430"/>
                    <a:pt x="63" y="430"/>
                    <a:pt x="62" y="427"/>
                  </a:cubicBezTo>
                  <a:cubicBezTo>
                    <a:pt x="63" y="430"/>
                    <a:pt x="63" y="430"/>
                    <a:pt x="63" y="430"/>
                  </a:cubicBezTo>
                  <a:close/>
                  <a:moveTo>
                    <a:pt x="118" y="340"/>
                  </a:moveTo>
                  <a:cubicBezTo>
                    <a:pt x="114" y="340"/>
                    <a:pt x="118" y="336"/>
                    <a:pt x="118" y="336"/>
                  </a:cubicBezTo>
                  <a:cubicBezTo>
                    <a:pt x="118" y="336"/>
                    <a:pt x="118" y="336"/>
                    <a:pt x="118" y="340"/>
                  </a:cubicBezTo>
                  <a:close/>
                  <a:moveTo>
                    <a:pt x="192" y="264"/>
                  </a:moveTo>
                  <a:cubicBezTo>
                    <a:pt x="192" y="264"/>
                    <a:pt x="192" y="264"/>
                    <a:pt x="188" y="265"/>
                  </a:cubicBezTo>
                  <a:cubicBezTo>
                    <a:pt x="192" y="264"/>
                    <a:pt x="192" y="264"/>
                    <a:pt x="192" y="264"/>
                  </a:cubicBezTo>
                  <a:close/>
                  <a:moveTo>
                    <a:pt x="181" y="273"/>
                  </a:moveTo>
                  <a:cubicBezTo>
                    <a:pt x="181" y="269"/>
                    <a:pt x="185" y="269"/>
                    <a:pt x="185" y="269"/>
                  </a:cubicBezTo>
                  <a:cubicBezTo>
                    <a:pt x="185" y="272"/>
                    <a:pt x="181" y="273"/>
                    <a:pt x="181" y="273"/>
                  </a:cubicBezTo>
                  <a:close/>
                  <a:moveTo>
                    <a:pt x="201" y="267"/>
                  </a:moveTo>
                  <a:cubicBezTo>
                    <a:pt x="197" y="267"/>
                    <a:pt x="197" y="267"/>
                    <a:pt x="197" y="267"/>
                  </a:cubicBezTo>
                  <a:cubicBezTo>
                    <a:pt x="193" y="268"/>
                    <a:pt x="193" y="268"/>
                    <a:pt x="189" y="268"/>
                  </a:cubicBezTo>
                  <a:cubicBezTo>
                    <a:pt x="193" y="268"/>
                    <a:pt x="193" y="268"/>
                    <a:pt x="193" y="268"/>
                  </a:cubicBezTo>
                  <a:cubicBezTo>
                    <a:pt x="197" y="267"/>
                    <a:pt x="204" y="262"/>
                    <a:pt x="209" y="265"/>
                  </a:cubicBezTo>
                  <a:cubicBezTo>
                    <a:pt x="205" y="266"/>
                    <a:pt x="205" y="266"/>
                    <a:pt x="201" y="267"/>
                  </a:cubicBezTo>
                  <a:close/>
                  <a:moveTo>
                    <a:pt x="396" y="80"/>
                  </a:moveTo>
                  <a:cubicBezTo>
                    <a:pt x="396" y="80"/>
                    <a:pt x="392" y="81"/>
                    <a:pt x="388" y="82"/>
                  </a:cubicBezTo>
                  <a:cubicBezTo>
                    <a:pt x="392" y="81"/>
                    <a:pt x="392" y="81"/>
                    <a:pt x="396" y="80"/>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54" name="Freeform 24"/>
            <p:cNvSpPr>
              <a:spLocks noEditPoints="1"/>
            </p:cNvSpPr>
            <p:nvPr/>
          </p:nvSpPr>
          <p:spPr bwMode="gray">
            <a:xfrm>
              <a:off x="7348538" y="2036763"/>
              <a:ext cx="668338" cy="1277938"/>
            </a:xfrm>
            <a:custGeom>
              <a:avLst/>
              <a:gdLst>
                <a:gd name="T0" fmla="*/ 318 w 340"/>
                <a:gd name="T1" fmla="*/ 54 h 507"/>
                <a:gd name="T2" fmla="*/ 293 w 340"/>
                <a:gd name="T3" fmla="*/ 22 h 507"/>
                <a:gd name="T4" fmla="*/ 235 w 340"/>
                <a:gd name="T5" fmla="*/ 9 h 507"/>
                <a:gd name="T6" fmla="*/ 185 w 340"/>
                <a:gd name="T7" fmla="*/ 27 h 507"/>
                <a:gd name="T8" fmla="*/ 102 w 340"/>
                <a:gd name="T9" fmla="*/ 89 h 507"/>
                <a:gd name="T10" fmla="*/ 67 w 340"/>
                <a:gd name="T11" fmla="*/ 152 h 507"/>
                <a:gd name="T12" fmla="*/ 15 w 340"/>
                <a:gd name="T13" fmla="*/ 209 h 507"/>
                <a:gd name="T14" fmla="*/ 20 w 340"/>
                <a:gd name="T15" fmla="*/ 270 h 507"/>
                <a:gd name="T16" fmla="*/ 37 w 340"/>
                <a:gd name="T17" fmla="*/ 332 h 507"/>
                <a:gd name="T18" fmla="*/ 12 w 340"/>
                <a:gd name="T19" fmla="*/ 386 h 507"/>
                <a:gd name="T20" fmla="*/ 5 w 340"/>
                <a:gd name="T21" fmla="*/ 390 h 507"/>
                <a:gd name="T22" fmla="*/ 15 w 340"/>
                <a:gd name="T23" fmla="*/ 407 h 507"/>
                <a:gd name="T24" fmla="*/ 28 w 340"/>
                <a:gd name="T25" fmla="*/ 412 h 507"/>
                <a:gd name="T26" fmla="*/ 35 w 340"/>
                <a:gd name="T27" fmla="*/ 429 h 507"/>
                <a:gd name="T28" fmla="*/ 44 w 340"/>
                <a:gd name="T29" fmla="*/ 442 h 507"/>
                <a:gd name="T30" fmla="*/ 71 w 340"/>
                <a:gd name="T31" fmla="*/ 460 h 507"/>
                <a:gd name="T32" fmla="*/ 75 w 340"/>
                <a:gd name="T33" fmla="*/ 488 h 507"/>
                <a:gd name="T34" fmla="*/ 101 w 340"/>
                <a:gd name="T35" fmla="*/ 502 h 507"/>
                <a:gd name="T36" fmla="*/ 141 w 340"/>
                <a:gd name="T37" fmla="*/ 468 h 507"/>
                <a:gd name="T38" fmla="*/ 160 w 340"/>
                <a:gd name="T39" fmla="*/ 465 h 507"/>
                <a:gd name="T40" fmla="*/ 181 w 340"/>
                <a:gd name="T41" fmla="*/ 441 h 507"/>
                <a:gd name="T42" fmla="*/ 178 w 340"/>
                <a:gd name="T43" fmla="*/ 423 h 507"/>
                <a:gd name="T44" fmla="*/ 180 w 340"/>
                <a:gd name="T45" fmla="*/ 408 h 507"/>
                <a:gd name="T46" fmla="*/ 183 w 340"/>
                <a:gd name="T47" fmla="*/ 397 h 507"/>
                <a:gd name="T48" fmla="*/ 182 w 340"/>
                <a:gd name="T49" fmla="*/ 390 h 507"/>
                <a:gd name="T50" fmla="*/ 180 w 340"/>
                <a:gd name="T51" fmla="*/ 380 h 507"/>
                <a:gd name="T52" fmla="*/ 167 w 340"/>
                <a:gd name="T53" fmla="*/ 374 h 507"/>
                <a:gd name="T54" fmla="*/ 186 w 340"/>
                <a:gd name="T55" fmla="*/ 368 h 507"/>
                <a:gd name="T56" fmla="*/ 197 w 340"/>
                <a:gd name="T57" fmla="*/ 359 h 507"/>
                <a:gd name="T58" fmla="*/ 204 w 340"/>
                <a:gd name="T59" fmla="*/ 348 h 507"/>
                <a:gd name="T60" fmla="*/ 209 w 340"/>
                <a:gd name="T61" fmla="*/ 358 h 507"/>
                <a:gd name="T62" fmla="*/ 224 w 340"/>
                <a:gd name="T63" fmla="*/ 348 h 507"/>
                <a:gd name="T64" fmla="*/ 223 w 340"/>
                <a:gd name="T65" fmla="*/ 341 h 507"/>
                <a:gd name="T66" fmla="*/ 215 w 340"/>
                <a:gd name="T67" fmla="*/ 342 h 507"/>
                <a:gd name="T68" fmla="*/ 229 w 340"/>
                <a:gd name="T69" fmla="*/ 329 h 507"/>
                <a:gd name="T70" fmla="*/ 231 w 340"/>
                <a:gd name="T71" fmla="*/ 315 h 507"/>
                <a:gd name="T72" fmla="*/ 218 w 340"/>
                <a:gd name="T73" fmla="*/ 306 h 507"/>
                <a:gd name="T74" fmla="*/ 188 w 340"/>
                <a:gd name="T75" fmla="*/ 296 h 507"/>
                <a:gd name="T76" fmla="*/ 173 w 340"/>
                <a:gd name="T77" fmla="*/ 276 h 507"/>
                <a:gd name="T78" fmla="*/ 168 w 340"/>
                <a:gd name="T79" fmla="*/ 266 h 507"/>
                <a:gd name="T80" fmla="*/ 175 w 340"/>
                <a:gd name="T81" fmla="*/ 262 h 507"/>
                <a:gd name="T82" fmla="*/ 177 w 340"/>
                <a:gd name="T83" fmla="*/ 244 h 507"/>
                <a:gd name="T84" fmla="*/ 182 w 340"/>
                <a:gd name="T85" fmla="*/ 225 h 507"/>
                <a:gd name="T86" fmla="*/ 181 w 340"/>
                <a:gd name="T87" fmla="*/ 221 h 507"/>
                <a:gd name="T88" fmla="*/ 200 w 340"/>
                <a:gd name="T89" fmla="*/ 211 h 507"/>
                <a:gd name="T90" fmla="*/ 203 w 340"/>
                <a:gd name="T91" fmla="*/ 204 h 507"/>
                <a:gd name="T92" fmla="*/ 215 w 340"/>
                <a:gd name="T93" fmla="*/ 202 h 507"/>
                <a:gd name="T94" fmla="*/ 229 w 340"/>
                <a:gd name="T95" fmla="*/ 189 h 507"/>
                <a:gd name="T96" fmla="*/ 251 w 340"/>
                <a:gd name="T97" fmla="*/ 175 h 507"/>
                <a:gd name="T98" fmla="*/ 265 w 340"/>
                <a:gd name="T99" fmla="*/ 159 h 507"/>
                <a:gd name="T100" fmla="*/ 271 w 340"/>
                <a:gd name="T101" fmla="*/ 147 h 507"/>
                <a:gd name="T102" fmla="*/ 258 w 340"/>
                <a:gd name="T103" fmla="*/ 142 h 507"/>
                <a:gd name="T104" fmla="*/ 273 w 340"/>
                <a:gd name="T105" fmla="*/ 129 h 507"/>
                <a:gd name="T106" fmla="*/ 271 w 340"/>
                <a:gd name="T107" fmla="*/ 119 h 507"/>
                <a:gd name="T108" fmla="*/ 290 w 340"/>
                <a:gd name="T109" fmla="*/ 109 h 507"/>
                <a:gd name="T110" fmla="*/ 297 w 340"/>
                <a:gd name="T111" fmla="*/ 101 h 507"/>
                <a:gd name="T112" fmla="*/ 316 w 340"/>
                <a:gd name="T113" fmla="*/ 98 h 507"/>
                <a:gd name="T114" fmla="*/ 339 w 340"/>
                <a:gd name="T115" fmla="*/ 91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 h="507">
                  <a:moveTo>
                    <a:pt x="339" y="91"/>
                  </a:moveTo>
                  <a:cubicBezTo>
                    <a:pt x="335" y="88"/>
                    <a:pt x="334" y="84"/>
                    <a:pt x="330" y="85"/>
                  </a:cubicBezTo>
                  <a:cubicBezTo>
                    <a:pt x="330" y="81"/>
                    <a:pt x="326" y="82"/>
                    <a:pt x="326" y="82"/>
                  </a:cubicBezTo>
                  <a:cubicBezTo>
                    <a:pt x="322" y="82"/>
                    <a:pt x="322" y="79"/>
                    <a:pt x="321" y="75"/>
                  </a:cubicBezTo>
                  <a:cubicBezTo>
                    <a:pt x="321" y="75"/>
                    <a:pt x="317" y="76"/>
                    <a:pt x="321" y="72"/>
                  </a:cubicBezTo>
                  <a:cubicBezTo>
                    <a:pt x="324" y="71"/>
                    <a:pt x="324" y="71"/>
                    <a:pt x="324" y="68"/>
                  </a:cubicBezTo>
                  <a:cubicBezTo>
                    <a:pt x="323" y="64"/>
                    <a:pt x="323" y="61"/>
                    <a:pt x="327" y="60"/>
                  </a:cubicBezTo>
                  <a:cubicBezTo>
                    <a:pt x="322" y="57"/>
                    <a:pt x="322" y="57"/>
                    <a:pt x="322" y="57"/>
                  </a:cubicBezTo>
                  <a:cubicBezTo>
                    <a:pt x="318" y="54"/>
                    <a:pt x="318" y="54"/>
                    <a:pt x="318" y="54"/>
                  </a:cubicBezTo>
                  <a:cubicBezTo>
                    <a:pt x="314" y="55"/>
                    <a:pt x="305" y="49"/>
                    <a:pt x="313" y="48"/>
                  </a:cubicBezTo>
                  <a:cubicBezTo>
                    <a:pt x="317" y="47"/>
                    <a:pt x="317" y="44"/>
                    <a:pt x="312" y="41"/>
                  </a:cubicBezTo>
                  <a:cubicBezTo>
                    <a:pt x="308" y="41"/>
                    <a:pt x="300" y="42"/>
                    <a:pt x="304" y="38"/>
                  </a:cubicBezTo>
                  <a:cubicBezTo>
                    <a:pt x="308" y="38"/>
                    <a:pt x="308" y="38"/>
                    <a:pt x="308" y="38"/>
                  </a:cubicBezTo>
                  <a:cubicBezTo>
                    <a:pt x="307" y="34"/>
                    <a:pt x="303" y="35"/>
                    <a:pt x="303" y="35"/>
                  </a:cubicBezTo>
                  <a:cubicBezTo>
                    <a:pt x="303" y="31"/>
                    <a:pt x="303" y="31"/>
                    <a:pt x="303" y="31"/>
                  </a:cubicBezTo>
                  <a:cubicBezTo>
                    <a:pt x="302" y="28"/>
                    <a:pt x="302" y="28"/>
                    <a:pt x="306" y="27"/>
                  </a:cubicBezTo>
                  <a:cubicBezTo>
                    <a:pt x="310" y="23"/>
                    <a:pt x="302" y="24"/>
                    <a:pt x="302" y="24"/>
                  </a:cubicBezTo>
                  <a:cubicBezTo>
                    <a:pt x="302" y="24"/>
                    <a:pt x="297" y="21"/>
                    <a:pt x="293" y="22"/>
                  </a:cubicBezTo>
                  <a:cubicBezTo>
                    <a:pt x="293" y="18"/>
                    <a:pt x="289" y="19"/>
                    <a:pt x="289" y="19"/>
                  </a:cubicBezTo>
                  <a:cubicBezTo>
                    <a:pt x="288" y="15"/>
                    <a:pt x="284" y="16"/>
                    <a:pt x="280" y="13"/>
                  </a:cubicBezTo>
                  <a:cubicBezTo>
                    <a:pt x="276" y="14"/>
                    <a:pt x="272" y="14"/>
                    <a:pt x="272" y="14"/>
                  </a:cubicBezTo>
                  <a:cubicBezTo>
                    <a:pt x="264" y="15"/>
                    <a:pt x="264" y="15"/>
                    <a:pt x="264" y="15"/>
                  </a:cubicBezTo>
                  <a:cubicBezTo>
                    <a:pt x="264" y="12"/>
                    <a:pt x="260" y="12"/>
                    <a:pt x="256" y="13"/>
                  </a:cubicBezTo>
                  <a:cubicBezTo>
                    <a:pt x="256" y="13"/>
                    <a:pt x="251" y="10"/>
                    <a:pt x="247" y="11"/>
                  </a:cubicBezTo>
                  <a:cubicBezTo>
                    <a:pt x="247" y="11"/>
                    <a:pt x="247" y="11"/>
                    <a:pt x="244" y="11"/>
                  </a:cubicBezTo>
                  <a:cubicBezTo>
                    <a:pt x="244" y="11"/>
                    <a:pt x="240" y="12"/>
                    <a:pt x="239" y="8"/>
                  </a:cubicBezTo>
                  <a:cubicBezTo>
                    <a:pt x="239" y="8"/>
                    <a:pt x="239" y="8"/>
                    <a:pt x="235" y="9"/>
                  </a:cubicBezTo>
                  <a:cubicBezTo>
                    <a:pt x="235" y="9"/>
                    <a:pt x="231" y="6"/>
                    <a:pt x="227" y="6"/>
                  </a:cubicBezTo>
                  <a:cubicBezTo>
                    <a:pt x="227" y="6"/>
                    <a:pt x="223" y="7"/>
                    <a:pt x="218" y="4"/>
                  </a:cubicBezTo>
                  <a:cubicBezTo>
                    <a:pt x="222" y="3"/>
                    <a:pt x="222" y="3"/>
                    <a:pt x="222" y="3"/>
                  </a:cubicBezTo>
                  <a:cubicBezTo>
                    <a:pt x="218" y="0"/>
                    <a:pt x="214" y="1"/>
                    <a:pt x="214" y="1"/>
                  </a:cubicBezTo>
                  <a:cubicBezTo>
                    <a:pt x="206" y="2"/>
                    <a:pt x="202" y="3"/>
                    <a:pt x="198" y="3"/>
                  </a:cubicBezTo>
                  <a:cubicBezTo>
                    <a:pt x="203" y="6"/>
                    <a:pt x="207" y="9"/>
                    <a:pt x="208" y="13"/>
                  </a:cubicBezTo>
                  <a:cubicBezTo>
                    <a:pt x="204" y="17"/>
                    <a:pt x="200" y="17"/>
                    <a:pt x="197" y="21"/>
                  </a:cubicBezTo>
                  <a:cubicBezTo>
                    <a:pt x="201" y="21"/>
                    <a:pt x="209" y="20"/>
                    <a:pt x="201" y="24"/>
                  </a:cubicBezTo>
                  <a:cubicBezTo>
                    <a:pt x="198" y="28"/>
                    <a:pt x="189" y="26"/>
                    <a:pt x="185" y="27"/>
                  </a:cubicBezTo>
                  <a:cubicBezTo>
                    <a:pt x="182" y="27"/>
                    <a:pt x="173" y="25"/>
                    <a:pt x="165" y="26"/>
                  </a:cubicBezTo>
                  <a:cubicBezTo>
                    <a:pt x="157" y="27"/>
                    <a:pt x="149" y="25"/>
                    <a:pt x="146" y="29"/>
                  </a:cubicBezTo>
                  <a:cubicBezTo>
                    <a:pt x="146" y="32"/>
                    <a:pt x="152" y="46"/>
                    <a:pt x="144" y="47"/>
                  </a:cubicBezTo>
                  <a:cubicBezTo>
                    <a:pt x="136" y="48"/>
                    <a:pt x="131" y="42"/>
                    <a:pt x="124" y="46"/>
                  </a:cubicBezTo>
                  <a:cubicBezTo>
                    <a:pt x="121" y="50"/>
                    <a:pt x="117" y="51"/>
                    <a:pt x="113" y="55"/>
                  </a:cubicBezTo>
                  <a:cubicBezTo>
                    <a:pt x="110" y="59"/>
                    <a:pt x="111" y="66"/>
                    <a:pt x="107" y="67"/>
                  </a:cubicBezTo>
                  <a:cubicBezTo>
                    <a:pt x="103" y="67"/>
                    <a:pt x="95" y="68"/>
                    <a:pt x="100" y="75"/>
                  </a:cubicBezTo>
                  <a:cubicBezTo>
                    <a:pt x="104" y="78"/>
                    <a:pt x="113" y="80"/>
                    <a:pt x="109" y="84"/>
                  </a:cubicBezTo>
                  <a:cubicBezTo>
                    <a:pt x="105" y="85"/>
                    <a:pt x="102" y="89"/>
                    <a:pt x="102" y="89"/>
                  </a:cubicBezTo>
                  <a:cubicBezTo>
                    <a:pt x="98" y="90"/>
                    <a:pt x="99" y="93"/>
                    <a:pt x="95" y="94"/>
                  </a:cubicBezTo>
                  <a:cubicBezTo>
                    <a:pt x="95" y="97"/>
                    <a:pt x="92" y="101"/>
                    <a:pt x="88" y="102"/>
                  </a:cubicBezTo>
                  <a:cubicBezTo>
                    <a:pt x="88" y="105"/>
                    <a:pt x="84" y="106"/>
                    <a:pt x="85" y="109"/>
                  </a:cubicBezTo>
                  <a:cubicBezTo>
                    <a:pt x="85" y="109"/>
                    <a:pt x="89" y="112"/>
                    <a:pt x="85" y="113"/>
                  </a:cubicBezTo>
                  <a:cubicBezTo>
                    <a:pt x="86" y="116"/>
                    <a:pt x="82" y="117"/>
                    <a:pt x="78" y="118"/>
                  </a:cubicBezTo>
                  <a:cubicBezTo>
                    <a:pt x="78" y="118"/>
                    <a:pt x="62" y="120"/>
                    <a:pt x="63" y="123"/>
                  </a:cubicBezTo>
                  <a:cubicBezTo>
                    <a:pt x="63" y="127"/>
                    <a:pt x="64" y="130"/>
                    <a:pt x="64" y="130"/>
                  </a:cubicBezTo>
                  <a:cubicBezTo>
                    <a:pt x="64" y="134"/>
                    <a:pt x="65" y="137"/>
                    <a:pt x="65" y="141"/>
                  </a:cubicBezTo>
                  <a:cubicBezTo>
                    <a:pt x="66" y="145"/>
                    <a:pt x="66" y="148"/>
                    <a:pt x="67" y="152"/>
                  </a:cubicBezTo>
                  <a:cubicBezTo>
                    <a:pt x="63" y="152"/>
                    <a:pt x="63" y="156"/>
                    <a:pt x="63" y="156"/>
                  </a:cubicBezTo>
                  <a:cubicBezTo>
                    <a:pt x="60" y="160"/>
                    <a:pt x="57" y="164"/>
                    <a:pt x="57" y="164"/>
                  </a:cubicBezTo>
                  <a:cubicBezTo>
                    <a:pt x="53" y="168"/>
                    <a:pt x="49" y="168"/>
                    <a:pt x="50" y="172"/>
                  </a:cubicBezTo>
                  <a:cubicBezTo>
                    <a:pt x="46" y="176"/>
                    <a:pt x="47" y="180"/>
                    <a:pt x="55" y="178"/>
                  </a:cubicBezTo>
                  <a:cubicBezTo>
                    <a:pt x="59" y="181"/>
                    <a:pt x="60" y="185"/>
                    <a:pt x="60" y="188"/>
                  </a:cubicBezTo>
                  <a:cubicBezTo>
                    <a:pt x="61" y="195"/>
                    <a:pt x="57" y="196"/>
                    <a:pt x="49" y="197"/>
                  </a:cubicBezTo>
                  <a:cubicBezTo>
                    <a:pt x="41" y="195"/>
                    <a:pt x="37" y="195"/>
                    <a:pt x="30" y="200"/>
                  </a:cubicBezTo>
                  <a:cubicBezTo>
                    <a:pt x="26" y="201"/>
                    <a:pt x="22" y="201"/>
                    <a:pt x="22" y="205"/>
                  </a:cubicBezTo>
                  <a:cubicBezTo>
                    <a:pt x="18" y="205"/>
                    <a:pt x="19" y="209"/>
                    <a:pt x="15" y="209"/>
                  </a:cubicBezTo>
                  <a:cubicBezTo>
                    <a:pt x="11" y="213"/>
                    <a:pt x="11" y="213"/>
                    <a:pt x="8" y="218"/>
                  </a:cubicBezTo>
                  <a:cubicBezTo>
                    <a:pt x="9" y="221"/>
                    <a:pt x="9" y="221"/>
                    <a:pt x="9" y="221"/>
                  </a:cubicBezTo>
                  <a:cubicBezTo>
                    <a:pt x="9" y="225"/>
                    <a:pt x="5" y="225"/>
                    <a:pt x="6" y="229"/>
                  </a:cubicBezTo>
                  <a:cubicBezTo>
                    <a:pt x="6" y="232"/>
                    <a:pt x="6" y="232"/>
                    <a:pt x="6" y="232"/>
                  </a:cubicBezTo>
                  <a:cubicBezTo>
                    <a:pt x="11" y="235"/>
                    <a:pt x="11" y="239"/>
                    <a:pt x="12" y="242"/>
                  </a:cubicBezTo>
                  <a:cubicBezTo>
                    <a:pt x="8" y="243"/>
                    <a:pt x="12" y="246"/>
                    <a:pt x="13" y="249"/>
                  </a:cubicBezTo>
                  <a:cubicBezTo>
                    <a:pt x="13" y="253"/>
                    <a:pt x="13" y="253"/>
                    <a:pt x="14" y="256"/>
                  </a:cubicBezTo>
                  <a:cubicBezTo>
                    <a:pt x="14" y="260"/>
                    <a:pt x="18" y="259"/>
                    <a:pt x="19" y="263"/>
                  </a:cubicBezTo>
                  <a:cubicBezTo>
                    <a:pt x="19" y="266"/>
                    <a:pt x="20" y="270"/>
                    <a:pt x="20" y="270"/>
                  </a:cubicBezTo>
                  <a:cubicBezTo>
                    <a:pt x="20" y="273"/>
                    <a:pt x="17" y="277"/>
                    <a:pt x="17" y="281"/>
                  </a:cubicBezTo>
                  <a:cubicBezTo>
                    <a:pt x="19" y="291"/>
                    <a:pt x="42" y="285"/>
                    <a:pt x="39" y="296"/>
                  </a:cubicBezTo>
                  <a:cubicBezTo>
                    <a:pt x="40" y="299"/>
                    <a:pt x="40" y="299"/>
                    <a:pt x="40" y="303"/>
                  </a:cubicBezTo>
                  <a:cubicBezTo>
                    <a:pt x="36" y="303"/>
                    <a:pt x="36" y="303"/>
                    <a:pt x="33" y="304"/>
                  </a:cubicBezTo>
                  <a:cubicBezTo>
                    <a:pt x="33" y="304"/>
                    <a:pt x="25" y="305"/>
                    <a:pt x="25" y="308"/>
                  </a:cubicBezTo>
                  <a:cubicBezTo>
                    <a:pt x="30" y="311"/>
                    <a:pt x="30" y="311"/>
                    <a:pt x="30" y="311"/>
                  </a:cubicBezTo>
                  <a:cubicBezTo>
                    <a:pt x="30" y="315"/>
                    <a:pt x="31" y="318"/>
                    <a:pt x="35" y="318"/>
                  </a:cubicBezTo>
                  <a:cubicBezTo>
                    <a:pt x="35" y="321"/>
                    <a:pt x="40" y="324"/>
                    <a:pt x="40" y="324"/>
                  </a:cubicBezTo>
                  <a:cubicBezTo>
                    <a:pt x="40" y="328"/>
                    <a:pt x="36" y="328"/>
                    <a:pt x="37" y="332"/>
                  </a:cubicBezTo>
                  <a:cubicBezTo>
                    <a:pt x="37" y="336"/>
                    <a:pt x="37" y="336"/>
                    <a:pt x="38" y="339"/>
                  </a:cubicBezTo>
                  <a:cubicBezTo>
                    <a:pt x="38" y="339"/>
                    <a:pt x="34" y="343"/>
                    <a:pt x="30" y="344"/>
                  </a:cubicBezTo>
                  <a:cubicBezTo>
                    <a:pt x="27" y="348"/>
                    <a:pt x="27" y="348"/>
                    <a:pt x="23" y="348"/>
                  </a:cubicBezTo>
                  <a:cubicBezTo>
                    <a:pt x="15" y="349"/>
                    <a:pt x="19" y="352"/>
                    <a:pt x="19" y="352"/>
                  </a:cubicBezTo>
                  <a:cubicBezTo>
                    <a:pt x="20" y="359"/>
                    <a:pt x="12" y="357"/>
                    <a:pt x="17" y="364"/>
                  </a:cubicBezTo>
                  <a:cubicBezTo>
                    <a:pt x="17" y="364"/>
                    <a:pt x="21" y="367"/>
                    <a:pt x="22" y="370"/>
                  </a:cubicBezTo>
                  <a:cubicBezTo>
                    <a:pt x="22" y="374"/>
                    <a:pt x="19" y="374"/>
                    <a:pt x="19" y="374"/>
                  </a:cubicBezTo>
                  <a:cubicBezTo>
                    <a:pt x="19" y="378"/>
                    <a:pt x="20" y="381"/>
                    <a:pt x="16" y="385"/>
                  </a:cubicBezTo>
                  <a:cubicBezTo>
                    <a:pt x="12" y="386"/>
                    <a:pt x="12" y="386"/>
                    <a:pt x="12" y="386"/>
                  </a:cubicBezTo>
                  <a:cubicBezTo>
                    <a:pt x="12" y="382"/>
                    <a:pt x="12" y="382"/>
                    <a:pt x="12" y="382"/>
                  </a:cubicBezTo>
                  <a:cubicBezTo>
                    <a:pt x="12" y="382"/>
                    <a:pt x="12" y="382"/>
                    <a:pt x="7" y="379"/>
                  </a:cubicBezTo>
                  <a:cubicBezTo>
                    <a:pt x="7" y="379"/>
                    <a:pt x="7" y="379"/>
                    <a:pt x="3" y="380"/>
                  </a:cubicBezTo>
                  <a:cubicBezTo>
                    <a:pt x="3" y="380"/>
                    <a:pt x="0" y="384"/>
                    <a:pt x="4" y="383"/>
                  </a:cubicBezTo>
                  <a:cubicBezTo>
                    <a:pt x="0" y="384"/>
                    <a:pt x="4" y="383"/>
                    <a:pt x="4" y="387"/>
                  </a:cubicBezTo>
                  <a:cubicBezTo>
                    <a:pt x="4" y="387"/>
                    <a:pt x="9" y="390"/>
                    <a:pt x="5" y="390"/>
                  </a:cubicBezTo>
                  <a:cubicBezTo>
                    <a:pt x="5" y="390"/>
                    <a:pt x="5" y="390"/>
                    <a:pt x="5" y="390"/>
                  </a:cubicBezTo>
                  <a:cubicBezTo>
                    <a:pt x="9" y="393"/>
                    <a:pt x="9" y="393"/>
                    <a:pt x="9" y="393"/>
                  </a:cubicBezTo>
                  <a:cubicBezTo>
                    <a:pt x="5" y="390"/>
                    <a:pt x="5" y="390"/>
                    <a:pt x="5" y="390"/>
                  </a:cubicBezTo>
                  <a:cubicBezTo>
                    <a:pt x="5" y="394"/>
                    <a:pt x="5" y="394"/>
                    <a:pt x="9" y="393"/>
                  </a:cubicBezTo>
                  <a:cubicBezTo>
                    <a:pt x="10" y="397"/>
                    <a:pt x="10" y="397"/>
                    <a:pt x="10" y="397"/>
                  </a:cubicBezTo>
                  <a:cubicBezTo>
                    <a:pt x="10" y="400"/>
                    <a:pt x="10" y="400"/>
                    <a:pt x="10" y="400"/>
                  </a:cubicBezTo>
                  <a:cubicBezTo>
                    <a:pt x="10" y="400"/>
                    <a:pt x="10" y="400"/>
                    <a:pt x="10" y="400"/>
                  </a:cubicBezTo>
                  <a:cubicBezTo>
                    <a:pt x="11" y="404"/>
                    <a:pt x="7" y="408"/>
                    <a:pt x="11" y="404"/>
                  </a:cubicBezTo>
                  <a:cubicBezTo>
                    <a:pt x="15" y="403"/>
                    <a:pt x="15" y="403"/>
                    <a:pt x="15" y="403"/>
                  </a:cubicBezTo>
                  <a:cubicBezTo>
                    <a:pt x="15" y="403"/>
                    <a:pt x="15" y="403"/>
                    <a:pt x="11" y="408"/>
                  </a:cubicBezTo>
                  <a:cubicBezTo>
                    <a:pt x="15" y="407"/>
                    <a:pt x="15" y="403"/>
                    <a:pt x="15" y="403"/>
                  </a:cubicBezTo>
                  <a:cubicBezTo>
                    <a:pt x="15" y="403"/>
                    <a:pt x="15" y="403"/>
                    <a:pt x="15" y="407"/>
                  </a:cubicBezTo>
                  <a:cubicBezTo>
                    <a:pt x="15" y="403"/>
                    <a:pt x="15" y="407"/>
                    <a:pt x="15" y="407"/>
                  </a:cubicBezTo>
                  <a:cubicBezTo>
                    <a:pt x="20" y="410"/>
                    <a:pt x="19" y="403"/>
                    <a:pt x="18" y="399"/>
                  </a:cubicBezTo>
                  <a:cubicBezTo>
                    <a:pt x="19" y="403"/>
                    <a:pt x="19" y="403"/>
                    <a:pt x="19" y="403"/>
                  </a:cubicBezTo>
                  <a:cubicBezTo>
                    <a:pt x="23" y="402"/>
                    <a:pt x="23" y="402"/>
                    <a:pt x="23" y="402"/>
                  </a:cubicBezTo>
                  <a:cubicBezTo>
                    <a:pt x="23" y="402"/>
                    <a:pt x="16" y="410"/>
                    <a:pt x="20" y="410"/>
                  </a:cubicBezTo>
                  <a:cubicBezTo>
                    <a:pt x="23" y="406"/>
                    <a:pt x="23" y="406"/>
                    <a:pt x="23" y="406"/>
                  </a:cubicBezTo>
                  <a:cubicBezTo>
                    <a:pt x="27" y="405"/>
                    <a:pt x="27" y="405"/>
                    <a:pt x="31" y="405"/>
                  </a:cubicBezTo>
                  <a:cubicBezTo>
                    <a:pt x="27" y="405"/>
                    <a:pt x="27" y="405"/>
                    <a:pt x="28" y="409"/>
                  </a:cubicBezTo>
                  <a:cubicBezTo>
                    <a:pt x="31" y="408"/>
                    <a:pt x="28" y="409"/>
                    <a:pt x="28" y="412"/>
                  </a:cubicBezTo>
                  <a:cubicBezTo>
                    <a:pt x="28" y="412"/>
                    <a:pt x="25" y="416"/>
                    <a:pt x="29" y="419"/>
                  </a:cubicBezTo>
                  <a:cubicBezTo>
                    <a:pt x="29" y="419"/>
                    <a:pt x="29" y="419"/>
                    <a:pt x="29" y="419"/>
                  </a:cubicBezTo>
                  <a:cubicBezTo>
                    <a:pt x="25" y="420"/>
                    <a:pt x="25" y="420"/>
                    <a:pt x="26" y="423"/>
                  </a:cubicBezTo>
                  <a:cubicBezTo>
                    <a:pt x="26" y="423"/>
                    <a:pt x="26" y="423"/>
                    <a:pt x="26" y="423"/>
                  </a:cubicBezTo>
                  <a:cubicBezTo>
                    <a:pt x="30" y="423"/>
                    <a:pt x="30" y="423"/>
                    <a:pt x="30" y="423"/>
                  </a:cubicBezTo>
                  <a:cubicBezTo>
                    <a:pt x="26" y="427"/>
                    <a:pt x="26" y="427"/>
                    <a:pt x="26" y="427"/>
                  </a:cubicBezTo>
                  <a:cubicBezTo>
                    <a:pt x="30" y="426"/>
                    <a:pt x="30" y="426"/>
                    <a:pt x="30" y="426"/>
                  </a:cubicBezTo>
                  <a:cubicBezTo>
                    <a:pt x="34" y="426"/>
                    <a:pt x="34" y="426"/>
                    <a:pt x="34" y="426"/>
                  </a:cubicBezTo>
                  <a:cubicBezTo>
                    <a:pt x="30" y="426"/>
                    <a:pt x="35" y="429"/>
                    <a:pt x="35" y="429"/>
                  </a:cubicBezTo>
                  <a:cubicBezTo>
                    <a:pt x="35" y="433"/>
                    <a:pt x="35" y="433"/>
                    <a:pt x="35" y="433"/>
                  </a:cubicBezTo>
                  <a:cubicBezTo>
                    <a:pt x="36" y="436"/>
                    <a:pt x="36" y="436"/>
                    <a:pt x="36" y="436"/>
                  </a:cubicBezTo>
                  <a:cubicBezTo>
                    <a:pt x="36" y="436"/>
                    <a:pt x="36" y="440"/>
                    <a:pt x="39" y="436"/>
                  </a:cubicBezTo>
                  <a:cubicBezTo>
                    <a:pt x="39" y="436"/>
                    <a:pt x="39" y="436"/>
                    <a:pt x="39" y="436"/>
                  </a:cubicBezTo>
                  <a:cubicBezTo>
                    <a:pt x="39" y="436"/>
                    <a:pt x="43" y="435"/>
                    <a:pt x="39" y="436"/>
                  </a:cubicBezTo>
                  <a:cubicBezTo>
                    <a:pt x="43" y="435"/>
                    <a:pt x="40" y="439"/>
                    <a:pt x="44" y="439"/>
                  </a:cubicBezTo>
                  <a:cubicBezTo>
                    <a:pt x="48" y="438"/>
                    <a:pt x="41" y="443"/>
                    <a:pt x="44" y="442"/>
                  </a:cubicBezTo>
                  <a:cubicBezTo>
                    <a:pt x="41" y="443"/>
                    <a:pt x="44" y="442"/>
                    <a:pt x="44" y="442"/>
                  </a:cubicBezTo>
                  <a:cubicBezTo>
                    <a:pt x="44" y="442"/>
                    <a:pt x="44" y="442"/>
                    <a:pt x="44" y="442"/>
                  </a:cubicBezTo>
                  <a:cubicBezTo>
                    <a:pt x="45" y="446"/>
                    <a:pt x="44" y="442"/>
                    <a:pt x="44" y="442"/>
                  </a:cubicBezTo>
                  <a:cubicBezTo>
                    <a:pt x="45" y="446"/>
                    <a:pt x="45" y="446"/>
                    <a:pt x="45" y="446"/>
                  </a:cubicBezTo>
                  <a:cubicBezTo>
                    <a:pt x="45" y="446"/>
                    <a:pt x="45" y="446"/>
                    <a:pt x="45" y="446"/>
                  </a:cubicBezTo>
                  <a:cubicBezTo>
                    <a:pt x="49" y="445"/>
                    <a:pt x="49" y="449"/>
                    <a:pt x="49" y="449"/>
                  </a:cubicBezTo>
                  <a:cubicBezTo>
                    <a:pt x="53" y="448"/>
                    <a:pt x="50" y="452"/>
                    <a:pt x="50" y="452"/>
                  </a:cubicBezTo>
                  <a:cubicBezTo>
                    <a:pt x="54" y="452"/>
                    <a:pt x="54" y="452"/>
                    <a:pt x="54" y="452"/>
                  </a:cubicBezTo>
                  <a:cubicBezTo>
                    <a:pt x="58" y="455"/>
                    <a:pt x="58" y="455"/>
                    <a:pt x="62" y="454"/>
                  </a:cubicBezTo>
                  <a:cubicBezTo>
                    <a:pt x="63" y="458"/>
                    <a:pt x="63" y="461"/>
                    <a:pt x="67" y="461"/>
                  </a:cubicBezTo>
                  <a:cubicBezTo>
                    <a:pt x="67" y="461"/>
                    <a:pt x="67" y="461"/>
                    <a:pt x="71" y="460"/>
                  </a:cubicBezTo>
                  <a:cubicBezTo>
                    <a:pt x="72" y="464"/>
                    <a:pt x="72" y="464"/>
                    <a:pt x="72" y="464"/>
                  </a:cubicBezTo>
                  <a:cubicBezTo>
                    <a:pt x="72" y="464"/>
                    <a:pt x="72" y="467"/>
                    <a:pt x="68" y="468"/>
                  </a:cubicBezTo>
                  <a:cubicBezTo>
                    <a:pt x="68" y="468"/>
                    <a:pt x="68" y="468"/>
                    <a:pt x="64" y="468"/>
                  </a:cubicBezTo>
                  <a:cubicBezTo>
                    <a:pt x="60" y="469"/>
                    <a:pt x="69" y="471"/>
                    <a:pt x="69" y="471"/>
                  </a:cubicBezTo>
                  <a:cubicBezTo>
                    <a:pt x="69" y="471"/>
                    <a:pt x="73" y="474"/>
                    <a:pt x="69" y="475"/>
                  </a:cubicBezTo>
                  <a:cubicBezTo>
                    <a:pt x="65" y="475"/>
                    <a:pt x="61" y="476"/>
                    <a:pt x="57" y="476"/>
                  </a:cubicBezTo>
                  <a:cubicBezTo>
                    <a:pt x="61" y="476"/>
                    <a:pt x="62" y="479"/>
                    <a:pt x="66" y="479"/>
                  </a:cubicBezTo>
                  <a:cubicBezTo>
                    <a:pt x="66" y="482"/>
                    <a:pt x="71" y="485"/>
                    <a:pt x="71" y="485"/>
                  </a:cubicBezTo>
                  <a:cubicBezTo>
                    <a:pt x="71" y="489"/>
                    <a:pt x="71" y="489"/>
                    <a:pt x="75" y="488"/>
                  </a:cubicBezTo>
                  <a:cubicBezTo>
                    <a:pt x="75" y="488"/>
                    <a:pt x="75" y="488"/>
                    <a:pt x="76" y="492"/>
                  </a:cubicBezTo>
                  <a:cubicBezTo>
                    <a:pt x="76" y="492"/>
                    <a:pt x="76" y="492"/>
                    <a:pt x="76" y="492"/>
                  </a:cubicBezTo>
                  <a:cubicBezTo>
                    <a:pt x="76" y="492"/>
                    <a:pt x="84" y="494"/>
                    <a:pt x="80" y="495"/>
                  </a:cubicBezTo>
                  <a:cubicBezTo>
                    <a:pt x="81" y="498"/>
                    <a:pt x="77" y="499"/>
                    <a:pt x="77" y="499"/>
                  </a:cubicBezTo>
                  <a:cubicBezTo>
                    <a:pt x="77" y="502"/>
                    <a:pt x="81" y="502"/>
                    <a:pt x="81" y="502"/>
                  </a:cubicBezTo>
                  <a:cubicBezTo>
                    <a:pt x="78" y="506"/>
                    <a:pt x="78" y="506"/>
                    <a:pt x="78" y="506"/>
                  </a:cubicBezTo>
                  <a:cubicBezTo>
                    <a:pt x="77" y="502"/>
                    <a:pt x="78" y="506"/>
                    <a:pt x="78" y="506"/>
                  </a:cubicBezTo>
                  <a:cubicBezTo>
                    <a:pt x="86" y="505"/>
                    <a:pt x="86" y="505"/>
                    <a:pt x="86" y="505"/>
                  </a:cubicBezTo>
                  <a:cubicBezTo>
                    <a:pt x="94" y="507"/>
                    <a:pt x="93" y="504"/>
                    <a:pt x="101" y="502"/>
                  </a:cubicBezTo>
                  <a:cubicBezTo>
                    <a:pt x="105" y="502"/>
                    <a:pt x="109" y="498"/>
                    <a:pt x="113" y="501"/>
                  </a:cubicBezTo>
                  <a:cubicBezTo>
                    <a:pt x="113" y="501"/>
                    <a:pt x="117" y="500"/>
                    <a:pt x="121" y="500"/>
                  </a:cubicBezTo>
                  <a:cubicBezTo>
                    <a:pt x="124" y="495"/>
                    <a:pt x="124" y="495"/>
                    <a:pt x="120" y="493"/>
                  </a:cubicBezTo>
                  <a:cubicBezTo>
                    <a:pt x="119" y="489"/>
                    <a:pt x="116" y="490"/>
                    <a:pt x="119" y="485"/>
                  </a:cubicBezTo>
                  <a:cubicBezTo>
                    <a:pt x="118" y="482"/>
                    <a:pt x="118" y="478"/>
                    <a:pt x="122" y="478"/>
                  </a:cubicBezTo>
                  <a:cubicBezTo>
                    <a:pt x="122" y="478"/>
                    <a:pt x="121" y="474"/>
                    <a:pt x="125" y="474"/>
                  </a:cubicBezTo>
                  <a:cubicBezTo>
                    <a:pt x="125" y="474"/>
                    <a:pt x="125" y="474"/>
                    <a:pt x="129" y="473"/>
                  </a:cubicBezTo>
                  <a:cubicBezTo>
                    <a:pt x="130" y="477"/>
                    <a:pt x="138" y="476"/>
                    <a:pt x="133" y="473"/>
                  </a:cubicBezTo>
                  <a:cubicBezTo>
                    <a:pt x="129" y="470"/>
                    <a:pt x="141" y="468"/>
                    <a:pt x="141" y="468"/>
                  </a:cubicBezTo>
                  <a:cubicBezTo>
                    <a:pt x="141" y="468"/>
                    <a:pt x="141" y="468"/>
                    <a:pt x="141" y="468"/>
                  </a:cubicBezTo>
                  <a:cubicBezTo>
                    <a:pt x="141" y="468"/>
                    <a:pt x="141" y="468"/>
                    <a:pt x="141" y="468"/>
                  </a:cubicBezTo>
                  <a:cubicBezTo>
                    <a:pt x="144" y="467"/>
                    <a:pt x="144" y="467"/>
                    <a:pt x="144" y="467"/>
                  </a:cubicBezTo>
                  <a:cubicBezTo>
                    <a:pt x="148" y="467"/>
                    <a:pt x="148" y="467"/>
                    <a:pt x="148" y="467"/>
                  </a:cubicBezTo>
                  <a:cubicBezTo>
                    <a:pt x="148" y="467"/>
                    <a:pt x="148" y="467"/>
                    <a:pt x="148" y="467"/>
                  </a:cubicBezTo>
                  <a:cubicBezTo>
                    <a:pt x="152" y="466"/>
                    <a:pt x="152" y="466"/>
                    <a:pt x="156" y="466"/>
                  </a:cubicBezTo>
                  <a:cubicBezTo>
                    <a:pt x="156" y="466"/>
                    <a:pt x="156" y="462"/>
                    <a:pt x="160" y="465"/>
                  </a:cubicBezTo>
                  <a:cubicBezTo>
                    <a:pt x="156" y="466"/>
                    <a:pt x="156" y="466"/>
                    <a:pt x="156" y="466"/>
                  </a:cubicBezTo>
                  <a:cubicBezTo>
                    <a:pt x="160" y="465"/>
                    <a:pt x="160" y="465"/>
                    <a:pt x="160" y="465"/>
                  </a:cubicBezTo>
                  <a:cubicBezTo>
                    <a:pt x="164" y="465"/>
                    <a:pt x="164" y="465"/>
                    <a:pt x="164" y="465"/>
                  </a:cubicBezTo>
                  <a:cubicBezTo>
                    <a:pt x="164" y="465"/>
                    <a:pt x="165" y="468"/>
                    <a:pt x="169" y="468"/>
                  </a:cubicBezTo>
                  <a:cubicBezTo>
                    <a:pt x="168" y="464"/>
                    <a:pt x="168" y="464"/>
                    <a:pt x="168" y="464"/>
                  </a:cubicBezTo>
                  <a:cubicBezTo>
                    <a:pt x="172" y="460"/>
                    <a:pt x="171" y="456"/>
                    <a:pt x="174" y="452"/>
                  </a:cubicBezTo>
                  <a:cubicBezTo>
                    <a:pt x="174" y="452"/>
                    <a:pt x="174" y="449"/>
                    <a:pt x="178" y="448"/>
                  </a:cubicBezTo>
                  <a:cubicBezTo>
                    <a:pt x="177" y="445"/>
                    <a:pt x="177" y="441"/>
                    <a:pt x="177" y="445"/>
                  </a:cubicBezTo>
                  <a:cubicBezTo>
                    <a:pt x="181" y="444"/>
                    <a:pt x="181" y="441"/>
                    <a:pt x="177" y="441"/>
                  </a:cubicBezTo>
                  <a:cubicBezTo>
                    <a:pt x="181" y="441"/>
                    <a:pt x="181" y="441"/>
                    <a:pt x="181" y="441"/>
                  </a:cubicBezTo>
                  <a:cubicBezTo>
                    <a:pt x="180" y="437"/>
                    <a:pt x="181" y="441"/>
                    <a:pt x="181" y="441"/>
                  </a:cubicBezTo>
                  <a:cubicBezTo>
                    <a:pt x="180" y="437"/>
                    <a:pt x="180" y="437"/>
                    <a:pt x="180" y="437"/>
                  </a:cubicBezTo>
                  <a:cubicBezTo>
                    <a:pt x="180" y="434"/>
                    <a:pt x="180" y="434"/>
                    <a:pt x="180" y="434"/>
                  </a:cubicBezTo>
                  <a:cubicBezTo>
                    <a:pt x="180" y="434"/>
                    <a:pt x="180" y="434"/>
                    <a:pt x="179" y="430"/>
                  </a:cubicBezTo>
                  <a:cubicBezTo>
                    <a:pt x="179" y="430"/>
                    <a:pt x="183" y="430"/>
                    <a:pt x="179" y="430"/>
                  </a:cubicBezTo>
                  <a:cubicBezTo>
                    <a:pt x="179" y="430"/>
                    <a:pt x="179" y="430"/>
                    <a:pt x="183" y="430"/>
                  </a:cubicBezTo>
                  <a:cubicBezTo>
                    <a:pt x="183" y="430"/>
                    <a:pt x="183" y="430"/>
                    <a:pt x="183" y="430"/>
                  </a:cubicBezTo>
                  <a:cubicBezTo>
                    <a:pt x="183" y="430"/>
                    <a:pt x="183" y="430"/>
                    <a:pt x="183" y="430"/>
                  </a:cubicBezTo>
                  <a:cubicBezTo>
                    <a:pt x="183" y="430"/>
                    <a:pt x="183" y="430"/>
                    <a:pt x="183" y="426"/>
                  </a:cubicBezTo>
                  <a:cubicBezTo>
                    <a:pt x="178" y="423"/>
                    <a:pt x="178" y="423"/>
                    <a:pt x="178" y="423"/>
                  </a:cubicBezTo>
                  <a:cubicBezTo>
                    <a:pt x="178" y="423"/>
                    <a:pt x="178" y="423"/>
                    <a:pt x="178" y="423"/>
                  </a:cubicBezTo>
                  <a:cubicBezTo>
                    <a:pt x="178" y="420"/>
                    <a:pt x="182" y="419"/>
                    <a:pt x="182" y="419"/>
                  </a:cubicBezTo>
                  <a:cubicBezTo>
                    <a:pt x="185" y="415"/>
                    <a:pt x="185" y="415"/>
                    <a:pt x="185" y="415"/>
                  </a:cubicBezTo>
                  <a:cubicBezTo>
                    <a:pt x="181" y="415"/>
                    <a:pt x="181" y="415"/>
                    <a:pt x="181" y="415"/>
                  </a:cubicBezTo>
                  <a:cubicBezTo>
                    <a:pt x="185" y="415"/>
                    <a:pt x="185" y="415"/>
                    <a:pt x="185" y="415"/>
                  </a:cubicBezTo>
                  <a:cubicBezTo>
                    <a:pt x="181" y="412"/>
                    <a:pt x="185" y="415"/>
                    <a:pt x="185" y="411"/>
                  </a:cubicBezTo>
                  <a:cubicBezTo>
                    <a:pt x="185" y="411"/>
                    <a:pt x="181" y="412"/>
                    <a:pt x="185" y="411"/>
                  </a:cubicBezTo>
                  <a:cubicBezTo>
                    <a:pt x="181" y="412"/>
                    <a:pt x="177" y="412"/>
                    <a:pt x="176" y="409"/>
                  </a:cubicBezTo>
                  <a:cubicBezTo>
                    <a:pt x="180" y="408"/>
                    <a:pt x="180" y="408"/>
                    <a:pt x="180" y="408"/>
                  </a:cubicBezTo>
                  <a:cubicBezTo>
                    <a:pt x="180" y="408"/>
                    <a:pt x="180" y="408"/>
                    <a:pt x="180" y="408"/>
                  </a:cubicBezTo>
                  <a:cubicBezTo>
                    <a:pt x="184" y="408"/>
                    <a:pt x="180" y="405"/>
                    <a:pt x="180" y="405"/>
                  </a:cubicBezTo>
                  <a:cubicBezTo>
                    <a:pt x="180" y="405"/>
                    <a:pt x="180" y="405"/>
                    <a:pt x="184" y="404"/>
                  </a:cubicBezTo>
                  <a:cubicBezTo>
                    <a:pt x="180" y="405"/>
                    <a:pt x="180" y="405"/>
                    <a:pt x="180" y="405"/>
                  </a:cubicBezTo>
                  <a:cubicBezTo>
                    <a:pt x="184" y="404"/>
                    <a:pt x="184" y="404"/>
                    <a:pt x="184" y="404"/>
                  </a:cubicBezTo>
                  <a:cubicBezTo>
                    <a:pt x="175" y="398"/>
                    <a:pt x="175" y="398"/>
                    <a:pt x="175" y="398"/>
                  </a:cubicBezTo>
                  <a:cubicBezTo>
                    <a:pt x="175" y="398"/>
                    <a:pt x="175" y="398"/>
                    <a:pt x="175" y="398"/>
                  </a:cubicBezTo>
                  <a:cubicBezTo>
                    <a:pt x="175" y="398"/>
                    <a:pt x="179" y="401"/>
                    <a:pt x="179" y="398"/>
                  </a:cubicBezTo>
                  <a:cubicBezTo>
                    <a:pt x="179" y="398"/>
                    <a:pt x="183" y="401"/>
                    <a:pt x="183" y="397"/>
                  </a:cubicBezTo>
                  <a:cubicBezTo>
                    <a:pt x="183" y="397"/>
                    <a:pt x="183" y="397"/>
                    <a:pt x="183" y="397"/>
                  </a:cubicBezTo>
                  <a:cubicBezTo>
                    <a:pt x="183" y="397"/>
                    <a:pt x="183" y="397"/>
                    <a:pt x="183" y="397"/>
                  </a:cubicBezTo>
                  <a:cubicBezTo>
                    <a:pt x="183" y="397"/>
                    <a:pt x="182" y="394"/>
                    <a:pt x="183" y="397"/>
                  </a:cubicBezTo>
                  <a:cubicBezTo>
                    <a:pt x="178" y="394"/>
                    <a:pt x="178" y="394"/>
                    <a:pt x="178" y="394"/>
                  </a:cubicBezTo>
                  <a:cubicBezTo>
                    <a:pt x="178" y="394"/>
                    <a:pt x="178" y="394"/>
                    <a:pt x="178" y="394"/>
                  </a:cubicBezTo>
                  <a:cubicBezTo>
                    <a:pt x="178" y="394"/>
                    <a:pt x="178" y="394"/>
                    <a:pt x="178" y="394"/>
                  </a:cubicBezTo>
                  <a:cubicBezTo>
                    <a:pt x="182" y="394"/>
                    <a:pt x="182" y="394"/>
                    <a:pt x="182" y="394"/>
                  </a:cubicBezTo>
                  <a:cubicBezTo>
                    <a:pt x="182" y="394"/>
                    <a:pt x="182" y="394"/>
                    <a:pt x="182" y="394"/>
                  </a:cubicBezTo>
                  <a:cubicBezTo>
                    <a:pt x="182" y="390"/>
                    <a:pt x="182" y="390"/>
                    <a:pt x="182" y="390"/>
                  </a:cubicBezTo>
                  <a:cubicBezTo>
                    <a:pt x="182" y="390"/>
                    <a:pt x="182" y="390"/>
                    <a:pt x="186" y="390"/>
                  </a:cubicBezTo>
                  <a:cubicBezTo>
                    <a:pt x="186" y="390"/>
                    <a:pt x="182" y="390"/>
                    <a:pt x="181" y="387"/>
                  </a:cubicBezTo>
                  <a:cubicBezTo>
                    <a:pt x="181" y="387"/>
                    <a:pt x="186" y="390"/>
                    <a:pt x="185" y="386"/>
                  </a:cubicBezTo>
                  <a:cubicBezTo>
                    <a:pt x="185" y="386"/>
                    <a:pt x="181" y="387"/>
                    <a:pt x="177" y="384"/>
                  </a:cubicBezTo>
                  <a:cubicBezTo>
                    <a:pt x="181" y="383"/>
                    <a:pt x="181" y="383"/>
                    <a:pt x="181" y="383"/>
                  </a:cubicBezTo>
                  <a:cubicBezTo>
                    <a:pt x="177" y="384"/>
                    <a:pt x="177" y="384"/>
                    <a:pt x="177" y="384"/>
                  </a:cubicBezTo>
                  <a:cubicBezTo>
                    <a:pt x="181" y="383"/>
                    <a:pt x="181" y="383"/>
                    <a:pt x="181" y="383"/>
                  </a:cubicBezTo>
                  <a:cubicBezTo>
                    <a:pt x="180" y="380"/>
                    <a:pt x="181" y="383"/>
                    <a:pt x="180" y="380"/>
                  </a:cubicBezTo>
                  <a:cubicBezTo>
                    <a:pt x="180" y="380"/>
                    <a:pt x="180" y="380"/>
                    <a:pt x="180" y="380"/>
                  </a:cubicBezTo>
                  <a:cubicBezTo>
                    <a:pt x="176" y="380"/>
                    <a:pt x="176" y="380"/>
                    <a:pt x="176" y="380"/>
                  </a:cubicBezTo>
                  <a:cubicBezTo>
                    <a:pt x="172" y="381"/>
                    <a:pt x="172" y="381"/>
                    <a:pt x="168" y="378"/>
                  </a:cubicBezTo>
                  <a:cubicBezTo>
                    <a:pt x="172" y="377"/>
                    <a:pt x="176" y="380"/>
                    <a:pt x="176" y="380"/>
                  </a:cubicBezTo>
                  <a:cubicBezTo>
                    <a:pt x="180" y="380"/>
                    <a:pt x="180" y="380"/>
                    <a:pt x="184" y="379"/>
                  </a:cubicBezTo>
                  <a:cubicBezTo>
                    <a:pt x="183" y="376"/>
                    <a:pt x="183" y="376"/>
                    <a:pt x="183" y="376"/>
                  </a:cubicBezTo>
                  <a:cubicBezTo>
                    <a:pt x="183" y="376"/>
                    <a:pt x="183" y="376"/>
                    <a:pt x="183" y="376"/>
                  </a:cubicBezTo>
                  <a:cubicBezTo>
                    <a:pt x="180" y="376"/>
                    <a:pt x="180" y="376"/>
                    <a:pt x="180" y="376"/>
                  </a:cubicBezTo>
                  <a:cubicBezTo>
                    <a:pt x="180" y="376"/>
                    <a:pt x="171" y="370"/>
                    <a:pt x="171" y="374"/>
                  </a:cubicBezTo>
                  <a:cubicBezTo>
                    <a:pt x="171" y="374"/>
                    <a:pt x="171" y="374"/>
                    <a:pt x="167" y="374"/>
                  </a:cubicBezTo>
                  <a:cubicBezTo>
                    <a:pt x="167" y="374"/>
                    <a:pt x="167" y="374"/>
                    <a:pt x="167" y="374"/>
                  </a:cubicBezTo>
                  <a:cubicBezTo>
                    <a:pt x="167" y="374"/>
                    <a:pt x="167" y="374"/>
                    <a:pt x="163" y="375"/>
                  </a:cubicBezTo>
                  <a:cubicBezTo>
                    <a:pt x="163" y="375"/>
                    <a:pt x="163" y="375"/>
                    <a:pt x="163" y="375"/>
                  </a:cubicBezTo>
                  <a:cubicBezTo>
                    <a:pt x="163" y="375"/>
                    <a:pt x="163" y="375"/>
                    <a:pt x="163" y="371"/>
                  </a:cubicBezTo>
                  <a:cubicBezTo>
                    <a:pt x="167" y="371"/>
                    <a:pt x="171" y="374"/>
                    <a:pt x="179" y="373"/>
                  </a:cubicBezTo>
                  <a:cubicBezTo>
                    <a:pt x="179" y="373"/>
                    <a:pt x="191" y="371"/>
                    <a:pt x="182" y="369"/>
                  </a:cubicBezTo>
                  <a:cubicBezTo>
                    <a:pt x="186" y="368"/>
                    <a:pt x="191" y="371"/>
                    <a:pt x="190" y="367"/>
                  </a:cubicBezTo>
                  <a:cubicBezTo>
                    <a:pt x="186" y="368"/>
                    <a:pt x="186" y="368"/>
                    <a:pt x="186" y="368"/>
                  </a:cubicBezTo>
                  <a:cubicBezTo>
                    <a:pt x="186" y="368"/>
                    <a:pt x="186" y="368"/>
                    <a:pt x="186" y="368"/>
                  </a:cubicBezTo>
                  <a:cubicBezTo>
                    <a:pt x="186" y="368"/>
                    <a:pt x="186" y="368"/>
                    <a:pt x="186" y="368"/>
                  </a:cubicBezTo>
                  <a:cubicBezTo>
                    <a:pt x="186" y="364"/>
                    <a:pt x="186" y="364"/>
                    <a:pt x="186" y="364"/>
                  </a:cubicBezTo>
                  <a:cubicBezTo>
                    <a:pt x="190" y="364"/>
                    <a:pt x="186" y="368"/>
                    <a:pt x="190" y="367"/>
                  </a:cubicBezTo>
                  <a:cubicBezTo>
                    <a:pt x="194" y="367"/>
                    <a:pt x="194" y="367"/>
                    <a:pt x="194" y="367"/>
                  </a:cubicBezTo>
                  <a:cubicBezTo>
                    <a:pt x="194" y="363"/>
                    <a:pt x="198" y="366"/>
                    <a:pt x="198" y="366"/>
                  </a:cubicBezTo>
                  <a:cubicBezTo>
                    <a:pt x="194" y="363"/>
                    <a:pt x="194" y="363"/>
                    <a:pt x="194" y="363"/>
                  </a:cubicBezTo>
                  <a:cubicBezTo>
                    <a:pt x="198" y="363"/>
                    <a:pt x="198" y="363"/>
                    <a:pt x="202" y="362"/>
                  </a:cubicBezTo>
                  <a:cubicBezTo>
                    <a:pt x="198" y="363"/>
                    <a:pt x="198" y="363"/>
                    <a:pt x="202" y="362"/>
                  </a:cubicBezTo>
                  <a:cubicBezTo>
                    <a:pt x="197" y="359"/>
                    <a:pt x="197" y="359"/>
                    <a:pt x="197" y="359"/>
                  </a:cubicBezTo>
                  <a:cubicBezTo>
                    <a:pt x="197" y="359"/>
                    <a:pt x="206" y="362"/>
                    <a:pt x="201" y="359"/>
                  </a:cubicBezTo>
                  <a:cubicBezTo>
                    <a:pt x="201" y="359"/>
                    <a:pt x="205" y="358"/>
                    <a:pt x="201" y="359"/>
                  </a:cubicBezTo>
                  <a:cubicBezTo>
                    <a:pt x="201" y="359"/>
                    <a:pt x="201" y="359"/>
                    <a:pt x="201" y="355"/>
                  </a:cubicBezTo>
                  <a:cubicBezTo>
                    <a:pt x="201" y="355"/>
                    <a:pt x="201" y="359"/>
                    <a:pt x="201" y="355"/>
                  </a:cubicBezTo>
                  <a:cubicBezTo>
                    <a:pt x="205" y="358"/>
                    <a:pt x="205" y="358"/>
                    <a:pt x="205" y="358"/>
                  </a:cubicBezTo>
                  <a:cubicBezTo>
                    <a:pt x="205" y="355"/>
                    <a:pt x="205" y="355"/>
                    <a:pt x="205" y="355"/>
                  </a:cubicBezTo>
                  <a:cubicBezTo>
                    <a:pt x="200" y="352"/>
                    <a:pt x="205" y="355"/>
                    <a:pt x="201" y="355"/>
                  </a:cubicBezTo>
                  <a:cubicBezTo>
                    <a:pt x="201" y="355"/>
                    <a:pt x="200" y="352"/>
                    <a:pt x="204" y="351"/>
                  </a:cubicBezTo>
                  <a:cubicBezTo>
                    <a:pt x="204" y="351"/>
                    <a:pt x="204" y="351"/>
                    <a:pt x="204" y="348"/>
                  </a:cubicBezTo>
                  <a:cubicBezTo>
                    <a:pt x="204" y="351"/>
                    <a:pt x="204" y="351"/>
                    <a:pt x="204" y="351"/>
                  </a:cubicBezTo>
                  <a:cubicBezTo>
                    <a:pt x="204" y="351"/>
                    <a:pt x="204" y="351"/>
                    <a:pt x="204" y="351"/>
                  </a:cubicBezTo>
                  <a:cubicBezTo>
                    <a:pt x="208" y="350"/>
                    <a:pt x="205" y="355"/>
                    <a:pt x="205" y="355"/>
                  </a:cubicBezTo>
                  <a:cubicBezTo>
                    <a:pt x="205" y="355"/>
                    <a:pt x="205" y="358"/>
                    <a:pt x="209" y="358"/>
                  </a:cubicBezTo>
                  <a:cubicBezTo>
                    <a:pt x="209" y="358"/>
                    <a:pt x="209" y="358"/>
                    <a:pt x="205" y="355"/>
                  </a:cubicBezTo>
                  <a:cubicBezTo>
                    <a:pt x="209" y="358"/>
                    <a:pt x="209" y="361"/>
                    <a:pt x="209" y="361"/>
                  </a:cubicBezTo>
                  <a:cubicBezTo>
                    <a:pt x="209" y="361"/>
                    <a:pt x="209" y="361"/>
                    <a:pt x="209" y="361"/>
                  </a:cubicBezTo>
                  <a:cubicBezTo>
                    <a:pt x="209" y="358"/>
                    <a:pt x="209" y="361"/>
                    <a:pt x="209" y="358"/>
                  </a:cubicBezTo>
                  <a:cubicBezTo>
                    <a:pt x="209" y="358"/>
                    <a:pt x="209" y="358"/>
                    <a:pt x="209" y="358"/>
                  </a:cubicBezTo>
                  <a:cubicBezTo>
                    <a:pt x="209" y="358"/>
                    <a:pt x="209" y="358"/>
                    <a:pt x="213" y="357"/>
                  </a:cubicBezTo>
                  <a:cubicBezTo>
                    <a:pt x="209" y="358"/>
                    <a:pt x="213" y="357"/>
                    <a:pt x="213" y="357"/>
                  </a:cubicBezTo>
                  <a:cubicBezTo>
                    <a:pt x="213" y="360"/>
                    <a:pt x="213" y="357"/>
                    <a:pt x="213" y="357"/>
                  </a:cubicBezTo>
                  <a:cubicBezTo>
                    <a:pt x="212" y="353"/>
                    <a:pt x="212" y="353"/>
                    <a:pt x="216" y="353"/>
                  </a:cubicBezTo>
                  <a:cubicBezTo>
                    <a:pt x="212" y="353"/>
                    <a:pt x="212" y="353"/>
                    <a:pt x="212" y="353"/>
                  </a:cubicBezTo>
                  <a:cubicBezTo>
                    <a:pt x="212" y="353"/>
                    <a:pt x="212" y="353"/>
                    <a:pt x="212" y="353"/>
                  </a:cubicBezTo>
                  <a:cubicBezTo>
                    <a:pt x="216" y="353"/>
                    <a:pt x="220" y="349"/>
                    <a:pt x="220" y="349"/>
                  </a:cubicBezTo>
                  <a:cubicBezTo>
                    <a:pt x="220" y="349"/>
                    <a:pt x="220" y="349"/>
                    <a:pt x="220" y="349"/>
                  </a:cubicBezTo>
                  <a:cubicBezTo>
                    <a:pt x="224" y="348"/>
                    <a:pt x="224" y="348"/>
                    <a:pt x="224" y="348"/>
                  </a:cubicBezTo>
                  <a:cubicBezTo>
                    <a:pt x="224" y="348"/>
                    <a:pt x="224" y="348"/>
                    <a:pt x="220" y="349"/>
                  </a:cubicBezTo>
                  <a:cubicBezTo>
                    <a:pt x="224" y="348"/>
                    <a:pt x="224" y="348"/>
                    <a:pt x="227" y="344"/>
                  </a:cubicBezTo>
                  <a:cubicBezTo>
                    <a:pt x="223" y="345"/>
                    <a:pt x="223" y="345"/>
                    <a:pt x="223" y="345"/>
                  </a:cubicBezTo>
                  <a:cubicBezTo>
                    <a:pt x="223" y="345"/>
                    <a:pt x="223" y="345"/>
                    <a:pt x="223" y="345"/>
                  </a:cubicBezTo>
                  <a:cubicBezTo>
                    <a:pt x="223" y="345"/>
                    <a:pt x="223" y="345"/>
                    <a:pt x="219" y="342"/>
                  </a:cubicBezTo>
                  <a:cubicBezTo>
                    <a:pt x="219" y="342"/>
                    <a:pt x="219" y="342"/>
                    <a:pt x="223" y="341"/>
                  </a:cubicBezTo>
                  <a:cubicBezTo>
                    <a:pt x="219" y="342"/>
                    <a:pt x="219" y="342"/>
                    <a:pt x="223" y="341"/>
                  </a:cubicBezTo>
                  <a:cubicBezTo>
                    <a:pt x="223" y="341"/>
                    <a:pt x="223" y="341"/>
                    <a:pt x="223" y="341"/>
                  </a:cubicBezTo>
                  <a:cubicBezTo>
                    <a:pt x="223" y="341"/>
                    <a:pt x="223" y="341"/>
                    <a:pt x="223" y="341"/>
                  </a:cubicBezTo>
                  <a:cubicBezTo>
                    <a:pt x="227" y="344"/>
                    <a:pt x="227" y="344"/>
                    <a:pt x="231" y="344"/>
                  </a:cubicBezTo>
                  <a:cubicBezTo>
                    <a:pt x="231" y="340"/>
                    <a:pt x="223" y="341"/>
                    <a:pt x="223" y="341"/>
                  </a:cubicBezTo>
                  <a:cubicBezTo>
                    <a:pt x="223" y="341"/>
                    <a:pt x="235" y="343"/>
                    <a:pt x="231" y="340"/>
                  </a:cubicBezTo>
                  <a:cubicBezTo>
                    <a:pt x="231" y="340"/>
                    <a:pt x="230" y="337"/>
                    <a:pt x="227" y="341"/>
                  </a:cubicBezTo>
                  <a:cubicBezTo>
                    <a:pt x="230" y="337"/>
                    <a:pt x="230" y="337"/>
                    <a:pt x="230" y="337"/>
                  </a:cubicBezTo>
                  <a:cubicBezTo>
                    <a:pt x="230" y="337"/>
                    <a:pt x="226" y="337"/>
                    <a:pt x="222" y="338"/>
                  </a:cubicBezTo>
                  <a:cubicBezTo>
                    <a:pt x="222" y="338"/>
                    <a:pt x="226" y="337"/>
                    <a:pt x="227" y="341"/>
                  </a:cubicBezTo>
                  <a:cubicBezTo>
                    <a:pt x="227" y="341"/>
                    <a:pt x="222" y="338"/>
                    <a:pt x="218" y="338"/>
                  </a:cubicBezTo>
                  <a:cubicBezTo>
                    <a:pt x="219" y="342"/>
                    <a:pt x="215" y="342"/>
                    <a:pt x="215" y="342"/>
                  </a:cubicBezTo>
                  <a:cubicBezTo>
                    <a:pt x="214" y="339"/>
                    <a:pt x="214" y="339"/>
                    <a:pt x="214" y="339"/>
                  </a:cubicBezTo>
                  <a:cubicBezTo>
                    <a:pt x="214" y="339"/>
                    <a:pt x="214" y="335"/>
                    <a:pt x="218" y="338"/>
                  </a:cubicBezTo>
                  <a:cubicBezTo>
                    <a:pt x="214" y="335"/>
                    <a:pt x="214" y="339"/>
                    <a:pt x="218" y="338"/>
                  </a:cubicBezTo>
                  <a:cubicBezTo>
                    <a:pt x="222" y="338"/>
                    <a:pt x="222" y="338"/>
                    <a:pt x="222" y="338"/>
                  </a:cubicBezTo>
                  <a:cubicBezTo>
                    <a:pt x="218" y="338"/>
                    <a:pt x="218" y="338"/>
                    <a:pt x="218" y="338"/>
                  </a:cubicBezTo>
                  <a:cubicBezTo>
                    <a:pt x="218" y="338"/>
                    <a:pt x="218" y="338"/>
                    <a:pt x="218" y="335"/>
                  </a:cubicBezTo>
                  <a:cubicBezTo>
                    <a:pt x="222" y="334"/>
                    <a:pt x="229" y="329"/>
                    <a:pt x="229" y="329"/>
                  </a:cubicBezTo>
                  <a:cubicBezTo>
                    <a:pt x="233" y="329"/>
                    <a:pt x="229" y="329"/>
                    <a:pt x="233" y="329"/>
                  </a:cubicBezTo>
                  <a:cubicBezTo>
                    <a:pt x="233" y="325"/>
                    <a:pt x="229" y="326"/>
                    <a:pt x="229" y="329"/>
                  </a:cubicBezTo>
                  <a:cubicBezTo>
                    <a:pt x="229" y="326"/>
                    <a:pt x="233" y="325"/>
                    <a:pt x="229" y="326"/>
                  </a:cubicBezTo>
                  <a:cubicBezTo>
                    <a:pt x="233" y="325"/>
                    <a:pt x="236" y="325"/>
                    <a:pt x="236" y="325"/>
                  </a:cubicBezTo>
                  <a:cubicBezTo>
                    <a:pt x="236" y="321"/>
                    <a:pt x="236" y="325"/>
                    <a:pt x="240" y="324"/>
                  </a:cubicBezTo>
                  <a:cubicBezTo>
                    <a:pt x="244" y="324"/>
                    <a:pt x="240" y="321"/>
                    <a:pt x="236" y="321"/>
                  </a:cubicBezTo>
                  <a:cubicBezTo>
                    <a:pt x="240" y="321"/>
                    <a:pt x="235" y="318"/>
                    <a:pt x="231" y="318"/>
                  </a:cubicBezTo>
                  <a:cubicBezTo>
                    <a:pt x="235" y="318"/>
                    <a:pt x="236" y="321"/>
                    <a:pt x="240" y="321"/>
                  </a:cubicBezTo>
                  <a:cubicBezTo>
                    <a:pt x="244" y="320"/>
                    <a:pt x="235" y="318"/>
                    <a:pt x="239" y="317"/>
                  </a:cubicBezTo>
                  <a:cubicBezTo>
                    <a:pt x="235" y="318"/>
                    <a:pt x="235" y="318"/>
                    <a:pt x="235" y="318"/>
                  </a:cubicBezTo>
                  <a:cubicBezTo>
                    <a:pt x="235" y="314"/>
                    <a:pt x="231" y="315"/>
                    <a:pt x="231" y="315"/>
                  </a:cubicBezTo>
                  <a:cubicBezTo>
                    <a:pt x="231" y="315"/>
                    <a:pt x="230" y="308"/>
                    <a:pt x="230" y="311"/>
                  </a:cubicBezTo>
                  <a:cubicBezTo>
                    <a:pt x="227" y="312"/>
                    <a:pt x="226" y="308"/>
                    <a:pt x="223" y="312"/>
                  </a:cubicBezTo>
                  <a:cubicBezTo>
                    <a:pt x="223" y="312"/>
                    <a:pt x="223" y="312"/>
                    <a:pt x="223" y="312"/>
                  </a:cubicBezTo>
                  <a:cubicBezTo>
                    <a:pt x="218" y="309"/>
                    <a:pt x="218" y="309"/>
                    <a:pt x="218" y="309"/>
                  </a:cubicBezTo>
                  <a:cubicBezTo>
                    <a:pt x="218" y="309"/>
                    <a:pt x="218" y="309"/>
                    <a:pt x="218" y="309"/>
                  </a:cubicBezTo>
                  <a:cubicBezTo>
                    <a:pt x="218" y="306"/>
                    <a:pt x="218" y="306"/>
                    <a:pt x="214" y="307"/>
                  </a:cubicBezTo>
                  <a:cubicBezTo>
                    <a:pt x="218" y="306"/>
                    <a:pt x="222" y="309"/>
                    <a:pt x="222" y="309"/>
                  </a:cubicBezTo>
                  <a:cubicBezTo>
                    <a:pt x="226" y="305"/>
                    <a:pt x="218" y="306"/>
                    <a:pt x="218" y="306"/>
                  </a:cubicBezTo>
                  <a:cubicBezTo>
                    <a:pt x="218" y="306"/>
                    <a:pt x="218" y="306"/>
                    <a:pt x="218" y="306"/>
                  </a:cubicBezTo>
                  <a:cubicBezTo>
                    <a:pt x="218" y="306"/>
                    <a:pt x="218" y="306"/>
                    <a:pt x="218" y="306"/>
                  </a:cubicBezTo>
                  <a:cubicBezTo>
                    <a:pt x="213" y="303"/>
                    <a:pt x="214" y="307"/>
                    <a:pt x="209" y="304"/>
                  </a:cubicBezTo>
                  <a:cubicBezTo>
                    <a:pt x="209" y="304"/>
                    <a:pt x="209" y="304"/>
                    <a:pt x="209" y="304"/>
                  </a:cubicBezTo>
                  <a:cubicBezTo>
                    <a:pt x="209" y="304"/>
                    <a:pt x="205" y="301"/>
                    <a:pt x="201" y="301"/>
                  </a:cubicBezTo>
                  <a:cubicBezTo>
                    <a:pt x="204" y="297"/>
                    <a:pt x="200" y="298"/>
                    <a:pt x="200" y="298"/>
                  </a:cubicBezTo>
                  <a:cubicBezTo>
                    <a:pt x="196" y="298"/>
                    <a:pt x="196" y="298"/>
                    <a:pt x="196" y="298"/>
                  </a:cubicBezTo>
                  <a:cubicBezTo>
                    <a:pt x="193" y="299"/>
                    <a:pt x="193" y="302"/>
                    <a:pt x="193" y="302"/>
                  </a:cubicBezTo>
                  <a:cubicBezTo>
                    <a:pt x="189" y="299"/>
                    <a:pt x="189" y="299"/>
                    <a:pt x="189" y="299"/>
                  </a:cubicBezTo>
                  <a:cubicBezTo>
                    <a:pt x="189" y="299"/>
                    <a:pt x="193" y="299"/>
                    <a:pt x="188" y="296"/>
                  </a:cubicBezTo>
                  <a:cubicBezTo>
                    <a:pt x="184" y="296"/>
                    <a:pt x="184" y="296"/>
                    <a:pt x="184" y="296"/>
                  </a:cubicBezTo>
                  <a:cubicBezTo>
                    <a:pt x="176" y="298"/>
                    <a:pt x="176" y="298"/>
                    <a:pt x="176" y="298"/>
                  </a:cubicBezTo>
                  <a:cubicBezTo>
                    <a:pt x="180" y="293"/>
                    <a:pt x="180" y="293"/>
                    <a:pt x="180" y="293"/>
                  </a:cubicBezTo>
                  <a:cubicBezTo>
                    <a:pt x="176" y="294"/>
                    <a:pt x="180" y="293"/>
                    <a:pt x="179" y="290"/>
                  </a:cubicBezTo>
                  <a:cubicBezTo>
                    <a:pt x="175" y="290"/>
                    <a:pt x="171" y="288"/>
                    <a:pt x="175" y="287"/>
                  </a:cubicBezTo>
                  <a:cubicBezTo>
                    <a:pt x="171" y="288"/>
                    <a:pt x="174" y="283"/>
                    <a:pt x="174" y="283"/>
                  </a:cubicBezTo>
                  <a:cubicBezTo>
                    <a:pt x="170" y="284"/>
                    <a:pt x="170" y="284"/>
                    <a:pt x="170" y="284"/>
                  </a:cubicBezTo>
                  <a:cubicBezTo>
                    <a:pt x="174" y="283"/>
                    <a:pt x="174" y="280"/>
                    <a:pt x="174" y="280"/>
                  </a:cubicBezTo>
                  <a:cubicBezTo>
                    <a:pt x="173" y="276"/>
                    <a:pt x="173" y="276"/>
                    <a:pt x="173" y="276"/>
                  </a:cubicBezTo>
                  <a:cubicBezTo>
                    <a:pt x="169" y="277"/>
                    <a:pt x="169" y="277"/>
                    <a:pt x="169" y="277"/>
                  </a:cubicBezTo>
                  <a:cubicBezTo>
                    <a:pt x="173" y="276"/>
                    <a:pt x="173" y="276"/>
                    <a:pt x="173" y="276"/>
                  </a:cubicBezTo>
                  <a:cubicBezTo>
                    <a:pt x="173" y="276"/>
                    <a:pt x="173" y="276"/>
                    <a:pt x="169" y="277"/>
                  </a:cubicBezTo>
                  <a:cubicBezTo>
                    <a:pt x="173" y="276"/>
                    <a:pt x="173" y="276"/>
                    <a:pt x="173" y="276"/>
                  </a:cubicBezTo>
                  <a:cubicBezTo>
                    <a:pt x="173" y="276"/>
                    <a:pt x="164" y="270"/>
                    <a:pt x="173" y="273"/>
                  </a:cubicBezTo>
                  <a:cubicBezTo>
                    <a:pt x="168" y="270"/>
                    <a:pt x="172" y="269"/>
                    <a:pt x="168" y="270"/>
                  </a:cubicBezTo>
                  <a:cubicBezTo>
                    <a:pt x="172" y="269"/>
                    <a:pt x="168" y="266"/>
                    <a:pt x="168" y="266"/>
                  </a:cubicBezTo>
                  <a:cubicBezTo>
                    <a:pt x="168" y="266"/>
                    <a:pt x="168" y="266"/>
                    <a:pt x="172" y="266"/>
                  </a:cubicBezTo>
                  <a:cubicBezTo>
                    <a:pt x="168" y="266"/>
                    <a:pt x="168" y="266"/>
                    <a:pt x="168" y="266"/>
                  </a:cubicBezTo>
                  <a:cubicBezTo>
                    <a:pt x="168" y="266"/>
                    <a:pt x="168" y="266"/>
                    <a:pt x="168" y="266"/>
                  </a:cubicBezTo>
                  <a:cubicBezTo>
                    <a:pt x="172" y="266"/>
                    <a:pt x="172" y="266"/>
                    <a:pt x="172" y="266"/>
                  </a:cubicBezTo>
                  <a:cubicBezTo>
                    <a:pt x="172" y="266"/>
                    <a:pt x="168" y="266"/>
                    <a:pt x="167" y="263"/>
                  </a:cubicBezTo>
                  <a:cubicBezTo>
                    <a:pt x="168" y="266"/>
                    <a:pt x="171" y="262"/>
                    <a:pt x="171" y="262"/>
                  </a:cubicBezTo>
                  <a:cubicBezTo>
                    <a:pt x="167" y="263"/>
                    <a:pt x="167" y="263"/>
                    <a:pt x="167" y="263"/>
                  </a:cubicBezTo>
                  <a:cubicBezTo>
                    <a:pt x="167" y="263"/>
                    <a:pt x="171" y="262"/>
                    <a:pt x="171" y="259"/>
                  </a:cubicBezTo>
                  <a:cubicBezTo>
                    <a:pt x="171" y="262"/>
                    <a:pt x="175" y="262"/>
                    <a:pt x="175" y="262"/>
                  </a:cubicBezTo>
                  <a:cubicBezTo>
                    <a:pt x="176" y="265"/>
                    <a:pt x="180" y="265"/>
                    <a:pt x="179" y="261"/>
                  </a:cubicBezTo>
                  <a:cubicBezTo>
                    <a:pt x="179" y="258"/>
                    <a:pt x="175" y="262"/>
                    <a:pt x="175" y="262"/>
                  </a:cubicBezTo>
                  <a:cubicBezTo>
                    <a:pt x="175" y="258"/>
                    <a:pt x="175" y="258"/>
                    <a:pt x="175" y="258"/>
                  </a:cubicBezTo>
                  <a:cubicBezTo>
                    <a:pt x="171" y="259"/>
                    <a:pt x="174" y="255"/>
                    <a:pt x="174" y="255"/>
                  </a:cubicBezTo>
                  <a:cubicBezTo>
                    <a:pt x="170" y="252"/>
                    <a:pt x="174" y="251"/>
                    <a:pt x="174" y="251"/>
                  </a:cubicBezTo>
                  <a:cubicBezTo>
                    <a:pt x="174" y="251"/>
                    <a:pt x="173" y="248"/>
                    <a:pt x="174" y="251"/>
                  </a:cubicBezTo>
                  <a:cubicBezTo>
                    <a:pt x="173" y="248"/>
                    <a:pt x="173" y="248"/>
                    <a:pt x="173" y="248"/>
                  </a:cubicBezTo>
                  <a:cubicBezTo>
                    <a:pt x="173" y="248"/>
                    <a:pt x="173" y="248"/>
                    <a:pt x="173" y="248"/>
                  </a:cubicBezTo>
                  <a:cubicBezTo>
                    <a:pt x="177" y="244"/>
                    <a:pt x="177" y="244"/>
                    <a:pt x="177" y="244"/>
                  </a:cubicBezTo>
                  <a:cubicBezTo>
                    <a:pt x="173" y="244"/>
                    <a:pt x="177" y="244"/>
                    <a:pt x="177" y="244"/>
                  </a:cubicBezTo>
                  <a:cubicBezTo>
                    <a:pt x="177" y="244"/>
                    <a:pt x="177" y="244"/>
                    <a:pt x="177" y="244"/>
                  </a:cubicBezTo>
                  <a:cubicBezTo>
                    <a:pt x="180" y="243"/>
                    <a:pt x="180" y="243"/>
                    <a:pt x="180" y="243"/>
                  </a:cubicBezTo>
                  <a:cubicBezTo>
                    <a:pt x="180" y="239"/>
                    <a:pt x="172" y="241"/>
                    <a:pt x="172" y="241"/>
                  </a:cubicBezTo>
                  <a:cubicBezTo>
                    <a:pt x="176" y="240"/>
                    <a:pt x="172" y="237"/>
                    <a:pt x="172" y="241"/>
                  </a:cubicBezTo>
                  <a:cubicBezTo>
                    <a:pt x="168" y="241"/>
                    <a:pt x="172" y="237"/>
                    <a:pt x="168" y="238"/>
                  </a:cubicBezTo>
                  <a:cubicBezTo>
                    <a:pt x="172" y="237"/>
                    <a:pt x="167" y="234"/>
                    <a:pt x="171" y="234"/>
                  </a:cubicBezTo>
                  <a:cubicBezTo>
                    <a:pt x="171" y="230"/>
                    <a:pt x="171" y="234"/>
                    <a:pt x="175" y="233"/>
                  </a:cubicBezTo>
                  <a:cubicBezTo>
                    <a:pt x="176" y="237"/>
                    <a:pt x="179" y="236"/>
                    <a:pt x="179" y="236"/>
                  </a:cubicBezTo>
                  <a:cubicBezTo>
                    <a:pt x="175" y="233"/>
                    <a:pt x="183" y="232"/>
                    <a:pt x="183" y="232"/>
                  </a:cubicBezTo>
                  <a:cubicBezTo>
                    <a:pt x="182" y="228"/>
                    <a:pt x="186" y="224"/>
                    <a:pt x="182" y="225"/>
                  </a:cubicBezTo>
                  <a:cubicBezTo>
                    <a:pt x="186" y="224"/>
                    <a:pt x="186" y="224"/>
                    <a:pt x="186" y="224"/>
                  </a:cubicBezTo>
                  <a:cubicBezTo>
                    <a:pt x="186" y="224"/>
                    <a:pt x="185" y="221"/>
                    <a:pt x="181" y="221"/>
                  </a:cubicBezTo>
                  <a:cubicBezTo>
                    <a:pt x="181" y="218"/>
                    <a:pt x="181" y="218"/>
                    <a:pt x="181" y="218"/>
                  </a:cubicBezTo>
                  <a:cubicBezTo>
                    <a:pt x="176" y="215"/>
                    <a:pt x="176" y="215"/>
                    <a:pt x="172" y="215"/>
                  </a:cubicBezTo>
                  <a:cubicBezTo>
                    <a:pt x="176" y="215"/>
                    <a:pt x="176" y="215"/>
                    <a:pt x="176" y="211"/>
                  </a:cubicBezTo>
                  <a:cubicBezTo>
                    <a:pt x="176" y="215"/>
                    <a:pt x="176" y="215"/>
                    <a:pt x="176" y="215"/>
                  </a:cubicBezTo>
                  <a:cubicBezTo>
                    <a:pt x="176" y="215"/>
                    <a:pt x="176" y="215"/>
                    <a:pt x="180" y="214"/>
                  </a:cubicBezTo>
                  <a:cubicBezTo>
                    <a:pt x="176" y="215"/>
                    <a:pt x="181" y="218"/>
                    <a:pt x="181" y="218"/>
                  </a:cubicBezTo>
                  <a:cubicBezTo>
                    <a:pt x="181" y="218"/>
                    <a:pt x="181" y="218"/>
                    <a:pt x="181" y="221"/>
                  </a:cubicBezTo>
                  <a:cubicBezTo>
                    <a:pt x="189" y="220"/>
                    <a:pt x="189" y="220"/>
                    <a:pt x="189" y="220"/>
                  </a:cubicBezTo>
                  <a:cubicBezTo>
                    <a:pt x="185" y="221"/>
                    <a:pt x="185" y="221"/>
                    <a:pt x="185" y="221"/>
                  </a:cubicBezTo>
                  <a:cubicBezTo>
                    <a:pt x="185" y="221"/>
                    <a:pt x="193" y="220"/>
                    <a:pt x="193" y="216"/>
                  </a:cubicBezTo>
                  <a:cubicBezTo>
                    <a:pt x="189" y="220"/>
                    <a:pt x="189" y="217"/>
                    <a:pt x="193" y="216"/>
                  </a:cubicBezTo>
                  <a:cubicBezTo>
                    <a:pt x="197" y="216"/>
                    <a:pt x="197" y="219"/>
                    <a:pt x="197" y="216"/>
                  </a:cubicBezTo>
                  <a:cubicBezTo>
                    <a:pt x="197" y="216"/>
                    <a:pt x="201" y="215"/>
                    <a:pt x="197" y="216"/>
                  </a:cubicBezTo>
                  <a:cubicBezTo>
                    <a:pt x="201" y="215"/>
                    <a:pt x="201" y="215"/>
                    <a:pt x="201" y="215"/>
                  </a:cubicBezTo>
                  <a:cubicBezTo>
                    <a:pt x="197" y="216"/>
                    <a:pt x="196" y="212"/>
                    <a:pt x="196" y="212"/>
                  </a:cubicBezTo>
                  <a:cubicBezTo>
                    <a:pt x="200" y="211"/>
                    <a:pt x="200" y="211"/>
                    <a:pt x="200" y="211"/>
                  </a:cubicBezTo>
                  <a:cubicBezTo>
                    <a:pt x="192" y="213"/>
                    <a:pt x="192" y="213"/>
                    <a:pt x="192" y="213"/>
                  </a:cubicBezTo>
                  <a:cubicBezTo>
                    <a:pt x="192" y="213"/>
                    <a:pt x="192" y="213"/>
                    <a:pt x="192" y="213"/>
                  </a:cubicBezTo>
                  <a:cubicBezTo>
                    <a:pt x="196" y="212"/>
                    <a:pt x="196" y="212"/>
                    <a:pt x="196" y="212"/>
                  </a:cubicBezTo>
                  <a:cubicBezTo>
                    <a:pt x="196" y="208"/>
                    <a:pt x="196" y="208"/>
                    <a:pt x="196" y="208"/>
                  </a:cubicBezTo>
                  <a:cubicBezTo>
                    <a:pt x="196" y="208"/>
                    <a:pt x="196" y="212"/>
                    <a:pt x="200" y="208"/>
                  </a:cubicBezTo>
                  <a:cubicBezTo>
                    <a:pt x="200" y="208"/>
                    <a:pt x="200" y="208"/>
                    <a:pt x="200" y="208"/>
                  </a:cubicBezTo>
                  <a:cubicBezTo>
                    <a:pt x="200" y="208"/>
                    <a:pt x="200" y="208"/>
                    <a:pt x="200" y="208"/>
                  </a:cubicBezTo>
                  <a:cubicBezTo>
                    <a:pt x="199" y="204"/>
                    <a:pt x="199" y="204"/>
                    <a:pt x="199" y="204"/>
                  </a:cubicBezTo>
                  <a:cubicBezTo>
                    <a:pt x="203" y="204"/>
                    <a:pt x="203" y="204"/>
                    <a:pt x="203" y="204"/>
                  </a:cubicBezTo>
                  <a:cubicBezTo>
                    <a:pt x="203" y="204"/>
                    <a:pt x="203" y="204"/>
                    <a:pt x="203" y="204"/>
                  </a:cubicBezTo>
                  <a:cubicBezTo>
                    <a:pt x="203" y="204"/>
                    <a:pt x="203" y="204"/>
                    <a:pt x="207" y="203"/>
                  </a:cubicBezTo>
                  <a:cubicBezTo>
                    <a:pt x="203" y="204"/>
                    <a:pt x="203" y="204"/>
                    <a:pt x="203" y="204"/>
                  </a:cubicBezTo>
                  <a:cubicBezTo>
                    <a:pt x="207" y="203"/>
                    <a:pt x="207" y="203"/>
                    <a:pt x="207" y="203"/>
                  </a:cubicBezTo>
                  <a:cubicBezTo>
                    <a:pt x="211" y="203"/>
                    <a:pt x="207" y="203"/>
                    <a:pt x="207" y="203"/>
                  </a:cubicBezTo>
                  <a:cubicBezTo>
                    <a:pt x="206" y="200"/>
                    <a:pt x="206" y="200"/>
                    <a:pt x="207" y="203"/>
                  </a:cubicBezTo>
                  <a:cubicBezTo>
                    <a:pt x="206" y="200"/>
                    <a:pt x="206" y="200"/>
                    <a:pt x="206" y="200"/>
                  </a:cubicBezTo>
                  <a:cubicBezTo>
                    <a:pt x="211" y="203"/>
                    <a:pt x="211" y="203"/>
                    <a:pt x="211" y="203"/>
                  </a:cubicBezTo>
                  <a:cubicBezTo>
                    <a:pt x="215" y="202"/>
                    <a:pt x="215" y="202"/>
                    <a:pt x="215" y="202"/>
                  </a:cubicBezTo>
                  <a:cubicBezTo>
                    <a:pt x="211" y="203"/>
                    <a:pt x="211" y="203"/>
                    <a:pt x="211" y="203"/>
                  </a:cubicBezTo>
                  <a:cubicBezTo>
                    <a:pt x="214" y="199"/>
                    <a:pt x="215" y="202"/>
                    <a:pt x="214" y="199"/>
                  </a:cubicBezTo>
                  <a:cubicBezTo>
                    <a:pt x="214" y="199"/>
                    <a:pt x="214" y="199"/>
                    <a:pt x="218" y="198"/>
                  </a:cubicBezTo>
                  <a:cubicBezTo>
                    <a:pt x="218" y="198"/>
                    <a:pt x="217" y="191"/>
                    <a:pt x="222" y="194"/>
                  </a:cubicBezTo>
                  <a:cubicBezTo>
                    <a:pt x="221" y="190"/>
                    <a:pt x="221" y="190"/>
                    <a:pt x="221" y="190"/>
                  </a:cubicBezTo>
                  <a:cubicBezTo>
                    <a:pt x="221" y="190"/>
                    <a:pt x="222" y="194"/>
                    <a:pt x="226" y="193"/>
                  </a:cubicBezTo>
                  <a:cubicBezTo>
                    <a:pt x="230" y="193"/>
                    <a:pt x="221" y="190"/>
                    <a:pt x="221" y="190"/>
                  </a:cubicBezTo>
                  <a:cubicBezTo>
                    <a:pt x="225" y="190"/>
                    <a:pt x="221" y="187"/>
                    <a:pt x="225" y="186"/>
                  </a:cubicBezTo>
                  <a:cubicBezTo>
                    <a:pt x="225" y="186"/>
                    <a:pt x="225" y="190"/>
                    <a:pt x="229" y="189"/>
                  </a:cubicBezTo>
                  <a:cubicBezTo>
                    <a:pt x="230" y="193"/>
                    <a:pt x="230" y="193"/>
                    <a:pt x="233" y="189"/>
                  </a:cubicBezTo>
                  <a:cubicBezTo>
                    <a:pt x="233" y="189"/>
                    <a:pt x="229" y="189"/>
                    <a:pt x="233" y="189"/>
                  </a:cubicBezTo>
                  <a:cubicBezTo>
                    <a:pt x="232" y="185"/>
                    <a:pt x="232" y="185"/>
                    <a:pt x="232" y="185"/>
                  </a:cubicBezTo>
                  <a:cubicBezTo>
                    <a:pt x="236" y="185"/>
                    <a:pt x="236" y="185"/>
                    <a:pt x="240" y="184"/>
                  </a:cubicBezTo>
                  <a:cubicBezTo>
                    <a:pt x="236" y="181"/>
                    <a:pt x="240" y="184"/>
                    <a:pt x="240" y="184"/>
                  </a:cubicBezTo>
                  <a:cubicBezTo>
                    <a:pt x="244" y="184"/>
                    <a:pt x="244" y="180"/>
                    <a:pt x="244" y="180"/>
                  </a:cubicBezTo>
                  <a:cubicBezTo>
                    <a:pt x="247" y="176"/>
                    <a:pt x="248" y="179"/>
                    <a:pt x="248" y="179"/>
                  </a:cubicBezTo>
                  <a:cubicBezTo>
                    <a:pt x="252" y="179"/>
                    <a:pt x="248" y="179"/>
                    <a:pt x="247" y="176"/>
                  </a:cubicBezTo>
                  <a:cubicBezTo>
                    <a:pt x="252" y="179"/>
                    <a:pt x="251" y="175"/>
                    <a:pt x="251" y="175"/>
                  </a:cubicBezTo>
                  <a:cubicBezTo>
                    <a:pt x="251" y="175"/>
                    <a:pt x="252" y="179"/>
                    <a:pt x="256" y="178"/>
                  </a:cubicBezTo>
                  <a:cubicBezTo>
                    <a:pt x="255" y="175"/>
                    <a:pt x="255" y="175"/>
                    <a:pt x="255" y="175"/>
                  </a:cubicBezTo>
                  <a:cubicBezTo>
                    <a:pt x="259" y="174"/>
                    <a:pt x="259" y="174"/>
                    <a:pt x="259" y="174"/>
                  </a:cubicBezTo>
                  <a:cubicBezTo>
                    <a:pt x="255" y="175"/>
                    <a:pt x="255" y="175"/>
                    <a:pt x="255" y="175"/>
                  </a:cubicBezTo>
                  <a:cubicBezTo>
                    <a:pt x="255" y="171"/>
                    <a:pt x="259" y="174"/>
                    <a:pt x="258" y="171"/>
                  </a:cubicBezTo>
                  <a:cubicBezTo>
                    <a:pt x="258" y="171"/>
                    <a:pt x="258" y="171"/>
                    <a:pt x="262" y="170"/>
                  </a:cubicBezTo>
                  <a:cubicBezTo>
                    <a:pt x="262" y="167"/>
                    <a:pt x="262" y="167"/>
                    <a:pt x="261" y="163"/>
                  </a:cubicBezTo>
                  <a:cubicBezTo>
                    <a:pt x="261" y="163"/>
                    <a:pt x="265" y="163"/>
                    <a:pt x="265" y="159"/>
                  </a:cubicBezTo>
                  <a:cubicBezTo>
                    <a:pt x="265" y="159"/>
                    <a:pt x="265" y="159"/>
                    <a:pt x="265" y="159"/>
                  </a:cubicBezTo>
                  <a:cubicBezTo>
                    <a:pt x="269" y="158"/>
                    <a:pt x="269" y="158"/>
                    <a:pt x="269" y="158"/>
                  </a:cubicBezTo>
                  <a:cubicBezTo>
                    <a:pt x="268" y="155"/>
                    <a:pt x="272" y="154"/>
                    <a:pt x="272" y="154"/>
                  </a:cubicBezTo>
                  <a:cubicBezTo>
                    <a:pt x="272" y="154"/>
                    <a:pt x="280" y="150"/>
                    <a:pt x="276" y="150"/>
                  </a:cubicBezTo>
                  <a:cubicBezTo>
                    <a:pt x="276" y="150"/>
                    <a:pt x="276" y="150"/>
                    <a:pt x="276" y="150"/>
                  </a:cubicBezTo>
                  <a:cubicBezTo>
                    <a:pt x="275" y="147"/>
                    <a:pt x="275" y="147"/>
                    <a:pt x="271" y="147"/>
                  </a:cubicBezTo>
                  <a:cubicBezTo>
                    <a:pt x="275" y="147"/>
                    <a:pt x="275" y="147"/>
                    <a:pt x="275" y="147"/>
                  </a:cubicBezTo>
                  <a:cubicBezTo>
                    <a:pt x="275" y="147"/>
                    <a:pt x="275" y="147"/>
                    <a:pt x="275" y="147"/>
                  </a:cubicBezTo>
                  <a:cubicBezTo>
                    <a:pt x="275" y="143"/>
                    <a:pt x="275" y="147"/>
                    <a:pt x="271" y="147"/>
                  </a:cubicBezTo>
                  <a:cubicBezTo>
                    <a:pt x="271" y="147"/>
                    <a:pt x="271" y="144"/>
                    <a:pt x="271" y="147"/>
                  </a:cubicBezTo>
                  <a:cubicBezTo>
                    <a:pt x="267" y="144"/>
                    <a:pt x="263" y="145"/>
                    <a:pt x="263" y="145"/>
                  </a:cubicBezTo>
                  <a:cubicBezTo>
                    <a:pt x="262" y="141"/>
                    <a:pt x="263" y="145"/>
                    <a:pt x="267" y="144"/>
                  </a:cubicBezTo>
                  <a:cubicBezTo>
                    <a:pt x="267" y="144"/>
                    <a:pt x="263" y="145"/>
                    <a:pt x="262" y="141"/>
                  </a:cubicBezTo>
                  <a:cubicBezTo>
                    <a:pt x="266" y="141"/>
                    <a:pt x="267" y="144"/>
                    <a:pt x="267" y="144"/>
                  </a:cubicBezTo>
                  <a:cubicBezTo>
                    <a:pt x="267" y="144"/>
                    <a:pt x="267" y="144"/>
                    <a:pt x="267" y="144"/>
                  </a:cubicBezTo>
                  <a:cubicBezTo>
                    <a:pt x="267" y="144"/>
                    <a:pt x="267" y="144"/>
                    <a:pt x="267" y="144"/>
                  </a:cubicBezTo>
                  <a:cubicBezTo>
                    <a:pt x="266" y="141"/>
                    <a:pt x="266" y="141"/>
                    <a:pt x="266" y="141"/>
                  </a:cubicBezTo>
                  <a:cubicBezTo>
                    <a:pt x="266" y="141"/>
                    <a:pt x="266" y="141"/>
                    <a:pt x="266" y="141"/>
                  </a:cubicBezTo>
                  <a:cubicBezTo>
                    <a:pt x="266" y="137"/>
                    <a:pt x="262" y="141"/>
                    <a:pt x="258" y="142"/>
                  </a:cubicBezTo>
                  <a:cubicBezTo>
                    <a:pt x="262" y="141"/>
                    <a:pt x="258" y="138"/>
                    <a:pt x="258" y="138"/>
                  </a:cubicBezTo>
                  <a:cubicBezTo>
                    <a:pt x="258" y="138"/>
                    <a:pt x="266" y="137"/>
                    <a:pt x="261" y="134"/>
                  </a:cubicBezTo>
                  <a:cubicBezTo>
                    <a:pt x="265" y="134"/>
                    <a:pt x="265" y="134"/>
                    <a:pt x="265" y="134"/>
                  </a:cubicBezTo>
                  <a:cubicBezTo>
                    <a:pt x="265" y="134"/>
                    <a:pt x="265" y="134"/>
                    <a:pt x="269" y="133"/>
                  </a:cubicBezTo>
                  <a:cubicBezTo>
                    <a:pt x="265" y="134"/>
                    <a:pt x="265" y="134"/>
                    <a:pt x="269" y="133"/>
                  </a:cubicBezTo>
                  <a:cubicBezTo>
                    <a:pt x="269" y="133"/>
                    <a:pt x="269" y="133"/>
                    <a:pt x="269" y="133"/>
                  </a:cubicBezTo>
                  <a:cubicBezTo>
                    <a:pt x="269" y="130"/>
                    <a:pt x="269" y="130"/>
                    <a:pt x="269" y="130"/>
                  </a:cubicBezTo>
                  <a:cubicBezTo>
                    <a:pt x="269" y="130"/>
                    <a:pt x="269" y="130"/>
                    <a:pt x="269" y="130"/>
                  </a:cubicBezTo>
                  <a:cubicBezTo>
                    <a:pt x="273" y="129"/>
                    <a:pt x="273" y="129"/>
                    <a:pt x="273" y="129"/>
                  </a:cubicBezTo>
                  <a:cubicBezTo>
                    <a:pt x="272" y="126"/>
                    <a:pt x="272" y="126"/>
                    <a:pt x="272" y="126"/>
                  </a:cubicBezTo>
                  <a:cubicBezTo>
                    <a:pt x="272" y="126"/>
                    <a:pt x="272" y="126"/>
                    <a:pt x="272" y="122"/>
                  </a:cubicBezTo>
                  <a:cubicBezTo>
                    <a:pt x="272" y="122"/>
                    <a:pt x="272" y="122"/>
                    <a:pt x="272" y="122"/>
                  </a:cubicBezTo>
                  <a:cubicBezTo>
                    <a:pt x="275" y="122"/>
                    <a:pt x="275" y="118"/>
                    <a:pt x="275" y="122"/>
                  </a:cubicBezTo>
                  <a:cubicBezTo>
                    <a:pt x="272" y="122"/>
                    <a:pt x="271" y="119"/>
                    <a:pt x="271" y="119"/>
                  </a:cubicBezTo>
                  <a:cubicBezTo>
                    <a:pt x="267" y="119"/>
                    <a:pt x="267" y="119"/>
                    <a:pt x="267" y="119"/>
                  </a:cubicBezTo>
                  <a:cubicBezTo>
                    <a:pt x="267" y="119"/>
                    <a:pt x="267" y="119"/>
                    <a:pt x="267" y="119"/>
                  </a:cubicBezTo>
                  <a:cubicBezTo>
                    <a:pt x="267" y="119"/>
                    <a:pt x="267" y="119"/>
                    <a:pt x="267" y="119"/>
                  </a:cubicBezTo>
                  <a:cubicBezTo>
                    <a:pt x="267" y="116"/>
                    <a:pt x="271" y="119"/>
                    <a:pt x="271" y="119"/>
                  </a:cubicBezTo>
                  <a:cubicBezTo>
                    <a:pt x="271" y="119"/>
                    <a:pt x="271" y="119"/>
                    <a:pt x="271" y="119"/>
                  </a:cubicBezTo>
                  <a:cubicBezTo>
                    <a:pt x="271" y="119"/>
                    <a:pt x="279" y="117"/>
                    <a:pt x="278" y="114"/>
                  </a:cubicBezTo>
                  <a:cubicBezTo>
                    <a:pt x="282" y="113"/>
                    <a:pt x="283" y="117"/>
                    <a:pt x="282" y="113"/>
                  </a:cubicBezTo>
                  <a:cubicBezTo>
                    <a:pt x="278" y="114"/>
                    <a:pt x="278" y="114"/>
                    <a:pt x="278" y="114"/>
                  </a:cubicBezTo>
                  <a:cubicBezTo>
                    <a:pt x="278" y="114"/>
                    <a:pt x="278" y="114"/>
                    <a:pt x="278" y="110"/>
                  </a:cubicBezTo>
                  <a:cubicBezTo>
                    <a:pt x="278" y="110"/>
                    <a:pt x="286" y="113"/>
                    <a:pt x="286" y="109"/>
                  </a:cubicBezTo>
                  <a:cubicBezTo>
                    <a:pt x="282" y="110"/>
                    <a:pt x="282" y="110"/>
                    <a:pt x="282" y="110"/>
                  </a:cubicBezTo>
                  <a:cubicBezTo>
                    <a:pt x="282" y="110"/>
                    <a:pt x="290" y="109"/>
                    <a:pt x="286" y="109"/>
                  </a:cubicBezTo>
                  <a:cubicBezTo>
                    <a:pt x="290" y="109"/>
                    <a:pt x="294" y="108"/>
                    <a:pt x="290" y="109"/>
                  </a:cubicBezTo>
                  <a:cubicBezTo>
                    <a:pt x="290" y="109"/>
                    <a:pt x="293" y="105"/>
                    <a:pt x="289" y="105"/>
                  </a:cubicBezTo>
                  <a:cubicBezTo>
                    <a:pt x="285" y="106"/>
                    <a:pt x="285" y="106"/>
                    <a:pt x="285" y="106"/>
                  </a:cubicBezTo>
                  <a:cubicBezTo>
                    <a:pt x="285" y="106"/>
                    <a:pt x="293" y="105"/>
                    <a:pt x="289" y="105"/>
                  </a:cubicBezTo>
                  <a:cubicBezTo>
                    <a:pt x="289" y="102"/>
                    <a:pt x="289" y="102"/>
                    <a:pt x="289" y="102"/>
                  </a:cubicBezTo>
                  <a:cubicBezTo>
                    <a:pt x="289" y="102"/>
                    <a:pt x="289" y="102"/>
                    <a:pt x="289" y="102"/>
                  </a:cubicBezTo>
                  <a:cubicBezTo>
                    <a:pt x="289" y="102"/>
                    <a:pt x="289" y="102"/>
                    <a:pt x="289" y="102"/>
                  </a:cubicBezTo>
                  <a:cubicBezTo>
                    <a:pt x="288" y="98"/>
                    <a:pt x="288" y="98"/>
                    <a:pt x="288" y="98"/>
                  </a:cubicBezTo>
                  <a:cubicBezTo>
                    <a:pt x="288" y="98"/>
                    <a:pt x="297" y="101"/>
                    <a:pt x="293" y="101"/>
                  </a:cubicBezTo>
                  <a:cubicBezTo>
                    <a:pt x="297" y="101"/>
                    <a:pt x="297" y="101"/>
                    <a:pt x="297" y="101"/>
                  </a:cubicBezTo>
                  <a:cubicBezTo>
                    <a:pt x="297" y="101"/>
                    <a:pt x="297" y="101"/>
                    <a:pt x="297" y="101"/>
                  </a:cubicBezTo>
                  <a:cubicBezTo>
                    <a:pt x="301" y="100"/>
                    <a:pt x="296" y="97"/>
                    <a:pt x="296" y="97"/>
                  </a:cubicBezTo>
                  <a:cubicBezTo>
                    <a:pt x="300" y="96"/>
                    <a:pt x="304" y="99"/>
                    <a:pt x="304" y="99"/>
                  </a:cubicBezTo>
                  <a:cubicBezTo>
                    <a:pt x="308" y="99"/>
                    <a:pt x="313" y="102"/>
                    <a:pt x="312" y="98"/>
                  </a:cubicBezTo>
                  <a:cubicBezTo>
                    <a:pt x="312" y="98"/>
                    <a:pt x="317" y="101"/>
                    <a:pt x="316" y="98"/>
                  </a:cubicBezTo>
                  <a:cubicBezTo>
                    <a:pt x="317" y="101"/>
                    <a:pt x="317" y="101"/>
                    <a:pt x="317" y="101"/>
                  </a:cubicBezTo>
                  <a:cubicBezTo>
                    <a:pt x="316" y="98"/>
                    <a:pt x="312" y="98"/>
                    <a:pt x="312" y="98"/>
                  </a:cubicBezTo>
                  <a:cubicBezTo>
                    <a:pt x="312" y="98"/>
                    <a:pt x="312" y="98"/>
                    <a:pt x="312" y="98"/>
                  </a:cubicBezTo>
                  <a:cubicBezTo>
                    <a:pt x="316" y="98"/>
                    <a:pt x="316" y="98"/>
                    <a:pt x="316" y="98"/>
                  </a:cubicBezTo>
                  <a:cubicBezTo>
                    <a:pt x="316" y="98"/>
                    <a:pt x="316" y="98"/>
                    <a:pt x="316" y="98"/>
                  </a:cubicBezTo>
                  <a:cubicBezTo>
                    <a:pt x="316" y="98"/>
                    <a:pt x="316" y="98"/>
                    <a:pt x="320" y="97"/>
                  </a:cubicBezTo>
                  <a:cubicBezTo>
                    <a:pt x="320" y="97"/>
                    <a:pt x="320" y="97"/>
                    <a:pt x="320" y="97"/>
                  </a:cubicBezTo>
                  <a:cubicBezTo>
                    <a:pt x="320" y="97"/>
                    <a:pt x="320" y="97"/>
                    <a:pt x="320" y="97"/>
                  </a:cubicBezTo>
                  <a:cubicBezTo>
                    <a:pt x="320" y="97"/>
                    <a:pt x="320" y="97"/>
                    <a:pt x="320" y="94"/>
                  </a:cubicBezTo>
                  <a:cubicBezTo>
                    <a:pt x="320" y="97"/>
                    <a:pt x="324" y="97"/>
                    <a:pt x="328" y="96"/>
                  </a:cubicBezTo>
                  <a:cubicBezTo>
                    <a:pt x="328" y="92"/>
                    <a:pt x="332" y="95"/>
                    <a:pt x="332" y="95"/>
                  </a:cubicBezTo>
                  <a:cubicBezTo>
                    <a:pt x="336" y="95"/>
                    <a:pt x="336" y="95"/>
                    <a:pt x="340" y="94"/>
                  </a:cubicBezTo>
                  <a:cubicBezTo>
                    <a:pt x="339" y="91"/>
                    <a:pt x="339" y="91"/>
                    <a:pt x="339" y="91"/>
                  </a:cubicBezTo>
                  <a:close/>
                  <a:moveTo>
                    <a:pt x="198" y="363"/>
                  </a:moveTo>
                  <a:cubicBezTo>
                    <a:pt x="194" y="363"/>
                    <a:pt x="194" y="363"/>
                    <a:pt x="194" y="363"/>
                  </a:cubicBezTo>
                  <a:cubicBezTo>
                    <a:pt x="194" y="363"/>
                    <a:pt x="194" y="363"/>
                    <a:pt x="198" y="363"/>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55" name="Freeform 25"/>
            <p:cNvSpPr>
              <a:spLocks/>
            </p:cNvSpPr>
            <p:nvPr/>
          </p:nvSpPr>
          <p:spPr bwMode="gray">
            <a:xfrm>
              <a:off x="7770813" y="1892300"/>
              <a:ext cx="741363" cy="911225"/>
            </a:xfrm>
            <a:custGeom>
              <a:avLst/>
              <a:gdLst>
                <a:gd name="T0" fmla="*/ 317 w 376"/>
                <a:gd name="T1" fmla="*/ 197 h 361"/>
                <a:gd name="T2" fmla="*/ 314 w 376"/>
                <a:gd name="T3" fmla="*/ 176 h 361"/>
                <a:gd name="T4" fmla="*/ 296 w 376"/>
                <a:gd name="T5" fmla="*/ 161 h 361"/>
                <a:gd name="T6" fmla="*/ 290 w 376"/>
                <a:gd name="T7" fmla="*/ 144 h 361"/>
                <a:gd name="T8" fmla="*/ 272 w 376"/>
                <a:gd name="T9" fmla="*/ 107 h 361"/>
                <a:gd name="T10" fmla="*/ 270 w 376"/>
                <a:gd name="T11" fmla="*/ 64 h 361"/>
                <a:gd name="T12" fmla="*/ 223 w 376"/>
                <a:gd name="T13" fmla="*/ 43 h 361"/>
                <a:gd name="T14" fmla="*/ 230 w 376"/>
                <a:gd name="T15" fmla="*/ 9 h 361"/>
                <a:gd name="T16" fmla="*/ 177 w 376"/>
                <a:gd name="T17" fmla="*/ 6 h 361"/>
                <a:gd name="T18" fmla="*/ 143 w 376"/>
                <a:gd name="T19" fmla="*/ 18 h 361"/>
                <a:gd name="T20" fmla="*/ 142 w 376"/>
                <a:gd name="T21" fmla="*/ 40 h 361"/>
                <a:gd name="T22" fmla="*/ 121 w 376"/>
                <a:gd name="T23" fmla="*/ 61 h 361"/>
                <a:gd name="T24" fmla="*/ 60 w 376"/>
                <a:gd name="T25" fmla="*/ 62 h 361"/>
                <a:gd name="T26" fmla="*/ 11 w 376"/>
                <a:gd name="T27" fmla="*/ 52 h 361"/>
                <a:gd name="T28" fmla="*/ 21 w 376"/>
                <a:gd name="T29" fmla="*/ 68 h 361"/>
                <a:gd name="T30" fmla="*/ 62 w 376"/>
                <a:gd name="T31" fmla="*/ 73 h 361"/>
                <a:gd name="T32" fmla="*/ 89 w 376"/>
                <a:gd name="T33" fmla="*/ 94 h 361"/>
                <a:gd name="T34" fmla="*/ 113 w 376"/>
                <a:gd name="T35" fmla="*/ 119 h 361"/>
                <a:gd name="T36" fmla="*/ 120 w 376"/>
                <a:gd name="T37" fmla="*/ 143 h 361"/>
                <a:gd name="T38" fmla="*/ 142 w 376"/>
                <a:gd name="T39" fmla="*/ 154 h 361"/>
                <a:gd name="T40" fmla="*/ 163 w 376"/>
                <a:gd name="T41" fmla="*/ 162 h 361"/>
                <a:gd name="T42" fmla="*/ 164 w 376"/>
                <a:gd name="T43" fmla="*/ 169 h 361"/>
                <a:gd name="T44" fmla="*/ 154 w 376"/>
                <a:gd name="T45" fmla="*/ 181 h 361"/>
                <a:gd name="T46" fmla="*/ 133 w 376"/>
                <a:gd name="T47" fmla="*/ 205 h 361"/>
                <a:gd name="T48" fmla="*/ 123 w 376"/>
                <a:gd name="T49" fmla="*/ 218 h 361"/>
                <a:gd name="T50" fmla="*/ 112 w 376"/>
                <a:gd name="T51" fmla="*/ 223 h 361"/>
                <a:gd name="T52" fmla="*/ 109 w 376"/>
                <a:gd name="T53" fmla="*/ 230 h 361"/>
                <a:gd name="T54" fmla="*/ 94 w 376"/>
                <a:gd name="T55" fmla="*/ 236 h 361"/>
                <a:gd name="T56" fmla="*/ 87 w 376"/>
                <a:gd name="T57" fmla="*/ 248 h 361"/>
                <a:gd name="T58" fmla="*/ 75 w 376"/>
                <a:gd name="T59" fmla="*/ 246 h 361"/>
                <a:gd name="T60" fmla="*/ 66 w 376"/>
                <a:gd name="T61" fmla="*/ 269 h 361"/>
                <a:gd name="T62" fmla="*/ 67 w 376"/>
                <a:gd name="T63" fmla="*/ 276 h 361"/>
                <a:gd name="T64" fmla="*/ 76 w 376"/>
                <a:gd name="T65" fmla="*/ 282 h 361"/>
                <a:gd name="T66" fmla="*/ 77 w 376"/>
                <a:gd name="T67" fmla="*/ 292 h 361"/>
                <a:gd name="T68" fmla="*/ 83 w 376"/>
                <a:gd name="T69" fmla="*/ 306 h 361"/>
                <a:gd name="T70" fmla="*/ 89 w 376"/>
                <a:gd name="T71" fmla="*/ 316 h 361"/>
                <a:gd name="T72" fmla="*/ 86 w 376"/>
                <a:gd name="T73" fmla="*/ 323 h 361"/>
                <a:gd name="T74" fmla="*/ 87 w 376"/>
                <a:gd name="T75" fmla="*/ 334 h 361"/>
                <a:gd name="T76" fmla="*/ 101 w 376"/>
                <a:gd name="T77" fmla="*/ 342 h 361"/>
                <a:gd name="T78" fmla="*/ 104 w 376"/>
                <a:gd name="T79" fmla="*/ 338 h 361"/>
                <a:gd name="T80" fmla="*/ 125 w 376"/>
                <a:gd name="T81" fmla="*/ 342 h 361"/>
                <a:gd name="T82" fmla="*/ 145 w 376"/>
                <a:gd name="T83" fmla="*/ 340 h 361"/>
                <a:gd name="T84" fmla="*/ 126 w 376"/>
                <a:gd name="T85" fmla="*/ 349 h 361"/>
                <a:gd name="T86" fmla="*/ 131 w 376"/>
                <a:gd name="T87" fmla="*/ 356 h 361"/>
                <a:gd name="T88" fmla="*/ 141 w 376"/>
                <a:gd name="T89" fmla="*/ 344 h 361"/>
                <a:gd name="T90" fmla="*/ 147 w 376"/>
                <a:gd name="T91" fmla="*/ 354 h 361"/>
                <a:gd name="T92" fmla="*/ 151 w 376"/>
                <a:gd name="T93" fmla="*/ 357 h 361"/>
                <a:gd name="T94" fmla="*/ 163 w 376"/>
                <a:gd name="T95" fmla="*/ 355 h 361"/>
                <a:gd name="T96" fmla="*/ 174 w 376"/>
                <a:gd name="T97" fmla="*/ 346 h 361"/>
                <a:gd name="T98" fmla="*/ 190 w 376"/>
                <a:gd name="T99" fmla="*/ 347 h 361"/>
                <a:gd name="T100" fmla="*/ 201 w 376"/>
                <a:gd name="T101" fmla="*/ 339 h 361"/>
                <a:gd name="T102" fmla="*/ 216 w 376"/>
                <a:gd name="T103" fmla="*/ 333 h 361"/>
                <a:gd name="T104" fmla="*/ 228 w 376"/>
                <a:gd name="T105" fmla="*/ 331 h 361"/>
                <a:gd name="T106" fmla="*/ 235 w 376"/>
                <a:gd name="T107" fmla="*/ 327 h 361"/>
                <a:gd name="T108" fmla="*/ 243 w 376"/>
                <a:gd name="T109" fmla="*/ 325 h 361"/>
                <a:gd name="T110" fmla="*/ 262 w 376"/>
                <a:gd name="T111" fmla="*/ 319 h 361"/>
                <a:gd name="T112" fmla="*/ 278 w 376"/>
                <a:gd name="T113" fmla="*/ 317 h 361"/>
                <a:gd name="T114" fmla="*/ 282 w 376"/>
                <a:gd name="T115" fmla="*/ 313 h 361"/>
                <a:gd name="T116" fmla="*/ 314 w 376"/>
                <a:gd name="T117" fmla="*/ 287 h 361"/>
                <a:gd name="T118" fmla="*/ 349 w 376"/>
                <a:gd name="T119" fmla="*/ 24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6" h="361">
                  <a:moveTo>
                    <a:pt x="364" y="212"/>
                  </a:moveTo>
                  <a:cubicBezTo>
                    <a:pt x="360" y="212"/>
                    <a:pt x="359" y="209"/>
                    <a:pt x="359" y="209"/>
                  </a:cubicBezTo>
                  <a:cubicBezTo>
                    <a:pt x="355" y="206"/>
                    <a:pt x="355" y="206"/>
                    <a:pt x="351" y="206"/>
                  </a:cubicBezTo>
                  <a:cubicBezTo>
                    <a:pt x="347" y="207"/>
                    <a:pt x="343" y="204"/>
                    <a:pt x="343" y="204"/>
                  </a:cubicBezTo>
                  <a:cubicBezTo>
                    <a:pt x="339" y="205"/>
                    <a:pt x="335" y="205"/>
                    <a:pt x="334" y="202"/>
                  </a:cubicBezTo>
                  <a:cubicBezTo>
                    <a:pt x="330" y="202"/>
                    <a:pt x="317" y="197"/>
                    <a:pt x="317" y="197"/>
                  </a:cubicBezTo>
                  <a:cubicBezTo>
                    <a:pt x="317" y="193"/>
                    <a:pt x="321" y="193"/>
                    <a:pt x="325" y="192"/>
                  </a:cubicBezTo>
                  <a:cubicBezTo>
                    <a:pt x="324" y="189"/>
                    <a:pt x="328" y="188"/>
                    <a:pt x="328" y="185"/>
                  </a:cubicBezTo>
                  <a:cubicBezTo>
                    <a:pt x="332" y="184"/>
                    <a:pt x="331" y="181"/>
                    <a:pt x="327" y="181"/>
                  </a:cubicBezTo>
                  <a:cubicBezTo>
                    <a:pt x="327" y="178"/>
                    <a:pt x="331" y="177"/>
                    <a:pt x="327" y="178"/>
                  </a:cubicBezTo>
                  <a:cubicBezTo>
                    <a:pt x="323" y="178"/>
                    <a:pt x="322" y="175"/>
                    <a:pt x="318" y="175"/>
                  </a:cubicBezTo>
                  <a:cubicBezTo>
                    <a:pt x="314" y="176"/>
                    <a:pt x="314" y="176"/>
                    <a:pt x="314" y="176"/>
                  </a:cubicBezTo>
                  <a:cubicBezTo>
                    <a:pt x="310" y="173"/>
                    <a:pt x="314" y="172"/>
                    <a:pt x="309" y="169"/>
                  </a:cubicBezTo>
                  <a:cubicBezTo>
                    <a:pt x="309" y="169"/>
                    <a:pt x="305" y="170"/>
                    <a:pt x="309" y="169"/>
                  </a:cubicBezTo>
                  <a:cubicBezTo>
                    <a:pt x="309" y="166"/>
                    <a:pt x="313" y="165"/>
                    <a:pt x="313" y="165"/>
                  </a:cubicBezTo>
                  <a:cubicBezTo>
                    <a:pt x="312" y="162"/>
                    <a:pt x="308" y="162"/>
                    <a:pt x="308" y="162"/>
                  </a:cubicBezTo>
                  <a:cubicBezTo>
                    <a:pt x="308" y="159"/>
                    <a:pt x="304" y="163"/>
                    <a:pt x="304" y="163"/>
                  </a:cubicBezTo>
                  <a:cubicBezTo>
                    <a:pt x="301" y="164"/>
                    <a:pt x="296" y="161"/>
                    <a:pt x="296" y="161"/>
                  </a:cubicBezTo>
                  <a:cubicBezTo>
                    <a:pt x="296" y="157"/>
                    <a:pt x="292" y="158"/>
                    <a:pt x="291" y="154"/>
                  </a:cubicBezTo>
                  <a:cubicBezTo>
                    <a:pt x="295" y="154"/>
                    <a:pt x="295" y="154"/>
                    <a:pt x="295" y="154"/>
                  </a:cubicBezTo>
                  <a:cubicBezTo>
                    <a:pt x="298" y="150"/>
                    <a:pt x="295" y="150"/>
                    <a:pt x="298" y="150"/>
                  </a:cubicBezTo>
                  <a:cubicBezTo>
                    <a:pt x="298" y="146"/>
                    <a:pt x="294" y="147"/>
                    <a:pt x="294" y="147"/>
                  </a:cubicBezTo>
                  <a:cubicBezTo>
                    <a:pt x="290" y="147"/>
                    <a:pt x="286" y="148"/>
                    <a:pt x="290" y="147"/>
                  </a:cubicBezTo>
                  <a:cubicBezTo>
                    <a:pt x="290" y="144"/>
                    <a:pt x="293" y="143"/>
                    <a:pt x="290" y="144"/>
                  </a:cubicBezTo>
                  <a:cubicBezTo>
                    <a:pt x="289" y="140"/>
                    <a:pt x="289" y="140"/>
                    <a:pt x="292" y="136"/>
                  </a:cubicBezTo>
                  <a:cubicBezTo>
                    <a:pt x="292" y="136"/>
                    <a:pt x="289" y="137"/>
                    <a:pt x="288" y="133"/>
                  </a:cubicBezTo>
                  <a:cubicBezTo>
                    <a:pt x="300" y="131"/>
                    <a:pt x="300" y="131"/>
                    <a:pt x="300" y="131"/>
                  </a:cubicBezTo>
                  <a:cubicBezTo>
                    <a:pt x="299" y="128"/>
                    <a:pt x="295" y="125"/>
                    <a:pt x="295" y="125"/>
                  </a:cubicBezTo>
                  <a:cubicBezTo>
                    <a:pt x="290" y="122"/>
                    <a:pt x="290" y="119"/>
                    <a:pt x="286" y="116"/>
                  </a:cubicBezTo>
                  <a:cubicBezTo>
                    <a:pt x="281" y="113"/>
                    <a:pt x="277" y="110"/>
                    <a:pt x="272" y="107"/>
                  </a:cubicBezTo>
                  <a:cubicBezTo>
                    <a:pt x="268" y="104"/>
                    <a:pt x="268" y="104"/>
                    <a:pt x="267" y="100"/>
                  </a:cubicBezTo>
                  <a:cubicBezTo>
                    <a:pt x="263" y="101"/>
                    <a:pt x="259" y="98"/>
                    <a:pt x="255" y="99"/>
                  </a:cubicBezTo>
                  <a:cubicBezTo>
                    <a:pt x="254" y="95"/>
                    <a:pt x="258" y="91"/>
                    <a:pt x="258" y="91"/>
                  </a:cubicBezTo>
                  <a:cubicBezTo>
                    <a:pt x="261" y="87"/>
                    <a:pt x="265" y="83"/>
                    <a:pt x="264" y="79"/>
                  </a:cubicBezTo>
                  <a:cubicBezTo>
                    <a:pt x="268" y="79"/>
                    <a:pt x="272" y="75"/>
                    <a:pt x="275" y="71"/>
                  </a:cubicBezTo>
                  <a:cubicBezTo>
                    <a:pt x="275" y="67"/>
                    <a:pt x="271" y="68"/>
                    <a:pt x="270" y="64"/>
                  </a:cubicBezTo>
                  <a:cubicBezTo>
                    <a:pt x="266" y="65"/>
                    <a:pt x="262" y="62"/>
                    <a:pt x="258" y="63"/>
                  </a:cubicBezTo>
                  <a:cubicBezTo>
                    <a:pt x="257" y="59"/>
                    <a:pt x="253" y="60"/>
                    <a:pt x="253" y="56"/>
                  </a:cubicBezTo>
                  <a:cubicBezTo>
                    <a:pt x="249" y="57"/>
                    <a:pt x="249" y="57"/>
                    <a:pt x="245" y="57"/>
                  </a:cubicBezTo>
                  <a:cubicBezTo>
                    <a:pt x="241" y="58"/>
                    <a:pt x="233" y="59"/>
                    <a:pt x="233" y="55"/>
                  </a:cubicBezTo>
                  <a:cubicBezTo>
                    <a:pt x="229" y="56"/>
                    <a:pt x="224" y="50"/>
                    <a:pt x="224" y="50"/>
                  </a:cubicBezTo>
                  <a:cubicBezTo>
                    <a:pt x="219" y="47"/>
                    <a:pt x="223" y="46"/>
                    <a:pt x="223" y="43"/>
                  </a:cubicBezTo>
                  <a:cubicBezTo>
                    <a:pt x="226" y="38"/>
                    <a:pt x="230" y="38"/>
                    <a:pt x="226" y="35"/>
                  </a:cubicBezTo>
                  <a:cubicBezTo>
                    <a:pt x="225" y="31"/>
                    <a:pt x="218" y="36"/>
                    <a:pt x="218" y="36"/>
                  </a:cubicBezTo>
                  <a:cubicBezTo>
                    <a:pt x="221" y="32"/>
                    <a:pt x="225" y="31"/>
                    <a:pt x="232" y="27"/>
                  </a:cubicBezTo>
                  <a:cubicBezTo>
                    <a:pt x="229" y="27"/>
                    <a:pt x="225" y="28"/>
                    <a:pt x="228" y="24"/>
                  </a:cubicBezTo>
                  <a:cubicBezTo>
                    <a:pt x="228" y="20"/>
                    <a:pt x="228" y="20"/>
                    <a:pt x="231" y="20"/>
                  </a:cubicBezTo>
                  <a:cubicBezTo>
                    <a:pt x="235" y="16"/>
                    <a:pt x="238" y="12"/>
                    <a:pt x="230" y="9"/>
                  </a:cubicBezTo>
                  <a:cubicBezTo>
                    <a:pt x="226" y="6"/>
                    <a:pt x="222" y="7"/>
                    <a:pt x="214" y="8"/>
                  </a:cubicBezTo>
                  <a:cubicBezTo>
                    <a:pt x="205" y="6"/>
                    <a:pt x="205" y="6"/>
                    <a:pt x="205" y="6"/>
                  </a:cubicBezTo>
                  <a:cubicBezTo>
                    <a:pt x="205" y="2"/>
                    <a:pt x="201" y="3"/>
                    <a:pt x="201" y="3"/>
                  </a:cubicBezTo>
                  <a:cubicBezTo>
                    <a:pt x="193" y="4"/>
                    <a:pt x="192" y="0"/>
                    <a:pt x="189" y="1"/>
                  </a:cubicBezTo>
                  <a:cubicBezTo>
                    <a:pt x="185" y="2"/>
                    <a:pt x="181" y="2"/>
                    <a:pt x="177" y="3"/>
                  </a:cubicBezTo>
                  <a:cubicBezTo>
                    <a:pt x="177" y="3"/>
                    <a:pt x="177" y="3"/>
                    <a:pt x="177" y="6"/>
                  </a:cubicBezTo>
                  <a:cubicBezTo>
                    <a:pt x="173" y="7"/>
                    <a:pt x="173" y="7"/>
                    <a:pt x="173" y="7"/>
                  </a:cubicBezTo>
                  <a:cubicBezTo>
                    <a:pt x="173" y="7"/>
                    <a:pt x="169" y="7"/>
                    <a:pt x="165" y="8"/>
                  </a:cubicBezTo>
                  <a:cubicBezTo>
                    <a:pt x="161" y="8"/>
                    <a:pt x="161" y="8"/>
                    <a:pt x="161" y="8"/>
                  </a:cubicBezTo>
                  <a:cubicBezTo>
                    <a:pt x="157" y="9"/>
                    <a:pt x="153" y="10"/>
                    <a:pt x="153" y="10"/>
                  </a:cubicBezTo>
                  <a:cubicBezTo>
                    <a:pt x="150" y="14"/>
                    <a:pt x="150" y="14"/>
                    <a:pt x="150" y="14"/>
                  </a:cubicBezTo>
                  <a:cubicBezTo>
                    <a:pt x="146" y="14"/>
                    <a:pt x="147" y="18"/>
                    <a:pt x="143" y="18"/>
                  </a:cubicBezTo>
                  <a:cubicBezTo>
                    <a:pt x="143" y="18"/>
                    <a:pt x="139" y="19"/>
                    <a:pt x="139" y="22"/>
                  </a:cubicBezTo>
                  <a:cubicBezTo>
                    <a:pt x="143" y="22"/>
                    <a:pt x="143" y="22"/>
                    <a:pt x="143" y="22"/>
                  </a:cubicBezTo>
                  <a:cubicBezTo>
                    <a:pt x="143" y="22"/>
                    <a:pt x="139" y="22"/>
                    <a:pt x="140" y="26"/>
                  </a:cubicBezTo>
                  <a:cubicBezTo>
                    <a:pt x="140" y="26"/>
                    <a:pt x="140" y="26"/>
                    <a:pt x="140" y="29"/>
                  </a:cubicBezTo>
                  <a:cubicBezTo>
                    <a:pt x="140" y="29"/>
                    <a:pt x="141" y="33"/>
                    <a:pt x="137" y="33"/>
                  </a:cubicBezTo>
                  <a:cubicBezTo>
                    <a:pt x="137" y="37"/>
                    <a:pt x="141" y="36"/>
                    <a:pt x="142" y="40"/>
                  </a:cubicBezTo>
                  <a:cubicBezTo>
                    <a:pt x="142" y="43"/>
                    <a:pt x="142" y="40"/>
                    <a:pt x="142" y="43"/>
                  </a:cubicBezTo>
                  <a:cubicBezTo>
                    <a:pt x="139" y="47"/>
                    <a:pt x="139" y="47"/>
                    <a:pt x="139" y="47"/>
                  </a:cubicBezTo>
                  <a:cubicBezTo>
                    <a:pt x="135" y="48"/>
                    <a:pt x="127" y="49"/>
                    <a:pt x="127" y="53"/>
                  </a:cubicBezTo>
                  <a:cubicBezTo>
                    <a:pt x="128" y="56"/>
                    <a:pt x="128" y="56"/>
                    <a:pt x="124" y="57"/>
                  </a:cubicBezTo>
                  <a:cubicBezTo>
                    <a:pt x="124" y="57"/>
                    <a:pt x="124" y="57"/>
                    <a:pt x="120" y="57"/>
                  </a:cubicBezTo>
                  <a:cubicBezTo>
                    <a:pt x="121" y="61"/>
                    <a:pt x="121" y="61"/>
                    <a:pt x="121" y="61"/>
                  </a:cubicBezTo>
                  <a:cubicBezTo>
                    <a:pt x="116" y="58"/>
                    <a:pt x="116" y="58"/>
                    <a:pt x="116" y="58"/>
                  </a:cubicBezTo>
                  <a:cubicBezTo>
                    <a:pt x="112" y="58"/>
                    <a:pt x="112" y="55"/>
                    <a:pt x="108" y="56"/>
                  </a:cubicBezTo>
                  <a:cubicBezTo>
                    <a:pt x="104" y="56"/>
                    <a:pt x="95" y="54"/>
                    <a:pt x="91" y="54"/>
                  </a:cubicBezTo>
                  <a:cubicBezTo>
                    <a:pt x="88" y="55"/>
                    <a:pt x="88" y="58"/>
                    <a:pt x="88" y="58"/>
                  </a:cubicBezTo>
                  <a:cubicBezTo>
                    <a:pt x="84" y="59"/>
                    <a:pt x="80" y="59"/>
                    <a:pt x="81" y="63"/>
                  </a:cubicBezTo>
                  <a:cubicBezTo>
                    <a:pt x="73" y="64"/>
                    <a:pt x="69" y="65"/>
                    <a:pt x="60" y="62"/>
                  </a:cubicBezTo>
                  <a:cubicBezTo>
                    <a:pt x="56" y="63"/>
                    <a:pt x="56" y="63"/>
                    <a:pt x="52" y="63"/>
                  </a:cubicBezTo>
                  <a:cubicBezTo>
                    <a:pt x="49" y="64"/>
                    <a:pt x="48" y="61"/>
                    <a:pt x="48" y="61"/>
                  </a:cubicBezTo>
                  <a:cubicBezTo>
                    <a:pt x="44" y="58"/>
                    <a:pt x="40" y="58"/>
                    <a:pt x="35" y="55"/>
                  </a:cubicBezTo>
                  <a:cubicBezTo>
                    <a:pt x="31" y="56"/>
                    <a:pt x="27" y="53"/>
                    <a:pt x="26" y="49"/>
                  </a:cubicBezTo>
                  <a:cubicBezTo>
                    <a:pt x="22" y="50"/>
                    <a:pt x="22" y="50"/>
                    <a:pt x="18" y="50"/>
                  </a:cubicBezTo>
                  <a:cubicBezTo>
                    <a:pt x="11" y="52"/>
                    <a:pt x="11" y="52"/>
                    <a:pt x="11" y="52"/>
                  </a:cubicBezTo>
                  <a:cubicBezTo>
                    <a:pt x="7" y="56"/>
                    <a:pt x="12" y="59"/>
                    <a:pt x="8" y="59"/>
                  </a:cubicBezTo>
                  <a:cubicBezTo>
                    <a:pt x="4" y="60"/>
                    <a:pt x="0" y="60"/>
                    <a:pt x="0" y="60"/>
                  </a:cubicBezTo>
                  <a:cubicBezTo>
                    <a:pt x="0" y="60"/>
                    <a:pt x="4" y="60"/>
                    <a:pt x="4" y="63"/>
                  </a:cubicBezTo>
                  <a:cubicBezTo>
                    <a:pt x="8" y="63"/>
                    <a:pt x="4" y="63"/>
                    <a:pt x="8" y="63"/>
                  </a:cubicBezTo>
                  <a:cubicBezTo>
                    <a:pt x="9" y="66"/>
                    <a:pt x="13" y="66"/>
                    <a:pt x="16" y="65"/>
                  </a:cubicBezTo>
                  <a:cubicBezTo>
                    <a:pt x="16" y="65"/>
                    <a:pt x="16" y="65"/>
                    <a:pt x="21" y="68"/>
                  </a:cubicBezTo>
                  <a:cubicBezTo>
                    <a:pt x="21" y="68"/>
                    <a:pt x="21" y="68"/>
                    <a:pt x="25" y="67"/>
                  </a:cubicBezTo>
                  <a:cubicBezTo>
                    <a:pt x="25" y="71"/>
                    <a:pt x="29" y="70"/>
                    <a:pt x="29" y="70"/>
                  </a:cubicBezTo>
                  <a:cubicBezTo>
                    <a:pt x="33" y="70"/>
                    <a:pt x="33" y="70"/>
                    <a:pt x="33" y="70"/>
                  </a:cubicBezTo>
                  <a:cubicBezTo>
                    <a:pt x="34" y="73"/>
                    <a:pt x="37" y="69"/>
                    <a:pt x="37" y="69"/>
                  </a:cubicBezTo>
                  <a:cubicBezTo>
                    <a:pt x="42" y="72"/>
                    <a:pt x="42" y="72"/>
                    <a:pt x="46" y="72"/>
                  </a:cubicBezTo>
                  <a:cubicBezTo>
                    <a:pt x="50" y="71"/>
                    <a:pt x="54" y="74"/>
                    <a:pt x="62" y="73"/>
                  </a:cubicBezTo>
                  <a:cubicBezTo>
                    <a:pt x="66" y="72"/>
                    <a:pt x="74" y="75"/>
                    <a:pt x="75" y="78"/>
                  </a:cubicBezTo>
                  <a:cubicBezTo>
                    <a:pt x="75" y="82"/>
                    <a:pt x="79" y="78"/>
                    <a:pt x="83" y="80"/>
                  </a:cubicBezTo>
                  <a:cubicBezTo>
                    <a:pt x="83" y="80"/>
                    <a:pt x="87" y="80"/>
                    <a:pt x="88" y="83"/>
                  </a:cubicBezTo>
                  <a:cubicBezTo>
                    <a:pt x="88" y="83"/>
                    <a:pt x="95" y="82"/>
                    <a:pt x="92" y="86"/>
                  </a:cubicBezTo>
                  <a:cubicBezTo>
                    <a:pt x="92" y="86"/>
                    <a:pt x="88" y="87"/>
                    <a:pt x="89" y="90"/>
                  </a:cubicBezTo>
                  <a:cubicBezTo>
                    <a:pt x="89" y="90"/>
                    <a:pt x="89" y="90"/>
                    <a:pt x="89" y="94"/>
                  </a:cubicBezTo>
                  <a:cubicBezTo>
                    <a:pt x="93" y="93"/>
                    <a:pt x="93" y="93"/>
                    <a:pt x="90" y="97"/>
                  </a:cubicBezTo>
                  <a:cubicBezTo>
                    <a:pt x="90" y="101"/>
                    <a:pt x="90" y="101"/>
                    <a:pt x="90" y="101"/>
                  </a:cubicBezTo>
                  <a:cubicBezTo>
                    <a:pt x="94" y="100"/>
                    <a:pt x="94" y="100"/>
                    <a:pt x="98" y="100"/>
                  </a:cubicBezTo>
                  <a:cubicBezTo>
                    <a:pt x="102" y="103"/>
                    <a:pt x="102" y="103"/>
                    <a:pt x="102" y="103"/>
                  </a:cubicBezTo>
                  <a:cubicBezTo>
                    <a:pt x="103" y="106"/>
                    <a:pt x="99" y="107"/>
                    <a:pt x="95" y="107"/>
                  </a:cubicBezTo>
                  <a:cubicBezTo>
                    <a:pt x="96" y="111"/>
                    <a:pt x="108" y="116"/>
                    <a:pt x="113" y="119"/>
                  </a:cubicBezTo>
                  <a:cubicBezTo>
                    <a:pt x="113" y="123"/>
                    <a:pt x="109" y="120"/>
                    <a:pt x="109" y="123"/>
                  </a:cubicBezTo>
                  <a:cubicBezTo>
                    <a:pt x="110" y="127"/>
                    <a:pt x="110" y="127"/>
                    <a:pt x="110" y="127"/>
                  </a:cubicBezTo>
                  <a:cubicBezTo>
                    <a:pt x="110" y="130"/>
                    <a:pt x="106" y="131"/>
                    <a:pt x="106" y="131"/>
                  </a:cubicBezTo>
                  <a:cubicBezTo>
                    <a:pt x="107" y="134"/>
                    <a:pt x="107" y="134"/>
                    <a:pt x="107" y="134"/>
                  </a:cubicBezTo>
                  <a:cubicBezTo>
                    <a:pt x="107" y="138"/>
                    <a:pt x="108" y="141"/>
                    <a:pt x="112" y="141"/>
                  </a:cubicBezTo>
                  <a:cubicBezTo>
                    <a:pt x="116" y="140"/>
                    <a:pt x="116" y="140"/>
                    <a:pt x="120" y="143"/>
                  </a:cubicBezTo>
                  <a:cubicBezTo>
                    <a:pt x="121" y="147"/>
                    <a:pt x="121" y="147"/>
                    <a:pt x="125" y="149"/>
                  </a:cubicBezTo>
                  <a:cubicBezTo>
                    <a:pt x="130" y="152"/>
                    <a:pt x="130" y="152"/>
                    <a:pt x="130" y="152"/>
                  </a:cubicBezTo>
                  <a:cubicBezTo>
                    <a:pt x="130" y="152"/>
                    <a:pt x="130" y="152"/>
                    <a:pt x="126" y="153"/>
                  </a:cubicBezTo>
                  <a:cubicBezTo>
                    <a:pt x="130" y="152"/>
                    <a:pt x="134" y="155"/>
                    <a:pt x="138" y="151"/>
                  </a:cubicBezTo>
                  <a:cubicBezTo>
                    <a:pt x="138" y="151"/>
                    <a:pt x="138" y="155"/>
                    <a:pt x="142" y="154"/>
                  </a:cubicBezTo>
                  <a:cubicBezTo>
                    <a:pt x="142" y="154"/>
                    <a:pt x="142" y="154"/>
                    <a:pt x="142" y="154"/>
                  </a:cubicBezTo>
                  <a:cubicBezTo>
                    <a:pt x="146" y="154"/>
                    <a:pt x="146" y="154"/>
                    <a:pt x="146" y="154"/>
                  </a:cubicBezTo>
                  <a:cubicBezTo>
                    <a:pt x="150" y="153"/>
                    <a:pt x="150" y="153"/>
                    <a:pt x="150" y="153"/>
                  </a:cubicBezTo>
                  <a:cubicBezTo>
                    <a:pt x="150" y="157"/>
                    <a:pt x="154" y="156"/>
                    <a:pt x="154" y="156"/>
                  </a:cubicBezTo>
                  <a:cubicBezTo>
                    <a:pt x="158" y="155"/>
                    <a:pt x="158" y="155"/>
                    <a:pt x="158" y="155"/>
                  </a:cubicBezTo>
                  <a:cubicBezTo>
                    <a:pt x="163" y="158"/>
                    <a:pt x="163" y="158"/>
                    <a:pt x="163" y="158"/>
                  </a:cubicBezTo>
                  <a:cubicBezTo>
                    <a:pt x="163" y="162"/>
                    <a:pt x="163" y="162"/>
                    <a:pt x="163" y="162"/>
                  </a:cubicBezTo>
                  <a:cubicBezTo>
                    <a:pt x="163" y="162"/>
                    <a:pt x="163" y="162"/>
                    <a:pt x="163" y="162"/>
                  </a:cubicBezTo>
                  <a:cubicBezTo>
                    <a:pt x="164" y="165"/>
                    <a:pt x="164" y="165"/>
                    <a:pt x="164" y="165"/>
                  </a:cubicBezTo>
                  <a:cubicBezTo>
                    <a:pt x="164" y="165"/>
                    <a:pt x="164" y="165"/>
                    <a:pt x="164" y="165"/>
                  </a:cubicBezTo>
                  <a:cubicBezTo>
                    <a:pt x="164" y="165"/>
                    <a:pt x="164" y="165"/>
                    <a:pt x="164" y="165"/>
                  </a:cubicBezTo>
                  <a:cubicBezTo>
                    <a:pt x="164" y="165"/>
                    <a:pt x="164" y="165"/>
                    <a:pt x="164" y="165"/>
                  </a:cubicBezTo>
                  <a:cubicBezTo>
                    <a:pt x="164" y="169"/>
                    <a:pt x="164" y="169"/>
                    <a:pt x="164" y="169"/>
                  </a:cubicBezTo>
                  <a:cubicBezTo>
                    <a:pt x="164" y="169"/>
                    <a:pt x="164" y="169"/>
                    <a:pt x="169" y="172"/>
                  </a:cubicBezTo>
                  <a:cubicBezTo>
                    <a:pt x="169" y="172"/>
                    <a:pt x="169" y="175"/>
                    <a:pt x="173" y="175"/>
                  </a:cubicBezTo>
                  <a:cubicBezTo>
                    <a:pt x="173" y="175"/>
                    <a:pt x="165" y="172"/>
                    <a:pt x="165" y="176"/>
                  </a:cubicBezTo>
                  <a:cubicBezTo>
                    <a:pt x="165" y="176"/>
                    <a:pt x="173" y="175"/>
                    <a:pt x="170" y="179"/>
                  </a:cubicBezTo>
                  <a:cubicBezTo>
                    <a:pt x="170" y="182"/>
                    <a:pt x="165" y="176"/>
                    <a:pt x="161" y="176"/>
                  </a:cubicBezTo>
                  <a:cubicBezTo>
                    <a:pt x="161" y="176"/>
                    <a:pt x="150" y="182"/>
                    <a:pt x="154" y="181"/>
                  </a:cubicBezTo>
                  <a:cubicBezTo>
                    <a:pt x="146" y="182"/>
                    <a:pt x="146" y="182"/>
                    <a:pt x="146" y="182"/>
                  </a:cubicBezTo>
                  <a:cubicBezTo>
                    <a:pt x="147" y="186"/>
                    <a:pt x="147" y="189"/>
                    <a:pt x="143" y="186"/>
                  </a:cubicBezTo>
                  <a:cubicBezTo>
                    <a:pt x="143" y="190"/>
                    <a:pt x="144" y="193"/>
                    <a:pt x="144" y="193"/>
                  </a:cubicBezTo>
                  <a:cubicBezTo>
                    <a:pt x="140" y="194"/>
                    <a:pt x="140" y="194"/>
                    <a:pt x="140" y="194"/>
                  </a:cubicBezTo>
                  <a:cubicBezTo>
                    <a:pt x="140" y="194"/>
                    <a:pt x="140" y="194"/>
                    <a:pt x="144" y="193"/>
                  </a:cubicBezTo>
                  <a:cubicBezTo>
                    <a:pt x="140" y="194"/>
                    <a:pt x="129" y="203"/>
                    <a:pt x="133" y="205"/>
                  </a:cubicBezTo>
                  <a:cubicBezTo>
                    <a:pt x="133" y="202"/>
                    <a:pt x="129" y="206"/>
                    <a:pt x="129" y="206"/>
                  </a:cubicBezTo>
                  <a:cubicBezTo>
                    <a:pt x="129" y="206"/>
                    <a:pt x="130" y="210"/>
                    <a:pt x="126" y="210"/>
                  </a:cubicBezTo>
                  <a:cubicBezTo>
                    <a:pt x="126" y="210"/>
                    <a:pt x="126" y="210"/>
                    <a:pt x="126" y="210"/>
                  </a:cubicBezTo>
                  <a:cubicBezTo>
                    <a:pt x="126" y="214"/>
                    <a:pt x="126" y="214"/>
                    <a:pt x="126" y="214"/>
                  </a:cubicBezTo>
                  <a:cubicBezTo>
                    <a:pt x="126" y="214"/>
                    <a:pt x="122" y="211"/>
                    <a:pt x="119" y="215"/>
                  </a:cubicBezTo>
                  <a:cubicBezTo>
                    <a:pt x="119" y="215"/>
                    <a:pt x="119" y="218"/>
                    <a:pt x="123" y="218"/>
                  </a:cubicBezTo>
                  <a:cubicBezTo>
                    <a:pt x="119" y="218"/>
                    <a:pt x="119" y="218"/>
                    <a:pt x="119" y="218"/>
                  </a:cubicBezTo>
                  <a:cubicBezTo>
                    <a:pt x="115" y="219"/>
                    <a:pt x="115" y="219"/>
                    <a:pt x="115" y="219"/>
                  </a:cubicBezTo>
                  <a:cubicBezTo>
                    <a:pt x="115" y="219"/>
                    <a:pt x="115" y="219"/>
                    <a:pt x="115" y="219"/>
                  </a:cubicBezTo>
                  <a:cubicBezTo>
                    <a:pt x="111" y="219"/>
                    <a:pt x="111" y="219"/>
                    <a:pt x="111" y="219"/>
                  </a:cubicBezTo>
                  <a:cubicBezTo>
                    <a:pt x="116" y="222"/>
                    <a:pt x="116" y="222"/>
                    <a:pt x="116" y="222"/>
                  </a:cubicBezTo>
                  <a:cubicBezTo>
                    <a:pt x="112" y="223"/>
                    <a:pt x="111" y="219"/>
                    <a:pt x="112" y="223"/>
                  </a:cubicBezTo>
                  <a:cubicBezTo>
                    <a:pt x="112" y="223"/>
                    <a:pt x="112" y="223"/>
                    <a:pt x="112" y="223"/>
                  </a:cubicBezTo>
                  <a:cubicBezTo>
                    <a:pt x="108" y="223"/>
                    <a:pt x="108" y="223"/>
                    <a:pt x="108" y="223"/>
                  </a:cubicBezTo>
                  <a:cubicBezTo>
                    <a:pt x="108" y="223"/>
                    <a:pt x="112" y="226"/>
                    <a:pt x="108" y="227"/>
                  </a:cubicBezTo>
                  <a:cubicBezTo>
                    <a:pt x="108" y="227"/>
                    <a:pt x="112" y="226"/>
                    <a:pt x="108" y="227"/>
                  </a:cubicBezTo>
                  <a:cubicBezTo>
                    <a:pt x="108" y="227"/>
                    <a:pt x="108" y="227"/>
                    <a:pt x="108" y="227"/>
                  </a:cubicBezTo>
                  <a:cubicBezTo>
                    <a:pt x="109" y="230"/>
                    <a:pt x="109" y="230"/>
                    <a:pt x="109" y="230"/>
                  </a:cubicBezTo>
                  <a:cubicBezTo>
                    <a:pt x="105" y="231"/>
                    <a:pt x="104" y="228"/>
                    <a:pt x="104" y="228"/>
                  </a:cubicBezTo>
                  <a:cubicBezTo>
                    <a:pt x="105" y="231"/>
                    <a:pt x="100" y="228"/>
                    <a:pt x="100" y="228"/>
                  </a:cubicBezTo>
                  <a:cubicBezTo>
                    <a:pt x="101" y="232"/>
                    <a:pt x="97" y="232"/>
                    <a:pt x="97" y="232"/>
                  </a:cubicBezTo>
                  <a:cubicBezTo>
                    <a:pt x="97" y="232"/>
                    <a:pt x="97" y="232"/>
                    <a:pt x="97" y="232"/>
                  </a:cubicBezTo>
                  <a:cubicBezTo>
                    <a:pt x="97" y="236"/>
                    <a:pt x="97" y="236"/>
                    <a:pt x="94" y="236"/>
                  </a:cubicBezTo>
                  <a:cubicBezTo>
                    <a:pt x="94" y="236"/>
                    <a:pt x="94" y="236"/>
                    <a:pt x="94" y="236"/>
                  </a:cubicBezTo>
                  <a:cubicBezTo>
                    <a:pt x="94" y="236"/>
                    <a:pt x="94" y="240"/>
                    <a:pt x="98" y="239"/>
                  </a:cubicBezTo>
                  <a:cubicBezTo>
                    <a:pt x="94" y="240"/>
                    <a:pt x="90" y="237"/>
                    <a:pt x="90" y="237"/>
                  </a:cubicBezTo>
                  <a:cubicBezTo>
                    <a:pt x="90" y="240"/>
                    <a:pt x="98" y="243"/>
                    <a:pt x="98" y="243"/>
                  </a:cubicBezTo>
                  <a:cubicBezTo>
                    <a:pt x="95" y="243"/>
                    <a:pt x="95" y="243"/>
                    <a:pt x="95" y="247"/>
                  </a:cubicBezTo>
                  <a:cubicBezTo>
                    <a:pt x="95" y="247"/>
                    <a:pt x="91" y="247"/>
                    <a:pt x="87" y="248"/>
                  </a:cubicBezTo>
                  <a:cubicBezTo>
                    <a:pt x="87" y="248"/>
                    <a:pt x="87" y="248"/>
                    <a:pt x="87" y="248"/>
                  </a:cubicBezTo>
                  <a:cubicBezTo>
                    <a:pt x="87" y="248"/>
                    <a:pt x="87" y="248"/>
                    <a:pt x="87" y="248"/>
                  </a:cubicBezTo>
                  <a:cubicBezTo>
                    <a:pt x="87" y="248"/>
                    <a:pt x="87" y="248"/>
                    <a:pt x="83" y="248"/>
                  </a:cubicBezTo>
                  <a:cubicBezTo>
                    <a:pt x="87" y="248"/>
                    <a:pt x="87" y="248"/>
                    <a:pt x="87" y="244"/>
                  </a:cubicBezTo>
                  <a:cubicBezTo>
                    <a:pt x="83" y="245"/>
                    <a:pt x="83" y="245"/>
                    <a:pt x="83" y="245"/>
                  </a:cubicBezTo>
                  <a:cubicBezTo>
                    <a:pt x="83" y="245"/>
                    <a:pt x="79" y="246"/>
                    <a:pt x="79" y="249"/>
                  </a:cubicBezTo>
                  <a:cubicBezTo>
                    <a:pt x="79" y="249"/>
                    <a:pt x="75" y="250"/>
                    <a:pt x="75" y="246"/>
                  </a:cubicBezTo>
                  <a:cubicBezTo>
                    <a:pt x="71" y="250"/>
                    <a:pt x="71" y="250"/>
                    <a:pt x="75" y="250"/>
                  </a:cubicBezTo>
                  <a:cubicBezTo>
                    <a:pt x="71" y="250"/>
                    <a:pt x="80" y="253"/>
                    <a:pt x="80" y="256"/>
                  </a:cubicBezTo>
                  <a:cubicBezTo>
                    <a:pt x="80" y="256"/>
                    <a:pt x="72" y="254"/>
                    <a:pt x="72" y="257"/>
                  </a:cubicBezTo>
                  <a:cubicBezTo>
                    <a:pt x="73" y="261"/>
                    <a:pt x="73" y="261"/>
                    <a:pt x="73" y="261"/>
                  </a:cubicBezTo>
                  <a:cubicBezTo>
                    <a:pt x="69" y="261"/>
                    <a:pt x="69" y="261"/>
                    <a:pt x="69" y="261"/>
                  </a:cubicBezTo>
                  <a:cubicBezTo>
                    <a:pt x="69" y="261"/>
                    <a:pt x="62" y="269"/>
                    <a:pt x="66" y="269"/>
                  </a:cubicBezTo>
                  <a:cubicBezTo>
                    <a:pt x="66" y="269"/>
                    <a:pt x="62" y="269"/>
                    <a:pt x="63" y="273"/>
                  </a:cubicBezTo>
                  <a:cubicBezTo>
                    <a:pt x="66" y="272"/>
                    <a:pt x="66" y="272"/>
                    <a:pt x="66" y="272"/>
                  </a:cubicBezTo>
                  <a:cubicBezTo>
                    <a:pt x="66" y="272"/>
                    <a:pt x="66" y="272"/>
                    <a:pt x="66" y="272"/>
                  </a:cubicBezTo>
                  <a:cubicBezTo>
                    <a:pt x="66" y="272"/>
                    <a:pt x="66" y="272"/>
                    <a:pt x="70" y="272"/>
                  </a:cubicBezTo>
                  <a:cubicBezTo>
                    <a:pt x="66" y="272"/>
                    <a:pt x="66" y="272"/>
                    <a:pt x="67" y="276"/>
                  </a:cubicBezTo>
                  <a:cubicBezTo>
                    <a:pt x="67" y="276"/>
                    <a:pt x="67" y="276"/>
                    <a:pt x="67" y="276"/>
                  </a:cubicBezTo>
                  <a:cubicBezTo>
                    <a:pt x="67" y="276"/>
                    <a:pt x="67" y="276"/>
                    <a:pt x="67" y="276"/>
                  </a:cubicBezTo>
                  <a:cubicBezTo>
                    <a:pt x="67" y="276"/>
                    <a:pt x="67" y="276"/>
                    <a:pt x="67" y="279"/>
                  </a:cubicBezTo>
                  <a:cubicBezTo>
                    <a:pt x="71" y="275"/>
                    <a:pt x="67" y="279"/>
                    <a:pt x="71" y="279"/>
                  </a:cubicBezTo>
                  <a:cubicBezTo>
                    <a:pt x="71" y="279"/>
                    <a:pt x="71" y="279"/>
                    <a:pt x="71" y="279"/>
                  </a:cubicBezTo>
                  <a:cubicBezTo>
                    <a:pt x="71" y="279"/>
                    <a:pt x="71" y="279"/>
                    <a:pt x="75" y="278"/>
                  </a:cubicBezTo>
                  <a:cubicBezTo>
                    <a:pt x="76" y="282"/>
                    <a:pt x="76" y="282"/>
                    <a:pt x="76" y="282"/>
                  </a:cubicBezTo>
                  <a:cubicBezTo>
                    <a:pt x="76" y="282"/>
                    <a:pt x="76" y="282"/>
                    <a:pt x="76" y="282"/>
                  </a:cubicBezTo>
                  <a:cubicBezTo>
                    <a:pt x="76" y="285"/>
                    <a:pt x="76" y="285"/>
                    <a:pt x="76" y="285"/>
                  </a:cubicBezTo>
                  <a:cubicBezTo>
                    <a:pt x="76" y="285"/>
                    <a:pt x="76" y="285"/>
                    <a:pt x="76" y="285"/>
                  </a:cubicBezTo>
                  <a:cubicBezTo>
                    <a:pt x="77" y="289"/>
                    <a:pt x="77" y="289"/>
                    <a:pt x="76" y="285"/>
                  </a:cubicBezTo>
                  <a:cubicBezTo>
                    <a:pt x="77" y="289"/>
                    <a:pt x="77" y="292"/>
                    <a:pt x="73" y="293"/>
                  </a:cubicBezTo>
                  <a:cubicBezTo>
                    <a:pt x="77" y="292"/>
                    <a:pt x="77" y="292"/>
                    <a:pt x="77" y="292"/>
                  </a:cubicBezTo>
                  <a:cubicBezTo>
                    <a:pt x="78" y="296"/>
                    <a:pt x="77" y="292"/>
                    <a:pt x="82" y="295"/>
                  </a:cubicBezTo>
                  <a:cubicBezTo>
                    <a:pt x="82" y="299"/>
                    <a:pt x="82" y="299"/>
                    <a:pt x="82" y="299"/>
                  </a:cubicBezTo>
                  <a:cubicBezTo>
                    <a:pt x="87" y="302"/>
                    <a:pt x="87" y="302"/>
                    <a:pt x="87" y="302"/>
                  </a:cubicBezTo>
                  <a:cubicBezTo>
                    <a:pt x="87" y="302"/>
                    <a:pt x="87" y="302"/>
                    <a:pt x="87" y="302"/>
                  </a:cubicBezTo>
                  <a:cubicBezTo>
                    <a:pt x="91" y="304"/>
                    <a:pt x="91" y="304"/>
                    <a:pt x="91" y="304"/>
                  </a:cubicBezTo>
                  <a:cubicBezTo>
                    <a:pt x="83" y="306"/>
                    <a:pt x="83" y="306"/>
                    <a:pt x="83" y="306"/>
                  </a:cubicBezTo>
                  <a:cubicBezTo>
                    <a:pt x="88" y="309"/>
                    <a:pt x="88" y="309"/>
                    <a:pt x="88" y="309"/>
                  </a:cubicBezTo>
                  <a:cubicBezTo>
                    <a:pt x="84" y="309"/>
                    <a:pt x="84" y="309"/>
                    <a:pt x="84" y="309"/>
                  </a:cubicBezTo>
                  <a:cubicBezTo>
                    <a:pt x="84" y="309"/>
                    <a:pt x="88" y="309"/>
                    <a:pt x="88" y="312"/>
                  </a:cubicBezTo>
                  <a:cubicBezTo>
                    <a:pt x="88" y="312"/>
                    <a:pt x="88" y="309"/>
                    <a:pt x="84" y="313"/>
                  </a:cubicBezTo>
                  <a:cubicBezTo>
                    <a:pt x="88" y="312"/>
                    <a:pt x="88" y="312"/>
                    <a:pt x="89" y="316"/>
                  </a:cubicBezTo>
                  <a:cubicBezTo>
                    <a:pt x="89" y="316"/>
                    <a:pt x="89" y="316"/>
                    <a:pt x="89" y="316"/>
                  </a:cubicBezTo>
                  <a:cubicBezTo>
                    <a:pt x="89" y="316"/>
                    <a:pt x="89" y="316"/>
                    <a:pt x="93" y="318"/>
                  </a:cubicBezTo>
                  <a:cubicBezTo>
                    <a:pt x="89" y="319"/>
                    <a:pt x="89" y="319"/>
                    <a:pt x="89" y="319"/>
                  </a:cubicBezTo>
                  <a:cubicBezTo>
                    <a:pt x="85" y="320"/>
                    <a:pt x="85" y="320"/>
                    <a:pt x="85" y="320"/>
                  </a:cubicBezTo>
                  <a:cubicBezTo>
                    <a:pt x="89" y="319"/>
                    <a:pt x="86" y="323"/>
                    <a:pt x="90" y="323"/>
                  </a:cubicBezTo>
                  <a:cubicBezTo>
                    <a:pt x="86" y="323"/>
                    <a:pt x="86" y="323"/>
                    <a:pt x="86" y="323"/>
                  </a:cubicBezTo>
                  <a:cubicBezTo>
                    <a:pt x="86" y="323"/>
                    <a:pt x="90" y="323"/>
                    <a:pt x="86" y="323"/>
                  </a:cubicBezTo>
                  <a:cubicBezTo>
                    <a:pt x="86" y="323"/>
                    <a:pt x="86" y="323"/>
                    <a:pt x="82" y="324"/>
                  </a:cubicBezTo>
                  <a:cubicBezTo>
                    <a:pt x="86" y="323"/>
                    <a:pt x="86" y="327"/>
                    <a:pt x="86" y="327"/>
                  </a:cubicBezTo>
                  <a:cubicBezTo>
                    <a:pt x="86" y="327"/>
                    <a:pt x="90" y="326"/>
                    <a:pt x="91" y="330"/>
                  </a:cubicBezTo>
                  <a:cubicBezTo>
                    <a:pt x="87" y="330"/>
                    <a:pt x="87" y="330"/>
                    <a:pt x="87" y="330"/>
                  </a:cubicBezTo>
                  <a:cubicBezTo>
                    <a:pt x="91" y="330"/>
                    <a:pt x="91" y="330"/>
                    <a:pt x="91" y="330"/>
                  </a:cubicBezTo>
                  <a:cubicBezTo>
                    <a:pt x="87" y="330"/>
                    <a:pt x="87" y="330"/>
                    <a:pt x="87" y="334"/>
                  </a:cubicBezTo>
                  <a:cubicBezTo>
                    <a:pt x="87" y="334"/>
                    <a:pt x="91" y="333"/>
                    <a:pt x="92" y="337"/>
                  </a:cubicBezTo>
                  <a:cubicBezTo>
                    <a:pt x="88" y="337"/>
                    <a:pt x="88" y="337"/>
                    <a:pt x="88" y="337"/>
                  </a:cubicBezTo>
                  <a:cubicBezTo>
                    <a:pt x="88" y="337"/>
                    <a:pt x="92" y="337"/>
                    <a:pt x="92" y="340"/>
                  </a:cubicBezTo>
                  <a:cubicBezTo>
                    <a:pt x="88" y="337"/>
                    <a:pt x="92" y="340"/>
                    <a:pt x="92" y="340"/>
                  </a:cubicBezTo>
                  <a:cubicBezTo>
                    <a:pt x="92" y="340"/>
                    <a:pt x="92" y="340"/>
                    <a:pt x="96" y="339"/>
                  </a:cubicBezTo>
                  <a:cubicBezTo>
                    <a:pt x="96" y="339"/>
                    <a:pt x="97" y="343"/>
                    <a:pt x="101" y="342"/>
                  </a:cubicBezTo>
                  <a:cubicBezTo>
                    <a:pt x="100" y="339"/>
                    <a:pt x="100" y="339"/>
                    <a:pt x="96" y="339"/>
                  </a:cubicBezTo>
                  <a:cubicBezTo>
                    <a:pt x="100" y="339"/>
                    <a:pt x="100" y="339"/>
                    <a:pt x="100" y="339"/>
                  </a:cubicBezTo>
                  <a:cubicBezTo>
                    <a:pt x="104" y="338"/>
                    <a:pt x="104" y="338"/>
                    <a:pt x="104" y="338"/>
                  </a:cubicBezTo>
                  <a:cubicBezTo>
                    <a:pt x="104" y="338"/>
                    <a:pt x="101" y="342"/>
                    <a:pt x="105" y="342"/>
                  </a:cubicBezTo>
                  <a:cubicBezTo>
                    <a:pt x="105" y="342"/>
                    <a:pt x="105" y="342"/>
                    <a:pt x="105" y="342"/>
                  </a:cubicBezTo>
                  <a:cubicBezTo>
                    <a:pt x="105" y="342"/>
                    <a:pt x="105" y="342"/>
                    <a:pt x="104" y="338"/>
                  </a:cubicBezTo>
                  <a:cubicBezTo>
                    <a:pt x="108" y="338"/>
                    <a:pt x="108" y="338"/>
                    <a:pt x="108" y="338"/>
                  </a:cubicBezTo>
                  <a:cubicBezTo>
                    <a:pt x="109" y="341"/>
                    <a:pt x="113" y="344"/>
                    <a:pt x="113" y="341"/>
                  </a:cubicBezTo>
                  <a:cubicBezTo>
                    <a:pt x="113" y="344"/>
                    <a:pt x="113" y="344"/>
                    <a:pt x="113" y="344"/>
                  </a:cubicBezTo>
                  <a:cubicBezTo>
                    <a:pt x="117" y="344"/>
                    <a:pt x="117" y="344"/>
                    <a:pt x="117" y="344"/>
                  </a:cubicBezTo>
                  <a:cubicBezTo>
                    <a:pt x="117" y="344"/>
                    <a:pt x="117" y="344"/>
                    <a:pt x="117" y="344"/>
                  </a:cubicBezTo>
                  <a:cubicBezTo>
                    <a:pt x="121" y="343"/>
                    <a:pt x="125" y="342"/>
                    <a:pt x="125" y="342"/>
                  </a:cubicBezTo>
                  <a:cubicBezTo>
                    <a:pt x="129" y="342"/>
                    <a:pt x="129" y="342"/>
                    <a:pt x="129" y="342"/>
                  </a:cubicBezTo>
                  <a:cubicBezTo>
                    <a:pt x="125" y="346"/>
                    <a:pt x="125" y="346"/>
                    <a:pt x="125" y="346"/>
                  </a:cubicBezTo>
                  <a:cubicBezTo>
                    <a:pt x="129" y="345"/>
                    <a:pt x="129" y="345"/>
                    <a:pt x="129" y="345"/>
                  </a:cubicBezTo>
                  <a:cubicBezTo>
                    <a:pt x="130" y="349"/>
                    <a:pt x="130" y="349"/>
                    <a:pt x="130" y="349"/>
                  </a:cubicBezTo>
                  <a:cubicBezTo>
                    <a:pt x="130" y="349"/>
                    <a:pt x="133" y="345"/>
                    <a:pt x="137" y="344"/>
                  </a:cubicBezTo>
                  <a:cubicBezTo>
                    <a:pt x="145" y="340"/>
                    <a:pt x="145" y="340"/>
                    <a:pt x="145" y="340"/>
                  </a:cubicBezTo>
                  <a:cubicBezTo>
                    <a:pt x="141" y="344"/>
                    <a:pt x="141" y="344"/>
                    <a:pt x="141" y="344"/>
                  </a:cubicBezTo>
                  <a:cubicBezTo>
                    <a:pt x="141" y="344"/>
                    <a:pt x="141" y="344"/>
                    <a:pt x="141" y="344"/>
                  </a:cubicBezTo>
                  <a:cubicBezTo>
                    <a:pt x="138" y="348"/>
                    <a:pt x="138" y="348"/>
                    <a:pt x="138" y="348"/>
                  </a:cubicBezTo>
                  <a:cubicBezTo>
                    <a:pt x="134" y="348"/>
                    <a:pt x="130" y="349"/>
                    <a:pt x="126" y="349"/>
                  </a:cubicBezTo>
                  <a:cubicBezTo>
                    <a:pt x="126" y="349"/>
                    <a:pt x="126" y="349"/>
                    <a:pt x="126" y="349"/>
                  </a:cubicBezTo>
                  <a:cubicBezTo>
                    <a:pt x="126" y="349"/>
                    <a:pt x="126" y="349"/>
                    <a:pt x="126" y="349"/>
                  </a:cubicBezTo>
                  <a:cubicBezTo>
                    <a:pt x="126" y="353"/>
                    <a:pt x="130" y="349"/>
                    <a:pt x="130" y="349"/>
                  </a:cubicBezTo>
                  <a:cubicBezTo>
                    <a:pt x="130" y="349"/>
                    <a:pt x="126" y="349"/>
                    <a:pt x="126" y="353"/>
                  </a:cubicBezTo>
                  <a:cubicBezTo>
                    <a:pt x="126" y="353"/>
                    <a:pt x="126" y="353"/>
                    <a:pt x="126" y="353"/>
                  </a:cubicBezTo>
                  <a:cubicBezTo>
                    <a:pt x="126" y="353"/>
                    <a:pt x="122" y="354"/>
                    <a:pt x="127" y="356"/>
                  </a:cubicBezTo>
                  <a:cubicBezTo>
                    <a:pt x="127" y="356"/>
                    <a:pt x="127" y="356"/>
                    <a:pt x="127" y="356"/>
                  </a:cubicBezTo>
                  <a:cubicBezTo>
                    <a:pt x="127" y="356"/>
                    <a:pt x="127" y="356"/>
                    <a:pt x="131" y="356"/>
                  </a:cubicBezTo>
                  <a:cubicBezTo>
                    <a:pt x="131" y="356"/>
                    <a:pt x="131" y="356"/>
                    <a:pt x="130" y="352"/>
                  </a:cubicBezTo>
                  <a:cubicBezTo>
                    <a:pt x="131" y="356"/>
                    <a:pt x="131" y="356"/>
                    <a:pt x="131" y="356"/>
                  </a:cubicBezTo>
                  <a:cubicBezTo>
                    <a:pt x="135" y="355"/>
                    <a:pt x="134" y="352"/>
                    <a:pt x="139" y="355"/>
                  </a:cubicBezTo>
                  <a:cubicBezTo>
                    <a:pt x="138" y="351"/>
                    <a:pt x="138" y="351"/>
                    <a:pt x="138" y="351"/>
                  </a:cubicBezTo>
                  <a:cubicBezTo>
                    <a:pt x="138" y="348"/>
                    <a:pt x="138" y="348"/>
                    <a:pt x="138" y="348"/>
                  </a:cubicBezTo>
                  <a:cubicBezTo>
                    <a:pt x="138" y="348"/>
                    <a:pt x="138" y="348"/>
                    <a:pt x="141" y="344"/>
                  </a:cubicBezTo>
                  <a:cubicBezTo>
                    <a:pt x="142" y="347"/>
                    <a:pt x="138" y="348"/>
                    <a:pt x="138" y="348"/>
                  </a:cubicBezTo>
                  <a:cubicBezTo>
                    <a:pt x="138" y="351"/>
                    <a:pt x="142" y="351"/>
                    <a:pt x="146" y="350"/>
                  </a:cubicBezTo>
                  <a:cubicBezTo>
                    <a:pt x="139" y="355"/>
                    <a:pt x="150" y="350"/>
                    <a:pt x="150" y="350"/>
                  </a:cubicBezTo>
                  <a:cubicBezTo>
                    <a:pt x="151" y="353"/>
                    <a:pt x="150" y="350"/>
                    <a:pt x="146" y="350"/>
                  </a:cubicBezTo>
                  <a:cubicBezTo>
                    <a:pt x="147" y="354"/>
                    <a:pt x="151" y="353"/>
                    <a:pt x="151" y="353"/>
                  </a:cubicBezTo>
                  <a:cubicBezTo>
                    <a:pt x="147" y="354"/>
                    <a:pt x="147" y="354"/>
                    <a:pt x="147" y="354"/>
                  </a:cubicBezTo>
                  <a:cubicBezTo>
                    <a:pt x="151" y="357"/>
                    <a:pt x="151" y="353"/>
                    <a:pt x="151" y="353"/>
                  </a:cubicBezTo>
                  <a:cubicBezTo>
                    <a:pt x="151" y="357"/>
                    <a:pt x="151" y="357"/>
                    <a:pt x="151" y="357"/>
                  </a:cubicBezTo>
                  <a:cubicBezTo>
                    <a:pt x="147" y="357"/>
                    <a:pt x="151" y="353"/>
                    <a:pt x="151" y="353"/>
                  </a:cubicBezTo>
                  <a:cubicBezTo>
                    <a:pt x="155" y="353"/>
                    <a:pt x="155" y="353"/>
                    <a:pt x="155" y="353"/>
                  </a:cubicBezTo>
                  <a:cubicBezTo>
                    <a:pt x="155" y="356"/>
                    <a:pt x="143" y="354"/>
                    <a:pt x="144" y="361"/>
                  </a:cubicBezTo>
                  <a:cubicBezTo>
                    <a:pt x="143" y="358"/>
                    <a:pt x="148" y="361"/>
                    <a:pt x="151" y="357"/>
                  </a:cubicBezTo>
                  <a:cubicBezTo>
                    <a:pt x="155" y="353"/>
                    <a:pt x="155" y="353"/>
                    <a:pt x="155" y="353"/>
                  </a:cubicBezTo>
                  <a:cubicBezTo>
                    <a:pt x="158" y="352"/>
                    <a:pt x="158" y="348"/>
                    <a:pt x="162" y="348"/>
                  </a:cubicBezTo>
                  <a:cubicBezTo>
                    <a:pt x="158" y="352"/>
                    <a:pt x="158" y="352"/>
                    <a:pt x="158" y="352"/>
                  </a:cubicBezTo>
                  <a:cubicBezTo>
                    <a:pt x="158" y="352"/>
                    <a:pt x="158" y="352"/>
                    <a:pt x="162" y="351"/>
                  </a:cubicBezTo>
                  <a:cubicBezTo>
                    <a:pt x="158" y="352"/>
                    <a:pt x="158" y="352"/>
                    <a:pt x="155" y="356"/>
                  </a:cubicBezTo>
                  <a:cubicBezTo>
                    <a:pt x="159" y="355"/>
                    <a:pt x="159" y="355"/>
                    <a:pt x="163" y="355"/>
                  </a:cubicBezTo>
                  <a:cubicBezTo>
                    <a:pt x="163" y="355"/>
                    <a:pt x="167" y="354"/>
                    <a:pt x="166" y="351"/>
                  </a:cubicBezTo>
                  <a:cubicBezTo>
                    <a:pt x="166" y="351"/>
                    <a:pt x="166" y="351"/>
                    <a:pt x="162" y="351"/>
                  </a:cubicBezTo>
                  <a:cubicBezTo>
                    <a:pt x="166" y="351"/>
                    <a:pt x="170" y="350"/>
                    <a:pt x="166" y="351"/>
                  </a:cubicBezTo>
                  <a:cubicBezTo>
                    <a:pt x="170" y="350"/>
                    <a:pt x="170" y="350"/>
                    <a:pt x="174" y="350"/>
                  </a:cubicBezTo>
                  <a:cubicBezTo>
                    <a:pt x="170" y="350"/>
                    <a:pt x="174" y="350"/>
                    <a:pt x="174" y="350"/>
                  </a:cubicBezTo>
                  <a:cubicBezTo>
                    <a:pt x="174" y="350"/>
                    <a:pt x="174" y="350"/>
                    <a:pt x="174" y="346"/>
                  </a:cubicBezTo>
                  <a:cubicBezTo>
                    <a:pt x="174" y="350"/>
                    <a:pt x="186" y="344"/>
                    <a:pt x="186" y="344"/>
                  </a:cubicBezTo>
                  <a:cubicBezTo>
                    <a:pt x="186" y="344"/>
                    <a:pt x="182" y="349"/>
                    <a:pt x="186" y="348"/>
                  </a:cubicBezTo>
                  <a:cubicBezTo>
                    <a:pt x="186" y="348"/>
                    <a:pt x="186" y="348"/>
                    <a:pt x="186" y="348"/>
                  </a:cubicBezTo>
                  <a:cubicBezTo>
                    <a:pt x="186" y="348"/>
                    <a:pt x="186" y="348"/>
                    <a:pt x="190" y="344"/>
                  </a:cubicBezTo>
                  <a:cubicBezTo>
                    <a:pt x="190" y="347"/>
                    <a:pt x="186" y="348"/>
                    <a:pt x="186" y="348"/>
                  </a:cubicBezTo>
                  <a:cubicBezTo>
                    <a:pt x="190" y="347"/>
                    <a:pt x="190" y="347"/>
                    <a:pt x="190" y="347"/>
                  </a:cubicBezTo>
                  <a:cubicBezTo>
                    <a:pt x="193" y="343"/>
                    <a:pt x="193" y="343"/>
                    <a:pt x="193" y="343"/>
                  </a:cubicBezTo>
                  <a:cubicBezTo>
                    <a:pt x="193" y="343"/>
                    <a:pt x="193" y="343"/>
                    <a:pt x="190" y="344"/>
                  </a:cubicBezTo>
                  <a:cubicBezTo>
                    <a:pt x="193" y="343"/>
                    <a:pt x="189" y="340"/>
                    <a:pt x="189" y="340"/>
                  </a:cubicBezTo>
                  <a:cubicBezTo>
                    <a:pt x="189" y="340"/>
                    <a:pt x="197" y="343"/>
                    <a:pt x="193" y="343"/>
                  </a:cubicBezTo>
                  <a:cubicBezTo>
                    <a:pt x="197" y="339"/>
                    <a:pt x="197" y="339"/>
                    <a:pt x="197" y="339"/>
                  </a:cubicBezTo>
                  <a:cubicBezTo>
                    <a:pt x="197" y="339"/>
                    <a:pt x="201" y="342"/>
                    <a:pt x="201" y="339"/>
                  </a:cubicBezTo>
                  <a:cubicBezTo>
                    <a:pt x="205" y="338"/>
                    <a:pt x="205" y="338"/>
                    <a:pt x="205" y="338"/>
                  </a:cubicBezTo>
                  <a:cubicBezTo>
                    <a:pt x="205" y="338"/>
                    <a:pt x="205" y="338"/>
                    <a:pt x="205" y="338"/>
                  </a:cubicBezTo>
                  <a:cubicBezTo>
                    <a:pt x="205" y="338"/>
                    <a:pt x="205" y="338"/>
                    <a:pt x="205" y="338"/>
                  </a:cubicBezTo>
                  <a:cubicBezTo>
                    <a:pt x="205" y="338"/>
                    <a:pt x="209" y="338"/>
                    <a:pt x="208" y="334"/>
                  </a:cubicBezTo>
                  <a:cubicBezTo>
                    <a:pt x="208" y="334"/>
                    <a:pt x="213" y="337"/>
                    <a:pt x="212" y="334"/>
                  </a:cubicBezTo>
                  <a:cubicBezTo>
                    <a:pt x="216" y="333"/>
                    <a:pt x="216" y="333"/>
                    <a:pt x="216" y="333"/>
                  </a:cubicBezTo>
                  <a:cubicBezTo>
                    <a:pt x="220" y="332"/>
                    <a:pt x="220" y="332"/>
                    <a:pt x="220" y="332"/>
                  </a:cubicBezTo>
                  <a:cubicBezTo>
                    <a:pt x="224" y="328"/>
                    <a:pt x="224" y="328"/>
                    <a:pt x="224" y="328"/>
                  </a:cubicBezTo>
                  <a:cubicBezTo>
                    <a:pt x="224" y="332"/>
                    <a:pt x="224" y="328"/>
                    <a:pt x="224" y="328"/>
                  </a:cubicBezTo>
                  <a:cubicBezTo>
                    <a:pt x="224" y="332"/>
                    <a:pt x="220" y="329"/>
                    <a:pt x="224" y="332"/>
                  </a:cubicBezTo>
                  <a:cubicBezTo>
                    <a:pt x="224" y="332"/>
                    <a:pt x="224" y="332"/>
                    <a:pt x="224" y="332"/>
                  </a:cubicBezTo>
                  <a:cubicBezTo>
                    <a:pt x="228" y="331"/>
                    <a:pt x="228" y="331"/>
                    <a:pt x="228" y="331"/>
                  </a:cubicBezTo>
                  <a:cubicBezTo>
                    <a:pt x="224" y="332"/>
                    <a:pt x="224" y="332"/>
                    <a:pt x="224" y="332"/>
                  </a:cubicBezTo>
                  <a:cubicBezTo>
                    <a:pt x="232" y="331"/>
                    <a:pt x="232" y="331"/>
                    <a:pt x="232" y="331"/>
                  </a:cubicBezTo>
                  <a:cubicBezTo>
                    <a:pt x="228" y="331"/>
                    <a:pt x="227" y="328"/>
                    <a:pt x="227" y="328"/>
                  </a:cubicBezTo>
                  <a:cubicBezTo>
                    <a:pt x="231" y="327"/>
                    <a:pt x="231" y="327"/>
                    <a:pt x="231" y="327"/>
                  </a:cubicBezTo>
                  <a:cubicBezTo>
                    <a:pt x="231" y="327"/>
                    <a:pt x="232" y="331"/>
                    <a:pt x="236" y="330"/>
                  </a:cubicBezTo>
                  <a:cubicBezTo>
                    <a:pt x="236" y="330"/>
                    <a:pt x="236" y="330"/>
                    <a:pt x="235" y="327"/>
                  </a:cubicBezTo>
                  <a:cubicBezTo>
                    <a:pt x="231" y="327"/>
                    <a:pt x="231" y="327"/>
                    <a:pt x="231" y="327"/>
                  </a:cubicBezTo>
                  <a:cubicBezTo>
                    <a:pt x="231" y="324"/>
                    <a:pt x="231" y="324"/>
                    <a:pt x="231" y="324"/>
                  </a:cubicBezTo>
                  <a:cubicBezTo>
                    <a:pt x="235" y="327"/>
                    <a:pt x="235" y="327"/>
                    <a:pt x="235" y="327"/>
                  </a:cubicBezTo>
                  <a:cubicBezTo>
                    <a:pt x="235" y="327"/>
                    <a:pt x="239" y="326"/>
                    <a:pt x="239" y="323"/>
                  </a:cubicBezTo>
                  <a:cubicBezTo>
                    <a:pt x="239" y="323"/>
                    <a:pt x="239" y="326"/>
                    <a:pt x="243" y="325"/>
                  </a:cubicBezTo>
                  <a:cubicBezTo>
                    <a:pt x="243" y="325"/>
                    <a:pt x="243" y="325"/>
                    <a:pt x="243" y="325"/>
                  </a:cubicBezTo>
                  <a:cubicBezTo>
                    <a:pt x="247" y="325"/>
                    <a:pt x="243" y="322"/>
                    <a:pt x="247" y="321"/>
                  </a:cubicBezTo>
                  <a:cubicBezTo>
                    <a:pt x="247" y="321"/>
                    <a:pt x="247" y="321"/>
                    <a:pt x="251" y="324"/>
                  </a:cubicBezTo>
                  <a:cubicBezTo>
                    <a:pt x="247" y="321"/>
                    <a:pt x="251" y="321"/>
                    <a:pt x="251" y="324"/>
                  </a:cubicBezTo>
                  <a:cubicBezTo>
                    <a:pt x="255" y="324"/>
                    <a:pt x="255" y="320"/>
                    <a:pt x="255" y="320"/>
                  </a:cubicBezTo>
                  <a:cubicBezTo>
                    <a:pt x="255" y="324"/>
                    <a:pt x="259" y="320"/>
                    <a:pt x="259" y="320"/>
                  </a:cubicBezTo>
                  <a:cubicBezTo>
                    <a:pt x="262" y="319"/>
                    <a:pt x="262" y="319"/>
                    <a:pt x="262" y="319"/>
                  </a:cubicBezTo>
                  <a:cubicBezTo>
                    <a:pt x="262" y="319"/>
                    <a:pt x="262" y="316"/>
                    <a:pt x="262" y="319"/>
                  </a:cubicBezTo>
                  <a:cubicBezTo>
                    <a:pt x="262" y="316"/>
                    <a:pt x="266" y="319"/>
                    <a:pt x="266" y="315"/>
                  </a:cubicBezTo>
                  <a:cubicBezTo>
                    <a:pt x="266" y="315"/>
                    <a:pt x="270" y="314"/>
                    <a:pt x="270" y="318"/>
                  </a:cubicBezTo>
                  <a:cubicBezTo>
                    <a:pt x="270" y="314"/>
                    <a:pt x="266" y="315"/>
                    <a:pt x="266" y="319"/>
                  </a:cubicBezTo>
                  <a:cubicBezTo>
                    <a:pt x="270" y="318"/>
                    <a:pt x="270" y="318"/>
                    <a:pt x="274" y="317"/>
                  </a:cubicBezTo>
                  <a:cubicBezTo>
                    <a:pt x="274" y="317"/>
                    <a:pt x="274" y="317"/>
                    <a:pt x="278" y="317"/>
                  </a:cubicBezTo>
                  <a:cubicBezTo>
                    <a:pt x="274" y="317"/>
                    <a:pt x="274" y="317"/>
                    <a:pt x="274" y="317"/>
                  </a:cubicBezTo>
                  <a:cubicBezTo>
                    <a:pt x="278" y="317"/>
                    <a:pt x="278" y="317"/>
                    <a:pt x="278" y="317"/>
                  </a:cubicBezTo>
                  <a:cubicBezTo>
                    <a:pt x="282" y="316"/>
                    <a:pt x="282" y="316"/>
                    <a:pt x="282" y="316"/>
                  </a:cubicBezTo>
                  <a:cubicBezTo>
                    <a:pt x="282" y="316"/>
                    <a:pt x="278" y="317"/>
                    <a:pt x="282" y="316"/>
                  </a:cubicBezTo>
                  <a:cubicBezTo>
                    <a:pt x="282" y="316"/>
                    <a:pt x="286" y="316"/>
                    <a:pt x="282" y="316"/>
                  </a:cubicBezTo>
                  <a:cubicBezTo>
                    <a:pt x="282" y="313"/>
                    <a:pt x="282" y="313"/>
                    <a:pt x="282" y="313"/>
                  </a:cubicBezTo>
                  <a:cubicBezTo>
                    <a:pt x="286" y="312"/>
                    <a:pt x="286" y="316"/>
                    <a:pt x="286" y="312"/>
                  </a:cubicBezTo>
                  <a:cubicBezTo>
                    <a:pt x="290" y="312"/>
                    <a:pt x="293" y="308"/>
                    <a:pt x="296" y="304"/>
                  </a:cubicBezTo>
                  <a:cubicBezTo>
                    <a:pt x="300" y="299"/>
                    <a:pt x="300" y="299"/>
                    <a:pt x="300" y="299"/>
                  </a:cubicBezTo>
                  <a:cubicBezTo>
                    <a:pt x="303" y="295"/>
                    <a:pt x="303" y="295"/>
                    <a:pt x="307" y="295"/>
                  </a:cubicBezTo>
                  <a:cubicBezTo>
                    <a:pt x="307" y="295"/>
                    <a:pt x="307" y="291"/>
                    <a:pt x="311" y="291"/>
                  </a:cubicBezTo>
                  <a:cubicBezTo>
                    <a:pt x="314" y="287"/>
                    <a:pt x="314" y="287"/>
                    <a:pt x="314" y="287"/>
                  </a:cubicBezTo>
                  <a:cubicBezTo>
                    <a:pt x="318" y="283"/>
                    <a:pt x="322" y="282"/>
                    <a:pt x="325" y="278"/>
                  </a:cubicBezTo>
                  <a:cubicBezTo>
                    <a:pt x="328" y="274"/>
                    <a:pt x="328" y="274"/>
                    <a:pt x="328" y="274"/>
                  </a:cubicBezTo>
                  <a:cubicBezTo>
                    <a:pt x="332" y="270"/>
                    <a:pt x="332" y="270"/>
                    <a:pt x="336" y="269"/>
                  </a:cubicBezTo>
                  <a:cubicBezTo>
                    <a:pt x="335" y="266"/>
                    <a:pt x="335" y="266"/>
                    <a:pt x="339" y="265"/>
                  </a:cubicBezTo>
                  <a:cubicBezTo>
                    <a:pt x="339" y="262"/>
                    <a:pt x="343" y="261"/>
                    <a:pt x="342" y="258"/>
                  </a:cubicBezTo>
                  <a:cubicBezTo>
                    <a:pt x="346" y="254"/>
                    <a:pt x="350" y="253"/>
                    <a:pt x="349" y="249"/>
                  </a:cubicBezTo>
                  <a:cubicBezTo>
                    <a:pt x="353" y="249"/>
                    <a:pt x="353" y="245"/>
                    <a:pt x="353" y="245"/>
                  </a:cubicBezTo>
                  <a:cubicBezTo>
                    <a:pt x="357" y="245"/>
                    <a:pt x="360" y="241"/>
                    <a:pt x="360" y="241"/>
                  </a:cubicBezTo>
                  <a:cubicBezTo>
                    <a:pt x="363" y="237"/>
                    <a:pt x="363" y="237"/>
                    <a:pt x="367" y="233"/>
                  </a:cubicBezTo>
                  <a:cubicBezTo>
                    <a:pt x="370" y="229"/>
                    <a:pt x="370" y="225"/>
                    <a:pt x="373" y="221"/>
                  </a:cubicBezTo>
                  <a:cubicBezTo>
                    <a:pt x="376" y="213"/>
                    <a:pt x="368" y="215"/>
                    <a:pt x="364" y="212"/>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56" name="Freeform 26"/>
            <p:cNvSpPr>
              <a:spLocks/>
            </p:cNvSpPr>
            <p:nvPr/>
          </p:nvSpPr>
          <p:spPr bwMode="gray">
            <a:xfrm>
              <a:off x="7364413" y="3878263"/>
              <a:ext cx="508000" cy="266700"/>
            </a:xfrm>
            <a:custGeom>
              <a:avLst/>
              <a:gdLst>
                <a:gd name="T0" fmla="*/ 253 w 258"/>
                <a:gd name="T1" fmla="*/ 26 h 106"/>
                <a:gd name="T2" fmla="*/ 249 w 258"/>
                <a:gd name="T3" fmla="*/ 23 h 106"/>
                <a:gd name="T4" fmla="*/ 244 w 258"/>
                <a:gd name="T5" fmla="*/ 17 h 106"/>
                <a:gd name="T6" fmla="*/ 242 w 258"/>
                <a:gd name="T7" fmla="*/ 3 h 106"/>
                <a:gd name="T8" fmla="*/ 234 w 258"/>
                <a:gd name="T9" fmla="*/ 4 h 106"/>
                <a:gd name="T10" fmla="*/ 218 w 258"/>
                <a:gd name="T11" fmla="*/ 6 h 106"/>
                <a:gd name="T12" fmla="*/ 206 w 258"/>
                <a:gd name="T13" fmla="*/ 5 h 106"/>
                <a:gd name="T14" fmla="*/ 197 w 258"/>
                <a:gd name="T15" fmla="*/ 2 h 106"/>
                <a:gd name="T16" fmla="*/ 182 w 258"/>
                <a:gd name="T17" fmla="*/ 4 h 106"/>
                <a:gd name="T18" fmla="*/ 178 w 258"/>
                <a:gd name="T19" fmla="*/ 9 h 106"/>
                <a:gd name="T20" fmla="*/ 168 w 258"/>
                <a:gd name="T21" fmla="*/ 21 h 106"/>
                <a:gd name="T22" fmla="*/ 160 w 258"/>
                <a:gd name="T23" fmla="*/ 22 h 106"/>
                <a:gd name="T24" fmla="*/ 148 w 258"/>
                <a:gd name="T25" fmla="*/ 20 h 106"/>
                <a:gd name="T26" fmla="*/ 140 w 258"/>
                <a:gd name="T27" fmla="*/ 21 h 106"/>
                <a:gd name="T28" fmla="*/ 125 w 258"/>
                <a:gd name="T29" fmla="*/ 34 h 106"/>
                <a:gd name="T30" fmla="*/ 111 w 258"/>
                <a:gd name="T31" fmla="*/ 43 h 106"/>
                <a:gd name="T32" fmla="*/ 116 w 258"/>
                <a:gd name="T33" fmla="*/ 57 h 106"/>
                <a:gd name="T34" fmla="*/ 122 w 258"/>
                <a:gd name="T35" fmla="*/ 67 h 106"/>
                <a:gd name="T36" fmla="*/ 105 w 258"/>
                <a:gd name="T37" fmla="*/ 62 h 106"/>
                <a:gd name="T38" fmla="*/ 97 w 258"/>
                <a:gd name="T39" fmla="*/ 63 h 106"/>
                <a:gd name="T40" fmla="*/ 93 w 258"/>
                <a:gd name="T41" fmla="*/ 64 h 106"/>
                <a:gd name="T42" fmla="*/ 86 w 258"/>
                <a:gd name="T43" fmla="*/ 68 h 106"/>
                <a:gd name="T44" fmla="*/ 74 w 258"/>
                <a:gd name="T45" fmla="*/ 70 h 106"/>
                <a:gd name="T46" fmla="*/ 67 w 258"/>
                <a:gd name="T47" fmla="*/ 78 h 106"/>
                <a:gd name="T48" fmla="*/ 59 w 258"/>
                <a:gd name="T49" fmla="*/ 79 h 106"/>
                <a:gd name="T50" fmla="*/ 51 w 258"/>
                <a:gd name="T51" fmla="*/ 80 h 106"/>
                <a:gd name="T52" fmla="*/ 47 w 258"/>
                <a:gd name="T53" fmla="*/ 77 h 106"/>
                <a:gd name="T54" fmla="*/ 35 w 258"/>
                <a:gd name="T55" fmla="*/ 79 h 106"/>
                <a:gd name="T56" fmla="*/ 31 w 258"/>
                <a:gd name="T57" fmla="*/ 83 h 106"/>
                <a:gd name="T58" fmla="*/ 24 w 258"/>
                <a:gd name="T59" fmla="*/ 88 h 106"/>
                <a:gd name="T60" fmla="*/ 19 w 258"/>
                <a:gd name="T61" fmla="*/ 81 h 106"/>
                <a:gd name="T62" fmla="*/ 11 w 258"/>
                <a:gd name="T63" fmla="*/ 83 h 106"/>
                <a:gd name="T64" fmla="*/ 3 w 258"/>
                <a:gd name="T65" fmla="*/ 84 h 106"/>
                <a:gd name="T66" fmla="*/ 4 w 258"/>
                <a:gd name="T67" fmla="*/ 91 h 106"/>
                <a:gd name="T68" fmla="*/ 14 w 258"/>
                <a:gd name="T69" fmla="*/ 100 h 106"/>
                <a:gd name="T70" fmla="*/ 27 w 258"/>
                <a:gd name="T71" fmla="*/ 105 h 106"/>
                <a:gd name="T72" fmla="*/ 30 w 258"/>
                <a:gd name="T73" fmla="*/ 101 h 106"/>
                <a:gd name="T74" fmla="*/ 34 w 258"/>
                <a:gd name="T75" fmla="*/ 101 h 106"/>
                <a:gd name="T76" fmla="*/ 42 w 258"/>
                <a:gd name="T77" fmla="*/ 103 h 106"/>
                <a:gd name="T78" fmla="*/ 47 w 258"/>
                <a:gd name="T79" fmla="*/ 106 h 106"/>
                <a:gd name="T80" fmla="*/ 58 w 258"/>
                <a:gd name="T81" fmla="*/ 101 h 106"/>
                <a:gd name="T82" fmla="*/ 74 w 258"/>
                <a:gd name="T83" fmla="*/ 95 h 106"/>
                <a:gd name="T84" fmla="*/ 93 w 258"/>
                <a:gd name="T85" fmla="*/ 89 h 106"/>
                <a:gd name="T86" fmla="*/ 94 w 258"/>
                <a:gd name="T87" fmla="*/ 96 h 106"/>
                <a:gd name="T88" fmla="*/ 103 w 258"/>
                <a:gd name="T89" fmla="*/ 101 h 106"/>
                <a:gd name="T90" fmla="*/ 131 w 258"/>
                <a:gd name="T91" fmla="*/ 101 h 106"/>
                <a:gd name="T92" fmla="*/ 139 w 258"/>
                <a:gd name="T93" fmla="*/ 100 h 106"/>
                <a:gd name="T94" fmla="*/ 163 w 258"/>
                <a:gd name="T95" fmla="*/ 100 h 106"/>
                <a:gd name="T96" fmla="*/ 179 w 258"/>
                <a:gd name="T97" fmla="*/ 101 h 106"/>
                <a:gd name="T98" fmla="*/ 190 w 258"/>
                <a:gd name="T99" fmla="*/ 92 h 106"/>
                <a:gd name="T100" fmla="*/ 206 w 258"/>
                <a:gd name="T101" fmla="*/ 90 h 106"/>
                <a:gd name="T102" fmla="*/ 217 w 258"/>
                <a:gd name="T103" fmla="*/ 85 h 106"/>
                <a:gd name="T104" fmla="*/ 224 w 258"/>
                <a:gd name="T105" fmla="*/ 77 h 106"/>
                <a:gd name="T106" fmla="*/ 239 w 258"/>
                <a:gd name="T107" fmla="*/ 68 h 106"/>
                <a:gd name="T108" fmla="*/ 239 w 258"/>
                <a:gd name="T109" fmla="*/ 68 h 106"/>
                <a:gd name="T110" fmla="*/ 239 w 258"/>
                <a:gd name="T111" fmla="*/ 64 h 106"/>
                <a:gd name="T112" fmla="*/ 237 w 258"/>
                <a:gd name="T113" fmla="*/ 54 h 106"/>
                <a:gd name="T114" fmla="*/ 245 w 258"/>
                <a:gd name="T115" fmla="*/ 49 h 106"/>
                <a:gd name="T116" fmla="*/ 236 w 258"/>
                <a:gd name="T117" fmla="*/ 43 h 106"/>
                <a:gd name="T118" fmla="*/ 244 w 258"/>
                <a:gd name="T119" fmla="*/ 42 h 106"/>
                <a:gd name="T120" fmla="*/ 248 w 258"/>
                <a:gd name="T121" fmla="*/ 41 h 106"/>
                <a:gd name="T122" fmla="*/ 255 w 258"/>
                <a:gd name="T123" fmla="*/ 37 h 106"/>
                <a:gd name="T124" fmla="*/ 254 w 258"/>
                <a:gd name="T125" fmla="*/ 3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8" h="106">
                  <a:moveTo>
                    <a:pt x="258" y="29"/>
                  </a:moveTo>
                  <a:cubicBezTo>
                    <a:pt x="254" y="30"/>
                    <a:pt x="254" y="30"/>
                    <a:pt x="253" y="26"/>
                  </a:cubicBezTo>
                  <a:cubicBezTo>
                    <a:pt x="253" y="26"/>
                    <a:pt x="253" y="26"/>
                    <a:pt x="253" y="23"/>
                  </a:cubicBezTo>
                  <a:cubicBezTo>
                    <a:pt x="249" y="23"/>
                    <a:pt x="249" y="23"/>
                    <a:pt x="249" y="23"/>
                  </a:cubicBezTo>
                  <a:cubicBezTo>
                    <a:pt x="248" y="20"/>
                    <a:pt x="248" y="20"/>
                    <a:pt x="248" y="20"/>
                  </a:cubicBezTo>
                  <a:cubicBezTo>
                    <a:pt x="244" y="17"/>
                    <a:pt x="244" y="17"/>
                    <a:pt x="244" y="17"/>
                  </a:cubicBezTo>
                  <a:cubicBezTo>
                    <a:pt x="244" y="13"/>
                    <a:pt x="244" y="13"/>
                    <a:pt x="243" y="10"/>
                  </a:cubicBezTo>
                  <a:cubicBezTo>
                    <a:pt x="247" y="9"/>
                    <a:pt x="242" y="3"/>
                    <a:pt x="242" y="3"/>
                  </a:cubicBezTo>
                  <a:cubicBezTo>
                    <a:pt x="238" y="4"/>
                    <a:pt x="238" y="4"/>
                    <a:pt x="234" y="4"/>
                  </a:cubicBezTo>
                  <a:cubicBezTo>
                    <a:pt x="234" y="4"/>
                    <a:pt x="234" y="4"/>
                    <a:pt x="234" y="4"/>
                  </a:cubicBezTo>
                  <a:cubicBezTo>
                    <a:pt x="230" y="1"/>
                    <a:pt x="226" y="2"/>
                    <a:pt x="226" y="5"/>
                  </a:cubicBezTo>
                  <a:cubicBezTo>
                    <a:pt x="218" y="6"/>
                    <a:pt x="218" y="6"/>
                    <a:pt x="218" y="6"/>
                  </a:cubicBezTo>
                  <a:cubicBezTo>
                    <a:pt x="214" y="7"/>
                    <a:pt x="214" y="7"/>
                    <a:pt x="210" y="4"/>
                  </a:cubicBezTo>
                  <a:cubicBezTo>
                    <a:pt x="210" y="4"/>
                    <a:pt x="210" y="4"/>
                    <a:pt x="206" y="5"/>
                  </a:cubicBezTo>
                  <a:cubicBezTo>
                    <a:pt x="205" y="1"/>
                    <a:pt x="202" y="5"/>
                    <a:pt x="202" y="5"/>
                  </a:cubicBezTo>
                  <a:cubicBezTo>
                    <a:pt x="197" y="2"/>
                    <a:pt x="197" y="2"/>
                    <a:pt x="197" y="2"/>
                  </a:cubicBezTo>
                  <a:cubicBezTo>
                    <a:pt x="194" y="3"/>
                    <a:pt x="189" y="0"/>
                    <a:pt x="189" y="0"/>
                  </a:cubicBezTo>
                  <a:cubicBezTo>
                    <a:pt x="185" y="0"/>
                    <a:pt x="186" y="4"/>
                    <a:pt x="182" y="4"/>
                  </a:cubicBezTo>
                  <a:cubicBezTo>
                    <a:pt x="181" y="1"/>
                    <a:pt x="177" y="2"/>
                    <a:pt x="177" y="2"/>
                  </a:cubicBezTo>
                  <a:cubicBezTo>
                    <a:pt x="178" y="5"/>
                    <a:pt x="178" y="9"/>
                    <a:pt x="178" y="9"/>
                  </a:cubicBezTo>
                  <a:cubicBezTo>
                    <a:pt x="179" y="12"/>
                    <a:pt x="170" y="10"/>
                    <a:pt x="171" y="13"/>
                  </a:cubicBezTo>
                  <a:cubicBezTo>
                    <a:pt x="167" y="14"/>
                    <a:pt x="171" y="17"/>
                    <a:pt x="168" y="21"/>
                  </a:cubicBezTo>
                  <a:cubicBezTo>
                    <a:pt x="167" y="17"/>
                    <a:pt x="159" y="18"/>
                    <a:pt x="159" y="18"/>
                  </a:cubicBezTo>
                  <a:cubicBezTo>
                    <a:pt x="160" y="22"/>
                    <a:pt x="160" y="22"/>
                    <a:pt x="160" y="22"/>
                  </a:cubicBezTo>
                  <a:cubicBezTo>
                    <a:pt x="156" y="22"/>
                    <a:pt x="156" y="22"/>
                    <a:pt x="152" y="23"/>
                  </a:cubicBezTo>
                  <a:cubicBezTo>
                    <a:pt x="148" y="24"/>
                    <a:pt x="144" y="21"/>
                    <a:pt x="148" y="20"/>
                  </a:cubicBezTo>
                  <a:cubicBezTo>
                    <a:pt x="147" y="17"/>
                    <a:pt x="139" y="14"/>
                    <a:pt x="139" y="18"/>
                  </a:cubicBezTo>
                  <a:cubicBezTo>
                    <a:pt x="139" y="18"/>
                    <a:pt x="139" y="18"/>
                    <a:pt x="140" y="21"/>
                  </a:cubicBezTo>
                  <a:cubicBezTo>
                    <a:pt x="136" y="25"/>
                    <a:pt x="136" y="25"/>
                    <a:pt x="132" y="26"/>
                  </a:cubicBezTo>
                  <a:cubicBezTo>
                    <a:pt x="124" y="24"/>
                    <a:pt x="129" y="33"/>
                    <a:pt x="125" y="34"/>
                  </a:cubicBezTo>
                  <a:cubicBezTo>
                    <a:pt x="122" y="38"/>
                    <a:pt x="118" y="39"/>
                    <a:pt x="114" y="39"/>
                  </a:cubicBezTo>
                  <a:cubicBezTo>
                    <a:pt x="114" y="39"/>
                    <a:pt x="114" y="43"/>
                    <a:pt x="111" y="43"/>
                  </a:cubicBezTo>
                  <a:cubicBezTo>
                    <a:pt x="107" y="44"/>
                    <a:pt x="107" y="47"/>
                    <a:pt x="107" y="47"/>
                  </a:cubicBezTo>
                  <a:cubicBezTo>
                    <a:pt x="112" y="50"/>
                    <a:pt x="120" y="53"/>
                    <a:pt x="116" y="57"/>
                  </a:cubicBezTo>
                  <a:cubicBezTo>
                    <a:pt x="113" y="61"/>
                    <a:pt x="117" y="60"/>
                    <a:pt x="117" y="60"/>
                  </a:cubicBezTo>
                  <a:cubicBezTo>
                    <a:pt x="125" y="59"/>
                    <a:pt x="117" y="64"/>
                    <a:pt x="122" y="67"/>
                  </a:cubicBezTo>
                  <a:cubicBezTo>
                    <a:pt x="122" y="70"/>
                    <a:pt x="106" y="65"/>
                    <a:pt x="114" y="64"/>
                  </a:cubicBezTo>
                  <a:cubicBezTo>
                    <a:pt x="109" y="61"/>
                    <a:pt x="109" y="61"/>
                    <a:pt x="105" y="62"/>
                  </a:cubicBezTo>
                  <a:cubicBezTo>
                    <a:pt x="102" y="66"/>
                    <a:pt x="102" y="66"/>
                    <a:pt x="102" y="66"/>
                  </a:cubicBezTo>
                  <a:cubicBezTo>
                    <a:pt x="97" y="63"/>
                    <a:pt x="97" y="63"/>
                    <a:pt x="97" y="63"/>
                  </a:cubicBezTo>
                  <a:cubicBezTo>
                    <a:pt x="97" y="63"/>
                    <a:pt x="97" y="63"/>
                    <a:pt x="93" y="64"/>
                  </a:cubicBezTo>
                  <a:cubicBezTo>
                    <a:pt x="93" y="64"/>
                    <a:pt x="89" y="64"/>
                    <a:pt x="93" y="64"/>
                  </a:cubicBezTo>
                  <a:cubicBezTo>
                    <a:pt x="89" y="64"/>
                    <a:pt x="94" y="67"/>
                    <a:pt x="90" y="68"/>
                  </a:cubicBezTo>
                  <a:cubicBezTo>
                    <a:pt x="86" y="68"/>
                    <a:pt x="86" y="68"/>
                    <a:pt x="86" y="68"/>
                  </a:cubicBezTo>
                  <a:cubicBezTo>
                    <a:pt x="86" y="68"/>
                    <a:pt x="82" y="69"/>
                    <a:pt x="78" y="69"/>
                  </a:cubicBezTo>
                  <a:cubicBezTo>
                    <a:pt x="74" y="70"/>
                    <a:pt x="74" y="70"/>
                    <a:pt x="74" y="70"/>
                  </a:cubicBezTo>
                  <a:cubicBezTo>
                    <a:pt x="70" y="71"/>
                    <a:pt x="70" y="74"/>
                    <a:pt x="70" y="74"/>
                  </a:cubicBezTo>
                  <a:cubicBezTo>
                    <a:pt x="67" y="75"/>
                    <a:pt x="63" y="75"/>
                    <a:pt x="67" y="78"/>
                  </a:cubicBezTo>
                  <a:cubicBezTo>
                    <a:pt x="63" y="79"/>
                    <a:pt x="64" y="82"/>
                    <a:pt x="59" y="79"/>
                  </a:cubicBezTo>
                  <a:cubicBezTo>
                    <a:pt x="59" y="79"/>
                    <a:pt x="59" y="79"/>
                    <a:pt x="59" y="79"/>
                  </a:cubicBezTo>
                  <a:cubicBezTo>
                    <a:pt x="55" y="80"/>
                    <a:pt x="55" y="80"/>
                    <a:pt x="55" y="80"/>
                  </a:cubicBezTo>
                  <a:cubicBezTo>
                    <a:pt x="52" y="84"/>
                    <a:pt x="51" y="80"/>
                    <a:pt x="51" y="80"/>
                  </a:cubicBezTo>
                  <a:cubicBezTo>
                    <a:pt x="51" y="77"/>
                    <a:pt x="47" y="81"/>
                    <a:pt x="47" y="77"/>
                  </a:cubicBezTo>
                  <a:cubicBezTo>
                    <a:pt x="47" y="77"/>
                    <a:pt x="47" y="77"/>
                    <a:pt x="47" y="77"/>
                  </a:cubicBezTo>
                  <a:cubicBezTo>
                    <a:pt x="43" y="78"/>
                    <a:pt x="43" y="78"/>
                    <a:pt x="43" y="78"/>
                  </a:cubicBezTo>
                  <a:cubicBezTo>
                    <a:pt x="39" y="79"/>
                    <a:pt x="38" y="75"/>
                    <a:pt x="35" y="79"/>
                  </a:cubicBezTo>
                  <a:cubicBezTo>
                    <a:pt x="35" y="79"/>
                    <a:pt x="30" y="76"/>
                    <a:pt x="31" y="80"/>
                  </a:cubicBezTo>
                  <a:cubicBezTo>
                    <a:pt x="31" y="80"/>
                    <a:pt x="35" y="83"/>
                    <a:pt x="31" y="83"/>
                  </a:cubicBezTo>
                  <a:cubicBezTo>
                    <a:pt x="32" y="87"/>
                    <a:pt x="28" y="91"/>
                    <a:pt x="25" y="91"/>
                  </a:cubicBezTo>
                  <a:cubicBezTo>
                    <a:pt x="24" y="88"/>
                    <a:pt x="28" y="87"/>
                    <a:pt x="24" y="88"/>
                  </a:cubicBezTo>
                  <a:cubicBezTo>
                    <a:pt x="24" y="84"/>
                    <a:pt x="24" y="88"/>
                    <a:pt x="24" y="88"/>
                  </a:cubicBezTo>
                  <a:cubicBezTo>
                    <a:pt x="20" y="88"/>
                    <a:pt x="20" y="85"/>
                    <a:pt x="19" y="81"/>
                  </a:cubicBezTo>
                  <a:cubicBezTo>
                    <a:pt x="15" y="82"/>
                    <a:pt x="15" y="82"/>
                    <a:pt x="15" y="82"/>
                  </a:cubicBezTo>
                  <a:cubicBezTo>
                    <a:pt x="11" y="83"/>
                    <a:pt x="11" y="83"/>
                    <a:pt x="11" y="83"/>
                  </a:cubicBezTo>
                  <a:cubicBezTo>
                    <a:pt x="11" y="79"/>
                    <a:pt x="7" y="83"/>
                    <a:pt x="7" y="83"/>
                  </a:cubicBezTo>
                  <a:cubicBezTo>
                    <a:pt x="3" y="84"/>
                    <a:pt x="3" y="84"/>
                    <a:pt x="3" y="84"/>
                  </a:cubicBezTo>
                  <a:cubicBezTo>
                    <a:pt x="0" y="88"/>
                    <a:pt x="4" y="87"/>
                    <a:pt x="8" y="87"/>
                  </a:cubicBezTo>
                  <a:cubicBezTo>
                    <a:pt x="8" y="90"/>
                    <a:pt x="4" y="91"/>
                    <a:pt x="4" y="91"/>
                  </a:cubicBezTo>
                  <a:cubicBezTo>
                    <a:pt x="1" y="95"/>
                    <a:pt x="9" y="97"/>
                    <a:pt x="6" y="101"/>
                  </a:cubicBezTo>
                  <a:cubicBezTo>
                    <a:pt x="10" y="101"/>
                    <a:pt x="14" y="100"/>
                    <a:pt x="14" y="100"/>
                  </a:cubicBezTo>
                  <a:cubicBezTo>
                    <a:pt x="18" y="103"/>
                    <a:pt x="14" y="104"/>
                    <a:pt x="19" y="106"/>
                  </a:cubicBezTo>
                  <a:cubicBezTo>
                    <a:pt x="23" y="106"/>
                    <a:pt x="23" y="106"/>
                    <a:pt x="27" y="105"/>
                  </a:cubicBezTo>
                  <a:cubicBezTo>
                    <a:pt x="27" y="105"/>
                    <a:pt x="27" y="105"/>
                    <a:pt x="27" y="105"/>
                  </a:cubicBezTo>
                  <a:cubicBezTo>
                    <a:pt x="31" y="105"/>
                    <a:pt x="27" y="105"/>
                    <a:pt x="30" y="101"/>
                  </a:cubicBezTo>
                  <a:cubicBezTo>
                    <a:pt x="30" y="101"/>
                    <a:pt x="30" y="101"/>
                    <a:pt x="30" y="101"/>
                  </a:cubicBezTo>
                  <a:cubicBezTo>
                    <a:pt x="34" y="101"/>
                    <a:pt x="34" y="101"/>
                    <a:pt x="34" y="101"/>
                  </a:cubicBezTo>
                  <a:cubicBezTo>
                    <a:pt x="38" y="100"/>
                    <a:pt x="34" y="104"/>
                    <a:pt x="38" y="104"/>
                  </a:cubicBezTo>
                  <a:cubicBezTo>
                    <a:pt x="42" y="103"/>
                    <a:pt x="42" y="103"/>
                    <a:pt x="42" y="103"/>
                  </a:cubicBezTo>
                  <a:cubicBezTo>
                    <a:pt x="46" y="102"/>
                    <a:pt x="46" y="102"/>
                    <a:pt x="47" y="106"/>
                  </a:cubicBezTo>
                  <a:cubicBezTo>
                    <a:pt x="47" y="106"/>
                    <a:pt x="47" y="106"/>
                    <a:pt x="47" y="106"/>
                  </a:cubicBezTo>
                  <a:cubicBezTo>
                    <a:pt x="47" y="106"/>
                    <a:pt x="51" y="105"/>
                    <a:pt x="55" y="105"/>
                  </a:cubicBezTo>
                  <a:cubicBezTo>
                    <a:pt x="59" y="104"/>
                    <a:pt x="58" y="101"/>
                    <a:pt x="58" y="101"/>
                  </a:cubicBezTo>
                  <a:cubicBezTo>
                    <a:pt x="62" y="97"/>
                    <a:pt x="66" y="96"/>
                    <a:pt x="70" y="96"/>
                  </a:cubicBezTo>
                  <a:cubicBezTo>
                    <a:pt x="70" y="96"/>
                    <a:pt x="70" y="96"/>
                    <a:pt x="74" y="95"/>
                  </a:cubicBezTo>
                  <a:cubicBezTo>
                    <a:pt x="77" y="94"/>
                    <a:pt x="77" y="94"/>
                    <a:pt x="77" y="94"/>
                  </a:cubicBezTo>
                  <a:cubicBezTo>
                    <a:pt x="85" y="93"/>
                    <a:pt x="89" y="89"/>
                    <a:pt x="93" y="89"/>
                  </a:cubicBezTo>
                  <a:cubicBezTo>
                    <a:pt x="93" y="89"/>
                    <a:pt x="97" y="88"/>
                    <a:pt x="93" y="89"/>
                  </a:cubicBezTo>
                  <a:cubicBezTo>
                    <a:pt x="93" y="92"/>
                    <a:pt x="93" y="92"/>
                    <a:pt x="94" y="96"/>
                  </a:cubicBezTo>
                  <a:cubicBezTo>
                    <a:pt x="98" y="95"/>
                    <a:pt x="98" y="95"/>
                    <a:pt x="98" y="99"/>
                  </a:cubicBezTo>
                  <a:cubicBezTo>
                    <a:pt x="103" y="101"/>
                    <a:pt x="103" y="101"/>
                    <a:pt x="103" y="101"/>
                  </a:cubicBezTo>
                  <a:cubicBezTo>
                    <a:pt x="107" y="101"/>
                    <a:pt x="111" y="100"/>
                    <a:pt x="115" y="103"/>
                  </a:cubicBezTo>
                  <a:cubicBezTo>
                    <a:pt x="123" y="102"/>
                    <a:pt x="127" y="102"/>
                    <a:pt x="131" y="101"/>
                  </a:cubicBezTo>
                  <a:cubicBezTo>
                    <a:pt x="131" y="101"/>
                    <a:pt x="131" y="101"/>
                    <a:pt x="135" y="100"/>
                  </a:cubicBezTo>
                  <a:cubicBezTo>
                    <a:pt x="139" y="100"/>
                    <a:pt x="139" y="100"/>
                    <a:pt x="139" y="100"/>
                  </a:cubicBezTo>
                  <a:cubicBezTo>
                    <a:pt x="143" y="103"/>
                    <a:pt x="147" y="102"/>
                    <a:pt x="151" y="102"/>
                  </a:cubicBezTo>
                  <a:cubicBezTo>
                    <a:pt x="155" y="101"/>
                    <a:pt x="159" y="101"/>
                    <a:pt x="163" y="100"/>
                  </a:cubicBezTo>
                  <a:cubicBezTo>
                    <a:pt x="168" y="103"/>
                    <a:pt x="168" y="103"/>
                    <a:pt x="171" y="102"/>
                  </a:cubicBezTo>
                  <a:cubicBezTo>
                    <a:pt x="175" y="102"/>
                    <a:pt x="175" y="102"/>
                    <a:pt x="179" y="101"/>
                  </a:cubicBezTo>
                  <a:cubicBezTo>
                    <a:pt x="179" y="98"/>
                    <a:pt x="183" y="97"/>
                    <a:pt x="187" y="97"/>
                  </a:cubicBezTo>
                  <a:cubicBezTo>
                    <a:pt x="187" y="97"/>
                    <a:pt x="190" y="89"/>
                    <a:pt x="190" y="92"/>
                  </a:cubicBezTo>
                  <a:cubicBezTo>
                    <a:pt x="194" y="88"/>
                    <a:pt x="198" y="88"/>
                    <a:pt x="202" y="87"/>
                  </a:cubicBezTo>
                  <a:cubicBezTo>
                    <a:pt x="206" y="87"/>
                    <a:pt x="206" y="87"/>
                    <a:pt x="206" y="90"/>
                  </a:cubicBezTo>
                  <a:cubicBezTo>
                    <a:pt x="210" y="90"/>
                    <a:pt x="210" y="90"/>
                    <a:pt x="210" y="86"/>
                  </a:cubicBezTo>
                  <a:cubicBezTo>
                    <a:pt x="210" y="86"/>
                    <a:pt x="214" y="86"/>
                    <a:pt x="217" y="85"/>
                  </a:cubicBezTo>
                  <a:cubicBezTo>
                    <a:pt x="221" y="84"/>
                    <a:pt x="225" y="84"/>
                    <a:pt x="229" y="83"/>
                  </a:cubicBezTo>
                  <a:cubicBezTo>
                    <a:pt x="229" y="83"/>
                    <a:pt x="221" y="81"/>
                    <a:pt x="224" y="77"/>
                  </a:cubicBezTo>
                  <a:cubicBezTo>
                    <a:pt x="228" y="76"/>
                    <a:pt x="232" y="72"/>
                    <a:pt x="235" y="68"/>
                  </a:cubicBezTo>
                  <a:cubicBezTo>
                    <a:pt x="236" y="72"/>
                    <a:pt x="240" y="71"/>
                    <a:pt x="239" y="68"/>
                  </a:cubicBezTo>
                  <a:cubicBezTo>
                    <a:pt x="239" y="68"/>
                    <a:pt x="239" y="68"/>
                    <a:pt x="239" y="68"/>
                  </a:cubicBezTo>
                  <a:cubicBezTo>
                    <a:pt x="239" y="68"/>
                    <a:pt x="239" y="68"/>
                    <a:pt x="239" y="68"/>
                  </a:cubicBezTo>
                  <a:cubicBezTo>
                    <a:pt x="239" y="68"/>
                    <a:pt x="243" y="64"/>
                    <a:pt x="239" y="64"/>
                  </a:cubicBezTo>
                  <a:cubicBezTo>
                    <a:pt x="239" y="64"/>
                    <a:pt x="239" y="64"/>
                    <a:pt x="239" y="64"/>
                  </a:cubicBezTo>
                  <a:cubicBezTo>
                    <a:pt x="238" y="61"/>
                    <a:pt x="238" y="61"/>
                    <a:pt x="238" y="57"/>
                  </a:cubicBezTo>
                  <a:cubicBezTo>
                    <a:pt x="238" y="57"/>
                    <a:pt x="233" y="54"/>
                    <a:pt x="237" y="54"/>
                  </a:cubicBezTo>
                  <a:cubicBezTo>
                    <a:pt x="241" y="53"/>
                    <a:pt x="241" y="53"/>
                    <a:pt x="245" y="49"/>
                  </a:cubicBezTo>
                  <a:cubicBezTo>
                    <a:pt x="245" y="49"/>
                    <a:pt x="245" y="49"/>
                    <a:pt x="245" y="49"/>
                  </a:cubicBezTo>
                  <a:cubicBezTo>
                    <a:pt x="240" y="46"/>
                    <a:pt x="240" y="46"/>
                    <a:pt x="232" y="44"/>
                  </a:cubicBezTo>
                  <a:cubicBezTo>
                    <a:pt x="236" y="43"/>
                    <a:pt x="236" y="43"/>
                    <a:pt x="236" y="43"/>
                  </a:cubicBezTo>
                  <a:cubicBezTo>
                    <a:pt x="236" y="43"/>
                    <a:pt x="236" y="43"/>
                    <a:pt x="236" y="43"/>
                  </a:cubicBezTo>
                  <a:cubicBezTo>
                    <a:pt x="239" y="39"/>
                    <a:pt x="244" y="42"/>
                    <a:pt x="244" y="42"/>
                  </a:cubicBezTo>
                  <a:cubicBezTo>
                    <a:pt x="244" y="42"/>
                    <a:pt x="244" y="42"/>
                    <a:pt x="244" y="42"/>
                  </a:cubicBezTo>
                  <a:cubicBezTo>
                    <a:pt x="248" y="41"/>
                    <a:pt x="248" y="41"/>
                    <a:pt x="248" y="41"/>
                  </a:cubicBezTo>
                  <a:cubicBezTo>
                    <a:pt x="252" y="41"/>
                    <a:pt x="252" y="41"/>
                    <a:pt x="255" y="40"/>
                  </a:cubicBezTo>
                  <a:cubicBezTo>
                    <a:pt x="255" y="37"/>
                    <a:pt x="255" y="37"/>
                    <a:pt x="255" y="37"/>
                  </a:cubicBezTo>
                  <a:cubicBezTo>
                    <a:pt x="255" y="37"/>
                    <a:pt x="251" y="37"/>
                    <a:pt x="251" y="34"/>
                  </a:cubicBezTo>
                  <a:cubicBezTo>
                    <a:pt x="254" y="33"/>
                    <a:pt x="254" y="33"/>
                    <a:pt x="254" y="33"/>
                  </a:cubicBezTo>
                  <a:cubicBezTo>
                    <a:pt x="254" y="30"/>
                    <a:pt x="254" y="30"/>
                    <a:pt x="258" y="29"/>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57" name="Freeform 27"/>
            <p:cNvSpPr>
              <a:spLocks/>
            </p:cNvSpPr>
            <p:nvPr/>
          </p:nvSpPr>
          <p:spPr bwMode="gray">
            <a:xfrm>
              <a:off x="7507288" y="3687763"/>
              <a:ext cx="452438" cy="247650"/>
            </a:xfrm>
            <a:custGeom>
              <a:avLst/>
              <a:gdLst>
                <a:gd name="T0" fmla="*/ 221 w 230"/>
                <a:gd name="T1" fmla="*/ 32 h 98"/>
                <a:gd name="T2" fmla="*/ 216 w 230"/>
                <a:gd name="T3" fmla="*/ 29 h 98"/>
                <a:gd name="T4" fmla="*/ 204 w 230"/>
                <a:gd name="T5" fmla="*/ 27 h 98"/>
                <a:gd name="T6" fmla="*/ 192 w 230"/>
                <a:gd name="T7" fmla="*/ 29 h 98"/>
                <a:gd name="T8" fmla="*/ 191 w 230"/>
                <a:gd name="T9" fmla="*/ 18 h 98"/>
                <a:gd name="T10" fmla="*/ 179 w 230"/>
                <a:gd name="T11" fmla="*/ 20 h 98"/>
                <a:gd name="T12" fmla="*/ 170 w 230"/>
                <a:gd name="T13" fmla="*/ 18 h 98"/>
                <a:gd name="T14" fmla="*/ 162 w 230"/>
                <a:gd name="T15" fmla="*/ 19 h 98"/>
                <a:gd name="T16" fmla="*/ 156 w 230"/>
                <a:gd name="T17" fmla="*/ 27 h 98"/>
                <a:gd name="T18" fmla="*/ 143 w 230"/>
                <a:gd name="T19" fmla="*/ 21 h 98"/>
                <a:gd name="T20" fmla="*/ 138 w 230"/>
                <a:gd name="T21" fmla="*/ 19 h 98"/>
                <a:gd name="T22" fmla="*/ 137 w 230"/>
                <a:gd name="T23" fmla="*/ 11 h 98"/>
                <a:gd name="T24" fmla="*/ 129 w 230"/>
                <a:gd name="T25" fmla="*/ 9 h 98"/>
                <a:gd name="T26" fmla="*/ 112 w 230"/>
                <a:gd name="T27" fmla="*/ 8 h 98"/>
                <a:gd name="T28" fmla="*/ 104 w 230"/>
                <a:gd name="T29" fmla="*/ 5 h 98"/>
                <a:gd name="T30" fmla="*/ 96 w 230"/>
                <a:gd name="T31" fmla="*/ 3 h 98"/>
                <a:gd name="T32" fmla="*/ 88 w 230"/>
                <a:gd name="T33" fmla="*/ 8 h 98"/>
                <a:gd name="T34" fmla="*/ 80 w 230"/>
                <a:gd name="T35" fmla="*/ 9 h 98"/>
                <a:gd name="T36" fmla="*/ 76 w 230"/>
                <a:gd name="T37" fmla="*/ 6 h 98"/>
                <a:gd name="T38" fmla="*/ 72 w 230"/>
                <a:gd name="T39" fmla="*/ 10 h 98"/>
                <a:gd name="T40" fmla="*/ 54 w 230"/>
                <a:gd name="T41" fmla="*/ 20 h 98"/>
                <a:gd name="T42" fmla="*/ 38 w 230"/>
                <a:gd name="T43" fmla="*/ 26 h 98"/>
                <a:gd name="T44" fmla="*/ 31 w 230"/>
                <a:gd name="T45" fmla="*/ 34 h 98"/>
                <a:gd name="T46" fmla="*/ 16 w 230"/>
                <a:gd name="T47" fmla="*/ 36 h 98"/>
                <a:gd name="T48" fmla="*/ 5 w 230"/>
                <a:gd name="T49" fmla="*/ 45 h 98"/>
                <a:gd name="T50" fmla="*/ 0 w 230"/>
                <a:gd name="T51" fmla="*/ 42 h 98"/>
                <a:gd name="T52" fmla="*/ 5 w 230"/>
                <a:gd name="T53" fmla="*/ 48 h 98"/>
                <a:gd name="T54" fmla="*/ 19 w 230"/>
                <a:gd name="T55" fmla="*/ 57 h 98"/>
                <a:gd name="T56" fmla="*/ 20 w 230"/>
                <a:gd name="T57" fmla="*/ 68 h 98"/>
                <a:gd name="T58" fmla="*/ 34 w 230"/>
                <a:gd name="T59" fmla="*/ 77 h 98"/>
                <a:gd name="T60" fmla="*/ 50 w 230"/>
                <a:gd name="T61" fmla="*/ 82 h 98"/>
                <a:gd name="T62" fmla="*/ 55 w 230"/>
                <a:gd name="T63" fmla="*/ 88 h 98"/>
                <a:gd name="T64" fmla="*/ 68 w 230"/>
                <a:gd name="T65" fmla="*/ 93 h 98"/>
                <a:gd name="T66" fmla="*/ 89 w 230"/>
                <a:gd name="T67" fmla="*/ 94 h 98"/>
                <a:gd name="T68" fmla="*/ 100 w 230"/>
                <a:gd name="T69" fmla="*/ 89 h 98"/>
                <a:gd name="T70" fmla="*/ 110 w 230"/>
                <a:gd name="T71" fmla="*/ 77 h 98"/>
                <a:gd name="T72" fmla="*/ 127 w 230"/>
                <a:gd name="T73" fmla="*/ 78 h 98"/>
                <a:gd name="T74" fmla="*/ 139 w 230"/>
                <a:gd name="T75" fmla="*/ 80 h 98"/>
                <a:gd name="T76" fmla="*/ 163 w 230"/>
                <a:gd name="T77" fmla="*/ 76 h 98"/>
                <a:gd name="T78" fmla="*/ 176 w 230"/>
                <a:gd name="T79" fmla="*/ 82 h 98"/>
                <a:gd name="T80" fmla="*/ 202 w 230"/>
                <a:gd name="T81" fmla="*/ 67 h 98"/>
                <a:gd name="T82" fmla="*/ 212 w 230"/>
                <a:gd name="T83" fmla="*/ 51 h 98"/>
                <a:gd name="T84" fmla="*/ 226 w 230"/>
                <a:gd name="T85" fmla="*/ 4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0" h="98">
                  <a:moveTo>
                    <a:pt x="229" y="34"/>
                  </a:moveTo>
                  <a:cubicBezTo>
                    <a:pt x="229" y="34"/>
                    <a:pt x="229" y="34"/>
                    <a:pt x="225" y="35"/>
                  </a:cubicBezTo>
                  <a:cubicBezTo>
                    <a:pt x="221" y="32"/>
                    <a:pt x="221" y="32"/>
                    <a:pt x="221" y="32"/>
                  </a:cubicBezTo>
                  <a:cubicBezTo>
                    <a:pt x="220" y="28"/>
                    <a:pt x="220" y="28"/>
                    <a:pt x="220" y="28"/>
                  </a:cubicBezTo>
                  <a:cubicBezTo>
                    <a:pt x="220" y="28"/>
                    <a:pt x="220" y="28"/>
                    <a:pt x="220" y="28"/>
                  </a:cubicBezTo>
                  <a:cubicBezTo>
                    <a:pt x="220" y="25"/>
                    <a:pt x="220" y="28"/>
                    <a:pt x="216" y="29"/>
                  </a:cubicBezTo>
                  <a:cubicBezTo>
                    <a:pt x="212" y="26"/>
                    <a:pt x="212" y="26"/>
                    <a:pt x="212" y="26"/>
                  </a:cubicBezTo>
                  <a:cubicBezTo>
                    <a:pt x="208" y="27"/>
                    <a:pt x="208" y="27"/>
                    <a:pt x="208" y="27"/>
                  </a:cubicBezTo>
                  <a:cubicBezTo>
                    <a:pt x="204" y="27"/>
                    <a:pt x="204" y="27"/>
                    <a:pt x="204" y="27"/>
                  </a:cubicBezTo>
                  <a:cubicBezTo>
                    <a:pt x="204" y="24"/>
                    <a:pt x="204" y="24"/>
                    <a:pt x="200" y="24"/>
                  </a:cubicBezTo>
                  <a:cubicBezTo>
                    <a:pt x="200" y="24"/>
                    <a:pt x="200" y="24"/>
                    <a:pt x="200" y="24"/>
                  </a:cubicBezTo>
                  <a:cubicBezTo>
                    <a:pt x="200" y="28"/>
                    <a:pt x="196" y="28"/>
                    <a:pt x="192" y="29"/>
                  </a:cubicBezTo>
                  <a:cubicBezTo>
                    <a:pt x="192" y="25"/>
                    <a:pt x="192" y="25"/>
                    <a:pt x="192" y="25"/>
                  </a:cubicBezTo>
                  <a:cubicBezTo>
                    <a:pt x="187" y="22"/>
                    <a:pt x="187" y="22"/>
                    <a:pt x="187" y="22"/>
                  </a:cubicBezTo>
                  <a:cubicBezTo>
                    <a:pt x="183" y="19"/>
                    <a:pt x="191" y="22"/>
                    <a:pt x="191" y="18"/>
                  </a:cubicBezTo>
                  <a:cubicBezTo>
                    <a:pt x="191" y="18"/>
                    <a:pt x="190" y="15"/>
                    <a:pt x="186" y="15"/>
                  </a:cubicBezTo>
                  <a:cubicBezTo>
                    <a:pt x="187" y="19"/>
                    <a:pt x="183" y="19"/>
                    <a:pt x="183" y="19"/>
                  </a:cubicBezTo>
                  <a:cubicBezTo>
                    <a:pt x="179" y="20"/>
                    <a:pt x="179" y="20"/>
                    <a:pt x="179" y="20"/>
                  </a:cubicBezTo>
                  <a:cubicBezTo>
                    <a:pt x="174" y="17"/>
                    <a:pt x="179" y="20"/>
                    <a:pt x="175" y="20"/>
                  </a:cubicBezTo>
                  <a:cubicBezTo>
                    <a:pt x="174" y="17"/>
                    <a:pt x="174" y="17"/>
                    <a:pt x="174" y="17"/>
                  </a:cubicBezTo>
                  <a:cubicBezTo>
                    <a:pt x="174" y="17"/>
                    <a:pt x="174" y="17"/>
                    <a:pt x="170" y="18"/>
                  </a:cubicBezTo>
                  <a:cubicBezTo>
                    <a:pt x="170" y="18"/>
                    <a:pt x="170" y="18"/>
                    <a:pt x="170" y="18"/>
                  </a:cubicBezTo>
                  <a:cubicBezTo>
                    <a:pt x="158" y="16"/>
                    <a:pt x="158" y="16"/>
                    <a:pt x="158" y="16"/>
                  </a:cubicBezTo>
                  <a:cubicBezTo>
                    <a:pt x="162" y="19"/>
                    <a:pt x="162" y="19"/>
                    <a:pt x="162" y="19"/>
                  </a:cubicBezTo>
                  <a:cubicBezTo>
                    <a:pt x="167" y="22"/>
                    <a:pt x="167" y="22"/>
                    <a:pt x="167" y="22"/>
                  </a:cubicBezTo>
                  <a:cubicBezTo>
                    <a:pt x="163" y="22"/>
                    <a:pt x="164" y="26"/>
                    <a:pt x="159" y="23"/>
                  </a:cubicBezTo>
                  <a:cubicBezTo>
                    <a:pt x="160" y="26"/>
                    <a:pt x="159" y="23"/>
                    <a:pt x="156" y="27"/>
                  </a:cubicBezTo>
                  <a:cubicBezTo>
                    <a:pt x="156" y="30"/>
                    <a:pt x="152" y="31"/>
                    <a:pt x="152" y="27"/>
                  </a:cubicBezTo>
                  <a:cubicBezTo>
                    <a:pt x="151" y="24"/>
                    <a:pt x="147" y="24"/>
                    <a:pt x="147" y="24"/>
                  </a:cubicBezTo>
                  <a:cubicBezTo>
                    <a:pt x="147" y="21"/>
                    <a:pt x="143" y="21"/>
                    <a:pt x="143" y="21"/>
                  </a:cubicBezTo>
                  <a:cubicBezTo>
                    <a:pt x="143" y="21"/>
                    <a:pt x="143" y="21"/>
                    <a:pt x="143" y="21"/>
                  </a:cubicBezTo>
                  <a:cubicBezTo>
                    <a:pt x="143" y="21"/>
                    <a:pt x="143" y="21"/>
                    <a:pt x="139" y="22"/>
                  </a:cubicBezTo>
                  <a:cubicBezTo>
                    <a:pt x="138" y="19"/>
                    <a:pt x="138" y="19"/>
                    <a:pt x="138" y="19"/>
                  </a:cubicBezTo>
                  <a:cubicBezTo>
                    <a:pt x="134" y="19"/>
                    <a:pt x="142" y="14"/>
                    <a:pt x="142" y="14"/>
                  </a:cubicBezTo>
                  <a:cubicBezTo>
                    <a:pt x="146" y="14"/>
                    <a:pt x="145" y="10"/>
                    <a:pt x="141" y="11"/>
                  </a:cubicBezTo>
                  <a:cubicBezTo>
                    <a:pt x="141" y="11"/>
                    <a:pt x="141" y="11"/>
                    <a:pt x="137" y="11"/>
                  </a:cubicBezTo>
                  <a:cubicBezTo>
                    <a:pt x="137" y="8"/>
                    <a:pt x="137" y="11"/>
                    <a:pt x="133" y="12"/>
                  </a:cubicBezTo>
                  <a:cubicBezTo>
                    <a:pt x="133" y="9"/>
                    <a:pt x="133" y="12"/>
                    <a:pt x="129" y="13"/>
                  </a:cubicBezTo>
                  <a:cubicBezTo>
                    <a:pt x="129" y="9"/>
                    <a:pt x="129" y="9"/>
                    <a:pt x="129" y="9"/>
                  </a:cubicBezTo>
                  <a:cubicBezTo>
                    <a:pt x="125" y="10"/>
                    <a:pt x="125" y="10"/>
                    <a:pt x="125" y="10"/>
                  </a:cubicBezTo>
                  <a:cubicBezTo>
                    <a:pt x="121" y="10"/>
                    <a:pt x="121" y="10"/>
                    <a:pt x="121" y="10"/>
                  </a:cubicBezTo>
                  <a:cubicBezTo>
                    <a:pt x="117" y="11"/>
                    <a:pt x="112" y="8"/>
                    <a:pt x="112" y="8"/>
                  </a:cubicBezTo>
                  <a:cubicBezTo>
                    <a:pt x="109" y="8"/>
                    <a:pt x="109" y="8"/>
                    <a:pt x="109" y="8"/>
                  </a:cubicBezTo>
                  <a:cubicBezTo>
                    <a:pt x="109" y="8"/>
                    <a:pt x="109" y="8"/>
                    <a:pt x="109" y="8"/>
                  </a:cubicBezTo>
                  <a:cubicBezTo>
                    <a:pt x="105" y="9"/>
                    <a:pt x="105" y="9"/>
                    <a:pt x="104" y="5"/>
                  </a:cubicBezTo>
                  <a:cubicBezTo>
                    <a:pt x="100" y="6"/>
                    <a:pt x="104" y="2"/>
                    <a:pt x="100" y="3"/>
                  </a:cubicBezTo>
                  <a:cubicBezTo>
                    <a:pt x="100" y="3"/>
                    <a:pt x="100" y="3"/>
                    <a:pt x="100" y="3"/>
                  </a:cubicBezTo>
                  <a:cubicBezTo>
                    <a:pt x="96" y="3"/>
                    <a:pt x="96" y="3"/>
                    <a:pt x="96" y="3"/>
                  </a:cubicBezTo>
                  <a:cubicBezTo>
                    <a:pt x="91" y="0"/>
                    <a:pt x="96" y="3"/>
                    <a:pt x="92" y="7"/>
                  </a:cubicBezTo>
                  <a:cubicBezTo>
                    <a:pt x="92" y="7"/>
                    <a:pt x="92" y="7"/>
                    <a:pt x="92" y="7"/>
                  </a:cubicBezTo>
                  <a:cubicBezTo>
                    <a:pt x="93" y="11"/>
                    <a:pt x="92" y="7"/>
                    <a:pt x="88" y="8"/>
                  </a:cubicBezTo>
                  <a:cubicBezTo>
                    <a:pt x="89" y="11"/>
                    <a:pt x="89" y="11"/>
                    <a:pt x="89" y="11"/>
                  </a:cubicBezTo>
                  <a:cubicBezTo>
                    <a:pt x="85" y="12"/>
                    <a:pt x="85" y="12"/>
                    <a:pt x="81" y="12"/>
                  </a:cubicBezTo>
                  <a:cubicBezTo>
                    <a:pt x="80" y="9"/>
                    <a:pt x="80" y="9"/>
                    <a:pt x="80" y="9"/>
                  </a:cubicBezTo>
                  <a:cubicBezTo>
                    <a:pt x="80" y="9"/>
                    <a:pt x="80" y="9"/>
                    <a:pt x="80" y="9"/>
                  </a:cubicBezTo>
                  <a:cubicBezTo>
                    <a:pt x="80" y="5"/>
                    <a:pt x="80" y="5"/>
                    <a:pt x="80" y="5"/>
                  </a:cubicBezTo>
                  <a:cubicBezTo>
                    <a:pt x="76" y="6"/>
                    <a:pt x="76" y="6"/>
                    <a:pt x="76" y="6"/>
                  </a:cubicBezTo>
                  <a:cubicBezTo>
                    <a:pt x="72" y="6"/>
                    <a:pt x="71" y="3"/>
                    <a:pt x="67" y="4"/>
                  </a:cubicBezTo>
                  <a:cubicBezTo>
                    <a:pt x="68" y="7"/>
                    <a:pt x="68" y="7"/>
                    <a:pt x="72" y="6"/>
                  </a:cubicBezTo>
                  <a:cubicBezTo>
                    <a:pt x="68" y="7"/>
                    <a:pt x="76" y="9"/>
                    <a:pt x="72" y="10"/>
                  </a:cubicBezTo>
                  <a:cubicBezTo>
                    <a:pt x="68" y="11"/>
                    <a:pt x="65" y="15"/>
                    <a:pt x="65" y="15"/>
                  </a:cubicBezTo>
                  <a:cubicBezTo>
                    <a:pt x="61" y="15"/>
                    <a:pt x="57" y="16"/>
                    <a:pt x="57" y="16"/>
                  </a:cubicBezTo>
                  <a:cubicBezTo>
                    <a:pt x="58" y="19"/>
                    <a:pt x="54" y="20"/>
                    <a:pt x="54" y="20"/>
                  </a:cubicBezTo>
                  <a:cubicBezTo>
                    <a:pt x="50" y="20"/>
                    <a:pt x="50" y="20"/>
                    <a:pt x="50" y="20"/>
                  </a:cubicBezTo>
                  <a:cubicBezTo>
                    <a:pt x="46" y="21"/>
                    <a:pt x="46" y="25"/>
                    <a:pt x="42" y="25"/>
                  </a:cubicBezTo>
                  <a:cubicBezTo>
                    <a:pt x="42" y="25"/>
                    <a:pt x="39" y="29"/>
                    <a:pt x="38" y="26"/>
                  </a:cubicBezTo>
                  <a:cubicBezTo>
                    <a:pt x="34" y="26"/>
                    <a:pt x="35" y="30"/>
                    <a:pt x="35" y="30"/>
                  </a:cubicBezTo>
                  <a:cubicBezTo>
                    <a:pt x="31" y="30"/>
                    <a:pt x="31" y="30"/>
                    <a:pt x="31" y="30"/>
                  </a:cubicBezTo>
                  <a:cubicBezTo>
                    <a:pt x="31" y="34"/>
                    <a:pt x="31" y="34"/>
                    <a:pt x="31" y="34"/>
                  </a:cubicBezTo>
                  <a:cubicBezTo>
                    <a:pt x="27" y="34"/>
                    <a:pt x="24" y="35"/>
                    <a:pt x="24" y="35"/>
                  </a:cubicBezTo>
                  <a:cubicBezTo>
                    <a:pt x="24" y="35"/>
                    <a:pt x="24" y="35"/>
                    <a:pt x="20" y="36"/>
                  </a:cubicBezTo>
                  <a:cubicBezTo>
                    <a:pt x="20" y="36"/>
                    <a:pt x="20" y="36"/>
                    <a:pt x="16" y="36"/>
                  </a:cubicBezTo>
                  <a:cubicBezTo>
                    <a:pt x="16" y="40"/>
                    <a:pt x="12" y="40"/>
                    <a:pt x="12" y="40"/>
                  </a:cubicBezTo>
                  <a:cubicBezTo>
                    <a:pt x="9" y="44"/>
                    <a:pt x="9" y="48"/>
                    <a:pt x="9" y="48"/>
                  </a:cubicBezTo>
                  <a:cubicBezTo>
                    <a:pt x="9" y="48"/>
                    <a:pt x="9" y="44"/>
                    <a:pt x="5" y="45"/>
                  </a:cubicBezTo>
                  <a:cubicBezTo>
                    <a:pt x="5" y="45"/>
                    <a:pt x="5" y="45"/>
                    <a:pt x="5" y="45"/>
                  </a:cubicBezTo>
                  <a:cubicBezTo>
                    <a:pt x="4" y="41"/>
                    <a:pt x="4" y="41"/>
                    <a:pt x="4" y="41"/>
                  </a:cubicBezTo>
                  <a:cubicBezTo>
                    <a:pt x="0" y="42"/>
                    <a:pt x="0" y="42"/>
                    <a:pt x="0" y="42"/>
                  </a:cubicBezTo>
                  <a:cubicBezTo>
                    <a:pt x="4" y="41"/>
                    <a:pt x="1" y="46"/>
                    <a:pt x="1" y="46"/>
                  </a:cubicBezTo>
                  <a:cubicBezTo>
                    <a:pt x="5" y="45"/>
                    <a:pt x="5" y="45"/>
                    <a:pt x="5" y="45"/>
                  </a:cubicBezTo>
                  <a:cubicBezTo>
                    <a:pt x="5" y="48"/>
                    <a:pt x="5" y="48"/>
                    <a:pt x="5" y="48"/>
                  </a:cubicBezTo>
                  <a:cubicBezTo>
                    <a:pt x="6" y="52"/>
                    <a:pt x="10" y="51"/>
                    <a:pt x="10" y="51"/>
                  </a:cubicBezTo>
                  <a:cubicBezTo>
                    <a:pt x="14" y="54"/>
                    <a:pt x="14" y="54"/>
                    <a:pt x="14" y="54"/>
                  </a:cubicBezTo>
                  <a:cubicBezTo>
                    <a:pt x="14" y="54"/>
                    <a:pt x="18" y="54"/>
                    <a:pt x="19" y="57"/>
                  </a:cubicBezTo>
                  <a:cubicBezTo>
                    <a:pt x="15" y="61"/>
                    <a:pt x="15" y="61"/>
                    <a:pt x="15" y="61"/>
                  </a:cubicBezTo>
                  <a:cubicBezTo>
                    <a:pt x="11" y="62"/>
                    <a:pt x="16" y="65"/>
                    <a:pt x="16" y="65"/>
                  </a:cubicBezTo>
                  <a:cubicBezTo>
                    <a:pt x="20" y="64"/>
                    <a:pt x="20" y="64"/>
                    <a:pt x="20" y="68"/>
                  </a:cubicBezTo>
                  <a:cubicBezTo>
                    <a:pt x="20" y="68"/>
                    <a:pt x="24" y="67"/>
                    <a:pt x="25" y="71"/>
                  </a:cubicBezTo>
                  <a:cubicBezTo>
                    <a:pt x="25" y="71"/>
                    <a:pt x="25" y="74"/>
                    <a:pt x="29" y="74"/>
                  </a:cubicBezTo>
                  <a:cubicBezTo>
                    <a:pt x="30" y="77"/>
                    <a:pt x="34" y="77"/>
                    <a:pt x="34" y="77"/>
                  </a:cubicBezTo>
                  <a:cubicBezTo>
                    <a:pt x="38" y="76"/>
                    <a:pt x="38" y="76"/>
                    <a:pt x="38" y="76"/>
                  </a:cubicBezTo>
                  <a:cubicBezTo>
                    <a:pt x="42" y="79"/>
                    <a:pt x="42" y="79"/>
                    <a:pt x="42" y="83"/>
                  </a:cubicBezTo>
                  <a:cubicBezTo>
                    <a:pt x="46" y="82"/>
                    <a:pt x="46" y="82"/>
                    <a:pt x="50" y="82"/>
                  </a:cubicBezTo>
                  <a:cubicBezTo>
                    <a:pt x="51" y="85"/>
                    <a:pt x="51" y="85"/>
                    <a:pt x="51" y="85"/>
                  </a:cubicBezTo>
                  <a:cubicBezTo>
                    <a:pt x="51" y="85"/>
                    <a:pt x="51" y="85"/>
                    <a:pt x="51" y="85"/>
                  </a:cubicBezTo>
                  <a:cubicBezTo>
                    <a:pt x="55" y="88"/>
                    <a:pt x="55" y="88"/>
                    <a:pt x="55" y="88"/>
                  </a:cubicBezTo>
                  <a:cubicBezTo>
                    <a:pt x="59" y="84"/>
                    <a:pt x="59" y="88"/>
                    <a:pt x="63" y="87"/>
                  </a:cubicBezTo>
                  <a:cubicBezTo>
                    <a:pt x="63" y="87"/>
                    <a:pt x="64" y="90"/>
                    <a:pt x="68" y="90"/>
                  </a:cubicBezTo>
                  <a:cubicBezTo>
                    <a:pt x="68" y="93"/>
                    <a:pt x="68" y="93"/>
                    <a:pt x="68" y="93"/>
                  </a:cubicBezTo>
                  <a:cubicBezTo>
                    <a:pt x="72" y="93"/>
                    <a:pt x="76" y="92"/>
                    <a:pt x="77" y="96"/>
                  </a:cubicBezTo>
                  <a:cubicBezTo>
                    <a:pt x="73" y="96"/>
                    <a:pt x="81" y="95"/>
                    <a:pt x="85" y="98"/>
                  </a:cubicBezTo>
                  <a:cubicBezTo>
                    <a:pt x="89" y="98"/>
                    <a:pt x="89" y="94"/>
                    <a:pt x="89" y="94"/>
                  </a:cubicBezTo>
                  <a:cubicBezTo>
                    <a:pt x="92" y="94"/>
                    <a:pt x="92" y="94"/>
                    <a:pt x="96" y="93"/>
                  </a:cubicBezTo>
                  <a:cubicBezTo>
                    <a:pt x="97" y="96"/>
                    <a:pt x="101" y="96"/>
                    <a:pt x="100" y="92"/>
                  </a:cubicBezTo>
                  <a:cubicBezTo>
                    <a:pt x="100" y="89"/>
                    <a:pt x="100" y="89"/>
                    <a:pt x="100" y="89"/>
                  </a:cubicBezTo>
                  <a:cubicBezTo>
                    <a:pt x="103" y="85"/>
                    <a:pt x="104" y="88"/>
                    <a:pt x="107" y="84"/>
                  </a:cubicBezTo>
                  <a:cubicBezTo>
                    <a:pt x="107" y="81"/>
                    <a:pt x="107" y="81"/>
                    <a:pt x="107" y="81"/>
                  </a:cubicBezTo>
                  <a:cubicBezTo>
                    <a:pt x="106" y="77"/>
                    <a:pt x="106" y="77"/>
                    <a:pt x="110" y="77"/>
                  </a:cubicBezTo>
                  <a:cubicBezTo>
                    <a:pt x="114" y="76"/>
                    <a:pt x="111" y="80"/>
                    <a:pt x="111" y="80"/>
                  </a:cubicBezTo>
                  <a:cubicBezTo>
                    <a:pt x="115" y="80"/>
                    <a:pt x="114" y="76"/>
                    <a:pt x="118" y="75"/>
                  </a:cubicBezTo>
                  <a:cubicBezTo>
                    <a:pt x="123" y="78"/>
                    <a:pt x="123" y="78"/>
                    <a:pt x="127" y="78"/>
                  </a:cubicBezTo>
                  <a:cubicBezTo>
                    <a:pt x="131" y="81"/>
                    <a:pt x="131" y="81"/>
                    <a:pt x="131" y="81"/>
                  </a:cubicBezTo>
                  <a:cubicBezTo>
                    <a:pt x="135" y="80"/>
                    <a:pt x="135" y="80"/>
                    <a:pt x="135" y="80"/>
                  </a:cubicBezTo>
                  <a:cubicBezTo>
                    <a:pt x="139" y="80"/>
                    <a:pt x="139" y="80"/>
                    <a:pt x="139" y="80"/>
                  </a:cubicBezTo>
                  <a:cubicBezTo>
                    <a:pt x="143" y="83"/>
                    <a:pt x="147" y="82"/>
                    <a:pt x="151" y="81"/>
                  </a:cubicBezTo>
                  <a:cubicBezTo>
                    <a:pt x="155" y="81"/>
                    <a:pt x="155" y="81"/>
                    <a:pt x="155" y="81"/>
                  </a:cubicBezTo>
                  <a:cubicBezTo>
                    <a:pt x="155" y="77"/>
                    <a:pt x="159" y="77"/>
                    <a:pt x="163" y="76"/>
                  </a:cubicBezTo>
                  <a:cubicBezTo>
                    <a:pt x="163" y="80"/>
                    <a:pt x="163" y="80"/>
                    <a:pt x="167" y="79"/>
                  </a:cubicBezTo>
                  <a:cubicBezTo>
                    <a:pt x="171" y="79"/>
                    <a:pt x="171" y="79"/>
                    <a:pt x="171" y="79"/>
                  </a:cubicBezTo>
                  <a:cubicBezTo>
                    <a:pt x="171" y="79"/>
                    <a:pt x="172" y="82"/>
                    <a:pt x="176" y="82"/>
                  </a:cubicBezTo>
                  <a:cubicBezTo>
                    <a:pt x="180" y="81"/>
                    <a:pt x="178" y="70"/>
                    <a:pt x="182" y="73"/>
                  </a:cubicBezTo>
                  <a:cubicBezTo>
                    <a:pt x="186" y="73"/>
                    <a:pt x="190" y="72"/>
                    <a:pt x="198" y="71"/>
                  </a:cubicBezTo>
                  <a:cubicBezTo>
                    <a:pt x="198" y="71"/>
                    <a:pt x="198" y="68"/>
                    <a:pt x="202" y="67"/>
                  </a:cubicBezTo>
                  <a:cubicBezTo>
                    <a:pt x="206" y="66"/>
                    <a:pt x="205" y="63"/>
                    <a:pt x="205" y="63"/>
                  </a:cubicBezTo>
                  <a:cubicBezTo>
                    <a:pt x="205" y="63"/>
                    <a:pt x="209" y="62"/>
                    <a:pt x="209" y="59"/>
                  </a:cubicBezTo>
                  <a:cubicBezTo>
                    <a:pt x="209" y="59"/>
                    <a:pt x="208" y="55"/>
                    <a:pt x="212" y="51"/>
                  </a:cubicBezTo>
                  <a:cubicBezTo>
                    <a:pt x="212" y="51"/>
                    <a:pt x="220" y="50"/>
                    <a:pt x="219" y="47"/>
                  </a:cubicBezTo>
                  <a:cubicBezTo>
                    <a:pt x="219" y="47"/>
                    <a:pt x="219" y="47"/>
                    <a:pt x="222" y="42"/>
                  </a:cubicBezTo>
                  <a:cubicBezTo>
                    <a:pt x="222" y="42"/>
                    <a:pt x="222" y="42"/>
                    <a:pt x="226" y="42"/>
                  </a:cubicBezTo>
                  <a:cubicBezTo>
                    <a:pt x="226" y="42"/>
                    <a:pt x="230" y="41"/>
                    <a:pt x="230" y="38"/>
                  </a:cubicBezTo>
                  <a:cubicBezTo>
                    <a:pt x="229" y="34"/>
                    <a:pt x="229" y="34"/>
                    <a:pt x="229" y="34"/>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58" name="Freeform 28"/>
            <p:cNvSpPr>
              <a:spLocks/>
            </p:cNvSpPr>
            <p:nvPr/>
          </p:nvSpPr>
          <p:spPr bwMode="gray">
            <a:xfrm>
              <a:off x="7599363" y="3282950"/>
              <a:ext cx="698500" cy="527050"/>
            </a:xfrm>
            <a:custGeom>
              <a:avLst/>
              <a:gdLst>
                <a:gd name="T0" fmla="*/ 341 w 354"/>
                <a:gd name="T1" fmla="*/ 121 h 209"/>
                <a:gd name="T2" fmla="*/ 328 w 354"/>
                <a:gd name="T3" fmla="*/ 112 h 209"/>
                <a:gd name="T4" fmla="*/ 325 w 354"/>
                <a:gd name="T5" fmla="*/ 94 h 209"/>
                <a:gd name="T6" fmla="*/ 311 w 354"/>
                <a:gd name="T7" fmla="*/ 78 h 209"/>
                <a:gd name="T8" fmla="*/ 313 w 354"/>
                <a:gd name="T9" fmla="*/ 67 h 209"/>
                <a:gd name="T10" fmla="*/ 322 w 354"/>
                <a:gd name="T11" fmla="*/ 40 h 209"/>
                <a:gd name="T12" fmla="*/ 301 w 354"/>
                <a:gd name="T13" fmla="*/ 11 h 209"/>
                <a:gd name="T14" fmla="*/ 284 w 354"/>
                <a:gd name="T15" fmla="*/ 3 h 209"/>
                <a:gd name="T16" fmla="*/ 196 w 354"/>
                <a:gd name="T17" fmla="*/ 12 h 209"/>
                <a:gd name="T18" fmla="*/ 165 w 354"/>
                <a:gd name="T19" fmla="*/ 23 h 209"/>
                <a:gd name="T20" fmla="*/ 172 w 354"/>
                <a:gd name="T21" fmla="*/ 15 h 209"/>
                <a:gd name="T22" fmla="*/ 131 w 354"/>
                <a:gd name="T23" fmla="*/ 10 h 209"/>
                <a:gd name="T24" fmla="*/ 126 w 354"/>
                <a:gd name="T25" fmla="*/ 7 h 209"/>
                <a:gd name="T26" fmla="*/ 68 w 354"/>
                <a:gd name="T27" fmla="*/ 26 h 209"/>
                <a:gd name="T28" fmla="*/ 65 w 354"/>
                <a:gd name="T29" fmla="*/ 34 h 209"/>
                <a:gd name="T30" fmla="*/ 58 w 354"/>
                <a:gd name="T31" fmla="*/ 39 h 209"/>
                <a:gd name="T32" fmla="*/ 4 w 354"/>
                <a:gd name="T33" fmla="*/ 57 h 209"/>
                <a:gd name="T34" fmla="*/ 5 w 354"/>
                <a:gd name="T35" fmla="*/ 61 h 209"/>
                <a:gd name="T36" fmla="*/ 12 w 354"/>
                <a:gd name="T37" fmla="*/ 60 h 209"/>
                <a:gd name="T38" fmla="*/ 5 w 354"/>
                <a:gd name="T39" fmla="*/ 64 h 209"/>
                <a:gd name="T40" fmla="*/ 6 w 354"/>
                <a:gd name="T41" fmla="*/ 71 h 209"/>
                <a:gd name="T42" fmla="*/ 5 w 354"/>
                <a:gd name="T43" fmla="*/ 93 h 209"/>
                <a:gd name="T44" fmla="*/ 19 w 354"/>
                <a:gd name="T45" fmla="*/ 106 h 209"/>
                <a:gd name="T46" fmla="*/ 26 w 354"/>
                <a:gd name="T47" fmla="*/ 123 h 209"/>
                <a:gd name="T48" fmla="*/ 27 w 354"/>
                <a:gd name="T49" fmla="*/ 133 h 209"/>
                <a:gd name="T50" fmla="*/ 42 w 354"/>
                <a:gd name="T51" fmla="*/ 149 h 209"/>
                <a:gd name="T52" fmla="*/ 40 w 354"/>
                <a:gd name="T53" fmla="*/ 168 h 209"/>
                <a:gd name="T54" fmla="*/ 48 w 354"/>
                <a:gd name="T55" fmla="*/ 163 h 209"/>
                <a:gd name="T56" fmla="*/ 56 w 354"/>
                <a:gd name="T57" fmla="*/ 165 h 209"/>
                <a:gd name="T58" fmla="*/ 73 w 354"/>
                <a:gd name="T59" fmla="*/ 170 h 209"/>
                <a:gd name="T60" fmla="*/ 89 w 354"/>
                <a:gd name="T61" fmla="*/ 171 h 209"/>
                <a:gd name="T62" fmla="*/ 91 w 354"/>
                <a:gd name="T63" fmla="*/ 182 h 209"/>
                <a:gd name="T64" fmla="*/ 108 w 354"/>
                <a:gd name="T65" fmla="*/ 187 h 209"/>
                <a:gd name="T66" fmla="*/ 114 w 354"/>
                <a:gd name="T67" fmla="*/ 175 h 209"/>
                <a:gd name="T68" fmla="*/ 131 w 354"/>
                <a:gd name="T69" fmla="*/ 180 h 209"/>
                <a:gd name="T70" fmla="*/ 135 w 354"/>
                <a:gd name="T71" fmla="*/ 183 h 209"/>
                <a:gd name="T72" fmla="*/ 152 w 354"/>
                <a:gd name="T73" fmla="*/ 184 h 209"/>
                <a:gd name="T74" fmla="*/ 164 w 354"/>
                <a:gd name="T75" fmla="*/ 186 h 209"/>
                <a:gd name="T76" fmla="*/ 173 w 354"/>
                <a:gd name="T77" fmla="*/ 192 h 209"/>
                <a:gd name="T78" fmla="*/ 191 w 354"/>
                <a:gd name="T79" fmla="*/ 204 h 209"/>
                <a:gd name="T80" fmla="*/ 211 w 354"/>
                <a:gd name="T81" fmla="*/ 197 h 209"/>
                <a:gd name="T82" fmla="*/ 228 w 354"/>
                <a:gd name="T83" fmla="*/ 206 h 209"/>
                <a:gd name="T84" fmla="*/ 243 w 354"/>
                <a:gd name="T85" fmla="*/ 196 h 209"/>
                <a:gd name="T86" fmla="*/ 259 w 354"/>
                <a:gd name="T87" fmla="*/ 194 h 209"/>
                <a:gd name="T88" fmla="*/ 282 w 354"/>
                <a:gd name="T89" fmla="*/ 191 h 209"/>
                <a:gd name="T90" fmla="*/ 295 w 354"/>
                <a:gd name="T91" fmla="*/ 196 h 209"/>
                <a:gd name="T92" fmla="*/ 320 w 354"/>
                <a:gd name="T93" fmla="*/ 196 h 209"/>
                <a:gd name="T94" fmla="*/ 313 w 354"/>
                <a:gd name="T95" fmla="*/ 179 h 209"/>
                <a:gd name="T96" fmla="*/ 337 w 354"/>
                <a:gd name="T97" fmla="*/ 147 h 209"/>
                <a:gd name="T98" fmla="*/ 352 w 354"/>
                <a:gd name="T99" fmla="*/ 13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4" h="209">
                  <a:moveTo>
                    <a:pt x="347" y="131"/>
                  </a:moveTo>
                  <a:cubicBezTo>
                    <a:pt x="342" y="128"/>
                    <a:pt x="342" y="128"/>
                    <a:pt x="342" y="128"/>
                  </a:cubicBezTo>
                  <a:cubicBezTo>
                    <a:pt x="342" y="124"/>
                    <a:pt x="354" y="126"/>
                    <a:pt x="346" y="124"/>
                  </a:cubicBezTo>
                  <a:cubicBezTo>
                    <a:pt x="341" y="121"/>
                    <a:pt x="341" y="121"/>
                    <a:pt x="341" y="121"/>
                  </a:cubicBezTo>
                  <a:cubicBezTo>
                    <a:pt x="341" y="117"/>
                    <a:pt x="341" y="117"/>
                    <a:pt x="341" y="117"/>
                  </a:cubicBezTo>
                  <a:cubicBezTo>
                    <a:pt x="337" y="118"/>
                    <a:pt x="336" y="114"/>
                    <a:pt x="336" y="114"/>
                  </a:cubicBezTo>
                  <a:cubicBezTo>
                    <a:pt x="332" y="115"/>
                    <a:pt x="332" y="115"/>
                    <a:pt x="332" y="115"/>
                  </a:cubicBezTo>
                  <a:cubicBezTo>
                    <a:pt x="332" y="111"/>
                    <a:pt x="332" y="111"/>
                    <a:pt x="328" y="112"/>
                  </a:cubicBezTo>
                  <a:cubicBezTo>
                    <a:pt x="327" y="108"/>
                    <a:pt x="331" y="108"/>
                    <a:pt x="331" y="108"/>
                  </a:cubicBezTo>
                  <a:cubicBezTo>
                    <a:pt x="331" y="104"/>
                    <a:pt x="327" y="105"/>
                    <a:pt x="326" y="101"/>
                  </a:cubicBezTo>
                  <a:cubicBezTo>
                    <a:pt x="322" y="102"/>
                    <a:pt x="322" y="98"/>
                    <a:pt x="321" y="95"/>
                  </a:cubicBezTo>
                  <a:cubicBezTo>
                    <a:pt x="325" y="94"/>
                    <a:pt x="325" y="94"/>
                    <a:pt x="325" y="94"/>
                  </a:cubicBezTo>
                  <a:cubicBezTo>
                    <a:pt x="325" y="91"/>
                    <a:pt x="325" y="91"/>
                    <a:pt x="325" y="91"/>
                  </a:cubicBezTo>
                  <a:cubicBezTo>
                    <a:pt x="324" y="87"/>
                    <a:pt x="328" y="86"/>
                    <a:pt x="324" y="84"/>
                  </a:cubicBezTo>
                  <a:cubicBezTo>
                    <a:pt x="319" y="81"/>
                    <a:pt x="319" y="81"/>
                    <a:pt x="315" y="81"/>
                  </a:cubicBezTo>
                  <a:cubicBezTo>
                    <a:pt x="311" y="78"/>
                    <a:pt x="311" y="78"/>
                    <a:pt x="311" y="78"/>
                  </a:cubicBezTo>
                  <a:cubicBezTo>
                    <a:pt x="307" y="79"/>
                    <a:pt x="307" y="79"/>
                    <a:pt x="307" y="79"/>
                  </a:cubicBezTo>
                  <a:cubicBezTo>
                    <a:pt x="306" y="75"/>
                    <a:pt x="303" y="79"/>
                    <a:pt x="306" y="75"/>
                  </a:cubicBezTo>
                  <a:cubicBezTo>
                    <a:pt x="306" y="72"/>
                    <a:pt x="306" y="72"/>
                    <a:pt x="306" y="72"/>
                  </a:cubicBezTo>
                  <a:cubicBezTo>
                    <a:pt x="310" y="71"/>
                    <a:pt x="309" y="68"/>
                    <a:pt x="313" y="67"/>
                  </a:cubicBezTo>
                  <a:cubicBezTo>
                    <a:pt x="313" y="63"/>
                    <a:pt x="317" y="63"/>
                    <a:pt x="321" y="62"/>
                  </a:cubicBezTo>
                  <a:cubicBezTo>
                    <a:pt x="325" y="62"/>
                    <a:pt x="324" y="58"/>
                    <a:pt x="328" y="54"/>
                  </a:cubicBezTo>
                  <a:cubicBezTo>
                    <a:pt x="328" y="54"/>
                    <a:pt x="323" y="48"/>
                    <a:pt x="322" y="44"/>
                  </a:cubicBezTo>
                  <a:cubicBezTo>
                    <a:pt x="322" y="44"/>
                    <a:pt x="322" y="44"/>
                    <a:pt x="322" y="40"/>
                  </a:cubicBezTo>
                  <a:cubicBezTo>
                    <a:pt x="318" y="41"/>
                    <a:pt x="318" y="41"/>
                    <a:pt x="318" y="41"/>
                  </a:cubicBezTo>
                  <a:cubicBezTo>
                    <a:pt x="317" y="37"/>
                    <a:pt x="317" y="34"/>
                    <a:pt x="312" y="31"/>
                  </a:cubicBezTo>
                  <a:cubicBezTo>
                    <a:pt x="308" y="28"/>
                    <a:pt x="307" y="21"/>
                    <a:pt x="302" y="18"/>
                  </a:cubicBezTo>
                  <a:cubicBezTo>
                    <a:pt x="302" y="14"/>
                    <a:pt x="302" y="14"/>
                    <a:pt x="301" y="11"/>
                  </a:cubicBezTo>
                  <a:cubicBezTo>
                    <a:pt x="301" y="11"/>
                    <a:pt x="301" y="11"/>
                    <a:pt x="301" y="11"/>
                  </a:cubicBezTo>
                  <a:cubicBezTo>
                    <a:pt x="301" y="7"/>
                    <a:pt x="297" y="8"/>
                    <a:pt x="296" y="4"/>
                  </a:cubicBezTo>
                  <a:cubicBezTo>
                    <a:pt x="292" y="5"/>
                    <a:pt x="288" y="5"/>
                    <a:pt x="284" y="3"/>
                  </a:cubicBezTo>
                  <a:cubicBezTo>
                    <a:pt x="284" y="3"/>
                    <a:pt x="284" y="3"/>
                    <a:pt x="284" y="3"/>
                  </a:cubicBezTo>
                  <a:cubicBezTo>
                    <a:pt x="275" y="0"/>
                    <a:pt x="276" y="4"/>
                    <a:pt x="268" y="5"/>
                  </a:cubicBezTo>
                  <a:cubicBezTo>
                    <a:pt x="260" y="6"/>
                    <a:pt x="252" y="7"/>
                    <a:pt x="248" y="8"/>
                  </a:cubicBezTo>
                  <a:cubicBezTo>
                    <a:pt x="236" y="9"/>
                    <a:pt x="228" y="11"/>
                    <a:pt x="220" y="12"/>
                  </a:cubicBezTo>
                  <a:cubicBezTo>
                    <a:pt x="212" y="13"/>
                    <a:pt x="204" y="14"/>
                    <a:pt x="196" y="12"/>
                  </a:cubicBezTo>
                  <a:cubicBezTo>
                    <a:pt x="192" y="12"/>
                    <a:pt x="188" y="13"/>
                    <a:pt x="184" y="13"/>
                  </a:cubicBezTo>
                  <a:cubicBezTo>
                    <a:pt x="176" y="14"/>
                    <a:pt x="176" y="14"/>
                    <a:pt x="176" y="14"/>
                  </a:cubicBezTo>
                  <a:cubicBezTo>
                    <a:pt x="177" y="18"/>
                    <a:pt x="173" y="19"/>
                    <a:pt x="169" y="19"/>
                  </a:cubicBezTo>
                  <a:cubicBezTo>
                    <a:pt x="165" y="23"/>
                    <a:pt x="165" y="23"/>
                    <a:pt x="165" y="23"/>
                  </a:cubicBezTo>
                  <a:cubicBezTo>
                    <a:pt x="165" y="23"/>
                    <a:pt x="165" y="23"/>
                    <a:pt x="165" y="23"/>
                  </a:cubicBezTo>
                  <a:cubicBezTo>
                    <a:pt x="161" y="24"/>
                    <a:pt x="161" y="20"/>
                    <a:pt x="161" y="20"/>
                  </a:cubicBezTo>
                  <a:cubicBezTo>
                    <a:pt x="161" y="20"/>
                    <a:pt x="165" y="20"/>
                    <a:pt x="168" y="16"/>
                  </a:cubicBezTo>
                  <a:cubicBezTo>
                    <a:pt x="172" y="15"/>
                    <a:pt x="172" y="15"/>
                    <a:pt x="172" y="15"/>
                  </a:cubicBezTo>
                  <a:cubicBezTo>
                    <a:pt x="172" y="11"/>
                    <a:pt x="168" y="16"/>
                    <a:pt x="164" y="16"/>
                  </a:cubicBezTo>
                  <a:cubicBezTo>
                    <a:pt x="161" y="20"/>
                    <a:pt x="157" y="21"/>
                    <a:pt x="153" y="21"/>
                  </a:cubicBezTo>
                  <a:cubicBezTo>
                    <a:pt x="145" y="22"/>
                    <a:pt x="136" y="20"/>
                    <a:pt x="135" y="13"/>
                  </a:cubicBezTo>
                  <a:cubicBezTo>
                    <a:pt x="131" y="14"/>
                    <a:pt x="131" y="10"/>
                    <a:pt x="131" y="10"/>
                  </a:cubicBezTo>
                  <a:cubicBezTo>
                    <a:pt x="126" y="7"/>
                    <a:pt x="130" y="7"/>
                    <a:pt x="134" y="6"/>
                  </a:cubicBezTo>
                  <a:cubicBezTo>
                    <a:pt x="135" y="9"/>
                    <a:pt x="139" y="9"/>
                    <a:pt x="139" y="9"/>
                  </a:cubicBezTo>
                  <a:cubicBezTo>
                    <a:pt x="143" y="12"/>
                    <a:pt x="143" y="12"/>
                    <a:pt x="143" y="12"/>
                  </a:cubicBezTo>
                  <a:cubicBezTo>
                    <a:pt x="147" y="8"/>
                    <a:pt x="130" y="7"/>
                    <a:pt x="126" y="7"/>
                  </a:cubicBezTo>
                  <a:cubicBezTo>
                    <a:pt x="122" y="4"/>
                    <a:pt x="114" y="9"/>
                    <a:pt x="107" y="10"/>
                  </a:cubicBezTo>
                  <a:cubicBezTo>
                    <a:pt x="103" y="10"/>
                    <a:pt x="99" y="15"/>
                    <a:pt x="95" y="15"/>
                  </a:cubicBezTo>
                  <a:cubicBezTo>
                    <a:pt x="91" y="16"/>
                    <a:pt x="88" y="20"/>
                    <a:pt x="84" y="20"/>
                  </a:cubicBezTo>
                  <a:cubicBezTo>
                    <a:pt x="80" y="25"/>
                    <a:pt x="72" y="22"/>
                    <a:pt x="68" y="26"/>
                  </a:cubicBezTo>
                  <a:cubicBezTo>
                    <a:pt x="68" y="26"/>
                    <a:pt x="69" y="30"/>
                    <a:pt x="68" y="26"/>
                  </a:cubicBezTo>
                  <a:cubicBezTo>
                    <a:pt x="65" y="30"/>
                    <a:pt x="65" y="30"/>
                    <a:pt x="65" y="34"/>
                  </a:cubicBezTo>
                  <a:cubicBezTo>
                    <a:pt x="65" y="30"/>
                    <a:pt x="65" y="34"/>
                    <a:pt x="65" y="34"/>
                  </a:cubicBezTo>
                  <a:cubicBezTo>
                    <a:pt x="65" y="34"/>
                    <a:pt x="61" y="34"/>
                    <a:pt x="65" y="34"/>
                  </a:cubicBezTo>
                  <a:cubicBezTo>
                    <a:pt x="61" y="34"/>
                    <a:pt x="61" y="34"/>
                    <a:pt x="61" y="34"/>
                  </a:cubicBezTo>
                  <a:cubicBezTo>
                    <a:pt x="61" y="34"/>
                    <a:pt x="61" y="34"/>
                    <a:pt x="61" y="34"/>
                  </a:cubicBezTo>
                  <a:cubicBezTo>
                    <a:pt x="62" y="38"/>
                    <a:pt x="58" y="39"/>
                    <a:pt x="58" y="39"/>
                  </a:cubicBezTo>
                  <a:cubicBezTo>
                    <a:pt x="58" y="39"/>
                    <a:pt x="58" y="39"/>
                    <a:pt x="58" y="39"/>
                  </a:cubicBezTo>
                  <a:cubicBezTo>
                    <a:pt x="54" y="39"/>
                    <a:pt x="50" y="40"/>
                    <a:pt x="42" y="41"/>
                  </a:cubicBezTo>
                  <a:cubicBezTo>
                    <a:pt x="39" y="45"/>
                    <a:pt x="31" y="46"/>
                    <a:pt x="27" y="47"/>
                  </a:cubicBezTo>
                  <a:cubicBezTo>
                    <a:pt x="23" y="51"/>
                    <a:pt x="15" y="52"/>
                    <a:pt x="12" y="56"/>
                  </a:cubicBezTo>
                  <a:cubicBezTo>
                    <a:pt x="8" y="57"/>
                    <a:pt x="8" y="57"/>
                    <a:pt x="4" y="57"/>
                  </a:cubicBezTo>
                  <a:cubicBezTo>
                    <a:pt x="0" y="58"/>
                    <a:pt x="0" y="58"/>
                    <a:pt x="0" y="58"/>
                  </a:cubicBezTo>
                  <a:cubicBezTo>
                    <a:pt x="1" y="61"/>
                    <a:pt x="1" y="61"/>
                    <a:pt x="5" y="61"/>
                  </a:cubicBezTo>
                  <a:cubicBezTo>
                    <a:pt x="8" y="60"/>
                    <a:pt x="8" y="60"/>
                    <a:pt x="8" y="60"/>
                  </a:cubicBezTo>
                  <a:cubicBezTo>
                    <a:pt x="5" y="61"/>
                    <a:pt x="5" y="61"/>
                    <a:pt x="5" y="61"/>
                  </a:cubicBezTo>
                  <a:cubicBezTo>
                    <a:pt x="8" y="60"/>
                    <a:pt x="8" y="60"/>
                    <a:pt x="8" y="60"/>
                  </a:cubicBezTo>
                  <a:cubicBezTo>
                    <a:pt x="5" y="61"/>
                    <a:pt x="8" y="60"/>
                    <a:pt x="12" y="60"/>
                  </a:cubicBezTo>
                  <a:cubicBezTo>
                    <a:pt x="12" y="60"/>
                    <a:pt x="12" y="60"/>
                    <a:pt x="12" y="60"/>
                  </a:cubicBezTo>
                  <a:cubicBezTo>
                    <a:pt x="12" y="60"/>
                    <a:pt x="12" y="60"/>
                    <a:pt x="12" y="60"/>
                  </a:cubicBezTo>
                  <a:cubicBezTo>
                    <a:pt x="13" y="63"/>
                    <a:pt x="13" y="63"/>
                    <a:pt x="13" y="63"/>
                  </a:cubicBezTo>
                  <a:cubicBezTo>
                    <a:pt x="13" y="63"/>
                    <a:pt x="13" y="63"/>
                    <a:pt x="13" y="67"/>
                  </a:cubicBezTo>
                  <a:cubicBezTo>
                    <a:pt x="13" y="67"/>
                    <a:pt x="13" y="67"/>
                    <a:pt x="14" y="70"/>
                  </a:cubicBezTo>
                  <a:cubicBezTo>
                    <a:pt x="13" y="67"/>
                    <a:pt x="5" y="64"/>
                    <a:pt x="5" y="64"/>
                  </a:cubicBezTo>
                  <a:cubicBezTo>
                    <a:pt x="6" y="68"/>
                    <a:pt x="6" y="68"/>
                    <a:pt x="6" y="68"/>
                  </a:cubicBezTo>
                  <a:cubicBezTo>
                    <a:pt x="2" y="68"/>
                    <a:pt x="2" y="68"/>
                    <a:pt x="6" y="68"/>
                  </a:cubicBezTo>
                  <a:cubicBezTo>
                    <a:pt x="6" y="68"/>
                    <a:pt x="6" y="68"/>
                    <a:pt x="6" y="68"/>
                  </a:cubicBezTo>
                  <a:cubicBezTo>
                    <a:pt x="6" y="71"/>
                    <a:pt x="6" y="71"/>
                    <a:pt x="6" y="71"/>
                  </a:cubicBezTo>
                  <a:cubicBezTo>
                    <a:pt x="7" y="75"/>
                    <a:pt x="7" y="75"/>
                    <a:pt x="7" y="75"/>
                  </a:cubicBezTo>
                  <a:cubicBezTo>
                    <a:pt x="11" y="78"/>
                    <a:pt x="12" y="81"/>
                    <a:pt x="12" y="85"/>
                  </a:cubicBezTo>
                  <a:cubicBezTo>
                    <a:pt x="8" y="86"/>
                    <a:pt x="13" y="89"/>
                    <a:pt x="9" y="93"/>
                  </a:cubicBezTo>
                  <a:cubicBezTo>
                    <a:pt x="5" y="93"/>
                    <a:pt x="5" y="93"/>
                    <a:pt x="5" y="93"/>
                  </a:cubicBezTo>
                  <a:cubicBezTo>
                    <a:pt x="6" y="97"/>
                    <a:pt x="6" y="97"/>
                    <a:pt x="6" y="97"/>
                  </a:cubicBezTo>
                  <a:cubicBezTo>
                    <a:pt x="2" y="101"/>
                    <a:pt x="6" y="100"/>
                    <a:pt x="10" y="100"/>
                  </a:cubicBezTo>
                  <a:cubicBezTo>
                    <a:pt x="10" y="100"/>
                    <a:pt x="11" y="103"/>
                    <a:pt x="15" y="103"/>
                  </a:cubicBezTo>
                  <a:cubicBezTo>
                    <a:pt x="19" y="106"/>
                    <a:pt x="19" y="106"/>
                    <a:pt x="19" y="106"/>
                  </a:cubicBezTo>
                  <a:cubicBezTo>
                    <a:pt x="23" y="105"/>
                    <a:pt x="24" y="109"/>
                    <a:pt x="20" y="113"/>
                  </a:cubicBezTo>
                  <a:cubicBezTo>
                    <a:pt x="20" y="113"/>
                    <a:pt x="21" y="116"/>
                    <a:pt x="25" y="119"/>
                  </a:cubicBezTo>
                  <a:cubicBezTo>
                    <a:pt x="25" y="119"/>
                    <a:pt x="25" y="119"/>
                    <a:pt x="25" y="119"/>
                  </a:cubicBezTo>
                  <a:cubicBezTo>
                    <a:pt x="29" y="119"/>
                    <a:pt x="26" y="123"/>
                    <a:pt x="26" y="123"/>
                  </a:cubicBezTo>
                  <a:cubicBezTo>
                    <a:pt x="26" y="123"/>
                    <a:pt x="30" y="122"/>
                    <a:pt x="30" y="126"/>
                  </a:cubicBezTo>
                  <a:cubicBezTo>
                    <a:pt x="30" y="126"/>
                    <a:pt x="30" y="126"/>
                    <a:pt x="30" y="126"/>
                  </a:cubicBezTo>
                  <a:cubicBezTo>
                    <a:pt x="31" y="129"/>
                    <a:pt x="31" y="129"/>
                    <a:pt x="27" y="130"/>
                  </a:cubicBezTo>
                  <a:cubicBezTo>
                    <a:pt x="27" y="133"/>
                    <a:pt x="27" y="133"/>
                    <a:pt x="27" y="133"/>
                  </a:cubicBezTo>
                  <a:cubicBezTo>
                    <a:pt x="28" y="137"/>
                    <a:pt x="32" y="136"/>
                    <a:pt x="32" y="140"/>
                  </a:cubicBezTo>
                  <a:cubicBezTo>
                    <a:pt x="33" y="143"/>
                    <a:pt x="29" y="144"/>
                    <a:pt x="37" y="146"/>
                  </a:cubicBezTo>
                  <a:cubicBezTo>
                    <a:pt x="37" y="146"/>
                    <a:pt x="37" y="146"/>
                    <a:pt x="41" y="146"/>
                  </a:cubicBezTo>
                  <a:cubicBezTo>
                    <a:pt x="42" y="149"/>
                    <a:pt x="42" y="149"/>
                    <a:pt x="42" y="149"/>
                  </a:cubicBezTo>
                  <a:cubicBezTo>
                    <a:pt x="42" y="153"/>
                    <a:pt x="42" y="153"/>
                    <a:pt x="42" y="153"/>
                  </a:cubicBezTo>
                  <a:cubicBezTo>
                    <a:pt x="43" y="157"/>
                    <a:pt x="43" y="157"/>
                    <a:pt x="43" y="160"/>
                  </a:cubicBezTo>
                  <a:cubicBezTo>
                    <a:pt x="44" y="164"/>
                    <a:pt x="44" y="164"/>
                    <a:pt x="44" y="164"/>
                  </a:cubicBezTo>
                  <a:cubicBezTo>
                    <a:pt x="40" y="168"/>
                    <a:pt x="40" y="168"/>
                    <a:pt x="40" y="168"/>
                  </a:cubicBezTo>
                  <a:cubicBezTo>
                    <a:pt x="40" y="168"/>
                    <a:pt x="45" y="171"/>
                    <a:pt x="44" y="167"/>
                  </a:cubicBezTo>
                  <a:cubicBezTo>
                    <a:pt x="44" y="167"/>
                    <a:pt x="48" y="167"/>
                    <a:pt x="44" y="167"/>
                  </a:cubicBezTo>
                  <a:cubicBezTo>
                    <a:pt x="44" y="164"/>
                    <a:pt x="44" y="164"/>
                    <a:pt x="44" y="164"/>
                  </a:cubicBezTo>
                  <a:cubicBezTo>
                    <a:pt x="48" y="163"/>
                    <a:pt x="48" y="163"/>
                    <a:pt x="48" y="163"/>
                  </a:cubicBezTo>
                  <a:cubicBezTo>
                    <a:pt x="52" y="162"/>
                    <a:pt x="52" y="162"/>
                    <a:pt x="52" y="162"/>
                  </a:cubicBezTo>
                  <a:cubicBezTo>
                    <a:pt x="52" y="162"/>
                    <a:pt x="52" y="162"/>
                    <a:pt x="52" y="162"/>
                  </a:cubicBezTo>
                  <a:cubicBezTo>
                    <a:pt x="52" y="162"/>
                    <a:pt x="52" y="162"/>
                    <a:pt x="56" y="162"/>
                  </a:cubicBezTo>
                  <a:cubicBezTo>
                    <a:pt x="56" y="165"/>
                    <a:pt x="52" y="166"/>
                    <a:pt x="56" y="165"/>
                  </a:cubicBezTo>
                  <a:cubicBezTo>
                    <a:pt x="56" y="165"/>
                    <a:pt x="57" y="169"/>
                    <a:pt x="61" y="168"/>
                  </a:cubicBezTo>
                  <a:cubicBezTo>
                    <a:pt x="61" y="168"/>
                    <a:pt x="61" y="168"/>
                    <a:pt x="61" y="168"/>
                  </a:cubicBezTo>
                  <a:cubicBezTo>
                    <a:pt x="64" y="168"/>
                    <a:pt x="64" y="168"/>
                    <a:pt x="64" y="168"/>
                  </a:cubicBezTo>
                  <a:cubicBezTo>
                    <a:pt x="69" y="171"/>
                    <a:pt x="73" y="170"/>
                    <a:pt x="73" y="170"/>
                  </a:cubicBezTo>
                  <a:cubicBezTo>
                    <a:pt x="77" y="170"/>
                    <a:pt x="81" y="169"/>
                    <a:pt x="81" y="169"/>
                  </a:cubicBezTo>
                  <a:cubicBezTo>
                    <a:pt x="81" y="173"/>
                    <a:pt x="81" y="173"/>
                    <a:pt x="81" y="173"/>
                  </a:cubicBezTo>
                  <a:cubicBezTo>
                    <a:pt x="85" y="172"/>
                    <a:pt x="85" y="172"/>
                    <a:pt x="85" y="172"/>
                  </a:cubicBezTo>
                  <a:cubicBezTo>
                    <a:pt x="85" y="172"/>
                    <a:pt x="85" y="172"/>
                    <a:pt x="89" y="171"/>
                  </a:cubicBezTo>
                  <a:cubicBezTo>
                    <a:pt x="89" y="171"/>
                    <a:pt x="89" y="168"/>
                    <a:pt x="89" y="171"/>
                  </a:cubicBezTo>
                  <a:cubicBezTo>
                    <a:pt x="93" y="171"/>
                    <a:pt x="97" y="170"/>
                    <a:pt x="97" y="170"/>
                  </a:cubicBezTo>
                  <a:cubicBezTo>
                    <a:pt x="98" y="174"/>
                    <a:pt x="90" y="179"/>
                    <a:pt x="90" y="179"/>
                  </a:cubicBezTo>
                  <a:cubicBezTo>
                    <a:pt x="91" y="182"/>
                    <a:pt x="91" y="182"/>
                    <a:pt x="91" y="182"/>
                  </a:cubicBezTo>
                  <a:cubicBezTo>
                    <a:pt x="95" y="182"/>
                    <a:pt x="94" y="178"/>
                    <a:pt x="95" y="182"/>
                  </a:cubicBezTo>
                  <a:cubicBezTo>
                    <a:pt x="95" y="182"/>
                    <a:pt x="95" y="182"/>
                    <a:pt x="99" y="181"/>
                  </a:cubicBezTo>
                  <a:cubicBezTo>
                    <a:pt x="99" y="185"/>
                    <a:pt x="99" y="185"/>
                    <a:pt x="104" y="187"/>
                  </a:cubicBezTo>
                  <a:cubicBezTo>
                    <a:pt x="104" y="187"/>
                    <a:pt x="108" y="190"/>
                    <a:pt x="108" y="187"/>
                  </a:cubicBezTo>
                  <a:cubicBezTo>
                    <a:pt x="112" y="186"/>
                    <a:pt x="112" y="186"/>
                    <a:pt x="111" y="183"/>
                  </a:cubicBezTo>
                  <a:cubicBezTo>
                    <a:pt x="111" y="183"/>
                    <a:pt x="112" y="186"/>
                    <a:pt x="115" y="182"/>
                  </a:cubicBezTo>
                  <a:cubicBezTo>
                    <a:pt x="115" y="182"/>
                    <a:pt x="115" y="182"/>
                    <a:pt x="119" y="182"/>
                  </a:cubicBezTo>
                  <a:cubicBezTo>
                    <a:pt x="115" y="179"/>
                    <a:pt x="106" y="176"/>
                    <a:pt x="114" y="175"/>
                  </a:cubicBezTo>
                  <a:cubicBezTo>
                    <a:pt x="118" y="175"/>
                    <a:pt x="118" y="175"/>
                    <a:pt x="122" y="174"/>
                  </a:cubicBezTo>
                  <a:cubicBezTo>
                    <a:pt x="123" y="178"/>
                    <a:pt x="123" y="178"/>
                    <a:pt x="123" y="178"/>
                  </a:cubicBezTo>
                  <a:cubicBezTo>
                    <a:pt x="123" y="178"/>
                    <a:pt x="131" y="176"/>
                    <a:pt x="127" y="181"/>
                  </a:cubicBezTo>
                  <a:cubicBezTo>
                    <a:pt x="131" y="180"/>
                    <a:pt x="131" y="180"/>
                    <a:pt x="131" y="180"/>
                  </a:cubicBezTo>
                  <a:cubicBezTo>
                    <a:pt x="135" y="179"/>
                    <a:pt x="135" y="179"/>
                    <a:pt x="135" y="179"/>
                  </a:cubicBezTo>
                  <a:cubicBezTo>
                    <a:pt x="135" y="179"/>
                    <a:pt x="139" y="179"/>
                    <a:pt x="138" y="175"/>
                  </a:cubicBezTo>
                  <a:cubicBezTo>
                    <a:pt x="142" y="175"/>
                    <a:pt x="143" y="178"/>
                    <a:pt x="143" y="178"/>
                  </a:cubicBezTo>
                  <a:cubicBezTo>
                    <a:pt x="143" y="182"/>
                    <a:pt x="135" y="183"/>
                    <a:pt x="135" y="183"/>
                  </a:cubicBezTo>
                  <a:cubicBezTo>
                    <a:pt x="135" y="183"/>
                    <a:pt x="143" y="182"/>
                    <a:pt x="144" y="185"/>
                  </a:cubicBezTo>
                  <a:cubicBezTo>
                    <a:pt x="144" y="185"/>
                    <a:pt x="144" y="185"/>
                    <a:pt x="144" y="185"/>
                  </a:cubicBezTo>
                  <a:cubicBezTo>
                    <a:pt x="148" y="188"/>
                    <a:pt x="152" y="188"/>
                    <a:pt x="152" y="184"/>
                  </a:cubicBezTo>
                  <a:cubicBezTo>
                    <a:pt x="152" y="184"/>
                    <a:pt x="152" y="184"/>
                    <a:pt x="152" y="184"/>
                  </a:cubicBezTo>
                  <a:cubicBezTo>
                    <a:pt x="152" y="184"/>
                    <a:pt x="152" y="184"/>
                    <a:pt x="152" y="184"/>
                  </a:cubicBezTo>
                  <a:cubicBezTo>
                    <a:pt x="156" y="184"/>
                    <a:pt x="156" y="184"/>
                    <a:pt x="156" y="184"/>
                  </a:cubicBezTo>
                  <a:cubicBezTo>
                    <a:pt x="156" y="187"/>
                    <a:pt x="160" y="187"/>
                    <a:pt x="160" y="187"/>
                  </a:cubicBezTo>
                  <a:cubicBezTo>
                    <a:pt x="164" y="186"/>
                    <a:pt x="164" y="186"/>
                    <a:pt x="164" y="186"/>
                  </a:cubicBezTo>
                  <a:cubicBezTo>
                    <a:pt x="168" y="185"/>
                    <a:pt x="168" y="185"/>
                    <a:pt x="169" y="189"/>
                  </a:cubicBezTo>
                  <a:cubicBezTo>
                    <a:pt x="173" y="188"/>
                    <a:pt x="168" y="185"/>
                    <a:pt x="173" y="188"/>
                  </a:cubicBezTo>
                  <a:cubicBezTo>
                    <a:pt x="173" y="188"/>
                    <a:pt x="173" y="188"/>
                    <a:pt x="173" y="188"/>
                  </a:cubicBezTo>
                  <a:cubicBezTo>
                    <a:pt x="173" y="192"/>
                    <a:pt x="173" y="192"/>
                    <a:pt x="173" y="192"/>
                  </a:cubicBezTo>
                  <a:cubicBezTo>
                    <a:pt x="178" y="195"/>
                    <a:pt x="182" y="194"/>
                    <a:pt x="182" y="198"/>
                  </a:cubicBezTo>
                  <a:cubicBezTo>
                    <a:pt x="183" y="201"/>
                    <a:pt x="183" y="201"/>
                    <a:pt x="187" y="201"/>
                  </a:cubicBezTo>
                  <a:cubicBezTo>
                    <a:pt x="187" y="201"/>
                    <a:pt x="187" y="201"/>
                    <a:pt x="187" y="204"/>
                  </a:cubicBezTo>
                  <a:cubicBezTo>
                    <a:pt x="191" y="204"/>
                    <a:pt x="191" y="204"/>
                    <a:pt x="191" y="204"/>
                  </a:cubicBezTo>
                  <a:cubicBezTo>
                    <a:pt x="195" y="203"/>
                    <a:pt x="195" y="203"/>
                    <a:pt x="195" y="203"/>
                  </a:cubicBezTo>
                  <a:cubicBezTo>
                    <a:pt x="199" y="199"/>
                    <a:pt x="199" y="199"/>
                    <a:pt x="198" y="196"/>
                  </a:cubicBezTo>
                  <a:cubicBezTo>
                    <a:pt x="202" y="195"/>
                    <a:pt x="202" y="195"/>
                    <a:pt x="202" y="195"/>
                  </a:cubicBezTo>
                  <a:cubicBezTo>
                    <a:pt x="206" y="194"/>
                    <a:pt x="207" y="202"/>
                    <a:pt x="211" y="197"/>
                  </a:cubicBezTo>
                  <a:cubicBezTo>
                    <a:pt x="211" y="201"/>
                    <a:pt x="215" y="200"/>
                    <a:pt x="215" y="200"/>
                  </a:cubicBezTo>
                  <a:cubicBezTo>
                    <a:pt x="219" y="203"/>
                    <a:pt x="216" y="207"/>
                    <a:pt x="216" y="207"/>
                  </a:cubicBezTo>
                  <a:cubicBezTo>
                    <a:pt x="220" y="207"/>
                    <a:pt x="220" y="207"/>
                    <a:pt x="224" y="206"/>
                  </a:cubicBezTo>
                  <a:cubicBezTo>
                    <a:pt x="224" y="206"/>
                    <a:pt x="228" y="209"/>
                    <a:pt x="228" y="206"/>
                  </a:cubicBezTo>
                  <a:cubicBezTo>
                    <a:pt x="227" y="202"/>
                    <a:pt x="227" y="202"/>
                    <a:pt x="227" y="202"/>
                  </a:cubicBezTo>
                  <a:cubicBezTo>
                    <a:pt x="231" y="202"/>
                    <a:pt x="231" y="202"/>
                    <a:pt x="235" y="198"/>
                  </a:cubicBezTo>
                  <a:cubicBezTo>
                    <a:pt x="235" y="198"/>
                    <a:pt x="235" y="198"/>
                    <a:pt x="235" y="198"/>
                  </a:cubicBezTo>
                  <a:cubicBezTo>
                    <a:pt x="235" y="198"/>
                    <a:pt x="239" y="197"/>
                    <a:pt x="243" y="196"/>
                  </a:cubicBezTo>
                  <a:cubicBezTo>
                    <a:pt x="247" y="196"/>
                    <a:pt x="247" y="196"/>
                    <a:pt x="247" y="196"/>
                  </a:cubicBezTo>
                  <a:cubicBezTo>
                    <a:pt x="251" y="195"/>
                    <a:pt x="251" y="195"/>
                    <a:pt x="251" y="199"/>
                  </a:cubicBezTo>
                  <a:cubicBezTo>
                    <a:pt x="255" y="198"/>
                    <a:pt x="255" y="198"/>
                    <a:pt x="259" y="198"/>
                  </a:cubicBezTo>
                  <a:cubicBezTo>
                    <a:pt x="259" y="194"/>
                    <a:pt x="259" y="194"/>
                    <a:pt x="259" y="194"/>
                  </a:cubicBezTo>
                  <a:cubicBezTo>
                    <a:pt x="259" y="194"/>
                    <a:pt x="259" y="194"/>
                    <a:pt x="259" y="194"/>
                  </a:cubicBezTo>
                  <a:cubicBezTo>
                    <a:pt x="262" y="190"/>
                    <a:pt x="263" y="194"/>
                    <a:pt x="267" y="193"/>
                  </a:cubicBezTo>
                  <a:cubicBezTo>
                    <a:pt x="266" y="189"/>
                    <a:pt x="266" y="189"/>
                    <a:pt x="271" y="192"/>
                  </a:cubicBezTo>
                  <a:cubicBezTo>
                    <a:pt x="275" y="192"/>
                    <a:pt x="278" y="188"/>
                    <a:pt x="282" y="191"/>
                  </a:cubicBezTo>
                  <a:cubicBezTo>
                    <a:pt x="282" y="191"/>
                    <a:pt x="282" y="191"/>
                    <a:pt x="282" y="191"/>
                  </a:cubicBezTo>
                  <a:cubicBezTo>
                    <a:pt x="286" y="190"/>
                    <a:pt x="286" y="190"/>
                    <a:pt x="286" y="190"/>
                  </a:cubicBezTo>
                  <a:cubicBezTo>
                    <a:pt x="291" y="193"/>
                    <a:pt x="291" y="193"/>
                    <a:pt x="291" y="193"/>
                  </a:cubicBezTo>
                  <a:cubicBezTo>
                    <a:pt x="291" y="197"/>
                    <a:pt x="295" y="196"/>
                    <a:pt x="295" y="196"/>
                  </a:cubicBezTo>
                  <a:cubicBezTo>
                    <a:pt x="299" y="195"/>
                    <a:pt x="299" y="195"/>
                    <a:pt x="300" y="199"/>
                  </a:cubicBezTo>
                  <a:cubicBezTo>
                    <a:pt x="304" y="198"/>
                    <a:pt x="304" y="198"/>
                    <a:pt x="308" y="198"/>
                  </a:cubicBezTo>
                  <a:cubicBezTo>
                    <a:pt x="324" y="199"/>
                    <a:pt x="324" y="199"/>
                    <a:pt x="324" y="199"/>
                  </a:cubicBezTo>
                  <a:cubicBezTo>
                    <a:pt x="320" y="196"/>
                    <a:pt x="320" y="196"/>
                    <a:pt x="320" y="196"/>
                  </a:cubicBezTo>
                  <a:cubicBezTo>
                    <a:pt x="315" y="193"/>
                    <a:pt x="315" y="193"/>
                    <a:pt x="315" y="193"/>
                  </a:cubicBezTo>
                  <a:cubicBezTo>
                    <a:pt x="315" y="193"/>
                    <a:pt x="315" y="193"/>
                    <a:pt x="315" y="193"/>
                  </a:cubicBezTo>
                  <a:cubicBezTo>
                    <a:pt x="315" y="190"/>
                    <a:pt x="315" y="190"/>
                    <a:pt x="314" y="186"/>
                  </a:cubicBezTo>
                  <a:cubicBezTo>
                    <a:pt x="314" y="183"/>
                    <a:pt x="310" y="183"/>
                    <a:pt x="313" y="179"/>
                  </a:cubicBezTo>
                  <a:cubicBezTo>
                    <a:pt x="313" y="175"/>
                    <a:pt x="317" y="175"/>
                    <a:pt x="316" y="171"/>
                  </a:cubicBezTo>
                  <a:cubicBezTo>
                    <a:pt x="320" y="167"/>
                    <a:pt x="323" y="163"/>
                    <a:pt x="323" y="163"/>
                  </a:cubicBezTo>
                  <a:cubicBezTo>
                    <a:pt x="326" y="159"/>
                    <a:pt x="330" y="155"/>
                    <a:pt x="333" y="151"/>
                  </a:cubicBezTo>
                  <a:cubicBezTo>
                    <a:pt x="333" y="151"/>
                    <a:pt x="337" y="150"/>
                    <a:pt x="337" y="147"/>
                  </a:cubicBezTo>
                  <a:cubicBezTo>
                    <a:pt x="337" y="147"/>
                    <a:pt x="341" y="146"/>
                    <a:pt x="340" y="143"/>
                  </a:cubicBezTo>
                  <a:cubicBezTo>
                    <a:pt x="340" y="143"/>
                    <a:pt x="344" y="142"/>
                    <a:pt x="348" y="141"/>
                  </a:cubicBezTo>
                  <a:cubicBezTo>
                    <a:pt x="348" y="141"/>
                    <a:pt x="348" y="141"/>
                    <a:pt x="348" y="138"/>
                  </a:cubicBezTo>
                  <a:cubicBezTo>
                    <a:pt x="352" y="137"/>
                    <a:pt x="352" y="137"/>
                    <a:pt x="352" y="137"/>
                  </a:cubicBezTo>
                  <a:cubicBezTo>
                    <a:pt x="347" y="131"/>
                    <a:pt x="347" y="131"/>
                    <a:pt x="347" y="131"/>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59" name="Freeform 29"/>
            <p:cNvSpPr>
              <a:spLocks/>
            </p:cNvSpPr>
            <p:nvPr/>
          </p:nvSpPr>
          <p:spPr bwMode="gray">
            <a:xfrm>
              <a:off x="7843838" y="3759200"/>
              <a:ext cx="368300" cy="214313"/>
            </a:xfrm>
            <a:custGeom>
              <a:avLst/>
              <a:gdLst>
                <a:gd name="T0" fmla="*/ 170 w 187"/>
                <a:gd name="T1" fmla="*/ 8 h 85"/>
                <a:gd name="T2" fmla="*/ 157 w 187"/>
                <a:gd name="T3" fmla="*/ 3 h 85"/>
                <a:gd name="T4" fmla="*/ 153 w 187"/>
                <a:gd name="T5" fmla="*/ 3 h 85"/>
                <a:gd name="T6" fmla="*/ 137 w 187"/>
                <a:gd name="T7" fmla="*/ 6 h 85"/>
                <a:gd name="T8" fmla="*/ 133 w 187"/>
                <a:gd name="T9" fmla="*/ 6 h 85"/>
                <a:gd name="T10" fmla="*/ 126 w 187"/>
                <a:gd name="T11" fmla="*/ 11 h 85"/>
                <a:gd name="T12" fmla="*/ 113 w 187"/>
                <a:gd name="T13" fmla="*/ 9 h 85"/>
                <a:gd name="T14" fmla="*/ 102 w 187"/>
                <a:gd name="T15" fmla="*/ 14 h 85"/>
                <a:gd name="T16" fmla="*/ 99 w 187"/>
                <a:gd name="T17" fmla="*/ 18 h 85"/>
                <a:gd name="T18" fmla="*/ 94 w 187"/>
                <a:gd name="T19" fmla="*/ 16 h 85"/>
                <a:gd name="T20" fmla="*/ 90 w 187"/>
                <a:gd name="T21" fmla="*/ 13 h 85"/>
                <a:gd name="T22" fmla="*/ 77 w 187"/>
                <a:gd name="T23" fmla="*/ 7 h 85"/>
                <a:gd name="T24" fmla="*/ 70 w 187"/>
                <a:gd name="T25" fmla="*/ 15 h 85"/>
                <a:gd name="T26" fmla="*/ 57 w 187"/>
                <a:gd name="T27" fmla="*/ 14 h 85"/>
                <a:gd name="T28" fmla="*/ 46 w 187"/>
                <a:gd name="T29" fmla="*/ 19 h 85"/>
                <a:gd name="T30" fmla="*/ 36 w 187"/>
                <a:gd name="T31" fmla="*/ 31 h 85"/>
                <a:gd name="T32" fmla="*/ 29 w 187"/>
                <a:gd name="T33" fmla="*/ 39 h 85"/>
                <a:gd name="T34" fmla="*/ 17 w 187"/>
                <a:gd name="T35" fmla="*/ 45 h 85"/>
                <a:gd name="T36" fmla="*/ 13 w 187"/>
                <a:gd name="T37" fmla="*/ 45 h 85"/>
                <a:gd name="T38" fmla="*/ 2 w 187"/>
                <a:gd name="T39" fmla="*/ 50 h 85"/>
                <a:gd name="T40" fmla="*/ 0 w 187"/>
                <a:gd name="T41" fmla="*/ 61 h 85"/>
                <a:gd name="T42" fmla="*/ 5 w 187"/>
                <a:gd name="T43" fmla="*/ 72 h 85"/>
                <a:gd name="T44" fmla="*/ 14 w 187"/>
                <a:gd name="T45" fmla="*/ 77 h 85"/>
                <a:gd name="T46" fmla="*/ 14 w 187"/>
                <a:gd name="T47" fmla="*/ 74 h 85"/>
                <a:gd name="T48" fmla="*/ 23 w 187"/>
                <a:gd name="T49" fmla="*/ 80 h 85"/>
                <a:gd name="T50" fmla="*/ 39 w 187"/>
                <a:gd name="T51" fmla="*/ 85 h 85"/>
                <a:gd name="T52" fmla="*/ 59 w 187"/>
                <a:gd name="T53" fmla="*/ 78 h 85"/>
                <a:gd name="T54" fmla="*/ 70 w 187"/>
                <a:gd name="T55" fmla="*/ 73 h 85"/>
                <a:gd name="T56" fmla="*/ 73 w 187"/>
                <a:gd name="T57" fmla="*/ 65 h 85"/>
                <a:gd name="T58" fmla="*/ 89 w 187"/>
                <a:gd name="T59" fmla="*/ 63 h 85"/>
                <a:gd name="T60" fmla="*/ 104 w 187"/>
                <a:gd name="T61" fmla="*/ 57 h 85"/>
                <a:gd name="T62" fmla="*/ 111 w 187"/>
                <a:gd name="T63" fmla="*/ 53 h 85"/>
                <a:gd name="T64" fmla="*/ 119 w 187"/>
                <a:gd name="T65" fmla="*/ 48 h 85"/>
                <a:gd name="T66" fmla="*/ 126 w 187"/>
                <a:gd name="T67" fmla="*/ 40 h 85"/>
                <a:gd name="T68" fmla="*/ 146 w 187"/>
                <a:gd name="T69" fmla="*/ 37 h 85"/>
                <a:gd name="T70" fmla="*/ 157 w 187"/>
                <a:gd name="T71" fmla="*/ 35 h 85"/>
                <a:gd name="T72" fmla="*/ 170 w 187"/>
                <a:gd name="T73" fmla="*/ 41 h 85"/>
                <a:gd name="T74" fmla="*/ 181 w 187"/>
                <a:gd name="T75" fmla="*/ 28 h 85"/>
                <a:gd name="T76" fmla="*/ 184 w 187"/>
                <a:gd name="T77" fmla="*/ 21 h 85"/>
                <a:gd name="T78" fmla="*/ 186 w 187"/>
                <a:gd name="T79" fmla="*/ 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85">
                  <a:moveTo>
                    <a:pt x="178" y="11"/>
                  </a:moveTo>
                  <a:cubicBezTo>
                    <a:pt x="174" y="11"/>
                    <a:pt x="174" y="8"/>
                    <a:pt x="170" y="8"/>
                  </a:cubicBezTo>
                  <a:cubicBezTo>
                    <a:pt x="166" y="9"/>
                    <a:pt x="166" y="9"/>
                    <a:pt x="165" y="5"/>
                  </a:cubicBezTo>
                  <a:cubicBezTo>
                    <a:pt x="165" y="2"/>
                    <a:pt x="161" y="2"/>
                    <a:pt x="157" y="3"/>
                  </a:cubicBezTo>
                  <a:cubicBezTo>
                    <a:pt x="157" y="3"/>
                    <a:pt x="157" y="3"/>
                    <a:pt x="157" y="3"/>
                  </a:cubicBezTo>
                  <a:cubicBezTo>
                    <a:pt x="157" y="3"/>
                    <a:pt x="157" y="3"/>
                    <a:pt x="153" y="3"/>
                  </a:cubicBezTo>
                  <a:cubicBezTo>
                    <a:pt x="152" y="0"/>
                    <a:pt x="149" y="4"/>
                    <a:pt x="145" y="5"/>
                  </a:cubicBezTo>
                  <a:cubicBezTo>
                    <a:pt x="141" y="5"/>
                    <a:pt x="140" y="2"/>
                    <a:pt x="137" y="6"/>
                  </a:cubicBezTo>
                  <a:cubicBezTo>
                    <a:pt x="137" y="6"/>
                    <a:pt x="137" y="2"/>
                    <a:pt x="133" y="6"/>
                  </a:cubicBezTo>
                  <a:cubicBezTo>
                    <a:pt x="133" y="6"/>
                    <a:pt x="133" y="6"/>
                    <a:pt x="133" y="6"/>
                  </a:cubicBezTo>
                  <a:cubicBezTo>
                    <a:pt x="133" y="6"/>
                    <a:pt x="133" y="6"/>
                    <a:pt x="133" y="6"/>
                  </a:cubicBezTo>
                  <a:cubicBezTo>
                    <a:pt x="130" y="10"/>
                    <a:pt x="130" y="10"/>
                    <a:pt x="126" y="11"/>
                  </a:cubicBezTo>
                  <a:cubicBezTo>
                    <a:pt x="126" y="11"/>
                    <a:pt x="125" y="7"/>
                    <a:pt x="121" y="8"/>
                  </a:cubicBezTo>
                  <a:cubicBezTo>
                    <a:pt x="121" y="8"/>
                    <a:pt x="117" y="9"/>
                    <a:pt x="113" y="9"/>
                  </a:cubicBezTo>
                  <a:cubicBezTo>
                    <a:pt x="109" y="10"/>
                    <a:pt x="109" y="10"/>
                    <a:pt x="109" y="10"/>
                  </a:cubicBezTo>
                  <a:cubicBezTo>
                    <a:pt x="110" y="13"/>
                    <a:pt x="106" y="14"/>
                    <a:pt x="102" y="14"/>
                  </a:cubicBezTo>
                  <a:cubicBezTo>
                    <a:pt x="102" y="18"/>
                    <a:pt x="102" y="18"/>
                    <a:pt x="102" y="18"/>
                  </a:cubicBezTo>
                  <a:cubicBezTo>
                    <a:pt x="99" y="18"/>
                    <a:pt x="99" y="18"/>
                    <a:pt x="99" y="18"/>
                  </a:cubicBezTo>
                  <a:cubicBezTo>
                    <a:pt x="95" y="19"/>
                    <a:pt x="91" y="23"/>
                    <a:pt x="91" y="20"/>
                  </a:cubicBezTo>
                  <a:cubicBezTo>
                    <a:pt x="94" y="16"/>
                    <a:pt x="94" y="16"/>
                    <a:pt x="94" y="16"/>
                  </a:cubicBezTo>
                  <a:cubicBezTo>
                    <a:pt x="94" y="16"/>
                    <a:pt x="94" y="16"/>
                    <a:pt x="90" y="16"/>
                  </a:cubicBezTo>
                  <a:cubicBezTo>
                    <a:pt x="90" y="13"/>
                    <a:pt x="90" y="13"/>
                    <a:pt x="90" y="13"/>
                  </a:cubicBezTo>
                  <a:cubicBezTo>
                    <a:pt x="86" y="13"/>
                    <a:pt x="86" y="13"/>
                    <a:pt x="85" y="10"/>
                  </a:cubicBezTo>
                  <a:cubicBezTo>
                    <a:pt x="82" y="14"/>
                    <a:pt x="80" y="3"/>
                    <a:pt x="77" y="7"/>
                  </a:cubicBezTo>
                  <a:cubicBezTo>
                    <a:pt x="73" y="11"/>
                    <a:pt x="73" y="11"/>
                    <a:pt x="73" y="11"/>
                  </a:cubicBezTo>
                  <a:cubicBezTo>
                    <a:pt x="69" y="12"/>
                    <a:pt x="70" y="15"/>
                    <a:pt x="70" y="15"/>
                  </a:cubicBezTo>
                  <a:cubicBezTo>
                    <a:pt x="66" y="16"/>
                    <a:pt x="62" y="17"/>
                    <a:pt x="62" y="17"/>
                  </a:cubicBezTo>
                  <a:cubicBezTo>
                    <a:pt x="61" y="13"/>
                    <a:pt x="61" y="13"/>
                    <a:pt x="57" y="14"/>
                  </a:cubicBezTo>
                  <a:cubicBezTo>
                    <a:pt x="57" y="14"/>
                    <a:pt x="53" y="14"/>
                    <a:pt x="50" y="15"/>
                  </a:cubicBezTo>
                  <a:cubicBezTo>
                    <a:pt x="46" y="19"/>
                    <a:pt x="46" y="19"/>
                    <a:pt x="46" y="19"/>
                  </a:cubicBezTo>
                  <a:cubicBezTo>
                    <a:pt x="47" y="22"/>
                    <a:pt x="39" y="23"/>
                    <a:pt x="35" y="28"/>
                  </a:cubicBezTo>
                  <a:cubicBezTo>
                    <a:pt x="36" y="31"/>
                    <a:pt x="36" y="31"/>
                    <a:pt x="36" y="31"/>
                  </a:cubicBezTo>
                  <a:cubicBezTo>
                    <a:pt x="36" y="35"/>
                    <a:pt x="36" y="35"/>
                    <a:pt x="32" y="35"/>
                  </a:cubicBezTo>
                  <a:cubicBezTo>
                    <a:pt x="28" y="36"/>
                    <a:pt x="33" y="39"/>
                    <a:pt x="29" y="39"/>
                  </a:cubicBezTo>
                  <a:cubicBezTo>
                    <a:pt x="29" y="39"/>
                    <a:pt x="29" y="43"/>
                    <a:pt x="25" y="43"/>
                  </a:cubicBezTo>
                  <a:cubicBezTo>
                    <a:pt x="25" y="43"/>
                    <a:pt x="21" y="44"/>
                    <a:pt x="17" y="45"/>
                  </a:cubicBezTo>
                  <a:cubicBezTo>
                    <a:pt x="17" y="45"/>
                    <a:pt x="17" y="45"/>
                    <a:pt x="17" y="45"/>
                  </a:cubicBezTo>
                  <a:cubicBezTo>
                    <a:pt x="17" y="45"/>
                    <a:pt x="17" y="45"/>
                    <a:pt x="13" y="45"/>
                  </a:cubicBezTo>
                  <a:cubicBezTo>
                    <a:pt x="10" y="46"/>
                    <a:pt x="10" y="46"/>
                    <a:pt x="10" y="46"/>
                  </a:cubicBezTo>
                  <a:cubicBezTo>
                    <a:pt x="6" y="46"/>
                    <a:pt x="6" y="46"/>
                    <a:pt x="2" y="50"/>
                  </a:cubicBezTo>
                  <a:cubicBezTo>
                    <a:pt x="3" y="54"/>
                    <a:pt x="3" y="54"/>
                    <a:pt x="3" y="54"/>
                  </a:cubicBezTo>
                  <a:cubicBezTo>
                    <a:pt x="3" y="57"/>
                    <a:pt x="0" y="61"/>
                    <a:pt x="0" y="61"/>
                  </a:cubicBezTo>
                  <a:cubicBezTo>
                    <a:pt x="0" y="65"/>
                    <a:pt x="0" y="65"/>
                    <a:pt x="1" y="69"/>
                  </a:cubicBezTo>
                  <a:cubicBezTo>
                    <a:pt x="5" y="68"/>
                    <a:pt x="5" y="72"/>
                    <a:pt x="5" y="72"/>
                  </a:cubicBezTo>
                  <a:cubicBezTo>
                    <a:pt x="10" y="74"/>
                    <a:pt x="10" y="74"/>
                    <a:pt x="10" y="74"/>
                  </a:cubicBezTo>
                  <a:cubicBezTo>
                    <a:pt x="10" y="78"/>
                    <a:pt x="14" y="77"/>
                    <a:pt x="14" y="77"/>
                  </a:cubicBezTo>
                  <a:cubicBezTo>
                    <a:pt x="14" y="74"/>
                    <a:pt x="10" y="74"/>
                    <a:pt x="9" y="71"/>
                  </a:cubicBezTo>
                  <a:cubicBezTo>
                    <a:pt x="10" y="74"/>
                    <a:pt x="14" y="74"/>
                    <a:pt x="14" y="74"/>
                  </a:cubicBezTo>
                  <a:cubicBezTo>
                    <a:pt x="14" y="77"/>
                    <a:pt x="22" y="76"/>
                    <a:pt x="18" y="77"/>
                  </a:cubicBezTo>
                  <a:cubicBezTo>
                    <a:pt x="18" y="77"/>
                    <a:pt x="22" y="76"/>
                    <a:pt x="23" y="80"/>
                  </a:cubicBezTo>
                  <a:cubicBezTo>
                    <a:pt x="23" y="80"/>
                    <a:pt x="26" y="79"/>
                    <a:pt x="27" y="83"/>
                  </a:cubicBezTo>
                  <a:cubicBezTo>
                    <a:pt x="31" y="82"/>
                    <a:pt x="35" y="85"/>
                    <a:pt x="39" y="85"/>
                  </a:cubicBezTo>
                  <a:cubicBezTo>
                    <a:pt x="43" y="80"/>
                    <a:pt x="47" y="83"/>
                    <a:pt x="51" y="83"/>
                  </a:cubicBezTo>
                  <a:cubicBezTo>
                    <a:pt x="55" y="82"/>
                    <a:pt x="59" y="78"/>
                    <a:pt x="59" y="78"/>
                  </a:cubicBezTo>
                  <a:cubicBezTo>
                    <a:pt x="63" y="78"/>
                    <a:pt x="63" y="78"/>
                    <a:pt x="67" y="77"/>
                  </a:cubicBezTo>
                  <a:cubicBezTo>
                    <a:pt x="67" y="77"/>
                    <a:pt x="71" y="77"/>
                    <a:pt x="70" y="73"/>
                  </a:cubicBezTo>
                  <a:cubicBezTo>
                    <a:pt x="70" y="73"/>
                    <a:pt x="66" y="74"/>
                    <a:pt x="66" y="70"/>
                  </a:cubicBezTo>
                  <a:cubicBezTo>
                    <a:pt x="69" y="66"/>
                    <a:pt x="69" y="66"/>
                    <a:pt x="73" y="65"/>
                  </a:cubicBezTo>
                  <a:cubicBezTo>
                    <a:pt x="77" y="65"/>
                    <a:pt x="81" y="64"/>
                    <a:pt x="81" y="64"/>
                  </a:cubicBezTo>
                  <a:cubicBezTo>
                    <a:pt x="85" y="64"/>
                    <a:pt x="89" y="63"/>
                    <a:pt x="89" y="63"/>
                  </a:cubicBezTo>
                  <a:cubicBezTo>
                    <a:pt x="92" y="59"/>
                    <a:pt x="92" y="55"/>
                    <a:pt x="96" y="55"/>
                  </a:cubicBezTo>
                  <a:cubicBezTo>
                    <a:pt x="100" y="58"/>
                    <a:pt x="100" y="58"/>
                    <a:pt x="104" y="57"/>
                  </a:cubicBezTo>
                  <a:cubicBezTo>
                    <a:pt x="105" y="61"/>
                    <a:pt x="108" y="57"/>
                    <a:pt x="108" y="57"/>
                  </a:cubicBezTo>
                  <a:cubicBezTo>
                    <a:pt x="112" y="56"/>
                    <a:pt x="111" y="53"/>
                    <a:pt x="111" y="53"/>
                  </a:cubicBezTo>
                  <a:cubicBezTo>
                    <a:pt x="115" y="52"/>
                    <a:pt x="115" y="52"/>
                    <a:pt x="119" y="51"/>
                  </a:cubicBezTo>
                  <a:cubicBezTo>
                    <a:pt x="119" y="48"/>
                    <a:pt x="119" y="48"/>
                    <a:pt x="119" y="48"/>
                  </a:cubicBezTo>
                  <a:cubicBezTo>
                    <a:pt x="118" y="44"/>
                    <a:pt x="122" y="44"/>
                    <a:pt x="122" y="40"/>
                  </a:cubicBezTo>
                  <a:cubicBezTo>
                    <a:pt x="126" y="40"/>
                    <a:pt x="126" y="40"/>
                    <a:pt x="126" y="40"/>
                  </a:cubicBezTo>
                  <a:cubicBezTo>
                    <a:pt x="130" y="39"/>
                    <a:pt x="134" y="39"/>
                    <a:pt x="138" y="38"/>
                  </a:cubicBezTo>
                  <a:cubicBezTo>
                    <a:pt x="142" y="41"/>
                    <a:pt x="142" y="41"/>
                    <a:pt x="146" y="37"/>
                  </a:cubicBezTo>
                  <a:cubicBezTo>
                    <a:pt x="150" y="36"/>
                    <a:pt x="150" y="36"/>
                    <a:pt x="150" y="36"/>
                  </a:cubicBezTo>
                  <a:cubicBezTo>
                    <a:pt x="153" y="36"/>
                    <a:pt x="153" y="36"/>
                    <a:pt x="157" y="35"/>
                  </a:cubicBezTo>
                  <a:cubicBezTo>
                    <a:pt x="158" y="39"/>
                    <a:pt x="158" y="39"/>
                    <a:pt x="162" y="38"/>
                  </a:cubicBezTo>
                  <a:cubicBezTo>
                    <a:pt x="162" y="42"/>
                    <a:pt x="167" y="45"/>
                    <a:pt x="170" y="41"/>
                  </a:cubicBezTo>
                  <a:cubicBezTo>
                    <a:pt x="174" y="36"/>
                    <a:pt x="178" y="39"/>
                    <a:pt x="177" y="32"/>
                  </a:cubicBezTo>
                  <a:cubicBezTo>
                    <a:pt x="177" y="29"/>
                    <a:pt x="181" y="28"/>
                    <a:pt x="181" y="28"/>
                  </a:cubicBezTo>
                  <a:cubicBezTo>
                    <a:pt x="180" y="25"/>
                    <a:pt x="180" y="25"/>
                    <a:pt x="184" y="21"/>
                  </a:cubicBezTo>
                  <a:cubicBezTo>
                    <a:pt x="184" y="21"/>
                    <a:pt x="180" y="21"/>
                    <a:pt x="184" y="21"/>
                  </a:cubicBezTo>
                  <a:cubicBezTo>
                    <a:pt x="183" y="17"/>
                    <a:pt x="183" y="17"/>
                    <a:pt x="183" y="17"/>
                  </a:cubicBezTo>
                  <a:cubicBezTo>
                    <a:pt x="187" y="13"/>
                    <a:pt x="187" y="13"/>
                    <a:pt x="186" y="9"/>
                  </a:cubicBezTo>
                  <a:cubicBezTo>
                    <a:pt x="182" y="10"/>
                    <a:pt x="182" y="10"/>
                    <a:pt x="178" y="11"/>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60" name="Freeform 30"/>
            <p:cNvSpPr>
              <a:spLocks/>
            </p:cNvSpPr>
            <p:nvPr/>
          </p:nvSpPr>
          <p:spPr bwMode="gray">
            <a:xfrm>
              <a:off x="7820025" y="3848100"/>
              <a:ext cx="438150" cy="309563"/>
            </a:xfrm>
            <a:custGeom>
              <a:avLst/>
              <a:gdLst>
                <a:gd name="T0" fmla="*/ 214 w 222"/>
                <a:gd name="T1" fmla="*/ 12 h 123"/>
                <a:gd name="T2" fmla="*/ 201 w 222"/>
                <a:gd name="T3" fmla="*/ 6 h 123"/>
                <a:gd name="T4" fmla="*/ 192 w 222"/>
                <a:gd name="T5" fmla="*/ 1 h 123"/>
                <a:gd name="T6" fmla="*/ 181 w 222"/>
                <a:gd name="T7" fmla="*/ 6 h 123"/>
                <a:gd name="T8" fmla="*/ 172 w 222"/>
                <a:gd name="T9" fmla="*/ 3 h 123"/>
                <a:gd name="T10" fmla="*/ 164 w 222"/>
                <a:gd name="T11" fmla="*/ 1 h 123"/>
                <a:gd name="T12" fmla="*/ 160 w 222"/>
                <a:gd name="T13" fmla="*/ 2 h 123"/>
                <a:gd name="T14" fmla="*/ 144 w 222"/>
                <a:gd name="T15" fmla="*/ 4 h 123"/>
                <a:gd name="T16" fmla="*/ 137 w 222"/>
                <a:gd name="T17" fmla="*/ 9 h 123"/>
                <a:gd name="T18" fmla="*/ 130 w 222"/>
                <a:gd name="T19" fmla="*/ 17 h 123"/>
                <a:gd name="T20" fmla="*/ 122 w 222"/>
                <a:gd name="T21" fmla="*/ 21 h 123"/>
                <a:gd name="T22" fmla="*/ 111 w 222"/>
                <a:gd name="T23" fmla="*/ 23 h 123"/>
                <a:gd name="T24" fmla="*/ 103 w 222"/>
                <a:gd name="T25" fmla="*/ 28 h 123"/>
                <a:gd name="T26" fmla="*/ 91 w 222"/>
                <a:gd name="T27" fmla="*/ 29 h 123"/>
                <a:gd name="T28" fmla="*/ 80 w 222"/>
                <a:gd name="T29" fmla="*/ 35 h 123"/>
                <a:gd name="T30" fmla="*/ 85 w 222"/>
                <a:gd name="T31" fmla="*/ 41 h 123"/>
                <a:gd name="T32" fmla="*/ 69 w 222"/>
                <a:gd name="T33" fmla="*/ 43 h 123"/>
                <a:gd name="T34" fmla="*/ 46 w 222"/>
                <a:gd name="T35" fmla="*/ 47 h 123"/>
                <a:gd name="T36" fmla="*/ 33 w 222"/>
                <a:gd name="T37" fmla="*/ 41 h 123"/>
                <a:gd name="T38" fmla="*/ 22 w 222"/>
                <a:gd name="T39" fmla="*/ 47 h 123"/>
                <a:gd name="T40" fmla="*/ 26 w 222"/>
                <a:gd name="T41" fmla="*/ 53 h 123"/>
                <a:gd name="T42" fmla="*/ 15 w 222"/>
                <a:gd name="T43" fmla="*/ 55 h 123"/>
                <a:gd name="T44" fmla="*/ 3 w 222"/>
                <a:gd name="T45" fmla="*/ 57 h 123"/>
                <a:gd name="T46" fmla="*/ 12 w 222"/>
                <a:gd name="T47" fmla="*/ 66 h 123"/>
                <a:gd name="T48" fmla="*/ 9 w 222"/>
                <a:gd name="T49" fmla="*/ 74 h 123"/>
                <a:gd name="T50" fmla="*/ 10 w 222"/>
                <a:gd name="T51" fmla="*/ 77 h 123"/>
                <a:gd name="T52" fmla="*/ 10 w 222"/>
                <a:gd name="T53" fmla="*/ 81 h 123"/>
                <a:gd name="T54" fmla="*/ 6 w 222"/>
                <a:gd name="T55" fmla="*/ 81 h 123"/>
                <a:gd name="T56" fmla="*/ 7 w 222"/>
                <a:gd name="T57" fmla="*/ 88 h 123"/>
                <a:gd name="T58" fmla="*/ 12 w 222"/>
                <a:gd name="T59" fmla="*/ 95 h 123"/>
                <a:gd name="T60" fmla="*/ 22 w 222"/>
                <a:gd name="T61" fmla="*/ 104 h 123"/>
                <a:gd name="T62" fmla="*/ 35 w 222"/>
                <a:gd name="T63" fmla="*/ 110 h 123"/>
                <a:gd name="T64" fmla="*/ 43 w 222"/>
                <a:gd name="T65" fmla="*/ 112 h 123"/>
                <a:gd name="T66" fmla="*/ 47 w 222"/>
                <a:gd name="T67" fmla="*/ 115 h 123"/>
                <a:gd name="T68" fmla="*/ 48 w 222"/>
                <a:gd name="T69" fmla="*/ 118 h 123"/>
                <a:gd name="T70" fmla="*/ 56 w 222"/>
                <a:gd name="T71" fmla="*/ 117 h 123"/>
                <a:gd name="T72" fmla="*/ 65 w 222"/>
                <a:gd name="T73" fmla="*/ 123 h 123"/>
                <a:gd name="T74" fmla="*/ 73 w 222"/>
                <a:gd name="T75" fmla="*/ 122 h 123"/>
                <a:gd name="T76" fmla="*/ 88 w 222"/>
                <a:gd name="T77" fmla="*/ 120 h 123"/>
                <a:gd name="T78" fmla="*/ 99 w 222"/>
                <a:gd name="T79" fmla="*/ 111 h 123"/>
                <a:gd name="T80" fmla="*/ 107 w 222"/>
                <a:gd name="T81" fmla="*/ 110 h 123"/>
                <a:gd name="T82" fmla="*/ 115 w 222"/>
                <a:gd name="T83" fmla="*/ 109 h 123"/>
                <a:gd name="T84" fmla="*/ 118 w 222"/>
                <a:gd name="T85" fmla="*/ 105 h 123"/>
                <a:gd name="T86" fmla="*/ 122 w 222"/>
                <a:gd name="T87" fmla="*/ 101 h 123"/>
                <a:gd name="T88" fmla="*/ 134 w 222"/>
                <a:gd name="T89" fmla="*/ 99 h 123"/>
                <a:gd name="T90" fmla="*/ 145 w 222"/>
                <a:gd name="T91" fmla="*/ 97 h 123"/>
                <a:gd name="T92" fmla="*/ 153 w 222"/>
                <a:gd name="T93" fmla="*/ 96 h 123"/>
                <a:gd name="T94" fmla="*/ 161 w 222"/>
                <a:gd name="T95" fmla="*/ 95 h 123"/>
                <a:gd name="T96" fmla="*/ 176 w 222"/>
                <a:gd name="T97" fmla="*/ 86 h 123"/>
                <a:gd name="T98" fmla="*/ 179 w 222"/>
                <a:gd name="T99" fmla="*/ 82 h 123"/>
                <a:gd name="T100" fmla="*/ 178 w 222"/>
                <a:gd name="T101" fmla="*/ 75 h 123"/>
                <a:gd name="T102" fmla="*/ 186 w 222"/>
                <a:gd name="T103" fmla="*/ 70 h 123"/>
                <a:gd name="T104" fmla="*/ 185 w 222"/>
                <a:gd name="T105" fmla="*/ 63 h 123"/>
                <a:gd name="T106" fmla="*/ 188 w 222"/>
                <a:gd name="T107" fmla="*/ 55 h 123"/>
                <a:gd name="T108" fmla="*/ 191 w 222"/>
                <a:gd name="T109" fmla="*/ 48 h 123"/>
                <a:gd name="T110" fmla="*/ 193 w 222"/>
                <a:gd name="T111" fmla="*/ 40 h 123"/>
                <a:gd name="T112" fmla="*/ 200 w 222"/>
                <a:gd name="T113" fmla="*/ 32 h 123"/>
                <a:gd name="T114" fmla="*/ 204 w 222"/>
                <a:gd name="T115" fmla="*/ 28 h 123"/>
                <a:gd name="T116" fmla="*/ 211 w 222"/>
                <a:gd name="T117" fmla="*/ 23 h 123"/>
                <a:gd name="T118" fmla="*/ 219 w 222"/>
                <a:gd name="T119" fmla="*/ 18 h 123"/>
                <a:gd name="T120" fmla="*/ 217 w 222"/>
                <a:gd name="T121" fmla="*/ 1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123">
                  <a:moveTo>
                    <a:pt x="217" y="11"/>
                  </a:moveTo>
                  <a:cubicBezTo>
                    <a:pt x="217" y="11"/>
                    <a:pt x="217" y="11"/>
                    <a:pt x="214" y="12"/>
                  </a:cubicBezTo>
                  <a:cubicBezTo>
                    <a:pt x="210" y="12"/>
                    <a:pt x="209" y="9"/>
                    <a:pt x="205" y="6"/>
                  </a:cubicBezTo>
                  <a:cubicBezTo>
                    <a:pt x="201" y="6"/>
                    <a:pt x="201" y="6"/>
                    <a:pt x="201" y="6"/>
                  </a:cubicBezTo>
                  <a:cubicBezTo>
                    <a:pt x="196" y="4"/>
                    <a:pt x="196" y="4"/>
                    <a:pt x="196" y="4"/>
                  </a:cubicBezTo>
                  <a:cubicBezTo>
                    <a:pt x="196" y="4"/>
                    <a:pt x="196" y="0"/>
                    <a:pt x="192" y="1"/>
                  </a:cubicBezTo>
                  <a:cubicBezTo>
                    <a:pt x="192" y="4"/>
                    <a:pt x="192" y="4"/>
                    <a:pt x="188" y="5"/>
                  </a:cubicBezTo>
                  <a:cubicBezTo>
                    <a:pt x="184" y="5"/>
                    <a:pt x="184" y="5"/>
                    <a:pt x="181" y="6"/>
                  </a:cubicBezTo>
                  <a:cubicBezTo>
                    <a:pt x="177" y="6"/>
                    <a:pt x="177" y="6"/>
                    <a:pt x="177" y="6"/>
                  </a:cubicBezTo>
                  <a:cubicBezTo>
                    <a:pt x="176" y="3"/>
                    <a:pt x="176" y="3"/>
                    <a:pt x="172" y="3"/>
                  </a:cubicBezTo>
                  <a:cubicBezTo>
                    <a:pt x="168" y="0"/>
                    <a:pt x="168" y="0"/>
                    <a:pt x="168" y="0"/>
                  </a:cubicBezTo>
                  <a:cubicBezTo>
                    <a:pt x="164" y="1"/>
                    <a:pt x="164" y="1"/>
                    <a:pt x="164" y="1"/>
                  </a:cubicBezTo>
                  <a:cubicBezTo>
                    <a:pt x="164" y="1"/>
                    <a:pt x="164" y="1"/>
                    <a:pt x="164" y="1"/>
                  </a:cubicBezTo>
                  <a:cubicBezTo>
                    <a:pt x="160" y="5"/>
                    <a:pt x="160" y="2"/>
                    <a:pt x="160" y="2"/>
                  </a:cubicBezTo>
                  <a:cubicBezTo>
                    <a:pt x="160" y="2"/>
                    <a:pt x="160" y="2"/>
                    <a:pt x="156" y="2"/>
                  </a:cubicBezTo>
                  <a:cubicBezTo>
                    <a:pt x="156" y="6"/>
                    <a:pt x="148" y="3"/>
                    <a:pt x="144" y="4"/>
                  </a:cubicBezTo>
                  <a:cubicBezTo>
                    <a:pt x="144" y="4"/>
                    <a:pt x="140" y="4"/>
                    <a:pt x="136" y="5"/>
                  </a:cubicBezTo>
                  <a:cubicBezTo>
                    <a:pt x="137" y="9"/>
                    <a:pt x="137" y="9"/>
                    <a:pt x="137" y="9"/>
                  </a:cubicBezTo>
                  <a:cubicBezTo>
                    <a:pt x="133" y="9"/>
                    <a:pt x="133" y="13"/>
                    <a:pt x="134" y="16"/>
                  </a:cubicBezTo>
                  <a:cubicBezTo>
                    <a:pt x="130" y="17"/>
                    <a:pt x="130" y="17"/>
                    <a:pt x="130" y="17"/>
                  </a:cubicBezTo>
                  <a:cubicBezTo>
                    <a:pt x="126" y="17"/>
                    <a:pt x="126" y="17"/>
                    <a:pt x="126" y="17"/>
                  </a:cubicBezTo>
                  <a:cubicBezTo>
                    <a:pt x="126" y="21"/>
                    <a:pt x="122" y="21"/>
                    <a:pt x="122" y="21"/>
                  </a:cubicBezTo>
                  <a:cubicBezTo>
                    <a:pt x="119" y="22"/>
                    <a:pt x="119" y="22"/>
                    <a:pt x="119" y="22"/>
                  </a:cubicBezTo>
                  <a:cubicBezTo>
                    <a:pt x="115" y="22"/>
                    <a:pt x="115" y="22"/>
                    <a:pt x="111" y="23"/>
                  </a:cubicBezTo>
                  <a:cubicBezTo>
                    <a:pt x="106" y="20"/>
                    <a:pt x="106" y="20"/>
                    <a:pt x="107" y="24"/>
                  </a:cubicBezTo>
                  <a:cubicBezTo>
                    <a:pt x="103" y="24"/>
                    <a:pt x="103" y="28"/>
                    <a:pt x="103" y="28"/>
                  </a:cubicBezTo>
                  <a:cubicBezTo>
                    <a:pt x="99" y="28"/>
                    <a:pt x="99" y="28"/>
                    <a:pt x="95" y="29"/>
                  </a:cubicBezTo>
                  <a:cubicBezTo>
                    <a:pt x="91" y="29"/>
                    <a:pt x="91" y="29"/>
                    <a:pt x="91" y="29"/>
                  </a:cubicBezTo>
                  <a:cubicBezTo>
                    <a:pt x="87" y="30"/>
                    <a:pt x="84" y="31"/>
                    <a:pt x="84" y="34"/>
                  </a:cubicBezTo>
                  <a:cubicBezTo>
                    <a:pt x="84" y="34"/>
                    <a:pt x="84" y="34"/>
                    <a:pt x="80" y="35"/>
                  </a:cubicBezTo>
                  <a:cubicBezTo>
                    <a:pt x="81" y="38"/>
                    <a:pt x="81" y="38"/>
                    <a:pt x="81" y="38"/>
                  </a:cubicBezTo>
                  <a:cubicBezTo>
                    <a:pt x="85" y="38"/>
                    <a:pt x="85" y="41"/>
                    <a:pt x="85" y="41"/>
                  </a:cubicBezTo>
                  <a:cubicBezTo>
                    <a:pt x="81" y="42"/>
                    <a:pt x="81" y="42"/>
                    <a:pt x="81" y="42"/>
                  </a:cubicBezTo>
                  <a:cubicBezTo>
                    <a:pt x="78" y="46"/>
                    <a:pt x="73" y="43"/>
                    <a:pt x="69" y="43"/>
                  </a:cubicBezTo>
                  <a:cubicBezTo>
                    <a:pt x="66" y="48"/>
                    <a:pt x="61" y="45"/>
                    <a:pt x="57" y="45"/>
                  </a:cubicBezTo>
                  <a:cubicBezTo>
                    <a:pt x="54" y="46"/>
                    <a:pt x="50" y="50"/>
                    <a:pt x="46" y="47"/>
                  </a:cubicBezTo>
                  <a:cubicBezTo>
                    <a:pt x="46" y="47"/>
                    <a:pt x="42" y="47"/>
                    <a:pt x="37" y="44"/>
                  </a:cubicBezTo>
                  <a:cubicBezTo>
                    <a:pt x="37" y="41"/>
                    <a:pt x="33" y="41"/>
                    <a:pt x="33" y="41"/>
                  </a:cubicBezTo>
                  <a:cubicBezTo>
                    <a:pt x="29" y="42"/>
                    <a:pt x="25" y="43"/>
                    <a:pt x="25" y="43"/>
                  </a:cubicBezTo>
                  <a:cubicBezTo>
                    <a:pt x="25" y="46"/>
                    <a:pt x="25" y="46"/>
                    <a:pt x="22" y="47"/>
                  </a:cubicBezTo>
                  <a:cubicBezTo>
                    <a:pt x="22" y="50"/>
                    <a:pt x="26" y="50"/>
                    <a:pt x="26" y="50"/>
                  </a:cubicBezTo>
                  <a:cubicBezTo>
                    <a:pt x="26" y="53"/>
                    <a:pt x="26" y="53"/>
                    <a:pt x="26" y="53"/>
                  </a:cubicBezTo>
                  <a:cubicBezTo>
                    <a:pt x="19" y="54"/>
                    <a:pt x="19" y="54"/>
                    <a:pt x="19" y="54"/>
                  </a:cubicBezTo>
                  <a:cubicBezTo>
                    <a:pt x="19" y="58"/>
                    <a:pt x="15" y="55"/>
                    <a:pt x="15" y="55"/>
                  </a:cubicBezTo>
                  <a:cubicBezTo>
                    <a:pt x="15" y="55"/>
                    <a:pt x="6" y="52"/>
                    <a:pt x="7" y="56"/>
                  </a:cubicBezTo>
                  <a:cubicBezTo>
                    <a:pt x="11" y="55"/>
                    <a:pt x="7" y="56"/>
                    <a:pt x="3" y="57"/>
                  </a:cubicBezTo>
                  <a:cubicBezTo>
                    <a:pt x="7" y="60"/>
                    <a:pt x="11" y="59"/>
                    <a:pt x="15" y="58"/>
                  </a:cubicBezTo>
                  <a:cubicBezTo>
                    <a:pt x="16" y="62"/>
                    <a:pt x="16" y="62"/>
                    <a:pt x="12" y="66"/>
                  </a:cubicBezTo>
                  <a:cubicBezTo>
                    <a:pt x="12" y="66"/>
                    <a:pt x="4" y="67"/>
                    <a:pt x="9" y="70"/>
                  </a:cubicBezTo>
                  <a:cubicBezTo>
                    <a:pt x="9" y="74"/>
                    <a:pt x="9" y="74"/>
                    <a:pt x="9" y="74"/>
                  </a:cubicBezTo>
                  <a:cubicBezTo>
                    <a:pt x="10" y="77"/>
                    <a:pt x="10" y="77"/>
                    <a:pt x="10" y="77"/>
                  </a:cubicBezTo>
                  <a:cubicBezTo>
                    <a:pt x="10" y="77"/>
                    <a:pt x="14" y="77"/>
                    <a:pt x="10" y="77"/>
                  </a:cubicBezTo>
                  <a:cubicBezTo>
                    <a:pt x="10" y="81"/>
                    <a:pt x="10" y="81"/>
                    <a:pt x="10" y="81"/>
                  </a:cubicBezTo>
                  <a:cubicBezTo>
                    <a:pt x="10" y="81"/>
                    <a:pt x="10" y="81"/>
                    <a:pt x="10" y="81"/>
                  </a:cubicBezTo>
                  <a:cubicBezTo>
                    <a:pt x="10" y="81"/>
                    <a:pt x="10" y="81"/>
                    <a:pt x="10" y="81"/>
                  </a:cubicBezTo>
                  <a:cubicBezTo>
                    <a:pt x="11" y="84"/>
                    <a:pt x="7" y="85"/>
                    <a:pt x="6" y="81"/>
                  </a:cubicBezTo>
                  <a:cubicBezTo>
                    <a:pt x="3" y="85"/>
                    <a:pt x="3" y="89"/>
                    <a:pt x="0" y="89"/>
                  </a:cubicBezTo>
                  <a:cubicBezTo>
                    <a:pt x="3" y="89"/>
                    <a:pt x="3" y="89"/>
                    <a:pt x="7" y="88"/>
                  </a:cubicBezTo>
                  <a:cubicBezTo>
                    <a:pt x="8" y="92"/>
                    <a:pt x="8" y="92"/>
                    <a:pt x="8" y="92"/>
                  </a:cubicBezTo>
                  <a:cubicBezTo>
                    <a:pt x="8" y="95"/>
                    <a:pt x="12" y="95"/>
                    <a:pt x="12" y="95"/>
                  </a:cubicBezTo>
                  <a:cubicBezTo>
                    <a:pt x="8" y="95"/>
                    <a:pt x="13" y="98"/>
                    <a:pt x="17" y="98"/>
                  </a:cubicBezTo>
                  <a:cubicBezTo>
                    <a:pt x="17" y="101"/>
                    <a:pt x="21" y="101"/>
                    <a:pt x="22" y="104"/>
                  </a:cubicBezTo>
                  <a:cubicBezTo>
                    <a:pt x="26" y="104"/>
                    <a:pt x="26" y="104"/>
                    <a:pt x="30" y="107"/>
                  </a:cubicBezTo>
                  <a:cubicBezTo>
                    <a:pt x="31" y="110"/>
                    <a:pt x="35" y="110"/>
                    <a:pt x="35" y="110"/>
                  </a:cubicBezTo>
                  <a:cubicBezTo>
                    <a:pt x="39" y="109"/>
                    <a:pt x="39" y="113"/>
                    <a:pt x="43" y="112"/>
                  </a:cubicBezTo>
                  <a:cubicBezTo>
                    <a:pt x="43" y="112"/>
                    <a:pt x="43" y="112"/>
                    <a:pt x="43" y="112"/>
                  </a:cubicBezTo>
                  <a:cubicBezTo>
                    <a:pt x="43" y="112"/>
                    <a:pt x="43" y="112"/>
                    <a:pt x="43" y="112"/>
                  </a:cubicBezTo>
                  <a:cubicBezTo>
                    <a:pt x="43" y="112"/>
                    <a:pt x="44" y="116"/>
                    <a:pt x="47" y="115"/>
                  </a:cubicBezTo>
                  <a:cubicBezTo>
                    <a:pt x="44" y="116"/>
                    <a:pt x="47" y="115"/>
                    <a:pt x="48" y="118"/>
                  </a:cubicBezTo>
                  <a:cubicBezTo>
                    <a:pt x="47" y="115"/>
                    <a:pt x="52" y="118"/>
                    <a:pt x="48" y="118"/>
                  </a:cubicBezTo>
                  <a:cubicBezTo>
                    <a:pt x="52" y="118"/>
                    <a:pt x="52" y="118"/>
                    <a:pt x="52" y="118"/>
                  </a:cubicBezTo>
                  <a:cubicBezTo>
                    <a:pt x="56" y="117"/>
                    <a:pt x="56" y="117"/>
                    <a:pt x="56" y="117"/>
                  </a:cubicBezTo>
                  <a:cubicBezTo>
                    <a:pt x="60" y="120"/>
                    <a:pt x="60" y="120"/>
                    <a:pt x="64" y="120"/>
                  </a:cubicBezTo>
                  <a:cubicBezTo>
                    <a:pt x="64" y="120"/>
                    <a:pt x="64" y="120"/>
                    <a:pt x="65" y="123"/>
                  </a:cubicBezTo>
                  <a:cubicBezTo>
                    <a:pt x="69" y="123"/>
                    <a:pt x="65" y="123"/>
                    <a:pt x="69" y="123"/>
                  </a:cubicBezTo>
                  <a:cubicBezTo>
                    <a:pt x="73" y="122"/>
                    <a:pt x="73" y="122"/>
                    <a:pt x="73" y="122"/>
                  </a:cubicBezTo>
                  <a:cubicBezTo>
                    <a:pt x="77" y="122"/>
                    <a:pt x="77" y="122"/>
                    <a:pt x="80" y="121"/>
                  </a:cubicBezTo>
                  <a:cubicBezTo>
                    <a:pt x="80" y="121"/>
                    <a:pt x="84" y="120"/>
                    <a:pt x="88" y="120"/>
                  </a:cubicBezTo>
                  <a:cubicBezTo>
                    <a:pt x="88" y="116"/>
                    <a:pt x="92" y="116"/>
                    <a:pt x="92" y="116"/>
                  </a:cubicBezTo>
                  <a:cubicBezTo>
                    <a:pt x="95" y="112"/>
                    <a:pt x="96" y="115"/>
                    <a:pt x="99" y="111"/>
                  </a:cubicBezTo>
                  <a:cubicBezTo>
                    <a:pt x="103" y="111"/>
                    <a:pt x="103" y="111"/>
                    <a:pt x="103" y="111"/>
                  </a:cubicBezTo>
                  <a:cubicBezTo>
                    <a:pt x="107" y="110"/>
                    <a:pt x="107" y="110"/>
                    <a:pt x="107" y="110"/>
                  </a:cubicBezTo>
                  <a:cubicBezTo>
                    <a:pt x="107" y="106"/>
                    <a:pt x="107" y="106"/>
                    <a:pt x="110" y="106"/>
                  </a:cubicBezTo>
                  <a:cubicBezTo>
                    <a:pt x="111" y="109"/>
                    <a:pt x="115" y="109"/>
                    <a:pt x="115" y="109"/>
                  </a:cubicBezTo>
                  <a:cubicBezTo>
                    <a:pt x="114" y="105"/>
                    <a:pt x="114" y="105"/>
                    <a:pt x="114" y="105"/>
                  </a:cubicBezTo>
                  <a:cubicBezTo>
                    <a:pt x="118" y="105"/>
                    <a:pt x="118" y="105"/>
                    <a:pt x="118" y="105"/>
                  </a:cubicBezTo>
                  <a:cubicBezTo>
                    <a:pt x="118" y="105"/>
                    <a:pt x="118" y="105"/>
                    <a:pt x="122" y="101"/>
                  </a:cubicBezTo>
                  <a:cubicBezTo>
                    <a:pt x="122" y="101"/>
                    <a:pt x="122" y="101"/>
                    <a:pt x="122" y="101"/>
                  </a:cubicBezTo>
                  <a:cubicBezTo>
                    <a:pt x="125" y="97"/>
                    <a:pt x="126" y="100"/>
                    <a:pt x="130" y="100"/>
                  </a:cubicBezTo>
                  <a:cubicBezTo>
                    <a:pt x="134" y="99"/>
                    <a:pt x="134" y="99"/>
                    <a:pt x="134" y="99"/>
                  </a:cubicBezTo>
                  <a:cubicBezTo>
                    <a:pt x="138" y="98"/>
                    <a:pt x="138" y="98"/>
                    <a:pt x="138" y="98"/>
                  </a:cubicBezTo>
                  <a:cubicBezTo>
                    <a:pt x="142" y="98"/>
                    <a:pt x="142" y="98"/>
                    <a:pt x="145" y="97"/>
                  </a:cubicBezTo>
                  <a:cubicBezTo>
                    <a:pt x="149" y="97"/>
                    <a:pt x="149" y="97"/>
                    <a:pt x="149" y="97"/>
                  </a:cubicBezTo>
                  <a:cubicBezTo>
                    <a:pt x="153" y="96"/>
                    <a:pt x="153" y="96"/>
                    <a:pt x="153" y="96"/>
                  </a:cubicBezTo>
                  <a:cubicBezTo>
                    <a:pt x="153" y="96"/>
                    <a:pt x="153" y="96"/>
                    <a:pt x="153" y="96"/>
                  </a:cubicBezTo>
                  <a:cubicBezTo>
                    <a:pt x="157" y="92"/>
                    <a:pt x="157" y="96"/>
                    <a:pt x="161" y="95"/>
                  </a:cubicBezTo>
                  <a:cubicBezTo>
                    <a:pt x="161" y="91"/>
                    <a:pt x="160" y="88"/>
                    <a:pt x="169" y="90"/>
                  </a:cubicBezTo>
                  <a:cubicBezTo>
                    <a:pt x="169" y="90"/>
                    <a:pt x="173" y="90"/>
                    <a:pt x="176" y="86"/>
                  </a:cubicBezTo>
                  <a:cubicBezTo>
                    <a:pt x="176" y="86"/>
                    <a:pt x="176" y="86"/>
                    <a:pt x="175" y="82"/>
                  </a:cubicBezTo>
                  <a:cubicBezTo>
                    <a:pt x="179" y="82"/>
                    <a:pt x="179" y="82"/>
                    <a:pt x="179" y="82"/>
                  </a:cubicBezTo>
                  <a:cubicBezTo>
                    <a:pt x="179" y="78"/>
                    <a:pt x="175" y="79"/>
                    <a:pt x="179" y="78"/>
                  </a:cubicBezTo>
                  <a:cubicBezTo>
                    <a:pt x="178" y="75"/>
                    <a:pt x="178" y="75"/>
                    <a:pt x="178" y="75"/>
                  </a:cubicBezTo>
                  <a:cubicBezTo>
                    <a:pt x="178" y="71"/>
                    <a:pt x="182" y="74"/>
                    <a:pt x="182" y="70"/>
                  </a:cubicBezTo>
                  <a:cubicBezTo>
                    <a:pt x="182" y="70"/>
                    <a:pt x="182" y="70"/>
                    <a:pt x="186" y="70"/>
                  </a:cubicBezTo>
                  <a:cubicBezTo>
                    <a:pt x="186" y="70"/>
                    <a:pt x="181" y="67"/>
                    <a:pt x="185" y="63"/>
                  </a:cubicBezTo>
                  <a:cubicBezTo>
                    <a:pt x="185" y="63"/>
                    <a:pt x="185" y="63"/>
                    <a:pt x="185" y="63"/>
                  </a:cubicBezTo>
                  <a:cubicBezTo>
                    <a:pt x="184" y="59"/>
                    <a:pt x="188" y="59"/>
                    <a:pt x="188" y="59"/>
                  </a:cubicBezTo>
                  <a:cubicBezTo>
                    <a:pt x="188" y="55"/>
                    <a:pt x="188" y="55"/>
                    <a:pt x="188" y="55"/>
                  </a:cubicBezTo>
                  <a:cubicBezTo>
                    <a:pt x="191" y="51"/>
                    <a:pt x="191" y="51"/>
                    <a:pt x="191" y="51"/>
                  </a:cubicBezTo>
                  <a:cubicBezTo>
                    <a:pt x="191" y="48"/>
                    <a:pt x="191" y="48"/>
                    <a:pt x="191" y="48"/>
                  </a:cubicBezTo>
                  <a:cubicBezTo>
                    <a:pt x="191" y="48"/>
                    <a:pt x="190" y="44"/>
                    <a:pt x="194" y="43"/>
                  </a:cubicBezTo>
                  <a:cubicBezTo>
                    <a:pt x="194" y="43"/>
                    <a:pt x="194" y="43"/>
                    <a:pt x="193" y="40"/>
                  </a:cubicBezTo>
                  <a:cubicBezTo>
                    <a:pt x="197" y="39"/>
                    <a:pt x="193" y="40"/>
                    <a:pt x="193" y="36"/>
                  </a:cubicBezTo>
                  <a:cubicBezTo>
                    <a:pt x="193" y="36"/>
                    <a:pt x="197" y="36"/>
                    <a:pt x="200" y="32"/>
                  </a:cubicBezTo>
                  <a:cubicBezTo>
                    <a:pt x="200" y="32"/>
                    <a:pt x="200" y="32"/>
                    <a:pt x="200" y="28"/>
                  </a:cubicBezTo>
                  <a:cubicBezTo>
                    <a:pt x="204" y="28"/>
                    <a:pt x="204" y="28"/>
                    <a:pt x="204" y="28"/>
                  </a:cubicBezTo>
                  <a:cubicBezTo>
                    <a:pt x="208" y="27"/>
                    <a:pt x="207" y="24"/>
                    <a:pt x="207" y="24"/>
                  </a:cubicBezTo>
                  <a:cubicBezTo>
                    <a:pt x="211" y="23"/>
                    <a:pt x="211" y="23"/>
                    <a:pt x="211" y="23"/>
                  </a:cubicBezTo>
                  <a:cubicBezTo>
                    <a:pt x="215" y="22"/>
                    <a:pt x="215" y="22"/>
                    <a:pt x="215" y="22"/>
                  </a:cubicBezTo>
                  <a:cubicBezTo>
                    <a:pt x="219" y="22"/>
                    <a:pt x="219" y="22"/>
                    <a:pt x="219" y="18"/>
                  </a:cubicBezTo>
                  <a:cubicBezTo>
                    <a:pt x="219" y="18"/>
                    <a:pt x="219" y="18"/>
                    <a:pt x="222" y="14"/>
                  </a:cubicBezTo>
                  <a:cubicBezTo>
                    <a:pt x="218" y="15"/>
                    <a:pt x="222" y="14"/>
                    <a:pt x="217" y="11"/>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61" name="Freeform 31"/>
            <p:cNvSpPr>
              <a:spLocks/>
            </p:cNvSpPr>
            <p:nvPr/>
          </p:nvSpPr>
          <p:spPr bwMode="gray">
            <a:xfrm>
              <a:off x="7643813" y="4068763"/>
              <a:ext cx="207963" cy="171450"/>
            </a:xfrm>
            <a:custGeom>
              <a:avLst/>
              <a:gdLst>
                <a:gd name="T0" fmla="*/ 102 w 106"/>
                <a:gd name="T1" fmla="*/ 10 h 68"/>
                <a:gd name="T2" fmla="*/ 101 w 106"/>
                <a:gd name="T3" fmla="*/ 7 h 68"/>
                <a:gd name="T4" fmla="*/ 96 w 106"/>
                <a:gd name="T5" fmla="*/ 0 h 68"/>
                <a:gd name="T6" fmla="*/ 85 w 106"/>
                <a:gd name="T7" fmla="*/ 6 h 68"/>
                <a:gd name="T8" fmla="*/ 82 w 106"/>
                <a:gd name="T9" fmla="*/ 10 h 68"/>
                <a:gd name="T10" fmla="*/ 70 w 106"/>
                <a:gd name="T11" fmla="*/ 11 h 68"/>
                <a:gd name="T12" fmla="*/ 62 w 106"/>
                <a:gd name="T13" fmla="*/ 13 h 68"/>
                <a:gd name="T14" fmla="*/ 47 w 106"/>
                <a:gd name="T15" fmla="*/ 22 h 68"/>
                <a:gd name="T16" fmla="*/ 32 w 106"/>
                <a:gd name="T17" fmla="*/ 27 h 68"/>
                <a:gd name="T18" fmla="*/ 19 w 106"/>
                <a:gd name="T19" fmla="*/ 26 h 68"/>
                <a:gd name="T20" fmla="*/ 4 w 106"/>
                <a:gd name="T21" fmla="*/ 31 h 68"/>
                <a:gd name="T22" fmla="*/ 1 w 106"/>
                <a:gd name="T23" fmla="*/ 39 h 68"/>
                <a:gd name="T24" fmla="*/ 5 w 106"/>
                <a:gd name="T25" fmla="*/ 38 h 68"/>
                <a:gd name="T26" fmla="*/ 6 w 106"/>
                <a:gd name="T27" fmla="*/ 45 h 68"/>
                <a:gd name="T28" fmla="*/ 11 w 106"/>
                <a:gd name="T29" fmla="*/ 52 h 68"/>
                <a:gd name="T30" fmla="*/ 20 w 106"/>
                <a:gd name="T31" fmla="*/ 58 h 68"/>
                <a:gd name="T32" fmla="*/ 16 w 106"/>
                <a:gd name="T33" fmla="*/ 62 h 68"/>
                <a:gd name="T34" fmla="*/ 13 w 106"/>
                <a:gd name="T35" fmla="*/ 66 h 68"/>
                <a:gd name="T36" fmla="*/ 25 w 106"/>
                <a:gd name="T37" fmla="*/ 64 h 68"/>
                <a:gd name="T38" fmla="*/ 33 w 106"/>
                <a:gd name="T39" fmla="*/ 63 h 68"/>
                <a:gd name="T40" fmla="*/ 44 w 106"/>
                <a:gd name="T41" fmla="*/ 54 h 68"/>
                <a:gd name="T42" fmla="*/ 48 w 106"/>
                <a:gd name="T43" fmla="*/ 57 h 68"/>
                <a:gd name="T44" fmla="*/ 64 w 106"/>
                <a:gd name="T45" fmla="*/ 58 h 68"/>
                <a:gd name="T46" fmla="*/ 72 w 106"/>
                <a:gd name="T47" fmla="*/ 57 h 68"/>
                <a:gd name="T48" fmla="*/ 71 w 106"/>
                <a:gd name="T49" fmla="*/ 50 h 68"/>
                <a:gd name="T50" fmla="*/ 67 w 106"/>
                <a:gd name="T51" fmla="*/ 47 h 68"/>
                <a:gd name="T52" fmla="*/ 78 w 106"/>
                <a:gd name="T53" fmla="*/ 42 h 68"/>
                <a:gd name="T54" fmla="*/ 81 w 106"/>
                <a:gd name="T55" fmla="*/ 35 h 68"/>
                <a:gd name="T56" fmla="*/ 80 w 106"/>
                <a:gd name="T57" fmla="*/ 28 h 68"/>
                <a:gd name="T58" fmla="*/ 88 w 106"/>
                <a:gd name="T59" fmla="*/ 23 h 68"/>
                <a:gd name="T60" fmla="*/ 95 w 106"/>
                <a:gd name="T61" fmla="*/ 18 h 68"/>
                <a:gd name="T62" fmla="*/ 95 w 106"/>
                <a:gd name="T63"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68">
                  <a:moveTo>
                    <a:pt x="106" y="13"/>
                  </a:moveTo>
                  <a:cubicBezTo>
                    <a:pt x="106" y="13"/>
                    <a:pt x="106" y="13"/>
                    <a:pt x="102" y="10"/>
                  </a:cubicBezTo>
                  <a:cubicBezTo>
                    <a:pt x="102" y="10"/>
                    <a:pt x="102" y="10"/>
                    <a:pt x="102" y="10"/>
                  </a:cubicBezTo>
                  <a:cubicBezTo>
                    <a:pt x="97" y="7"/>
                    <a:pt x="101" y="7"/>
                    <a:pt x="101" y="7"/>
                  </a:cubicBezTo>
                  <a:cubicBezTo>
                    <a:pt x="97" y="7"/>
                    <a:pt x="97" y="7"/>
                    <a:pt x="97" y="7"/>
                  </a:cubicBezTo>
                  <a:cubicBezTo>
                    <a:pt x="97" y="4"/>
                    <a:pt x="96" y="0"/>
                    <a:pt x="96" y="0"/>
                  </a:cubicBezTo>
                  <a:cubicBezTo>
                    <a:pt x="93" y="1"/>
                    <a:pt x="93" y="1"/>
                    <a:pt x="93" y="1"/>
                  </a:cubicBezTo>
                  <a:cubicBezTo>
                    <a:pt x="89" y="2"/>
                    <a:pt x="85" y="2"/>
                    <a:pt x="85" y="6"/>
                  </a:cubicBezTo>
                  <a:cubicBezTo>
                    <a:pt x="90" y="9"/>
                    <a:pt x="90" y="9"/>
                    <a:pt x="90" y="9"/>
                  </a:cubicBezTo>
                  <a:cubicBezTo>
                    <a:pt x="86" y="9"/>
                    <a:pt x="86" y="9"/>
                    <a:pt x="82" y="10"/>
                  </a:cubicBezTo>
                  <a:cubicBezTo>
                    <a:pt x="78" y="10"/>
                    <a:pt x="78" y="10"/>
                    <a:pt x="78" y="10"/>
                  </a:cubicBezTo>
                  <a:cubicBezTo>
                    <a:pt x="74" y="11"/>
                    <a:pt x="70" y="11"/>
                    <a:pt x="70" y="11"/>
                  </a:cubicBezTo>
                  <a:cubicBezTo>
                    <a:pt x="70" y="15"/>
                    <a:pt x="70" y="15"/>
                    <a:pt x="66" y="15"/>
                  </a:cubicBezTo>
                  <a:cubicBezTo>
                    <a:pt x="66" y="12"/>
                    <a:pt x="66" y="12"/>
                    <a:pt x="62" y="13"/>
                  </a:cubicBezTo>
                  <a:cubicBezTo>
                    <a:pt x="58" y="13"/>
                    <a:pt x="54" y="14"/>
                    <a:pt x="50" y="18"/>
                  </a:cubicBezTo>
                  <a:cubicBezTo>
                    <a:pt x="50" y="14"/>
                    <a:pt x="47" y="22"/>
                    <a:pt x="47" y="22"/>
                  </a:cubicBezTo>
                  <a:cubicBezTo>
                    <a:pt x="43" y="22"/>
                    <a:pt x="39" y="23"/>
                    <a:pt x="40" y="26"/>
                  </a:cubicBezTo>
                  <a:cubicBezTo>
                    <a:pt x="36" y="27"/>
                    <a:pt x="36" y="27"/>
                    <a:pt x="32" y="27"/>
                  </a:cubicBezTo>
                  <a:cubicBezTo>
                    <a:pt x="28" y="28"/>
                    <a:pt x="28" y="28"/>
                    <a:pt x="23" y="25"/>
                  </a:cubicBezTo>
                  <a:cubicBezTo>
                    <a:pt x="19" y="26"/>
                    <a:pt x="19" y="26"/>
                    <a:pt x="19" y="26"/>
                  </a:cubicBezTo>
                  <a:cubicBezTo>
                    <a:pt x="15" y="26"/>
                    <a:pt x="11" y="27"/>
                    <a:pt x="11" y="27"/>
                  </a:cubicBezTo>
                  <a:cubicBezTo>
                    <a:pt x="8" y="31"/>
                    <a:pt x="8" y="31"/>
                    <a:pt x="4" y="31"/>
                  </a:cubicBezTo>
                  <a:cubicBezTo>
                    <a:pt x="0" y="32"/>
                    <a:pt x="1" y="36"/>
                    <a:pt x="1" y="36"/>
                  </a:cubicBezTo>
                  <a:cubicBezTo>
                    <a:pt x="1" y="39"/>
                    <a:pt x="1" y="39"/>
                    <a:pt x="1" y="39"/>
                  </a:cubicBezTo>
                  <a:cubicBezTo>
                    <a:pt x="1" y="39"/>
                    <a:pt x="1" y="39"/>
                    <a:pt x="5" y="38"/>
                  </a:cubicBezTo>
                  <a:cubicBezTo>
                    <a:pt x="5" y="38"/>
                    <a:pt x="5" y="38"/>
                    <a:pt x="5" y="38"/>
                  </a:cubicBezTo>
                  <a:cubicBezTo>
                    <a:pt x="9" y="38"/>
                    <a:pt x="9" y="38"/>
                    <a:pt x="9" y="38"/>
                  </a:cubicBezTo>
                  <a:cubicBezTo>
                    <a:pt x="9" y="41"/>
                    <a:pt x="6" y="45"/>
                    <a:pt x="6" y="45"/>
                  </a:cubicBezTo>
                  <a:cubicBezTo>
                    <a:pt x="6" y="45"/>
                    <a:pt x="3" y="49"/>
                    <a:pt x="6" y="49"/>
                  </a:cubicBezTo>
                  <a:cubicBezTo>
                    <a:pt x="14" y="44"/>
                    <a:pt x="7" y="52"/>
                    <a:pt x="11" y="52"/>
                  </a:cubicBezTo>
                  <a:cubicBezTo>
                    <a:pt x="11" y="55"/>
                    <a:pt x="11" y="55"/>
                    <a:pt x="15" y="55"/>
                  </a:cubicBezTo>
                  <a:cubicBezTo>
                    <a:pt x="15" y="55"/>
                    <a:pt x="15" y="55"/>
                    <a:pt x="20" y="58"/>
                  </a:cubicBezTo>
                  <a:cubicBezTo>
                    <a:pt x="20" y="58"/>
                    <a:pt x="20" y="58"/>
                    <a:pt x="20" y="61"/>
                  </a:cubicBezTo>
                  <a:cubicBezTo>
                    <a:pt x="16" y="62"/>
                    <a:pt x="16" y="62"/>
                    <a:pt x="16" y="62"/>
                  </a:cubicBezTo>
                  <a:cubicBezTo>
                    <a:pt x="20" y="61"/>
                    <a:pt x="12" y="62"/>
                    <a:pt x="8" y="63"/>
                  </a:cubicBezTo>
                  <a:cubicBezTo>
                    <a:pt x="13" y="66"/>
                    <a:pt x="13" y="66"/>
                    <a:pt x="13" y="66"/>
                  </a:cubicBezTo>
                  <a:cubicBezTo>
                    <a:pt x="17" y="65"/>
                    <a:pt x="17" y="65"/>
                    <a:pt x="21" y="64"/>
                  </a:cubicBezTo>
                  <a:cubicBezTo>
                    <a:pt x="21" y="68"/>
                    <a:pt x="25" y="64"/>
                    <a:pt x="25" y="64"/>
                  </a:cubicBezTo>
                  <a:cubicBezTo>
                    <a:pt x="25" y="64"/>
                    <a:pt x="25" y="64"/>
                    <a:pt x="25" y="64"/>
                  </a:cubicBezTo>
                  <a:cubicBezTo>
                    <a:pt x="29" y="63"/>
                    <a:pt x="29" y="63"/>
                    <a:pt x="33" y="63"/>
                  </a:cubicBezTo>
                  <a:cubicBezTo>
                    <a:pt x="33" y="63"/>
                    <a:pt x="33" y="63"/>
                    <a:pt x="37" y="62"/>
                  </a:cubicBezTo>
                  <a:cubicBezTo>
                    <a:pt x="41" y="62"/>
                    <a:pt x="40" y="58"/>
                    <a:pt x="44" y="54"/>
                  </a:cubicBezTo>
                  <a:cubicBezTo>
                    <a:pt x="44" y="54"/>
                    <a:pt x="44" y="54"/>
                    <a:pt x="48" y="57"/>
                  </a:cubicBezTo>
                  <a:cubicBezTo>
                    <a:pt x="48" y="57"/>
                    <a:pt x="48" y="57"/>
                    <a:pt x="48" y="57"/>
                  </a:cubicBezTo>
                  <a:cubicBezTo>
                    <a:pt x="53" y="60"/>
                    <a:pt x="53" y="63"/>
                    <a:pt x="56" y="59"/>
                  </a:cubicBezTo>
                  <a:cubicBezTo>
                    <a:pt x="56" y="56"/>
                    <a:pt x="60" y="59"/>
                    <a:pt x="64" y="58"/>
                  </a:cubicBezTo>
                  <a:cubicBezTo>
                    <a:pt x="64" y="58"/>
                    <a:pt x="65" y="62"/>
                    <a:pt x="68" y="58"/>
                  </a:cubicBezTo>
                  <a:cubicBezTo>
                    <a:pt x="72" y="57"/>
                    <a:pt x="72" y="57"/>
                    <a:pt x="72" y="57"/>
                  </a:cubicBezTo>
                  <a:cubicBezTo>
                    <a:pt x="68" y="54"/>
                    <a:pt x="68" y="54"/>
                    <a:pt x="68" y="54"/>
                  </a:cubicBezTo>
                  <a:cubicBezTo>
                    <a:pt x="67" y="51"/>
                    <a:pt x="71" y="50"/>
                    <a:pt x="71" y="50"/>
                  </a:cubicBezTo>
                  <a:cubicBezTo>
                    <a:pt x="71" y="50"/>
                    <a:pt x="71" y="50"/>
                    <a:pt x="71" y="50"/>
                  </a:cubicBezTo>
                  <a:cubicBezTo>
                    <a:pt x="67" y="51"/>
                    <a:pt x="67" y="47"/>
                    <a:pt x="67" y="47"/>
                  </a:cubicBezTo>
                  <a:cubicBezTo>
                    <a:pt x="67" y="47"/>
                    <a:pt x="71" y="47"/>
                    <a:pt x="75" y="46"/>
                  </a:cubicBezTo>
                  <a:cubicBezTo>
                    <a:pt x="74" y="43"/>
                    <a:pt x="74" y="43"/>
                    <a:pt x="78" y="42"/>
                  </a:cubicBezTo>
                  <a:cubicBezTo>
                    <a:pt x="82" y="41"/>
                    <a:pt x="82" y="41"/>
                    <a:pt x="82" y="38"/>
                  </a:cubicBezTo>
                  <a:cubicBezTo>
                    <a:pt x="81" y="35"/>
                    <a:pt x="81" y="35"/>
                    <a:pt x="81" y="35"/>
                  </a:cubicBezTo>
                  <a:cubicBezTo>
                    <a:pt x="81" y="35"/>
                    <a:pt x="77" y="35"/>
                    <a:pt x="77" y="32"/>
                  </a:cubicBezTo>
                  <a:cubicBezTo>
                    <a:pt x="73" y="32"/>
                    <a:pt x="76" y="28"/>
                    <a:pt x="80" y="28"/>
                  </a:cubicBezTo>
                  <a:cubicBezTo>
                    <a:pt x="84" y="27"/>
                    <a:pt x="84" y="27"/>
                    <a:pt x="84" y="27"/>
                  </a:cubicBezTo>
                  <a:cubicBezTo>
                    <a:pt x="84" y="24"/>
                    <a:pt x="84" y="27"/>
                    <a:pt x="88" y="23"/>
                  </a:cubicBezTo>
                  <a:cubicBezTo>
                    <a:pt x="88" y="23"/>
                    <a:pt x="92" y="22"/>
                    <a:pt x="91" y="19"/>
                  </a:cubicBezTo>
                  <a:cubicBezTo>
                    <a:pt x="91" y="19"/>
                    <a:pt x="91" y="19"/>
                    <a:pt x="95" y="18"/>
                  </a:cubicBezTo>
                  <a:cubicBezTo>
                    <a:pt x="95" y="18"/>
                    <a:pt x="95" y="18"/>
                    <a:pt x="95" y="18"/>
                  </a:cubicBezTo>
                  <a:cubicBezTo>
                    <a:pt x="99" y="21"/>
                    <a:pt x="99" y="18"/>
                    <a:pt x="95" y="18"/>
                  </a:cubicBezTo>
                  <a:cubicBezTo>
                    <a:pt x="94" y="8"/>
                    <a:pt x="106" y="13"/>
                    <a:pt x="106" y="13"/>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62" name="Freeform 32"/>
            <p:cNvSpPr>
              <a:spLocks/>
            </p:cNvSpPr>
            <p:nvPr/>
          </p:nvSpPr>
          <p:spPr bwMode="gray">
            <a:xfrm>
              <a:off x="7653338" y="4098925"/>
              <a:ext cx="411163" cy="323850"/>
            </a:xfrm>
            <a:custGeom>
              <a:avLst/>
              <a:gdLst>
                <a:gd name="T0" fmla="*/ 193 w 209"/>
                <a:gd name="T1" fmla="*/ 30 h 128"/>
                <a:gd name="T2" fmla="*/ 188 w 209"/>
                <a:gd name="T3" fmla="*/ 24 h 128"/>
                <a:gd name="T4" fmla="*/ 187 w 209"/>
                <a:gd name="T5" fmla="*/ 17 h 128"/>
                <a:gd name="T6" fmla="*/ 182 w 209"/>
                <a:gd name="T7" fmla="*/ 14 h 128"/>
                <a:gd name="T8" fmla="*/ 171 w 209"/>
                <a:gd name="T9" fmla="*/ 19 h 128"/>
                <a:gd name="T10" fmla="*/ 159 w 209"/>
                <a:gd name="T11" fmla="*/ 21 h 128"/>
                <a:gd name="T12" fmla="*/ 147 w 209"/>
                <a:gd name="T13" fmla="*/ 19 h 128"/>
                <a:gd name="T14" fmla="*/ 131 w 209"/>
                <a:gd name="T15" fmla="*/ 18 h 128"/>
                <a:gd name="T16" fmla="*/ 126 w 209"/>
                <a:gd name="T17" fmla="*/ 11 h 128"/>
                <a:gd name="T18" fmla="*/ 104 w 209"/>
                <a:gd name="T19" fmla="*/ 0 h 128"/>
                <a:gd name="T20" fmla="*/ 93 w 209"/>
                <a:gd name="T21" fmla="*/ 5 h 128"/>
                <a:gd name="T22" fmla="*/ 74 w 209"/>
                <a:gd name="T23" fmla="*/ 15 h 128"/>
                <a:gd name="T24" fmla="*/ 76 w 209"/>
                <a:gd name="T25" fmla="*/ 26 h 128"/>
                <a:gd name="T26" fmla="*/ 65 w 209"/>
                <a:gd name="T27" fmla="*/ 34 h 128"/>
                <a:gd name="T28" fmla="*/ 62 w 209"/>
                <a:gd name="T29" fmla="*/ 42 h 128"/>
                <a:gd name="T30" fmla="*/ 55 w 209"/>
                <a:gd name="T31" fmla="*/ 46 h 128"/>
                <a:gd name="T32" fmla="*/ 43 w 209"/>
                <a:gd name="T33" fmla="*/ 45 h 128"/>
                <a:gd name="T34" fmla="*/ 38 w 209"/>
                <a:gd name="T35" fmla="*/ 42 h 128"/>
                <a:gd name="T36" fmla="*/ 23 w 209"/>
                <a:gd name="T37" fmla="*/ 51 h 128"/>
                <a:gd name="T38" fmla="*/ 16 w 209"/>
                <a:gd name="T39" fmla="*/ 52 h 128"/>
                <a:gd name="T40" fmla="*/ 9 w 209"/>
                <a:gd name="T41" fmla="*/ 60 h 128"/>
                <a:gd name="T42" fmla="*/ 10 w 209"/>
                <a:gd name="T43" fmla="*/ 67 h 128"/>
                <a:gd name="T44" fmla="*/ 15 w 209"/>
                <a:gd name="T45" fmla="*/ 77 h 128"/>
                <a:gd name="T46" fmla="*/ 23 w 209"/>
                <a:gd name="T47" fmla="*/ 76 h 128"/>
                <a:gd name="T48" fmla="*/ 26 w 209"/>
                <a:gd name="T49" fmla="*/ 68 h 128"/>
                <a:gd name="T50" fmla="*/ 29 w 209"/>
                <a:gd name="T51" fmla="*/ 64 h 128"/>
                <a:gd name="T52" fmla="*/ 40 w 209"/>
                <a:gd name="T53" fmla="*/ 56 h 128"/>
                <a:gd name="T54" fmla="*/ 53 w 209"/>
                <a:gd name="T55" fmla="*/ 64 h 128"/>
                <a:gd name="T56" fmla="*/ 73 w 209"/>
                <a:gd name="T57" fmla="*/ 86 h 128"/>
                <a:gd name="T58" fmla="*/ 85 w 209"/>
                <a:gd name="T59" fmla="*/ 92 h 128"/>
                <a:gd name="T60" fmla="*/ 81 w 209"/>
                <a:gd name="T61" fmla="*/ 89 h 128"/>
                <a:gd name="T62" fmla="*/ 73 w 209"/>
                <a:gd name="T63" fmla="*/ 90 h 128"/>
                <a:gd name="T64" fmla="*/ 65 w 209"/>
                <a:gd name="T65" fmla="*/ 91 h 128"/>
                <a:gd name="T66" fmla="*/ 83 w 209"/>
                <a:gd name="T67" fmla="*/ 103 h 128"/>
                <a:gd name="T68" fmla="*/ 100 w 209"/>
                <a:gd name="T69" fmla="*/ 107 h 128"/>
                <a:gd name="T70" fmla="*/ 101 w 209"/>
                <a:gd name="T71" fmla="*/ 114 h 128"/>
                <a:gd name="T72" fmla="*/ 116 w 209"/>
                <a:gd name="T73" fmla="*/ 112 h 128"/>
                <a:gd name="T74" fmla="*/ 137 w 209"/>
                <a:gd name="T75" fmla="*/ 120 h 128"/>
                <a:gd name="T76" fmla="*/ 155 w 209"/>
                <a:gd name="T77" fmla="*/ 128 h 128"/>
                <a:gd name="T78" fmla="*/ 149 w 209"/>
                <a:gd name="T79" fmla="*/ 118 h 128"/>
                <a:gd name="T80" fmla="*/ 127 w 209"/>
                <a:gd name="T81" fmla="*/ 103 h 128"/>
                <a:gd name="T82" fmla="*/ 109 w 209"/>
                <a:gd name="T83" fmla="*/ 92 h 128"/>
                <a:gd name="T84" fmla="*/ 100 w 209"/>
                <a:gd name="T85" fmla="*/ 82 h 128"/>
                <a:gd name="T86" fmla="*/ 95 w 209"/>
                <a:gd name="T87" fmla="*/ 73 h 128"/>
                <a:gd name="T88" fmla="*/ 86 w 209"/>
                <a:gd name="T89" fmla="*/ 70 h 128"/>
                <a:gd name="T90" fmla="*/ 85 w 209"/>
                <a:gd name="T91" fmla="*/ 63 h 128"/>
                <a:gd name="T92" fmla="*/ 96 w 209"/>
                <a:gd name="T93" fmla="*/ 55 h 128"/>
                <a:gd name="T94" fmla="*/ 107 w 209"/>
                <a:gd name="T95" fmla="*/ 49 h 128"/>
                <a:gd name="T96" fmla="*/ 127 w 209"/>
                <a:gd name="T97" fmla="*/ 47 h 128"/>
                <a:gd name="T98" fmla="*/ 139 w 209"/>
                <a:gd name="T99" fmla="*/ 48 h 128"/>
                <a:gd name="T100" fmla="*/ 155 w 209"/>
                <a:gd name="T101" fmla="*/ 50 h 128"/>
                <a:gd name="T102" fmla="*/ 167 w 209"/>
                <a:gd name="T103" fmla="*/ 44 h 128"/>
                <a:gd name="T104" fmla="*/ 178 w 209"/>
                <a:gd name="T105" fmla="*/ 43 h 128"/>
                <a:gd name="T106" fmla="*/ 187 w 209"/>
                <a:gd name="T107" fmla="*/ 45 h 128"/>
                <a:gd name="T108" fmla="*/ 199 w 209"/>
                <a:gd name="T109" fmla="*/ 47 h 128"/>
                <a:gd name="T110" fmla="*/ 194 w 209"/>
                <a:gd name="T111" fmla="*/ 41 h 128"/>
                <a:gd name="T112" fmla="*/ 201 w 209"/>
                <a:gd name="T113" fmla="*/ 3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9" h="128">
                  <a:moveTo>
                    <a:pt x="205" y="35"/>
                  </a:moveTo>
                  <a:cubicBezTo>
                    <a:pt x="201" y="36"/>
                    <a:pt x="201" y="36"/>
                    <a:pt x="201" y="36"/>
                  </a:cubicBezTo>
                  <a:cubicBezTo>
                    <a:pt x="197" y="33"/>
                    <a:pt x="197" y="33"/>
                    <a:pt x="193" y="30"/>
                  </a:cubicBezTo>
                  <a:cubicBezTo>
                    <a:pt x="189" y="31"/>
                    <a:pt x="193" y="30"/>
                    <a:pt x="192" y="27"/>
                  </a:cubicBezTo>
                  <a:cubicBezTo>
                    <a:pt x="188" y="27"/>
                    <a:pt x="196" y="26"/>
                    <a:pt x="192" y="23"/>
                  </a:cubicBezTo>
                  <a:cubicBezTo>
                    <a:pt x="192" y="23"/>
                    <a:pt x="192" y="23"/>
                    <a:pt x="188" y="24"/>
                  </a:cubicBezTo>
                  <a:cubicBezTo>
                    <a:pt x="188" y="24"/>
                    <a:pt x="188" y="27"/>
                    <a:pt x="188" y="24"/>
                  </a:cubicBezTo>
                  <a:cubicBezTo>
                    <a:pt x="187" y="20"/>
                    <a:pt x="187" y="20"/>
                    <a:pt x="187" y="20"/>
                  </a:cubicBezTo>
                  <a:cubicBezTo>
                    <a:pt x="187" y="20"/>
                    <a:pt x="187" y="20"/>
                    <a:pt x="187" y="17"/>
                  </a:cubicBezTo>
                  <a:cubicBezTo>
                    <a:pt x="187" y="17"/>
                    <a:pt x="187" y="17"/>
                    <a:pt x="187" y="17"/>
                  </a:cubicBezTo>
                  <a:cubicBezTo>
                    <a:pt x="182" y="14"/>
                    <a:pt x="182" y="14"/>
                    <a:pt x="182" y="14"/>
                  </a:cubicBezTo>
                  <a:cubicBezTo>
                    <a:pt x="182" y="14"/>
                    <a:pt x="182" y="14"/>
                    <a:pt x="182" y="14"/>
                  </a:cubicBezTo>
                  <a:cubicBezTo>
                    <a:pt x="182" y="14"/>
                    <a:pt x="182" y="10"/>
                    <a:pt x="186" y="10"/>
                  </a:cubicBezTo>
                  <a:cubicBezTo>
                    <a:pt x="182" y="14"/>
                    <a:pt x="178" y="11"/>
                    <a:pt x="178" y="11"/>
                  </a:cubicBezTo>
                  <a:cubicBezTo>
                    <a:pt x="174" y="15"/>
                    <a:pt x="174" y="15"/>
                    <a:pt x="171" y="19"/>
                  </a:cubicBezTo>
                  <a:cubicBezTo>
                    <a:pt x="171" y="19"/>
                    <a:pt x="171" y="19"/>
                    <a:pt x="167" y="20"/>
                  </a:cubicBezTo>
                  <a:cubicBezTo>
                    <a:pt x="167" y="20"/>
                    <a:pt x="167" y="20"/>
                    <a:pt x="167" y="20"/>
                  </a:cubicBezTo>
                  <a:cubicBezTo>
                    <a:pt x="163" y="20"/>
                    <a:pt x="163" y="20"/>
                    <a:pt x="159" y="21"/>
                  </a:cubicBezTo>
                  <a:cubicBezTo>
                    <a:pt x="155" y="21"/>
                    <a:pt x="155" y="21"/>
                    <a:pt x="155" y="21"/>
                  </a:cubicBezTo>
                  <a:cubicBezTo>
                    <a:pt x="151" y="22"/>
                    <a:pt x="151" y="22"/>
                    <a:pt x="151" y="22"/>
                  </a:cubicBezTo>
                  <a:cubicBezTo>
                    <a:pt x="147" y="22"/>
                    <a:pt x="147" y="22"/>
                    <a:pt x="147" y="19"/>
                  </a:cubicBezTo>
                  <a:cubicBezTo>
                    <a:pt x="143" y="19"/>
                    <a:pt x="138" y="13"/>
                    <a:pt x="135" y="17"/>
                  </a:cubicBezTo>
                  <a:cubicBezTo>
                    <a:pt x="131" y="18"/>
                    <a:pt x="131" y="18"/>
                    <a:pt x="131" y="18"/>
                  </a:cubicBezTo>
                  <a:cubicBezTo>
                    <a:pt x="135" y="17"/>
                    <a:pt x="130" y="14"/>
                    <a:pt x="131" y="18"/>
                  </a:cubicBezTo>
                  <a:cubicBezTo>
                    <a:pt x="130" y="14"/>
                    <a:pt x="126" y="15"/>
                    <a:pt x="130" y="14"/>
                  </a:cubicBezTo>
                  <a:cubicBezTo>
                    <a:pt x="126" y="15"/>
                    <a:pt x="126" y="11"/>
                    <a:pt x="126" y="11"/>
                  </a:cubicBezTo>
                  <a:cubicBezTo>
                    <a:pt x="126" y="11"/>
                    <a:pt x="126" y="11"/>
                    <a:pt x="126" y="11"/>
                  </a:cubicBezTo>
                  <a:cubicBezTo>
                    <a:pt x="121" y="8"/>
                    <a:pt x="117" y="9"/>
                    <a:pt x="113" y="6"/>
                  </a:cubicBezTo>
                  <a:cubicBezTo>
                    <a:pt x="113" y="6"/>
                    <a:pt x="113" y="2"/>
                    <a:pt x="109" y="3"/>
                  </a:cubicBezTo>
                  <a:cubicBezTo>
                    <a:pt x="105" y="4"/>
                    <a:pt x="105" y="4"/>
                    <a:pt x="104" y="0"/>
                  </a:cubicBezTo>
                  <a:cubicBezTo>
                    <a:pt x="100" y="1"/>
                    <a:pt x="100" y="1"/>
                    <a:pt x="100" y="1"/>
                  </a:cubicBezTo>
                  <a:cubicBezTo>
                    <a:pt x="96" y="1"/>
                    <a:pt x="96" y="1"/>
                    <a:pt x="92" y="2"/>
                  </a:cubicBezTo>
                  <a:cubicBezTo>
                    <a:pt x="89" y="2"/>
                    <a:pt x="93" y="5"/>
                    <a:pt x="93" y="5"/>
                  </a:cubicBezTo>
                  <a:cubicBezTo>
                    <a:pt x="85" y="6"/>
                    <a:pt x="85" y="6"/>
                    <a:pt x="85" y="6"/>
                  </a:cubicBezTo>
                  <a:cubicBezTo>
                    <a:pt x="86" y="10"/>
                    <a:pt x="82" y="10"/>
                    <a:pt x="78" y="15"/>
                  </a:cubicBezTo>
                  <a:cubicBezTo>
                    <a:pt x="78" y="15"/>
                    <a:pt x="78" y="15"/>
                    <a:pt x="74" y="15"/>
                  </a:cubicBezTo>
                  <a:cubicBezTo>
                    <a:pt x="74" y="15"/>
                    <a:pt x="74" y="15"/>
                    <a:pt x="70" y="16"/>
                  </a:cubicBezTo>
                  <a:cubicBezTo>
                    <a:pt x="70" y="16"/>
                    <a:pt x="71" y="19"/>
                    <a:pt x="71" y="23"/>
                  </a:cubicBezTo>
                  <a:cubicBezTo>
                    <a:pt x="75" y="22"/>
                    <a:pt x="76" y="26"/>
                    <a:pt x="76" y="26"/>
                  </a:cubicBezTo>
                  <a:cubicBezTo>
                    <a:pt x="76" y="29"/>
                    <a:pt x="76" y="29"/>
                    <a:pt x="72" y="30"/>
                  </a:cubicBezTo>
                  <a:cubicBezTo>
                    <a:pt x="69" y="30"/>
                    <a:pt x="69" y="30"/>
                    <a:pt x="69" y="30"/>
                  </a:cubicBezTo>
                  <a:cubicBezTo>
                    <a:pt x="69" y="34"/>
                    <a:pt x="69" y="34"/>
                    <a:pt x="65" y="34"/>
                  </a:cubicBezTo>
                  <a:cubicBezTo>
                    <a:pt x="65" y="34"/>
                    <a:pt x="61" y="35"/>
                    <a:pt x="62" y="38"/>
                  </a:cubicBezTo>
                  <a:cubicBezTo>
                    <a:pt x="66" y="38"/>
                    <a:pt x="66" y="38"/>
                    <a:pt x="66" y="38"/>
                  </a:cubicBezTo>
                  <a:cubicBezTo>
                    <a:pt x="66" y="38"/>
                    <a:pt x="62" y="38"/>
                    <a:pt x="62" y="42"/>
                  </a:cubicBezTo>
                  <a:cubicBezTo>
                    <a:pt x="67" y="45"/>
                    <a:pt x="67" y="45"/>
                    <a:pt x="67" y="45"/>
                  </a:cubicBezTo>
                  <a:cubicBezTo>
                    <a:pt x="67" y="45"/>
                    <a:pt x="59" y="49"/>
                    <a:pt x="59" y="46"/>
                  </a:cubicBezTo>
                  <a:cubicBezTo>
                    <a:pt x="55" y="46"/>
                    <a:pt x="55" y="46"/>
                    <a:pt x="55" y="46"/>
                  </a:cubicBezTo>
                  <a:cubicBezTo>
                    <a:pt x="51" y="47"/>
                    <a:pt x="51" y="47"/>
                    <a:pt x="51" y="47"/>
                  </a:cubicBezTo>
                  <a:cubicBezTo>
                    <a:pt x="51" y="47"/>
                    <a:pt x="51" y="47"/>
                    <a:pt x="51" y="47"/>
                  </a:cubicBezTo>
                  <a:cubicBezTo>
                    <a:pt x="47" y="47"/>
                    <a:pt x="47" y="47"/>
                    <a:pt x="43" y="45"/>
                  </a:cubicBezTo>
                  <a:cubicBezTo>
                    <a:pt x="43" y="45"/>
                    <a:pt x="43" y="45"/>
                    <a:pt x="43" y="45"/>
                  </a:cubicBezTo>
                  <a:cubicBezTo>
                    <a:pt x="43" y="45"/>
                    <a:pt x="43" y="45"/>
                    <a:pt x="43" y="45"/>
                  </a:cubicBezTo>
                  <a:cubicBezTo>
                    <a:pt x="38" y="42"/>
                    <a:pt x="38" y="42"/>
                    <a:pt x="38" y="42"/>
                  </a:cubicBezTo>
                  <a:cubicBezTo>
                    <a:pt x="38" y="42"/>
                    <a:pt x="35" y="46"/>
                    <a:pt x="35" y="49"/>
                  </a:cubicBezTo>
                  <a:cubicBezTo>
                    <a:pt x="31" y="50"/>
                    <a:pt x="31" y="50"/>
                    <a:pt x="27" y="50"/>
                  </a:cubicBezTo>
                  <a:cubicBezTo>
                    <a:pt x="23" y="51"/>
                    <a:pt x="23" y="51"/>
                    <a:pt x="23" y="51"/>
                  </a:cubicBezTo>
                  <a:cubicBezTo>
                    <a:pt x="20" y="51"/>
                    <a:pt x="20" y="51"/>
                    <a:pt x="20" y="51"/>
                  </a:cubicBezTo>
                  <a:cubicBezTo>
                    <a:pt x="20" y="51"/>
                    <a:pt x="20" y="51"/>
                    <a:pt x="20" y="51"/>
                  </a:cubicBezTo>
                  <a:cubicBezTo>
                    <a:pt x="16" y="52"/>
                    <a:pt x="16" y="55"/>
                    <a:pt x="16" y="52"/>
                  </a:cubicBezTo>
                  <a:cubicBezTo>
                    <a:pt x="12" y="53"/>
                    <a:pt x="12" y="53"/>
                    <a:pt x="12" y="53"/>
                  </a:cubicBezTo>
                  <a:cubicBezTo>
                    <a:pt x="8" y="53"/>
                    <a:pt x="8" y="53"/>
                    <a:pt x="4" y="54"/>
                  </a:cubicBezTo>
                  <a:cubicBezTo>
                    <a:pt x="0" y="54"/>
                    <a:pt x="5" y="61"/>
                    <a:pt x="9" y="60"/>
                  </a:cubicBezTo>
                  <a:cubicBezTo>
                    <a:pt x="5" y="61"/>
                    <a:pt x="9" y="64"/>
                    <a:pt x="9" y="64"/>
                  </a:cubicBezTo>
                  <a:cubicBezTo>
                    <a:pt x="10" y="67"/>
                    <a:pt x="10" y="67"/>
                    <a:pt x="14" y="66"/>
                  </a:cubicBezTo>
                  <a:cubicBezTo>
                    <a:pt x="10" y="67"/>
                    <a:pt x="10" y="67"/>
                    <a:pt x="10" y="67"/>
                  </a:cubicBezTo>
                  <a:cubicBezTo>
                    <a:pt x="10" y="67"/>
                    <a:pt x="10" y="70"/>
                    <a:pt x="14" y="70"/>
                  </a:cubicBezTo>
                  <a:cubicBezTo>
                    <a:pt x="14" y="70"/>
                    <a:pt x="15" y="77"/>
                    <a:pt x="19" y="73"/>
                  </a:cubicBezTo>
                  <a:cubicBezTo>
                    <a:pt x="19" y="76"/>
                    <a:pt x="19" y="76"/>
                    <a:pt x="15" y="77"/>
                  </a:cubicBezTo>
                  <a:cubicBezTo>
                    <a:pt x="19" y="76"/>
                    <a:pt x="19" y="76"/>
                    <a:pt x="24" y="79"/>
                  </a:cubicBezTo>
                  <a:cubicBezTo>
                    <a:pt x="23" y="76"/>
                    <a:pt x="23" y="76"/>
                    <a:pt x="19" y="76"/>
                  </a:cubicBezTo>
                  <a:cubicBezTo>
                    <a:pt x="23" y="76"/>
                    <a:pt x="23" y="76"/>
                    <a:pt x="23" y="76"/>
                  </a:cubicBezTo>
                  <a:cubicBezTo>
                    <a:pt x="23" y="76"/>
                    <a:pt x="23" y="76"/>
                    <a:pt x="23" y="76"/>
                  </a:cubicBezTo>
                  <a:cubicBezTo>
                    <a:pt x="23" y="72"/>
                    <a:pt x="23" y="72"/>
                    <a:pt x="23" y="72"/>
                  </a:cubicBezTo>
                  <a:cubicBezTo>
                    <a:pt x="26" y="68"/>
                    <a:pt x="22" y="69"/>
                    <a:pt x="26" y="68"/>
                  </a:cubicBezTo>
                  <a:cubicBezTo>
                    <a:pt x="26" y="68"/>
                    <a:pt x="26" y="68"/>
                    <a:pt x="26" y="72"/>
                  </a:cubicBezTo>
                  <a:cubicBezTo>
                    <a:pt x="26" y="68"/>
                    <a:pt x="30" y="71"/>
                    <a:pt x="30" y="68"/>
                  </a:cubicBezTo>
                  <a:cubicBezTo>
                    <a:pt x="29" y="64"/>
                    <a:pt x="29" y="64"/>
                    <a:pt x="29" y="64"/>
                  </a:cubicBezTo>
                  <a:cubicBezTo>
                    <a:pt x="32" y="57"/>
                    <a:pt x="32" y="57"/>
                    <a:pt x="32" y="57"/>
                  </a:cubicBezTo>
                  <a:cubicBezTo>
                    <a:pt x="32" y="53"/>
                    <a:pt x="36" y="56"/>
                    <a:pt x="36" y="56"/>
                  </a:cubicBezTo>
                  <a:cubicBezTo>
                    <a:pt x="40" y="56"/>
                    <a:pt x="40" y="56"/>
                    <a:pt x="40" y="56"/>
                  </a:cubicBezTo>
                  <a:cubicBezTo>
                    <a:pt x="40" y="56"/>
                    <a:pt x="40" y="56"/>
                    <a:pt x="41" y="59"/>
                  </a:cubicBezTo>
                  <a:cubicBezTo>
                    <a:pt x="45" y="58"/>
                    <a:pt x="45" y="58"/>
                    <a:pt x="45" y="58"/>
                  </a:cubicBezTo>
                  <a:cubicBezTo>
                    <a:pt x="49" y="61"/>
                    <a:pt x="53" y="61"/>
                    <a:pt x="53" y="64"/>
                  </a:cubicBezTo>
                  <a:cubicBezTo>
                    <a:pt x="58" y="67"/>
                    <a:pt x="54" y="71"/>
                    <a:pt x="55" y="75"/>
                  </a:cubicBezTo>
                  <a:cubicBezTo>
                    <a:pt x="59" y="78"/>
                    <a:pt x="60" y="81"/>
                    <a:pt x="64" y="84"/>
                  </a:cubicBezTo>
                  <a:cubicBezTo>
                    <a:pt x="68" y="83"/>
                    <a:pt x="68" y="83"/>
                    <a:pt x="73" y="86"/>
                  </a:cubicBezTo>
                  <a:cubicBezTo>
                    <a:pt x="77" y="89"/>
                    <a:pt x="77" y="89"/>
                    <a:pt x="77" y="89"/>
                  </a:cubicBezTo>
                  <a:cubicBezTo>
                    <a:pt x="81" y="89"/>
                    <a:pt x="81" y="89"/>
                    <a:pt x="81" y="89"/>
                  </a:cubicBezTo>
                  <a:cubicBezTo>
                    <a:pt x="81" y="92"/>
                    <a:pt x="81" y="92"/>
                    <a:pt x="85" y="92"/>
                  </a:cubicBezTo>
                  <a:cubicBezTo>
                    <a:pt x="81" y="92"/>
                    <a:pt x="81" y="92"/>
                    <a:pt x="85" y="92"/>
                  </a:cubicBezTo>
                  <a:cubicBezTo>
                    <a:pt x="81" y="92"/>
                    <a:pt x="81" y="92"/>
                    <a:pt x="81" y="92"/>
                  </a:cubicBezTo>
                  <a:cubicBezTo>
                    <a:pt x="78" y="93"/>
                    <a:pt x="81" y="92"/>
                    <a:pt x="81" y="89"/>
                  </a:cubicBezTo>
                  <a:cubicBezTo>
                    <a:pt x="81" y="89"/>
                    <a:pt x="77" y="89"/>
                    <a:pt x="73" y="90"/>
                  </a:cubicBezTo>
                  <a:cubicBezTo>
                    <a:pt x="73" y="90"/>
                    <a:pt x="69" y="87"/>
                    <a:pt x="69" y="90"/>
                  </a:cubicBezTo>
                  <a:cubicBezTo>
                    <a:pt x="73" y="90"/>
                    <a:pt x="73" y="90"/>
                    <a:pt x="73" y="90"/>
                  </a:cubicBezTo>
                  <a:cubicBezTo>
                    <a:pt x="69" y="90"/>
                    <a:pt x="69" y="90"/>
                    <a:pt x="69" y="90"/>
                  </a:cubicBezTo>
                  <a:cubicBezTo>
                    <a:pt x="69" y="90"/>
                    <a:pt x="69" y="90"/>
                    <a:pt x="69" y="90"/>
                  </a:cubicBezTo>
                  <a:cubicBezTo>
                    <a:pt x="65" y="91"/>
                    <a:pt x="65" y="91"/>
                    <a:pt x="65" y="91"/>
                  </a:cubicBezTo>
                  <a:cubicBezTo>
                    <a:pt x="70" y="94"/>
                    <a:pt x="70" y="94"/>
                    <a:pt x="70" y="94"/>
                  </a:cubicBezTo>
                  <a:cubicBezTo>
                    <a:pt x="70" y="97"/>
                    <a:pt x="74" y="97"/>
                    <a:pt x="75" y="100"/>
                  </a:cubicBezTo>
                  <a:cubicBezTo>
                    <a:pt x="79" y="100"/>
                    <a:pt x="79" y="103"/>
                    <a:pt x="83" y="103"/>
                  </a:cubicBezTo>
                  <a:cubicBezTo>
                    <a:pt x="87" y="106"/>
                    <a:pt x="87" y="106"/>
                    <a:pt x="87" y="106"/>
                  </a:cubicBezTo>
                  <a:cubicBezTo>
                    <a:pt x="87" y="106"/>
                    <a:pt x="87" y="106"/>
                    <a:pt x="87" y="106"/>
                  </a:cubicBezTo>
                  <a:cubicBezTo>
                    <a:pt x="87" y="106"/>
                    <a:pt x="100" y="111"/>
                    <a:pt x="100" y="107"/>
                  </a:cubicBezTo>
                  <a:cubicBezTo>
                    <a:pt x="100" y="111"/>
                    <a:pt x="100" y="111"/>
                    <a:pt x="96" y="111"/>
                  </a:cubicBezTo>
                  <a:cubicBezTo>
                    <a:pt x="100" y="111"/>
                    <a:pt x="100" y="111"/>
                    <a:pt x="100" y="111"/>
                  </a:cubicBezTo>
                  <a:cubicBezTo>
                    <a:pt x="96" y="111"/>
                    <a:pt x="97" y="115"/>
                    <a:pt x="101" y="114"/>
                  </a:cubicBezTo>
                  <a:cubicBezTo>
                    <a:pt x="97" y="118"/>
                    <a:pt x="109" y="117"/>
                    <a:pt x="105" y="114"/>
                  </a:cubicBezTo>
                  <a:cubicBezTo>
                    <a:pt x="108" y="113"/>
                    <a:pt x="112" y="109"/>
                    <a:pt x="116" y="112"/>
                  </a:cubicBezTo>
                  <a:cubicBezTo>
                    <a:pt x="116" y="112"/>
                    <a:pt x="116" y="112"/>
                    <a:pt x="116" y="112"/>
                  </a:cubicBezTo>
                  <a:cubicBezTo>
                    <a:pt x="116" y="112"/>
                    <a:pt x="120" y="112"/>
                    <a:pt x="121" y="115"/>
                  </a:cubicBezTo>
                  <a:cubicBezTo>
                    <a:pt x="125" y="114"/>
                    <a:pt x="125" y="114"/>
                    <a:pt x="129" y="114"/>
                  </a:cubicBezTo>
                  <a:cubicBezTo>
                    <a:pt x="133" y="117"/>
                    <a:pt x="137" y="116"/>
                    <a:pt x="137" y="120"/>
                  </a:cubicBezTo>
                  <a:cubicBezTo>
                    <a:pt x="142" y="123"/>
                    <a:pt x="146" y="122"/>
                    <a:pt x="150" y="125"/>
                  </a:cubicBezTo>
                  <a:cubicBezTo>
                    <a:pt x="150" y="125"/>
                    <a:pt x="154" y="124"/>
                    <a:pt x="155" y="128"/>
                  </a:cubicBezTo>
                  <a:cubicBezTo>
                    <a:pt x="155" y="128"/>
                    <a:pt x="155" y="128"/>
                    <a:pt x="155" y="128"/>
                  </a:cubicBezTo>
                  <a:cubicBezTo>
                    <a:pt x="155" y="128"/>
                    <a:pt x="159" y="127"/>
                    <a:pt x="162" y="127"/>
                  </a:cubicBezTo>
                  <a:cubicBezTo>
                    <a:pt x="166" y="126"/>
                    <a:pt x="162" y="123"/>
                    <a:pt x="158" y="124"/>
                  </a:cubicBezTo>
                  <a:cubicBezTo>
                    <a:pt x="154" y="121"/>
                    <a:pt x="150" y="122"/>
                    <a:pt x="149" y="118"/>
                  </a:cubicBezTo>
                  <a:cubicBezTo>
                    <a:pt x="145" y="115"/>
                    <a:pt x="149" y="115"/>
                    <a:pt x="148" y="111"/>
                  </a:cubicBezTo>
                  <a:cubicBezTo>
                    <a:pt x="148" y="111"/>
                    <a:pt x="144" y="112"/>
                    <a:pt x="140" y="109"/>
                  </a:cubicBezTo>
                  <a:cubicBezTo>
                    <a:pt x="136" y="109"/>
                    <a:pt x="131" y="106"/>
                    <a:pt x="127" y="103"/>
                  </a:cubicBezTo>
                  <a:cubicBezTo>
                    <a:pt x="123" y="101"/>
                    <a:pt x="123" y="101"/>
                    <a:pt x="122" y="97"/>
                  </a:cubicBezTo>
                  <a:cubicBezTo>
                    <a:pt x="118" y="98"/>
                    <a:pt x="118" y="94"/>
                    <a:pt x="114" y="95"/>
                  </a:cubicBezTo>
                  <a:cubicBezTo>
                    <a:pt x="109" y="92"/>
                    <a:pt x="109" y="92"/>
                    <a:pt x="109" y="92"/>
                  </a:cubicBezTo>
                  <a:cubicBezTo>
                    <a:pt x="109" y="92"/>
                    <a:pt x="109" y="88"/>
                    <a:pt x="105" y="89"/>
                  </a:cubicBezTo>
                  <a:cubicBezTo>
                    <a:pt x="104" y="85"/>
                    <a:pt x="104" y="85"/>
                    <a:pt x="104" y="85"/>
                  </a:cubicBezTo>
                  <a:cubicBezTo>
                    <a:pt x="104" y="82"/>
                    <a:pt x="104" y="82"/>
                    <a:pt x="100" y="82"/>
                  </a:cubicBezTo>
                  <a:cubicBezTo>
                    <a:pt x="103" y="78"/>
                    <a:pt x="99" y="75"/>
                    <a:pt x="99" y="75"/>
                  </a:cubicBezTo>
                  <a:cubicBezTo>
                    <a:pt x="99" y="75"/>
                    <a:pt x="96" y="80"/>
                    <a:pt x="95" y="76"/>
                  </a:cubicBezTo>
                  <a:cubicBezTo>
                    <a:pt x="95" y="76"/>
                    <a:pt x="95" y="76"/>
                    <a:pt x="95" y="73"/>
                  </a:cubicBezTo>
                  <a:cubicBezTo>
                    <a:pt x="95" y="73"/>
                    <a:pt x="95" y="73"/>
                    <a:pt x="95" y="73"/>
                  </a:cubicBezTo>
                  <a:cubicBezTo>
                    <a:pt x="90" y="70"/>
                    <a:pt x="90" y="70"/>
                    <a:pt x="90" y="70"/>
                  </a:cubicBezTo>
                  <a:cubicBezTo>
                    <a:pt x="86" y="70"/>
                    <a:pt x="87" y="74"/>
                    <a:pt x="86" y="70"/>
                  </a:cubicBezTo>
                  <a:cubicBezTo>
                    <a:pt x="86" y="70"/>
                    <a:pt x="86" y="70"/>
                    <a:pt x="82" y="71"/>
                  </a:cubicBezTo>
                  <a:cubicBezTo>
                    <a:pt x="82" y="67"/>
                    <a:pt x="86" y="67"/>
                    <a:pt x="86" y="67"/>
                  </a:cubicBezTo>
                  <a:cubicBezTo>
                    <a:pt x="85" y="63"/>
                    <a:pt x="81" y="64"/>
                    <a:pt x="85" y="63"/>
                  </a:cubicBezTo>
                  <a:cubicBezTo>
                    <a:pt x="85" y="60"/>
                    <a:pt x="84" y="56"/>
                    <a:pt x="84" y="53"/>
                  </a:cubicBezTo>
                  <a:cubicBezTo>
                    <a:pt x="83" y="49"/>
                    <a:pt x="92" y="52"/>
                    <a:pt x="92" y="52"/>
                  </a:cubicBezTo>
                  <a:cubicBezTo>
                    <a:pt x="92" y="55"/>
                    <a:pt x="96" y="55"/>
                    <a:pt x="96" y="55"/>
                  </a:cubicBezTo>
                  <a:cubicBezTo>
                    <a:pt x="97" y="58"/>
                    <a:pt x="100" y="58"/>
                    <a:pt x="100" y="58"/>
                  </a:cubicBezTo>
                  <a:cubicBezTo>
                    <a:pt x="104" y="57"/>
                    <a:pt x="104" y="57"/>
                    <a:pt x="104" y="53"/>
                  </a:cubicBezTo>
                  <a:cubicBezTo>
                    <a:pt x="104" y="53"/>
                    <a:pt x="108" y="53"/>
                    <a:pt x="107" y="49"/>
                  </a:cubicBezTo>
                  <a:cubicBezTo>
                    <a:pt x="107" y="49"/>
                    <a:pt x="111" y="49"/>
                    <a:pt x="115" y="48"/>
                  </a:cubicBezTo>
                  <a:cubicBezTo>
                    <a:pt x="119" y="48"/>
                    <a:pt x="119" y="44"/>
                    <a:pt x="122" y="44"/>
                  </a:cubicBezTo>
                  <a:cubicBezTo>
                    <a:pt x="119" y="48"/>
                    <a:pt x="127" y="47"/>
                    <a:pt x="127" y="47"/>
                  </a:cubicBezTo>
                  <a:cubicBezTo>
                    <a:pt x="131" y="50"/>
                    <a:pt x="131" y="50"/>
                    <a:pt x="131" y="50"/>
                  </a:cubicBezTo>
                  <a:cubicBezTo>
                    <a:pt x="135" y="45"/>
                    <a:pt x="135" y="45"/>
                    <a:pt x="135" y="45"/>
                  </a:cubicBezTo>
                  <a:cubicBezTo>
                    <a:pt x="135" y="49"/>
                    <a:pt x="139" y="48"/>
                    <a:pt x="139" y="48"/>
                  </a:cubicBezTo>
                  <a:cubicBezTo>
                    <a:pt x="143" y="48"/>
                    <a:pt x="143" y="48"/>
                    <a:pt x="143" y="48"/>
                  </a:cubicBezTo>
                  <a:cubicBezTo>
                    <a:pt x="143" y="48"/>
                    <a:pt x="147" y="47"/>
                    <a:pt x="151" y="47"/>
                  </a:cubicBezTo>
                  <a:cubicBezTo>
                    <a:pt x="155" y="50"/>
                    <a:pt x="155" y="50"/>
                    <a:pt x="155" y="50"/>
                  </a:cubicBezTo>
                  <a:cubicBezTo>
                    <a:pt x="155" y="46"/>
                    <a:pt x="159" y="46"/>
                    <a:pt x="159" y="46"/>
                  </a:cubicBezTo>
                  <a:cubicBezTo>
                    <a:pt x="158" y="42"/>
                    <a:pt x="163" y="45"/>
                    <a:pt x="163" y="45"/>
                  </a:cubicBezTo>
                  <a:cubicBezTo>
                    <a:pt x="167" y="44"/>
                    <a:pt x="167" y="44"/>
                    <a:pt x="167" y="44"/>
                  </a:cubicBezTo>
                  <a:cubicBezTo>
                    <a:pt x="171" y="44"/>
                    <a:pt x="171" y="44"/>
                    <a:pt x="171" y="44"/>
                  </a:cubicBezTo>
                  <a:cubicBezTo>
                    <a:pt x="179" y="46"/>
                    <a:pt x="179" y="46"/>
                    <a:pt x="179" y="46"/>
                  </a:cubicBezTo>
                  <a:cubicBezTo>
                    <a:pt x="178" y="43"/>
                    <a:pt x="178" y="43"/>
                    <a:pt x="178" y="43"/>
                  </a:cubicBezTo>
                  <a:cubicBezTo>
                    <a:pt x="178" y="43"/>
                    <a:pt x="178" y="43"/>
                    <a:pt x="182" y="42"/>
                  </a:cubicBezTo>
                  <a:cubicBezTo>
                    <a:pt x="179" y="46"/>
                    <a:pt x="182" y="42"/>
                    <a:pt x="182" y="42"/>
                  </a:cubicBezTo>
                  <a:cubicBezTo>
                    <a:pt x="182" y="42"/>
                    <a:pt x="183" y="46"/>
                    <a:pt x="187" y="45"/>
                  </a:cubicBezTo>
                  <a:cubicBezTo>
                    <a:pt x="187" y="49"/>
                    <a:pt x="187" y="49"/>
                    <a:pt x="187" y="49"/>
                  </a:cubicBezTo>
                  <a:cubicBezTo>
                    <a:pt x="188" y="52"/>
                    <a:pt x="192" y="52"/>
                    <a:pt x="196" y="51"/>
                  </a:cubicBezTo>
                  <a:cubicBezTo>
                    <a:pt x="191" y="48"/>
                    <a:pt x="199" y="47"/>
                    <a:pt x="199" y="47"/>
                  </a:cubicBezTo>
                  <a:cubicBezTo>
                    <a:pt x="198" y="43"/>
                    <a:pt x="198" y="43"/>
                    <a:pt x="198" y="43"/>
                  </a:cubicBezTo>
                  <a:cubicBezTo>
                    <a:pt x="198" y="43"/>
                    <a:pt x="198" y="43"/>
                    <a:pt x="198" y="43"/>
                  </a:cubicBezTo>
                  <a:cubicBezTo>
                    <a:pt x="198" y="43"/>
                    <a:pt x="198" y="40"/>
                    <a:pt x="194" y="41"/>
                  </a:cubicBezTo>
                  <a:cubicBezTo>
                    <a:pt x="198" y="40"/>
                    <a:pt x="198" y="40"/>
                    <a:pt x="198" y="40"/>
                  </a:cubicBezTo>
                  <a:cubicBezTo>
                    <a:pt x="197" y="36"/>
                    <a:pt x="197" y="36"/>
                    <a:pt x="197" y="36"/>
                  </a:cubicBezTo>
                  <a:cubicBezTo>
                    <a:pt x="201" y="36"/>
                    <a:pt x="201" y="36"/>
                    <a:pt x="201" y="36"/>
                  </a:cubicBezTo>
                  <a:cubicBezTo>
                    <a:pt x="205" y="35"/>
                    <a:pt x="205" y="35"/>
                    <a:pt x="205" y="35"/>
                  </a:cubicBezTo>
                  <a:cubicBezTo>
                    <a:pt x="205" y="35"/>
                    <a:pt x="209" y="35"/>
                    <a:pt x="205" y="35"/>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63" name="Freeform 33"/>
            <p:cNvSpPr>
              <a:spLocks/>
            </p:cNvSpPr>
            <p:nvPr/>
          </p:nvSpPr>
          <p:spPr bwMode="gray">
            <a:xfrm>
              <a:off x="7810500" y="4203700"/>
              <a:ext cx="285750" cy="250825"/>
            </a:xfrm>
            <a:custGeom>
              <a:avLst/>
              <a:gdLst>
                <a:gd name="T0" fmla="*/ 136 w 145"/>
                <a:gd name="T1" fmla="*/ 32 h 100"/>
                <a:gd name="T2" fmla="*/ 127 w 145"/>
                <a:gd name="T3" fmla="*/ 30 h 100"/>
                <a:gd name="T4" fmla="*/ 123 w 145"/>
                <a:gd name="T5" fmla="*/ 27 h 100"/>
                <a:gd name="T6" fmla="*/ 122 w 145"/>
                <a:gd name="T7" fmla="*/ 20 h 100"/>
                <a:gd name="T8" fmla="*/ 126 w 145"/>
                <a:gd name="T9" fmla="*/ 19 h 100"/>
                <a:gd name="T10" fmla="*/ 128 w 145"/>
                <a:gd name="T11" fmla="*/ 5 h 100"/>
                <a:gd name="T12" fmla="*/ 108 w 145"/>
                <a:gd name="T13" fmla="*/ 7 h 100"/>
                <a:gd name="T14" fmla="*/ 103 w 145"/>
                <a:gd name="T15" fmla="*/ 4 h 100"/>
                <a:gd name="T16" fmla="*/ 103 w 145"/>
                <a:gd name="T17" fmla="*/ 1 h 100"/>
                <a:gd name="T18" fmla="*/ 99 w 145"/>
                <a:gd name="T19" fmla="*/ 2 h 100"/>
                <a:gd name="T20" fmla="*/ 87 w 145"/>
                <a:gd name="T21" fmla="*/ 3 h 100"/>
                <a:gd name="T22" fmla="*/ 79 w 145"/>
                <a:gd name="T23" fmla="*/ 4 h 100"/>
                <a:gd name="T24" fmla="*/ 71 w 145"/>
                <a:gd name="T25" fmla="*/ 6 h 100"/>
                <a:gd name="T26" fmla="*/ 54 w 145"/>
                <a:gd name="T27" fmla="*/ 4 h 100"/>
                <a:gd name="T28" fmla="*/ 42 w 145"/>
                <a:gd name="T29" fmla="*/ 6 h 100"/>
                <a:gd name="T30" fmla="*/ 30 w 145"/>
                <a:gd name="T31" fmla="*/ 8 h 100"/>
                <a:gd name="T32" fmla="*/ 24 w 145"/>
                <a:gd name="T33" fmla="*/ 16 h 100"/>
                <a:gd name="T34" fmla="*/ 11 w 145"/>
                <a:gd name="T35" fmla="*/ 11 h 100"/>
                <a:gd name="T36" fmla="*/ 4 w 145"/>
                <a:gd name="T37" fmla="*/ 19 h 100"/>
                <a:gd name="T38" fmla="*/ 1 w 145"/>
                <a:gd name="T39" fmla="*/ 26 h 100"/>
                <a:gd name="T40" fmla="*/ 9 w 145"/>
                <a:gd name="T41" fmla="*/ 29 h 100"/>
                <a:gd name="T42" fmla="*/ 14 w 145"/>
                <a:gd name="T43" fmla="*/ 32 h 100"/>
                <a:gd name="T44" fmla="*/ 14 w 145"/>
                <a:gd name="T45" fmla="*/ 35 h 100"/>
                <a:gd name="T46" fmla="*/ 19 w 145"/>
                <a:gd name="T47" fmla="*/ 42 h 100"/>
                <a:gd name="T48" fmla="*/ 29 w 145"/>
                <a:gd name="T49" fmla="*/ 51 h 100"/>
                <a:gd name="T50" fmla="*/ 46 w 145"/>
                <a:gd name="T51" fmla="*/ 59 h 100"/>
                <a:gd name="T52" fmla="*/ 64 w 145"/>
                <a:gd name="T53" fmla="*/ 68 h 100"/>
                <a:gd name="T54" fmla="*/ 69 w 145"/>
                <a:gd name="T55" fmla="*/ 74 h 100"/>
                <a:gd name="T56" fmla="*/ 77 w 145"/>
                <a:gd name="T57" fmla="*/ 80 h 100"/>
                <a:gd name="T58" fmla="*/ 79 w 145"/>
                <a:gd name="T59" fmla="*/ 87 h 100"/>
                <a:gd name="T60" fmla="*/ 79 w 145"/>
                <a:gd name="T61" fmla="*/ 91 h 100"/>
                <a:gd name="T62" fmla="*/ 87 w 145"/>
                <a:gd name="T63" fmla="*/ 90 h 100"/>
                <a:gd name="T64" fmla="*/ 91 w 145"/>
                <a:gd name="T65" fmla="*/ 93 h 100"/>
                <a:gd name="T66" fmla="*/ 108 w 145"/>
                <a:gd name="T67" fmla="*/ 97 h 100"/>
                <a:gd name="T68" fmla="*/ 116 w 145"/>
                <a:gd name="T69" fmla="*/ 93 h 100"/>
                <a:gd name="T70" fmla="*/ 111 w 145"/>
                <a:gd name="T71" fmla="*/ 86 h 100"/>
                <a:gd name="T72" fmla="*/ 113 w 145"/>
                <a:gd name="T73" fmla="*/ 75 h 100"/>
                <a:gd name="T74" fmla="*/ 124 w 145"/>
                <a:gd name="T75" fmla="*/ 66 h 100"/>
                <a:gd name="T76" fmla="*/ 128 w 145"/>
                <a:gd name="T77" fmla="*/ 66 h 100"/>
                <a:gd name="T78" fmla="*/ 124 w 145"/>
                <a:gd name="T79" fmla="*/ 63 h 100"/>
                <a:gd name="T80" fmla="*/ 123 w 145"/>
                <a:gd name="T81" fmla="*/ 59 h 100"/>
                <a:gd name="T82" fmla="*/ 131 w 145"/>
                <a:gd name="T83" fmla="*/ 58 h 100"/>
                <a:gd name="T84" fmla="*/ 139 w 145"/>
                <a:gd name="T85" fmla="*/ 53 h 100"/>
                <a:gd name="T86" fmla="*/ 143 w 145"/>
                <a:gd name="T87" fmla="*/ 56 h 100"/>
                <a:gd name="T88" fmla="*/ 142 w 145"/>
                <a:gd name="T89" fmla="*/ 49 h 100"/>
                <a:gd name="T90" fmla="*/ 133 w 145"/>
                <a:gd name="T91" fmla="*/ 40 h 100"/>
                <a:gd name="T92" fmla="*/ 140 w 145"/>
                <a:gd name="T93"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 h="100">
                  <a:moveTo>
                    <a:pt x="140" y="35"/>
                  </a:moveTo>
                  <a:cubicBezTo>
                    <a:pt x="141" y="39"/>
                    <a:pt x="136" y="32"/>
                    <a:pt x="136" y="32"/>
                  </a:cubicBezTo>
                  <a:cubicBezTo>
                    <a:pt x="132" y="33"/>
                    <a:pt x="131" y="29"/>
                    <a:pt x="131" y="29"/>
                  </a:cubicBezTo>
                  <a:cubicBezTo>
                    <a:pt x="127" y="30"/>
                    <a:pt x="127" y="30"/>
                    <a:pt x="127" y="30"/>
                  </a:cubicBezTo>
                  <a:cubicBezTo>
                    <a:pt x="127" y="30"/>
                    <a:pt x="127" y="30"/>
                    <a:pt x="127" y="30"/>
                  </a:cubicBezTo>
                  <a:cubicBezTo>
                    <a:pt x="123" y="30"/>
                    <a:pt x="123" y="30"/>
                    <a:pt x="123" y="27"/>
                  </a:cubicBezTo>
                  <a:cubicBezTo>
                    <a:pt x="123" y="27"/>
                    <a:pt x="123" y="27"/>
                    <a:pt x="122" y="23"/>
                  </a:cubicBezTo>
                  <a:cubicBezTo>
                    <a:pt x="122" y="23"/>
                    <a:pt x="122" y="23"/>
                    <a:pt x="122" y="20"/>
                  </a:cubicBezTo>
                  <a:cubicBezTo>
                    <a:pt x="122" y="20"/>
                    <a:pt x="122" y="20"/>
                    <a:pt x="122" y="20"/>
                  </a:cubicBezTo>
                  <a:cubicBezTo>
                    <a:pt x="126" y="19"/>
                    <a:pt x="126" y="19"/>
                    <a:pt x="126" y="19"/>
                  </a:cubicBezTo>
                  <a:cubicBezTo>
                    <a:pt x="125" y="16"/>
                    <a:pt x="129" y="15"/>
                    <a:pt x="129" y="12"/>
                  </a:cubicBezTo>
                  <a:cubicBezTo>
                    <a:pt x="128" y="5"/>
                    <a:pt x="128" y="5"/>
                    <a:pt x="128" y="5"/>
                  </a:cubicBezTo>
                  <a:cubicBezTo>
                    <a:pt x="124" y="5"/>
                    <a:pt x="120" y="6"/>
                    <a:pt x="116" y="10"/>
                  </a:cubicBezTo>
                  <a:cubicBezTo>
                    <a:pt x="112" y="10"/>
                    <a:pt x="108" y="11"/>
                    <a:pt x="108" y="7"/>
                  </a:cubicBezTo>
                  <a:cubicBezTo>
                    <a:pt x="108" y="7"/>
                    <a:pt x="108" y="7"/>
                    <a:pt x="107" y="4"/>
                  </a:cubicBezTo>
                  <a:cubicBezTo>
                    <a:pt x="107" y="4"/>
                    <a:pt x="107" y="4"/>
                    <a:pt x="103" y="4"/>
                  </a:cubicBezTo>
                  <a:cubicBezTo>
                    <a:pt x="103" y="4"/>
                    <a:pt x="103" y="4"/>
                    <a:pt x="103" y="1"/>
                  </a:cubicBezTo>
                  <a:cubicBezTo>
                    <a:pt x="103" y="1"/>
                    <a:pt x="99" y="5"/>
                    <a:pt x="103" y="1"/>
                  </a:cubicBezTo>
                  <a:cubicBezTo>
                    <a:pt x="99" y="2"/>
                    <a:pt x="99" y="2"/>
                    <a:pt x="99" y="2"/>
                  </a:cubicBezTo>
                  <a:cubicBezTo>
                    <a:pt x="99" y="2"/>
                    <a:pt x="99" y="2"/>
                    <a:pt x="99" y="2"/>
                  </a:cubicBezTo>
                  <a:cubicBezTo>
                    <a:pt x="91" y="3"/>
                    <a:pt x="91" y="3"/>
                    <a:pt x="91" y="3"/>
                  </a:cubicBezTo>
                  <a:cubicBezTo>
                    <a:pt x="87" y="3"/>
                    <a:pt x="86" y="0"/>
                    <a:pt x="87" y="3"/>
                  </a:cubicBezTo>
                  <a:cubicBezTo>
                    <a:pt x="83" y="4"/>
                    <a:pt x="83" y="4"/>
                    <a:pt x="83" y="4"/>
                  </a:cubicBezTo>
                  <a:cubicBezTo>
                    <a:pt x="83" y="4"/>
                    <a:pt x="78" y="1"/>
                    <a:pt x="79" y="4"/>
                  </a:cubicBezTo>
                  <a:cubicBezTo>
                    <a:pt x="75" y="5"/>
                    <a:pt x="75" y="8"/>
                    <a:pt x="75" y="8"/>
                  </a:cubicBezTo>
                  <a:cubicBezTo>
                    <a:pt x="71" y="9"/>
                    <a:pt x="71" y="6"/>
                    <a:pt x="71" y="6"/>
                  </a:cubicBezTo>
                  <a:cubicBezTo>
                    <a:pt x="67" y="6"/>
                    <a:pt x="63" y="7"/>
                    <a:pt x="63" y="7"/>
                  </a:cubicBezTo>
                  <a:cubicBezTo>
                    <a:pt x="58" y="4"/>
                    <a:pt x="59" y="7"/>
                    <a:pt x="54" y="4"/>
                  </a:cubicBezTo>
                  <a:cubicBezTo>
                    <a:pt x="50" y="5"/>
                    <a:pt x="51" y="8"/>
                    <a:pt x="46" y="5"/>
                  </a:cubicBezTo>
                  <a:cubicBezTo>
                    <a:pt x="42" y="6"/>
                    <a:pt x="42" y="6"/>
                    <a:pt x="42" y="6"/>
                  </a:cubicBezTo>
                  <a:cubicBezTo>
                    <a:pt x="42" y="2"/>
                    <a:pt x="42" y="2"/>
                    <a:pt x="42" y="2"/>
                  </a:cubicBezTo>
                  <a:cubicBezTo>
                    <a:pt x="39" y="10"/>
                    <a:pt x="34" y="7"/>
                    <a:pt x="30" y="8"/>
                  </a:cubicBezTo>
                  <a:cubicBezTo>
                    <a:pt x="26" y="8"/>
                    <a:pt x="22" y="9"/>
                    <a:pt x="23" y="12"/>
                  </a:cubicBezTo>
                  <a:cubicBezTo>
                    <a:pt x="24" y="16"/>
                    <a:pt x="24" y="16"/>
                    <a:pt x="24" y="16"/>
                  </a:cubicBezTo>
                  <a:cubicBezTo>
                    <a:pt x="20" y="17"/>
                    <a:pt x="20" y="17"/>
                    <a:pt x="15" y="14"/>
                  </a:cubicBezTo>
                  <a:cubicBezTo>
                    <a:pt x="11" y="11"/>
                    <a:pt x="11" y="11"/>
                    <a:pt x="11" y="11"/>
                  </a:cubicBezTo>
                  <a:cubicBezTo>
                    <a:pt x="6" y="8"/>
                    <a:pt x="3" y="12"/>
                    <a:pt x="3" y="15"/>
                  </a:cubicBezTo>
                  <a:cubicBezTo>
                    <a:pt x="4" y="19"/>
                    <a:pt x="4" y="19"/>
                    <a:pt x="4" y="19"/>
                  </a:cubicBezTo>
                  <a:cubicBezTo>
                    <a:pt x="0" y="23"/>
                    <a:pt x="4" y="22"/>
                    <a:pt x="5" y="26"/>
                  </a:cubicBezTo>
                  <a:cubicBezTo>
                    <a:pt x="1" y="26"/>
                    <a:pt x="1" y="26"/>
                    <a:pt x="1" y="26"/>
                  </a:cubicBezTo>
                  <a:cubicBezTo>
                    <a:pt x="5" y="29"/>
                    <a:pt x="5" y="29"/>
                    <a:pt x="5" y="29"/>
                  </a:cubicBezTo>
                  <a:cubicBezTo>
                    <a:pt x="5" y="29"/>
                    <a:pt x="5" y="29"/>
                    <a:pt x="9" y="29"/>
                  </a:cubicBezTo>
                  <a:cubicBezTo>
                    <a:pt x="9" y="29"/>
                    <a:pt x="9" y="29"/>
                    <a:pt x="9" y="29"/>
                  </a:cubicBezTo>
                  <a:cubicBezTo>
                    <a:pt x="9" y="29"/>
                    <a:pt x="10" y="32"/>
                    <a:pt x="14" y="32"/>
                  </a:cubicBezTo>
                  <a:cubicBezTo>
                    <a:pt x="14" y="32"/>
                    <a:pt x="14" y="32"/>
                    <a:pt x="14" y="32"/>
                  </a:cubicBezTo>
                  <a:cubicBezTo>
                    <a:pt x="14" y="35"/>
                    <a:pt x="14" y="35"/>
                    <a:pt x="14" y="35"/>
                  </a:cubicBezTo>
                  <a:cubicBezTo>
                    <a:pt x="18" y="35"/>
                    <a:pt x="18" y="35"/>
                    <a:pt x="18" y="35"/>
                  </a:cubicBezTo>
                  <a:cubicBezTo>
                    <a:pt x="19" y="38"/>
                    <a:pt x="23" y="38"/>
                    <a:pt x="19" y="42"/>
                  </a:cubicBezTo>
                  <a:cubicBezTo>
                    <a:pt x="23" y="41"/>
                    <a:pt x="24" y="48"/>
                    <a:pt x="24" y="48"/>
                  </a:cubicBezTo>
                  <a:cubicBezTo>
                    <a:pt x="28" y="48"/>
                    <a:pt x="29" y="51"/>
                    <a:pt x="29" y="51"/>
                  </a:cubicBezTo>
                  <a:cubicBezTo>
                    <a:pt x="33" y="51"/>
                    <a:pt x="33" y="54"/>
                    <a:pt x="33" y="54"/>
                  </a:cubicBezTo>
                  <a:cubicBezTo>
                    <a:pt x="38" y="57"/>
                    <a:pt x="42" y="60"/>
                    <a:pt x="46" y="59"/>
                  </a:cubicBezTo>
                  <a:cubicBezTo>
                    <a:pt x="47" y="63"/>
                    <a:pt x="51" y="66"/>
                    <a:pt x="56" y="69"/>
                  </a:cubicBezTo>
                  <a:cubicBezTo>
                    <a:pt x="60" y="68"/>
                    <a:pt x="60" y="68"/>
                    <a:pt x="64" y="68"/>
                  </a:cubicBezTo>
                  <a:cubicBezTo>
                    <a:pt x="64" y="71"/>
                    <a:pt x="68" y="71"/>
                    <a:pt x="68" y="71"/>
                  </a:cubicBezTo>
                  <a:cubicBezTo>
                    <a:pt x="69" y="74"/>
                    <a:pt x="69" y="74"/>
                    <a:pt x="69" y="74"/>
                  </a:cubicBezTo>
                  <a:cubicBezTo>
                    <a:pt x="69" y="78"/>
                    <a:pt x="69" y="78"/>
                    <a:pt x="69" y="78"/>
                  </a:cubicBezTo>
                  <a:cubicBezTo>
                    <a:pt x="74" y="81"/>
                    <a:pt x="74" y="81"/>
                    <a:pt x="77" y="80"/>
                  </a:cubicBezTo>
                  <a:cubicBezTo>
                    <a:pt x="78" y="84"/>
                    <a:pt x="82" y="83"/>
                    <a:pt x="82" y="83"/>
                  </a:cubicBezTo>
                  <a:cubicBezTo>
                    <a:pt x="82" y="87"/>
                    <a:pt x="82" y="87"/>
                    <a:pt x="79" y="87"/>
                  </a:cubicBezTo>
                  <a:cubicBezTo>
                    <a:pt x="79" y="91"/>
                    <a:pt x="79" y="91"/>
                    <a:pt x="79" y="91"/>
                  </a:cubicBezTo>
                  <a:cubicBezTo>
                    <a:pt x="79" y="91"/>
                    <a:pt x="79" y="91"/>
                    <a:pt x="79" y="91"/>
                  </a:cubicBezTo>
                  <a:cubicBezTo>
                    <a:pt x="83" y="90"/>
                    <a:pt x="83" y="90"/>
                    <a:pt x="83" y="90"/>
                  </a:cubicBezTo>
                  <a:cubicBezTo>
                    <a:pt x="87" y="90"/>
                    <a:pt x="87" y="90"/>
                    <a:pt x="87" y="90"/>
                  </a:cubicBezTo>
                  <a:cubicBezTo>
                    <a:pt x="87" y="90"/>
                    <a:pt x="87" y="90"/>
                    <a:pt x="91" y="89"/>
                  </a:cubicBezTo>
                  <a:cubicBezTo>
                    <a:pt x="91" y="93"/>
                    <a:pt x="91" y="93"/>
                    <a:pt x="91" y="93"/>
                  </a:cubicBezTo>
                  <a:cubicBezTo>
                    <a:pt x="96" y="96"/>
                    <a:pt x="100" y="95"/>
                    <a:pt x="104" y="98"/>
                  </a:cubicBezTo>
                  <a:cubicBezTo>
                    <a:pt x="108" y="97"/>
                    <a:pt x="108" y="97"/>
                    <a:pt x="108" y="97"/>
                  </a:cubicBezTo>
                  <a:cubicBezTo>
                    <a:pt x="113" y="100"/>
                    <a:pt x="113" y="100"/>
                    <a:pt x="113" y="100"/>
                  </a:cubicBezTo>
                  <a:cubicBezTo>
                    <a:pt x="117" y="100"/>
                    <a:pt x="116" y="93"/>
                    <a:pt x="116" y="93"/>
                  </a:cubicBezTo>
                  <a:cubicBezTo>
                    <a:pt x="111" y="90"/>
                    <a:pt x="111" y="90"/>
                    <a:pt x="111" y="90"/>
                  </a:cubicBezTo>
                  <a:cubicBezTo>
                    <a:pt x="111" y="86"/>
                    <a:pt x="111" y="86"/>
                    <a:pt x="111" y="86"/>
                  </a:cubicBezTo>
                  <a:cubicBezTo>
                    <a:pt x="111" y="86"/>
                    <a:pt x="110" y="83"/>
                    <a:pt x="114" y="82"/>
                  </a:cubicBezTo>
                  <a:cubicBezTo>
                    <a:pt x="118" y="81"/>
                    <a:pt x="114" y="82"/>
                    <a:pt x="113" y="75"/>
                  </a:cubicBezTo>
                  <a:cubicBezTo>
                    <a:pt x="117" y="74"/>
                    <a:pt x="117" y="71"/>
                    <a:pt x="117" y="71"/>
                  </a:cubicBezTo>
                  <a:cubicBezTo>
                    <a:pt x="120" y="67"/>
                    <a:pt x="120" y="67"/>
                    <a:pt x="124" y="66"/>
                  </a:cubicBezTo>
                  <a:cubicBezTo>
                    <a:pt x="125" y="70"/>
                    <a:pt x="125" y="70"/>
                    <a:pt x="129" y="69"/>
                  </a:cubicBezTo>
                  <a:cubicBezTo>
                    <a:pt x="128" y="66"/>
                    <a:pt x="133" y="69"/>
                    <a:pt x="128" y="66"/>
                  </a:cubicBezTo>
                  <a:cubicBezTo>
                    <a:pt x="128" y="66"/>
                    <a:pt x="128" y="66"/>
                    <a:pt x="128" y="62"/>
                  </a:cubicBezTo>
                  <a:cubicBezTo>
                    <a:pt x="124" y="63"/>
                    <a:pt x="124" y="63"/>
                    <a:pt x="124" y="63"/>
                  </a:cubicBezTo>
                  <a:cubicBezTo>
                    <a:pt x="123" y="59"/>
                    <a:pt x="123" y="59"/>
                    <a:pt x="123" y="59"/>
                  </a:cubicBezTo>
                  <a:cubicBezTo>
                    <a:pt x="123" y="59"/>
                    <a:pt x="123" y="59"/>
                    <a:pt x="123" y="59"/>
                  </a:cubicBezTo>
                  <a:cubicBezTo>
                    <a:pt x="127" y="59"/>
                    <a:pt x="127" y="59"/>
                    <a:pt x="127" y="59"/>
                  </a:cubicBezTo>
                  <a:cubicBezTo>
                    <a:pt x="131" y="58"/>
                    <a:pt x="131" y="58"/>
                    <a:pt x="131" y="58"/>
                  </a:cubicBezTo>
                  <a:cubicBezTo>
                    <a:pt x="135" y="57"/>
                    <a:pt x="135" y="57"/>
                    <a:pt x="135" y="57"/>
                  </a:cubicBezTo>
                  <a:cubicBezTo>
                    <a:pt x="135" y="54"/>
                    <a:pt x="135" y="54"/>
                    <a:pt x="139" y="53"/>
                  </a:cubicBezTo>
                  <a:cubicBezTo>
                    <a:pt x="139" y="57"/>
                    <a:pt x="139" y="57"/>
                    <a:pt x="139" y="57"/>
                  </a:cubicBezTo>
                  <a:cubicBezTo>
                    <a:pt x="143" y="56"/>
                    <a:pt x="143" y="56"/>
                    <a:pt x="143" y="56"/>
                  </a:cubicBezTo>
                  <a:cubicBezTo>
                    <a:pt x="143" y="53"/>
                    <a:pt x="143" y="53"/>
                    <a:pt x="143" y="53"/>
                  </a:cubicBezTo>
                  <a:cubicBezTo>
                    <a:pt x="142" y="49"/>
                    <a:pt x="142" y="49"/>
                    <a:pt x="142" y="49"/>
                  </a:cubicBezTo>
                  <a:cubicBezTo>
                    <a:pt x="138" y="46"/>
                    <a:pt x="138" y="46"/>
                    <a:pt x="133" y="43"/>
                  </a:cubicBezTo>
                  <a:cubicBezTo>
                    <a:pt x="133" y="43"/>
                    <a:pt x="133" y="43"/>
                    <a:pt x="133" y="40"/>
                  </a:cubicBezTo>
                  <a:cubicBezTo>
                    <a:pt x="128" y="37"/>
                    <a:pt x="137" y="43"/>
                    <a:pt x="137" y="43"/>
                  </a:cubicBezTo>
                  <a:cubicBezTo>
                    <a:pt x="141" y="42"/>
                    <a:pt x="145" y="38"/>
                    <a:pt x="140" y="35"/>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64" name="Freeform 34"/>
            <p:cNvSpPr>
              <a:spLocks/>
            </p:cNvSpPr>
            <p:nvPr/>
          </p:nvSpPr>
          <p:spPr bwMode="gray">
            <a:xfrm>
              <a:off x="8029575" y="4354513"/>
              <a:ext cx="142875" cy="158750"/>
            </a:xfrm>
            <a:custGeom>
              <a:avLst/>
              <a:gdLst>
                <a:gd name="T0" fmla="*/ 64 w 73"/>
                <a:gd name="T1" fmla="*/ 15 h 63"/>
                <a:gd name="T2" fmla="*/ 56 w 73"/>
                <a:gd name="T3" fmla="*/ 13 h 63"/>
                <a:gd name="T4" fmla="*/ 48 w 73"/>
                <a:gd name="T5" fmla="*/ 14 h 63"/>
                <a:gd name="T6" fmla="*/ 43 w 73"/>
                <a:gd name="T7" fmla="*/ 11 h 63"/>
                <a:gd name="T8" fmla="*/ 39 w 73"/>
                <a:gd name="T9" fmla="*/ 11 h 63"/>
                <a:gd name="T10" fmla="*/ 31 w 73"/>
                <a:gd name="T11" fmla="*/ 6 h 63"/>
                <a:gd name="T12" fmla="*/ 26 w 73"/>
                <a:gd name="T13" fmla="*/ 3 h 63"/>
                <a:gd name="T14" fmla="*/ 22 w 73"/>
                <a:gd name="T15" fmla="*/ 0 h 63"/>
                <a:gd name="T16" fmla="*/ 18 w 73"/>
                <a:gd name="T17" fmla="*/ 0 h 63"/>
                <a:gd name="T18" fmla="*/ 14 w 73"/>
                <a:gd name="T19" fmla="*/ 1 h 63"/>
                <a:gd name="T20" fmla="*/ 18 w 73"/>
                <a:gd name="T21" fmla="*/ 4 h 63"/>
                <a:gd name="T22" fmla="*/ 19 w 73"/>
                <a:gd name="T23" fmla="*/ 11 h 63"/>
                <a:gd name="T24" fmla="*/ 11 w 73"/>
                <a:gd name="T25" fmla="*/ 8 h 63"/>
                <a:gd name="T26" fmla="*/ 7 w 73"/>
                <a:gd name="T27" fmla="*/ 13 h 63"/>
                <a:gd name="T28" fmla="*/ 4 w 73"/>
                <a:gd name="T29" fmla="*/ 17 h 63"/>
                <a:gd name="T30" fmla="*/ 5 w 73"/>
                <a:gd name="T31" fmla="*/ 24 h 63"/>
                <a:gd name="T32" fmla="*/ 1 w 73"/>
                <a:gd name="T33" fmla="*/ 24 h 63"/>
                <a:gd name="T34" fmla="*/ 1 w 73"/>
                <a:gd name="T35" fmla="*/ 28 h 63"/>
                <a:gd name="T36" fmla="*/ 2 w 73"/>
                <a:gd name="T37" fmla="*/ 35 h 63"/>
                <a:gd name="T38" fmla="*/ 7 w 73"/>
                <a:gd name="T39" fmla="*/ 38 h 63"/>
                <a:gd name="T40" fmla="*/ 3 w 73"/>
                <a:gd name="T41" fmla="*/ 42 h 63"/>
                <a:gd name="T42" fmla="*/ 3 w 73"/>
                <a:gd name="T43" fmla="*/ 42 h 63"/>
                <a:gd name="T44" fmla="*/ 8 w 73"/>
                <a:gd name="T45" fmla="*/ 45 h 63"/>
                <a:gd name="T46" fmla="*/ 12 w 73"/>
                <a:gd name="T47" fmla="*/ 44 h 63"/>
                <a:gd name="T48" fmla="*/ 11 w 73"/>
                <a:gd name="T49" fmla="*/ 41 h 63"/>
                <a:gd name="T50" fmla="*/ 16 w 73"/>
                <a:gd name="T51" fmla="*/ 44 h 63"/>
                <a:gd name="T52" fmla="*/ 12 w 73"/>
                <a:gd name="T53" fmla="*/ 44 h 63"/>
                <a:gd name="T54" fmla="*/ 12 w 73"/>
                <a:gd name="T55" fmla="*/ 44 h 63"/>
                <a:gd name="T56" fmla="*/ 8 w 73"/>
                <a:gd name="T57" fmla="*/ 48 h 63"/>
                <a:gd name="T58" fmla="*/ 12 w 73"/>
                <a:gd name="T59" fmla="*/ 48 h 63"/>
                <a:gd name="T60" fmla="*/ 12 w 73"/>
                <a:gd name="T61" fmla="*/ 48 h 63"/>
                <a:gd name="T62" fmla="*/ 21 w 73"/>
                <a:gd name="T63" fmla="*/ 50 h 63"/>
                <a:gd name="T64" fmla="*/ 25 w 73"/>
                <a:gd name="T65" fmla="*/ 53 h 63"/>
                <a:gd name="T66" fmla="*/ 34 w 73"/>
                <a:gd name="T67" fmla="*/ 59 h 63"/>
                <a:gd name="T68" fmla="*/ 39 w 73"/>
                <a:gd name="T69" fmla="*/ 62 h 63"/>
                <a:gd name="T70" fmla="*/ 38 w 73"/>
                <a:gd name="T71" fmla="*/ 58 h 63"/>
                <a:gd name="T72" fmla="*/ 38 w 73"/>
                <a:gd name="T73" fmla="*/ 55 h 63"/>
                <a:gd name="T74" fmla="*/ 37 w 73"/>
                <a:gd name="T75" fmla="*/ 51 h 63"/>
                <a:gd name="T76" fmla="*/ 37 w 73"/>
                <a:gd name="T77" fmla="*/ 51 h 63"/>
                <a:gd name="T78" fmla="*/ 40 w 73"/>
                <a:gd name="T79" fmla="*/ 44 h 63"/>
                <a:gd name="T80" fmla="*/ 44 w 73"/>
                <a:gd name="T81" fmla="*/ 40 h 63"/>
                <a:gd name="T82" fmla="*/ 46 w 73"/>
                <a:gd name="T83" fmla="*/ 32 h 63"/>
                <a:gd name="T84" fmla="*/ 51 w 73"/>
                <a:gd name="T85" fmla="*/ 35 h 63"/>
                <a:gd name="T86" fmla="*/ 59 w 73"/>
                <a:gd name="T87" fmla="*/ 34 h 63"/>
                <a:gd name="T88" fmla="*/ 63 w 73"/>
                <a:gd name="T89" fmla="*/ 33 h 63"/>
                <a:gd name="T90" fmla="*/ 62 w 73"/>
                <a:gd name="T91" fmla="*/ 30 h 63"/>
                <a:gd name="T92" fmla="*/ 58 w 73"/>
                <a:gd name="T93" fmla="*/ 27 h 63"/>
                <a:gd name="T94" fmla="*/ 65 w 73"/>
                <a:gd name="T95" fmla="*/ 22 h 63"/>
                <a:gd name="T96" fmla="*/ 69 w 73"/>
                <a:gd name="T97" fmla="*/ 22 h 63"/>
                <a:gd name="T98" fmla="*/ 64 w 73"/>
                <a:gd name="T99"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 h="63">
                  <a:moveTo>
                    <a:pt x="64" y="15"/>
                  </a:moveTo>
                  <a:cubicBezTo>
                    <a:pt x="60" y="16"/>
                    <a:pt x="56" y="16"/>
                    <a:pt x="56" y="13"/>
                  </a:cubicBezTo>
                  <a:cubicBezTo>
                    <a:pt x="51" y="10"/>
                    <a:pt x="52" y="13"/>
                    <a:pt x="48" y="14"/>
                  </a:cubicBezTo>
                  <a:cubicBezTo>
                    <a:pt x="43" y="11"/>
                    <a:pt x="43" y="11"/>
                    <a:pt x="43" y="11"/>
                  </a:cubicBezTo>
                  <a:cubicBezTo>
                    <a:pt x="39" y="11"/>
                    <a:pt x="39" y="11"/>
                    <a:pt x="39" y="11"/>
                  </a:cubicBezTo>
                  <a:cubicBezTo>
                    <a:pt x="35" y="9"/>
                    <a:pt x="34" y="5"/>
                    <a:pt x="31" y="6"/>
                  </a:cubicBezTo>
                  <a:cubicBezTo>
                    <a:pt x="26" y="3"/>
                    <a:pt x="26" y="3"/>
                    <a:pt x="26" y="3"/>
                  </a:cubicBezTo>
                  <a:cubicBezTo>
                    <a:pt x="22" y="3"/>
                    <a:pt x="22" y="0"/>
                    <a:pt x="22" y="0"/>
                  </a:cubicBezTo>
                  <a:cubicBezTo>
                    <a:pt x="18" y="0"/>
                    <a:pt x="18" y="0"/>
                    <a:pt x="18" y="0"/>
                  </a:cubicBezTo>
                  <a:cubicBezTo>
                    <a:pt x="14" y="1"/>
                    <a:pt x="14" y="1"/>
                    <a:pt x="14" y="1"/>
                  </a:cubicBezTo>
                  <a:cubicBezTo>
                    <a:pt x="14" y="4"/>
                    <a:pt x="18" y="4"/>
                    <a:pt x="18" y="4"/>
                  </a:cubicBezTo>
                  <a:cubicBezTo>
                    <a:pt x="19" y="7"/>
                    <a:pt x="19" y="7"/>
                    <a:pt x="19" y="11"/>
                  </a:cubicBezTo>
                  <a:cubicBezTo>
                    <a:pt x="15" y="11"/>
                    <a:pt x="15" y="8"/>
                    <a:pt x="11" y="8"/>
                  </a:cubicBezTo>
                  <a:cubicBezTo>
                    <a:pt x="11" y="8"/>
                    <a:pt x="11" y="8"/>
                    <a:pt x="7" y="13"/>
                  </a:cubicBezTo>
                  <a:cubicBezTo>
                    <a:pt x="7" y="13"/>
                    <a:pt x="8" y="16"/>
                    <a:pt x="4" y="17"/>
                  </a:cubicBezTo>
                  <a:cubicBezTo>
                    <a:pt x="4" y="20"/>
                    <a:pt x="8" y="20"/>
                    <a:pt x="5" y="24"/>
                  </a:cubicBezTo>
                  <a:cubicBezTo>
                    <a:pt x="5" y="24"/>
                    <a:pt x="0" y="21"/>
                    <a:pt x="1" y="24"/>
                  </a:cubicBezTo>
                  <a:cubicBezTo>
                    <a:pt x="1" y="28"/>
                    <a:pt x="1" y="28"/>
                    <a:pt x="1" y="28"/>
                  </a:cubicBezTo>
                  <a:cubicBezTo>
                    <a:pt x="2" y="31"/>
                    <a:pt x="2" y="31"/>
                    <a:pt x="2" y="35"/>
                  </a:cubicBezTo>
                  <a:cubicBezTo>
                    <a:pt x="6" y="34"/>
                    <a:pt x="6" y="34"/>
                    <a:pt x="7" y="38"/>
                  </a:cubicBezTo>
                  <a:cubicBezTo>
                    <a:pt x="7" y="38"/>
                    <a:pt x="7" y="41"/>
                    <a:pt x="3" y="42"/>
                  </a:cubicBezTo>
                  <a:cubicBezTo>
                    <a:pt x="3" y="42"/>
                    <a:pt x="3" y="42"/>
                    <a:pt x="3" y="42"/>
                  </a:cubicBezTo>
                  <a:cubicBezTo>
                    <a:pt x="4" y="45"/>
                    <a:pt x="8" y="45"/>
                    <a:pt x="8" y="45"/>
                  </a:cubicBezTo>
                  <a:cubicBezTo>
                    <a:pt x="12" y="44"/>
                    <a:pt x="12" y="44"/>
                    <a:pt x="12" y="44"/>
                  </a:cubicBezTo>
                  <a:cubicBezTo>
                    <a:pt x="11" y="41"/>
                    <a:pt x="11" y="41"/>
                    <a:pt x="11" y="41"/>
                  </a:cubicBezTo>
                  <a:cubicBezTo>
                    <a:pt x="15" y="40"/>
                    <a:pt x="15" y="40"/>
                    <a:pt x="16" y="44"/>
                  </a:cubicBezTo>
                  <a:cubicBezTo>
                    <a:pt x="16" y="44"/>
                    <a:pt x="11" y="41"/>
                    <a:pt x="12" y="44"/>
                  </a:cubicBezTo>
                  <a:cubicBezTo>
                    <a:pt x="12" y="44"/>
                    <a:pt x="12" y="48"/>
                    <a:pt x="12" y="44"/>
                  </a:cubicBezTo>
                  <a:cubicBezTo>
                    <a:pt x="8" y="45"/>
                    <a:pt x="8" y="45"/>
                    <a:pt x="8" y="48"/>
                  </a:cubicBezTo>
                  <a:cubicBezTo>
                    <a:pt x="12" y="48"/>
                    <a:pt x="12" y="44"/>
                    <a:pt x="12" y="48"/>
                  </a:cubicBezTo>
                  <a:cubicBezTo>
                    <a:pt x="12" y="48"/>
                    <a:pt x="12" y="48"/>
                    <a:pt x="12" y="48"/>
                  </a:cubicBezTo>
                  <a:cubicBezTo>
                    <a:pt x="17" y="51"/>
                    <a:pt x="16" y="47"/>
                    <a:pt x="21" y="50"/>
                  </a:cubicBezTo>
                  <a:cubicBezTo>
                    <a:pt x="25" y="53"/>
                    <a:pt x="25" y="53"/>
                    <a:pt x="25" y="53"/>
                  </a:cubicBezTo>
                  <a:cubicBezTo>
                    <a:pt x="30" y="56"/>
                    <a:pt x="30" y="56"/>
                    <a:pt x="34" y="59"/>
                  </a:cubicBezTo>
                  <a:cubicBezTo>
                    <a:pt x="35" y="63"/>
                    <a:pt x="39" y="62"/>
                    <a:pt x="39" y="62"/>
                  </a:cubicBezTo>
                  <a:cubicBezTo>
                    <a:pt x="43" y="61"/>
                    <a:pt x="38" y="58"/>
                    <a:pt x="38" y="58"/>
                  </a:cubicBezTo>
                  <a:cubicBezTo>
                    <a:pt x="42" y="58"/>
                    <a:pt x="38" y="55"/>
                    <a:pt x="38" y="55"/>
                  </a:cubicBezTo>
                  <a:cubicBezTo>
                    <a:pt x="42" y="54"/>
                    <a:pt x="41" y="51"/>
                    <a:pt x="37" y="51"/>
                  </a:cubicBezTo>
                  <a:cubicBezTo>
                    <a:pt x="37" y="51"/>
                    <a:pt x="37" y="51"/>
                    <a:pt x="37" y="51"/>
                  </a:cubicBezTo>
                  <a:cubicBezTo>
                    <a:pt x="37" y="48"/>
                    <a:pt x="37" y="48"/>
                    <a:pt x="40" y="44"/>
                  </a:cubicBezTo>
                  <a:cubicBezTo>
                    <a:pt x="40" y="44"/>
                    <a:pt x="40" y="40"/>
                    <a:pt x="44" y="40"/>
                  </a:cubicBezTo>
                  <a:cubicBezTo>
                    <a:pt x="43" y="36"/>
                    <a:pt x="42" y="29"/>
                    <a:pt x="46" y="32"/>
                  </a:cubicBezTo>
                  <a:cubicBezTo>
                    <a:pt x="50" y="32"/>
                    <a:pt x="47" y="36"/>
                    <a:pt x="51" y="35"/>
                  </a:cubicBezTo>
                  <a:cubicBezTo>
                    <a:pt x="51" y="39"/>
                    <a:pt x="59" y="34"/>
                    <a:pt x="59" y="34"/>
                  </a:cubicBezTo>
                  <a:cubicBezTo>
                    <a:pt x="59" y="34"/>
                    <a:pt x="59" y="34"/>
                    <a:pt x="63" y="33"/>
                  </a:cubicBezTo>
                  <a:cubicBezTo>
                    <a:pt x="62" y="30"/>
                    <a:pt x="62" y="30"/>
                    <a:pt x="62" y="30"/>
                  </a:cubicBezTo>
                  <a:cubicBezTo>
                    <a:pt x="62" y="26"/>
                    <a:pt x="58" y="27"/>
                    <a:pt x="58" y="27"/>
                  </a:cubicBezTo>
                  <a:cubicBezTo>
                    <a:pt x="57" y="23"/>
                    <a:pt x="66" y="26"/>
                    <a:pt x="65" y="22"/>
                  </a:cubicBezTo>
                  <a:cubicBezTo>
                    <a:pt x="65" y="22"/>
                    <a:pt x="65" y="22"/>
                    <a:pt x="69" y="22"/>
                  </a:cubicBezTo>
                  <a:cubicBezTo>
                    <a:pt x="73" y="18"/>
                    <a:pt x="64" y="15"/>
                    <a:pt x="64" y="15"/>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65" name="Freeform 35"/>
            <p:cNvSpPr>
              <a:spLocks/>
            </p:cNvSpPr>
            <p:nvPr/>
          </p:nvSpPr>
          <p:spPr bwMode="gray">
            <a:xfrm>
              <a:off x="8097838" y="4427538"/>
              <a:ext cx="139700" cy="292100"/>
            </a:xfrm>
            <a:custGeom>
              <a:avLst/>
              <a:gdLst>
                <a:gd name="T0" fmla="*/ 66 w 71"/>
                <a:gd name="T1" fmla="*/ 63 h 116"/>
                <a:gd name="T2" fmla="*/ 57 w 71"/>
                <a:gd name="T3" fmla="*/ 60 h 116"/>
                <a:gd name="T4" fmla="*/ 48 w 71"/>
                <a:gd name="T5" fmla="*/ 54 h 116"/>
                <a:gd name="T6" fmla="*/ 47 w 71"/>
                <a:gd name="T7" fmla="*/ 44 h 116"/>
                <a:gd name="T8" fmla="*/ 46 w 71"/>
                <a:gd name="T9" fmla="*/ 37 h 116"/>
                <a:gd name="T10" fmla="*/ 44 w 71"/>
                <a:gd name="T11" fmla="*/ 26 h 116"/>
                <a:gd name="T12" fmla="*/ 38 w 71"/>
                <a:gd name="T13" fmla="*/ 13 h 116"/>
                <a:gd name="T14" fmla="*/ 30 w 71"/>
                <a:gd name="T15" fmla="*/ 10 h 116"/>
                <a:gd name="T16" fmla="*/ 14 w 71"/>
                <a:gd name="T17" fmla="*/ 5 h 116"/>
                <a:gd name="T18" fmla="*/ 6 w 71"/>
                <a:gd name="T19" fmla="*/ 7 h 116"/>
                <a:gd name="T20" fmla="*/ 3 w 71"/>
                <a:gd name="T21" fmla="*/ 14 h 116"/>
                <a:gd name="T22" fmla="*/ 4 w 71"/>
                <a:gd name="T23" fmla="*/ 25 h 116"/>
                <a:gd name="T24" fmla="*/ 2 w 71"/>
                <a:gd name="T25" fmla="*/ 32 h 116"/>
                <a:gd name="T26" fmla="*/ 10 w 71"/>
                <a:gd name="T27" fmla="*/ 38 h 116"/>
                <a:gd name="T28" fmla="*/ 11 w 71"/>
                <a:gd name="T29" fmla="*/ 42 h 116"/>
                <a:gd name="T30" fmla="*/ 11 w 71"/>
                <a:gd name="T31" fmla="*/ 45 h 116"/>
                <a:gd name="T32" fmla="*/ 8 w 71"/>
                <a:gd name="T33" fmla="*/ 53 h 116"/>
                <a:gd name="T34" fmla="*/ 13 w 71"/>
                <a:gd name="T35" fmla="*/ 60 h 116"/>
                <a:gd name="T36" fmla="*/ 14 w 71"/>
                <a:gd name="T37" fmla="*/ 67 h 116"/>
                <a:gd name="T38" fmla="*/ 14 w 71"/>
                <a:gd name="T39" fmla="*/ 67 h 116"/>
                <a:gd name="T40" fmla="*/ 12 w 71"/>
                <a:gd name="T41" fmla="*/ 74 h 116"/>
                <a:gd name="T42" fmla="*/ 17 w 71"/>
                <a:gd name="T43" fmla="*/ 84 h 116"/>
                <a:gd name="T44" fmla="*/ 17 w 71"/>
                <a:gd name="T45" fmla="*/ 88 h 116"/>
                <a:gd name="T46" fmla="*/ 14 w 71"/>
                <a:gd name="T47" fmla="*/ 88 h 116"/>
                <a:gd name="T48" fmla="*/ 18 w 71"/>
                <a:gd name="T49" fmla="*/ 95 h 116"/>
                <a:gd name="T50" fmla="*/ 35 w 71"/>
                <a:gd name="T51" fmla="*/ 100 h 116"/>
                <a:gd name="T52" fmla="*/ 40 w 71"/>
                <a:gd name="T53" fmla="*/ 110 h 116"/>
                <a:gd name="T54" fmla="*/ 45 w 71"/>
                <a:gd name="T55" fmla="*/ 113 h 116"/>
                <a:gd name="T56" fmla="*/ 52 w 71"/>
                <a:gd name="T57" fmla="*/ 108 h 116"/>
                <a:gd name="T58" fmla="*/ 51 w 71"/>
                <a:gd name="T59" fmla="*/ 101 h 116"/>
                <a:gd name="T60" fmla="*/ 55 w 71"/>
                <a:gd name="T61" fmla="*/ 97 h 116"/>
                <a:gd name="T62" fmla="*/ 62 w 71"/>
                <a:gd name="T63" fmla="*/ 92 h 116"/>
                <a:gd name="T64" fmla="*/ 61 w 71"/>
                <a:gd name="T65" fmla="*/ 85 h 116"/>
                <a:gd name="T66" fmla="*/ 68 w 71"/>
                <a:gd name="T67" fmla="*/ 7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116">
                  <a:moveTo>
                    <a:pt x="70" y="69"/>
                  </a:moveTo>
                  <a:cubicBezTo>
                    <a:pt x="70" y="66"/>
                    <a:pt x="67" y="70"/>
                    <a:pt x="66" y="63"/>
                  </a:cubicBezTo>
                  <a:cubicBezTo>
                    <a:pt x="66" y="63"/>
                    <a:pt x="66" y="63"/>
                    <a:pt x="65" y="59"/>
                  </a:cubicBezTo>
                  <a:cubicBezTo>
                    <a:pt x="61" y="60"/>
                    <a:pt x="58" y="67"/>
                    <a:pt x="57" y="60"/>
                  </a:cubicBezTo>
                  <a:cubicBezTo>
                    <a:pt x="57" y="57"/>
                    <a:pt x="57" y="57"/>
                    <a:pt x="53" y="57"/>
                  </a:cubicBezTo>
                  <a:cubicBezTo>
                    <a:pt x="48" y="54"/>
                    <a:pt x="52" y="54"/>
                    <a:pt x="48" y="54"/>
                  </a:cubicBezTo>
                  <a:cubicBezTo>
                    <a:pt x="48" y="51"/>
                    <a:pt x="47" y="47"/>
                    <a:pt x="47" y="47"/>
                  </a:cubicBezTo>
                  <a:cubicBezTo>
                    <a:pt x="47" y="44"/>
                    <a:pt x="47" y="44"/>
                    <a:pt x="47" y="44"/>
                  </a:cubicBezTo>
                  <a:cubicBezTo>
                    <a:pt x="43" y="41"/>
                    <a:pt x="43" y="41"/>
                    <a:pt x="43" y="41"/>
                  </a:cubicBezTo>
                  <a:cubicBezTo>
                    <a:pt x="46" y="37"/>
                    <a:pt x="46" y="37"/>
                    <a:pt x="46" y="37"/>
                  </a:cubicBezTo>
                  <a:cubicBezTo>
                    <a:pt x="45" y="33"/>
                    <a:pt x="45" y="30"/>
                    <a:pt x="45" y="30"/>
                  </a:cubicBezTo>
                  <a:cubicBezTo>
                    <a:pt x="44" y="26"/>
                    <a:pt x="44" y="26"/>
                    <a:pt x="44" y="26"/>
                  </a:cubicBezTo>
                  <a:cubicBezTo>
                    <a:pt x="44" y="23"/>
                    <a:pt x="44" y="23"/>
                    <a:pt x="43" y="19"/>
                  </a:cubicBezTo>
                  <a:cubicBezTo>
                    <a:pt x="43" y="19"/>
                    <a:pt x="43" y="16"/>
                    <a:pt x="38" y="13"/>
                  </a:cubicBezTo>
                  <a:cubicBezTo>
                    <a:pt x="34" y="10"/>
                    <a:pt x="34" y="10"/>
                    <a:pt x="34" y="10"/>
                  </a:cubicBezTo>
                  <a:cubicBezTo>
                    <a:pt x="30" y="10"/>
                    <a:pt x="30" y="10"/>
                    <a:pt x="30" y="10"/>
                  </a:cubicBezTo>
                  <a:cubicBezTo>
                    <a:pt x="26" y="7"/>
                    <a:pt x="25" y="0"/>
                    <a:pt x="21" y="4"/>
                  </a:cubicBezTo>
                  <a:cubicBezTo>
                    <a:pt x="17" y="5"/>
                    <a:pt x="14" y="9"/>
                    <a:pt x="14" y="5"/>
                  </a:cubicBezTo>
                  <a:cubicBezTo>
                    <a:pt x="10" y="6"/>
                    <a:pt x="13" y="2"/>
                    <a:pt x="9" y="3"/>
                  </a:cubicBezTo>
                  <a:cubicBezTo>
                    <a:pt x="9" y="3"/>
                    <a:pt x="5" y="3"/>
                    <a:pt x="6" y="7"/>
                  </a:cubicBezTo>
                  <a:cubicBezTo>
                    <a:pt x="6" y="7"/>
                    <a:pt x="6" y="7"/>
                    <a:pt x="2" y="11"/>
                  </a:cubicBezTo>
                  <a:cubicBezTo>
                    <a:pt x="3" y="14"/>
                    <a:pt x="3" y="14"/>
                    <a:pt x="3" y="14"/>
                  </a:cubicBezTo>
                  <a:cubicBezTo>
                    <a:pt x="0" y="18"/>
                    <a:pt x="0" y="18"/>
                    <a:pt x="0" y="22"/>
                  </a:cubicBezTo>
                  <a:cubicBezTo>
                    <a:pt x="0" y="22"/>
                    <a:pt x="4" y="21"/>
                    <a:pt x="4" y="25"/>
                  </a:cubicBezTo>
                  <a:cubicBezTo>
                    <a:pt x="4" y="25"/>
                    <a:pt x="5" y="28"/>
                    <a:pt x="1" y="29"/>
                  </a:cubicBezTo>
                  <a:cubicBezTo>
                    <a:pt x="1" y="29"/>
                    <a:pt x="5" y="32"/>
                    <a:pt x="2" y="32"/>
                  </a:cubicBezTo>
                  <a:cubicBezTo>
                    <a:pt x="5" y="32"/>
                    <a:pt x="9" y="31"/>
                    <a:pt x="10" y="35"/>
                  </a:cubicBezTo>
                  <a:cubicBezTo>
                    <a:pt x="14" y="34"/>
                    <a:pt x="10" y="38"/>
                    <a:pt x="10" y="38"/>
                  </a:cubicBezTo>
                  <a:cubicBezTo>
                    <a:pt x="15" y="41"/>
                    <a:pt x="15" y="41"/>
                    <a:pt x="15" y="41"/>
                  </a:cubicBezTo>
                  <a:cubicBezTo>
                    <a:pt x="11" y="42"/>
                    <a:pt x="11" y="42"/>
                    <a:pt x="11" y="42"/>
                  </a:cubicBezTo>
                  <a:cubicBezTo>
                    <a:pt x="11" y="42"/>
                    <a:pt x="11" y="42"/>
                    <a:pt x="7" y="42"/>
                  </a:cubicBezTo>
                  <a:cubicBezTo>
                    <a:pt x="7" y="46"/>
                    <a:pt x="11" y="45"/>
                    <a:pt x="11" y="45"/>
                  </a:cubicBezTo>
                  <a:cubicBezTo>
                    <a:pt x="12" y="49"/>
                    <a:pt x="8" y="49"/>
                    <a:pt x="8" y="49"/>
                  </a:cubicBezTo>
                  <a:cubicBezTo>
                    <a:pt x="8" y="53"/>
                    <a:pt x="8" y="53"/>
                    <a:pt x="8" y="53"/>
                  </a:cubicBezTo>
                  <a:cubicBezTo>
                    <a:pt x="8" y="53"/>
                    <a:pt x="8" y="53"/>
                    <a:pt x="12" y="52"/>
                  </a:cubicBezTo>
                  <a:cubicBezTo>
                    <a:pt x="13" y="56"/>
                    <a:pt x="13" y="56"/>
                    <a:pt x="13" y="60"/>
                  </a:cubicBezTo>
                  <a:cubicBezTo>
                    <a:pt x="10" y="64"/>
                    <a:pt x="14" y="63"/>
                    <a:pt x="14" y="67"/>
                  </a:cubicBezTo>
                  <a:cubicBezTo>
                    <a:pt x="14" y="67"/>
                    <a:pt x="14" y="67"/>
                    <a:pt x="14" y="67"/>
                  </a:cubicBezTo>
                  <a:cubicBezTo>
                    <a:pt x="14" y="67"/>
                    <a:pt x="19" y="70"/>
                    <a:pt x="15" y="70"/>
                  </a:cubicBezTo>
                  <a:cubicBezTo>
                    <a:pt x="11" y="71"/>
                    <a:pt x="11" y="67"/>
                    <a:pt x="14" y="67"/>
                  </a:cubicBezTo>
                  <a:cubicBezTo>
                    <a:pt x="11" y="71"/>
                    <a:pt x="11" y="71"/>
                    <a:pt x="11" y="71"/>
                  </a:cubicBezTo>
                  <a:cubicBezTo>
                    <a:pt x="12" y="74"/>
                    <a:pt x="12" y="74"/>
                    <a:pt x="12" y="74"/>
                  </a:cubicBezTo>
                  <a:cubicBezTo>
                    <a:pt x="12" y="78"/>
                    <a:pt x="9" y="82"/>
                    <a:pt x="13" y="81"/>
                  </a:cubicBezTo>
                  <a:cubicBezTo>
                    <a:pt x="13" y="81"/>
                    <a:pt x="16" y="81"/>
                    <a:pt x="17" y="84"/>
                  </a:cubicBezTo>
                  <a:cubicBezTo>
                    <a:pt x="13" y="85"/>
                    <a:pt x="13" y="85"/>
                    <a:pt x="13" y="85"/>
                  </a:cubicBezTo>
                  <a:cubicBezTo>
                    <a:pt x="13" y="85"/>
                    <a:pt x="17" y="84"/>
                    <a:pt x="17" y="88"/>
                  </a:cubicBezTo>
                  <a:cubicBezTo>
                    <a:pt x="18" y="91"/>
                    <a:pt x="18" y="91"/>
                    <a:pt x="18" y="91"/>
                  </a:cubicBezTo>
                  <a:cubicBezTo>
                    <a:pt x="14" y="88"/>
                    <a:pt x="14" y="88"/>
                    <a:pt x="14" y="88"/>
                  </a:cubicBezTo>
                  <a:cubicBezTo>
                    <a:pt x="10" y="89"/>
                    <a:pt x="14" y="88"/>
                    <a:pt x="14" y="92"/>
                  </a:cubicBezTo>
                  <a:cubicBezTo>
                    <a:pt x="18" y="95"/>
                    <a:pt x="18" y="95"/>
                    <a:pt x="18" y="95"/>
                  </a:cubicBezTo>
                  <a:cubicBezTo>
                    <a:pt x="22" y="94"/>
                    <a:pt x="23" y="98"/>
                    <a:pt x="27" y="97"/>
                  </a:cubicBezTo>
                  <a:cubicBezTo>
                    <a:pt x="27" y="97"/>
                    <a:pt x="31" y="100"/>
                    <a:pt x="35" y="100"/>
                  </a:cubicBezTo>
                  <a:cubicBezTo>
                    <a:pt x="36" y="103"/>
                    <a:pt x="39" y="103"/>
                    <a:pt x="36" y="107"/>
                  </a:cubicBezTo>
                  <a:cubicBezTo>
                    <a:pt x="40" y="106"/>
                    <a:pt x="40" y="106"/>
                    <a:pt x="40" y="110"/>
                  </a:cubicBezTo>
                  <a:cubicBezTo>
                    <a:pt x="41" y="113"/>
                    <a:pt x="41" y="113"/>
                    <a:pt x="41" y="113"/>
                  </a:cubicBezTo>
                  <a:cubicBezTo>
                    <a:pt x="45" y="113"/>
                    <a:pt x="45" y="113"/>
                    <a:pt x="45" y="113"/>
                  </a:cubicBezTo>
                  <a:cubicBezTo>
                    <a:pt x="49" y="116"/>
                    <a:pt x="49" y="112"/>
                    <a:pt x="49" y="112"/>
                  </a:cubicBezTo>
                  <a:cubicBezTo>
                    <a:pt x="52" y="108"/>
                    <a:pt x="53" y="111"/>
                    <a:pt x="52" y="108"/>
                  </a:cubicBezTo>
                  <a:cubicBezTo>
                    <a:pt x="52" y="104"/>
                    <a:pt x="52" y="108"/>
                    <a:pt x="52" y="108"/>
                  </a:cubicBezTo>
                  <a:cubicBezTo>
                    <a:pt x="56" y="107"/>
                    <a:pt x="51" y="101"/>
                    <a:pt x="51" y="101"/>
                  </a:cubicBezTo>
                  <a:cubicBezTo>
                    <a:pt x="51" y="101"/>
                    <a:pt x="51" y="101"/>
                    <a:pt x="51" y="101"/>
                  </a:cubicBezTo>
                  <a:cubicBezTo>
                    <a:pt x="55" y="100"/>
                    <a:pt x="55" y="97"/>
                    <a:pt x="55" y="97"/>
                  </a:cubicBezTo>
                  <a:cubicBezTo>
                    <a:pt x="54" y="93"/>
                    <a:pt x="58" y="96"/>
                    <a:pt x="58" y="96"/>
                  </a:cubicBezTo>
                  <a:cubicBezTo>
                    <a:pt x="62" y="96"/>
                    <a:pt x="62" y="92"/>
                    <a:pt x="62" y="92"/>
                  </a:cubicBezTo>
                  <a:cubicBezTo>
                    <a:pt x="61" y="89"/>
                    <a:pt x="61" y="89"/>
                    <a:pt x="61" y="89"/>
                  </a:cubicBezTo>
                  <a:cubicBezTo>
                    <a:pt x="61" y="89"/>
                    <a:pt x="61" y="89"/>
                    <a:pt x="61" y="85"/>
                  </a:cubicBezTo>
                  <a:cubicBezTo>
                    <a:pt x="65" y="85"/>
                    <a:pt x="65" y="85"/>
                    <a:pt x="64" y="81"/>
                  </a:cubicBezTo>
                  <a:cubicBezTo>
                    <a:pt x="64" y="81"/>
                    <a:pt x="64" y="77"/>
                    <a:pt x="68" y="77"/>
                  </a:cubicBezTo>
                  <a:cubicBezTo>
                    <a:pt x="71" y="76"/>
                    <a:pt x="71" y="73"/>
                    <a:pt x="70" y="69"/>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66" name="Freeform 36"/>
            <p:cNvSpPr>
              <a:spLocks/>
            </p:cNvSpPr>
            <p:nvPr/>
          </p:nvSpPr>
          <p:spPr bwMode="gray">
            <a:xfrm>
              <a:off x="8186738" y="4424363"/>
              <a:ext cx="177800" cy="161925"/>
            </a:xfrm>
            <a:custGeom>
              <a:avLst/>
              <a:gdLst>
                <a:gd name="T0" fmla="*/ 88 w 90"/>
                <a:gd name="T1" fmla="*/ 18 h 64"/>
                <a:gd name="T2" fmla="*/ 83 w 90"/>
                <a:gd name="T3" fmla="*/ 15 h 64"/>
                <a:gd name="T4" fmla="*/ 78 w 90"/>
                <a:gd name="T5" fmla="*/ 9 h 64"/>
                <a:gd name="T6" fmla="*/ 70 w 90"/>
                <a:gd name="T7" fmla="*/ 6 h 64"/>
                <a:gd name="T8" fmla="*/ 61 w 90"/>
                <a:gd name="T9" fmla="*/ 0 h 64"/>
                <a:gd name="T10" fmla="*/ 58 w 90"/>
                <a:gd name="T11" fmla="*/ 1 h 64"/>
                <a:gd name="T12" fmla="*/ 54 w 90"/>
                <a:gd name="T13" fmla="*/ 1 h 64"/>
                <a:gd name="T14" fmla="*/ 50 w 90"/>
                <a:gd name="T15" fmla="*/ 2 h 64"/>
                <a:gd name="T16" fmla="*/ 46 w 90"/>
                <a:gd name="T17" fmla="*/ 3 h 64"/>
                <a:gd name="T18" fmla="*/ 43 w 90"/>
                <a:gd name="T19" fmla="*/ 7 h 64"/>
                <a:gd name="T20" fmla="*/ 39 w 90"/>
                <a:gd name="T21" fmla="*/ 7 h 64"/>
                <a:gd name="T22" fmla="*/ 31 w 90"/>
                <a:gd name="T23" fmla="*/ 8 h 64"/>
                <a:gd name="T24" fmla="*/ 31 w 90"/>
                <a:gd name="T25" fmla="*/ 8 h 64"/>
                <a:gd name="T26" fmla="*/ 24 w 90"/>
                <a:gd name="T27" fmla="*/ 16 h 64"/>
                <a:gd name="T28" fmla="*/ 20 w 90"/>
                <a:gd name="T29" fmla="*/ 13 h 64"/>
                <a:gd name="T30" fmla="*/ 16 w 90"/>
                <a:gd name="T31" fmla="*/ 14 h 64"/>
                <a:gd name="T32" fmla="*/ 9 w 90"/>
                <a:gd name="T33" fmla="*/ 22 h 64"/>
                <a:gd name="T34" fmla="*/ 10 w 90"/>
                <a:gd name="T35" fmla="*/ 25 h 64"/>
                <a:gd name="T36" fmla="*/ 6 w 90"/>
                <a:gd name="T37" fmla="*/ 26 h 64"/>
                <a:gd name="T38" fmla="*/ 2 w 90"/>
                <a:gd name="T39" fmla="*/ 27 h 64"/>
                <a:gd name="T40" fmla="*/ 2 w 90"/>
                <a:gd name="T41" fmla="*/ 30 h 64"/>
                <a:gd name="T42" fmla="*/ 2 w 90"/>
                <a:gd name="T43" fmla="*/ 30 h 64"/>
                <a:gd name="T44" fmla="*/ 3 w 90"/>
                <a:gd name="T45" fmla="*/ 37 h 64"/>
                <a:gd name="T46" fmla="*/ 0 w 90"/>
                <a:gd name="T47" fmla="*/ 41 h 64"/>
                <a:gd name="T48" fmla="*/ 4 w 90"/>
                <a:gd name="T49" fmla="*/ 44 h 64"/>
                <a:gd name="T50" fmla="*/ 5 w 90"/>
                <a:gd name="T51" fmla="*/ 51 h 64"/>
                <a:gd name="T52" fmla="*/ 10 w 90"/>
                <a:gd name="T53" fmla="*/ 54 h 64"/>
                <a:gd name="T54" fmla="*/ 14 w 90"/>
                <a:gd name="T55" fmla="*/ 57 h 64"/>
                <a:gd name="T56" fmla="*/ 15 w 90"/>
                <a:gd name="T57" fmla="*/ 64 h 64"/>
                <a:gd name="T58" fmla="*/ 19 w 90"/>
                <a:gd name="T59" fmla="*/ 60 h 64"/>
                <a:gd name="T60" fmla="*/ 23 w 90"/>
                <a:gd name="T61" fmla="*/ 63 h 64"/>
                <a:gd name="T62" fmla="*/ 31 w 90"/>
                <a:gd name="T63" fmla="*/ 61 h 64"/>
                <a:gd name="T64" fmla="*/ 35 w 90"/>
                <a:gd name="T65" fmla="*/ 61 h 64"/>
                <a:gd name="T66" fmla="*/ 38 w 90"/>
                <a:gd name="T67" fmla="*/ 60 h 64"/>
                <a:gd name="T68" fmla="*/ 46 w 90"/>
                <a:gd name="T69" fmla="*/ 59 h 64"/>
                <a:gd name="T70" fmla="*/ 50 w 90"/>
                <a:gd name="T71" fmla="*/ 55 h 64"/>
                <a:gd name="T72" fmla="*/ 53 w 90"/>
                <a:gd name="T73" fmla="*/ 55 h 64"/>
                <a:gd name="T74" fmla="*/ 60 w 90"/>
                <a:gd name="T75" fmla="*/ 47 h 64"/>
                <a:gd name="T76" fmla="*/ 60 w 90"/>
                <a:gd name="T77" fmla="*/ 47 h 64"/>
                <a:gd name="T78" fmla="*/ 64 w 90"/>
                <a:gd name="T79" fmla="*/ 46 h 64"/>
                <a:gd name="T80" fmla="*/ 68 w 90"/>
                <a:gd name="T81" fmla="*/ 45 h 64"/>
                <a:gd name="T82" fmla="*/ 76 w 90"/>
                <a:gd name="T83" fmla="*/ 44 h 64"/>
                <a:gd name="T84" fmla="*/ 80 w 90"/>
                <a:gd name="T85" fmla="*/ 44 h 64"/>
                <a:gd name="T86" fmla="*/ 80 w 90"/>
                <a:gd name="T87" fmla="*/ 44 h 64"/>
                <a:gd name="T88" fmla="*/ 83 w 90"/>
                <a:gd name="T89" fmla="*/ 43 h 64"/>
                <a:gd name="T90" fmla="*/ 83 w 90"/>
                <a:gd name="T91" fmla="*/ 40 h 64"/>
                <a:gd name="T92" fmla="*/ 86 w 90"/>
                <a:gd name="T93" fmla="*/ 36 h 64"/>
                <a:gd name="T94" fmla="*/ 86 w 90"/>
                <a:gd name="T95" fmla="*/ 36 h 64"/>
                <a:gd name="T96" fmla="*/ 85 w 90"/>
                <a:gd name="T97" fmla="*/ 25 h 64"/>
                <a:gd name="T98" fmla="*/ 88 w 90"/>
                <a:gd name="T99" fmla="*/ 1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64">
                  <a:moveTo>
                    <a:pt x="88" y="18"/>
                  </a:moveTo>
                  <a:cubicBezTo>
                    <a:pt x="84" y="18"/>
                    <a:pt x="84" y="18"/>
                    <a:pt x="83" y="15"/>
                  </a:cubicBezTo>
                  <a:cubicBezTo>
                    <a:pt x="83" y="11"/>
                    <a:pt x="82" y="8"/>
                    <a:pt x="78" y="9"/>
                  </a:cubicBezTo>
                  <a:cubicBezTo>
                    <a:pt x="75" y="9"/>
                    <a:pt x="75" y="9"/>
                    <a:pt x="70" y="6"/>
                  </a:cubicBezTo>
                  <a:cubicBezTo>
                    <a:pt x="66" y="7"/>
                    <a:pt x="66" y="3"/>
                    <a:pt x="61" y="0"/>
                  </a:cubicBezTo>
                  <a:cubicBezTo>
                    <a:pt x="58" y="1"/>
                    <a:pt x="58" y="1"/>
                    <a:pt x="58" y="1"/>
                  </a:cubicBezTo>
                  <a:cubicBezTo>
                    <a:pt x="54" y="1"/>
                    <a:pt x="54" y="1"/>
                    <a:pt x="54" y="1"/>
                  </a:cubicBezTo>
                  <a:cubicBezTo>
                    <a:pt x="50" y="2"/>
                    <a:pt x="50" y="2"/>
                    <a:pt x="50" y="2"/>
                  </a:cubicBezTo>
                  <a:cubicBezTo>
                    <a:pt x="50" y="2"/>
                    <a:pt x="50" y="2"/>
                    <a:pt x="46" y="3"/>
                  </a:cubicBezTo>
                  <a:cubicBezTo>
                    <a:pt x="46" y="3"/>
                    <a:pt x="42" y="3"/>
                    <a:pt x="43" y="7"/>
                  </a:cubicBezTo>
                  <a:cubicBezTo>
                    <a:pt x="39" y="7"/>
                    <a:pt x="39" y="7"/>
                    <a:pt x="39" y="7"/>
                  </a:cubicBezTo>
                  <a:cubicBezTo>
                    <a:pt x="35" y="8"/>
                    <a:pt x="35" y="8"/>
                    <a:pt x="31" y="8"/>
                  </a:cubicBezTo>
                  <a:cubicBezTo>
                    <a:pt x="31" y="8"/>
                    <a:pt x="27" y="9"/>
                    <a:pt x="31" y="8"/>
                  </a:cubicBezTo>
                  <a:cubicBezTo>
                    <a:pt x="23" y="9"/>
                    <a:pt x="28" y="16"/>
                    <a:pt x="24" y="16"/>
                  </a:cubicBezTo>
                  <a:cubicBezTo>
                    <a:pt x="24" y="16"/>
                    <a:pt x="24" y="13"/>
                    <a:pt x="20" y="13"/>
                  </a:cubicBezTo>
                  <a:cubicBezTo>
                    <a:pt x="19" y="10"/>
                    <a:pt x="20" y="13"/>
                    <a:pt x="16" y="14"/>
                  </a:cubicBezTo>
                  <a:cubicBezTo>
                    <a:pt x="13" y="18"/>
                    <a:pt x="8" y="15"/>
                    <a:pt x="9" y="22"/>
                  </a:cubicBezTo>
                  <a:cubicBezTo>
                    <a:pt x="9" y="22"/>
                    <a:pt x="9" y="22"/>
                    <a:pt x="10" y="25"/>
                  </a:cubicBezTo>
                  <a:cubicBezTo>
                    <a:pt x="6" y="26"/>
                    <a:pt x="6" y="26"/>
                    <a:pt x="6" y="26"/>
                  </a:cubicBezTo>
                  <a:cubicBezTo>
                    <a:pt x="2" y="27"/>
                    <a:pt x="2" y="27"/>
                    <a:pt x="2" y="27"/>
                  </a:cubicBezTo>
                  <a:cubicBezTo>
                    <a:pt x="2" y="30"/>
                    <a:pt x="2" y="30"/>
                    <a:pt x="2" y="30"/>
                  </a:cubicBezTo>
                  <a:cubicBezTo>
                    <a:pt x="2" y="30"/>
                    <a:pt x="2" y="30"/>
                    <a:pt x="2" y="30"/>
                  </a:cubicBezTo>
                  <a:cubicBezTo>
                    <a:pt x="3" y="34"/>
                    <a:pt x="3" y="34"/>
                    <a:pt x="3" y="37"/>
                  </a:cubicBezTo>
                  <a:cubicBezTo>
                    <a:pt x="4" y="40"/>
                    <a:pt x="0" y="38"/>
                    <a:pt x="0" y="41"/>
                  </a:cubicBezTo>
                  <a:cubicBezTo>
                    <a:pt x="4" y="44"/>
                    <a:pt x="4" y="44"/>
                    <a:pt x="4" y="44"/>
                  </a:cubicBezTo>
                  <a:cubicBezTo>
                    <a:pt x="5" y="47"/>
                    <a:pt x="5" y="47"/>
                    <a:pt x="5" y="51"/>
                  </a:cubicBezTo>
                  <a:cubicBezTo>
                    <a:pt x="10" y="54"/>
                    <a:pt x="10" y="54"/>
                    <a:pt x="10" y="54"/>
                  </a:cubicBezTo>
                  <a:cubicBezTo>
                    <a:pt x="10" y="57"/>
                    <a:pt x="10" y="57"/>
                    <a:pt x="14" y="57"/>
                  </a:cubicBezTo>
                  <a:cubicBezTo>
                    <a:pt x="15" y="60"/>
                    <a:pt x="15" y="60"/>
                    <a:pt x="15" y="64"/>
                  </a:cubicBezTo>
                  <a:cubicBezTo>
                    <a:pt x="19" y="63"/>
                    <a:pt x="19" y="60"/>
                    <a:pt x="19" y="60"/>
                  </a:cubicBezTo>
                  <a:cubicBezTo>
                    <a:pt x="22" y="59"/>
                    <a:pt x="23" y="63"/>
                    <a:pt x="23" y="63"/>
                  </a:cubicBezTo>
                  <a:cubicBezTo>
                    <a:pt x="31" y="61"/>
                    <a:pt x="31" y="61"/>
                    <a:pt x="31" y="61"/>
                  </a:cubicBezTo>
                  <a:cubicBezTo>
                    <a:pt x="31" y="61"/>
                    <a:pt x="31" y="61"/>
                    <a:pt x="35" y="61"/>
                  </a:cubicBezTo>
                  <a:cubicBezTo>
                    <a:pt x="38" y="60"/>
                    <a:pt x="38" y="60"/>
                    <a:pt x="38" y="60"/>
                  </a:cubicBezTo>
                  <a:cubicBezTo>
                    <a:pt x="42" y="56"/>
                    <a:pt x="42" y="60"/>
                    <a:pt x="46" y="59"/>
                  </a:cubicBezTo>
                  <a:cubicBezTo>
                    <a:pt x="46" y="59"/>
                    <a:pt x="46" y="56"/>
                    <a:pt x="50" y="55"/>
                  </a:cubicBezTo>
                  <a:cubicBezTo>
                    <a:pt x="53" y="55"/>
                    <a:pt x="50" y="55"/>
                    <a:pt x="53" y="55"/>
                  </a:cubicBezTo>
                  <a:cubicBezTo>
                    <a:pt x="53" y="51"/>
                    <a:pt x="56" y="47"/>
                    <a:pt x="60" y="47"/>
                  </a:cubicBezTo>
                  <a:cubicBezTo>
                    <a:pt x="60" y="47"/>
                    <a:pt x="60" y="47"/>
                    <a:pt x="60" y="47"/>
                  </a:cubicBezTo>
                  <a:cubicBezTo>
                    <a:pt x="60" y="47"/>
                    <a:pt x="60" y="47"/>
                    <a:pt x="64" y="46"/>
                  </a:cubicBezTo>
                  <a:cubicBezTo>
                    <a:pt x="64" y="46"/>
                    <a:pt x="64" y="46"/>
                    <a:pt x="68" y="45"/>
                  </a:cubicBezTo>
                  <a:cubicBezTo>
                    <a:pt x="72" y="45"/>
                    <a:pt x="72" y="45"/>
                    <a:pt x="76" y="44"/>
                  </a:cubicBezTo>
                  <a:cubicBezTo>
                    <a:pt x="76" y="44"/>
                    <a:pt x="76" y="44"/>
                    <a:pt x="80" y="44"/>
                  </a:cubicBezTo>
                  <a:cubicBezTo>
                    <a:pt x="80" y="44"/>
                    <a:pt x="80" y="44"/>
                    <a:pt x="80" y="44"/>
                  </a:cubicBezTo>
                  <a:cubicBezTo>
                    <a:pt x="80" y="44"/>
                    <a:pt x="80" y="44"/>
                    <a:pt x="83" y="43"/>
                  </a:cubicBezTo>
                  <a:cubicBezTo>
                    <a:pt x="83" y="40"/>
                    <a:pt x="83" y="40"/>
                    <a:pt x="83" y="40"/>
                  </a:cubicBezTo>
                  <a:cubicBezTo>
                    <a:pt x="82" y="36"/>
                    <a:pt x="82" y="36"/>
                    <a:pt x="86" y="36"/>
                  </a:cubicBezTo>
                  <a:cubicBezTo>
                    <a:pt x="86" y="36"/>
                    <a:pt x="86" y="36"/>
                    <a:pt x="86" y="36"/>
                  </a:cubicBezTo>
                  <a:cubicBezTo>
                    <a:pt x="90" y="32"/>
                    <a:pt x="89" y="28"/>
                    <a:pt x="85" y="25"/>
                  </a:cubicBezTo>
                  <a:cubicBezTo>
                    <a:pt x="88" y="21"/>
                    <a:pt x="88" y="21"/>
                    <a:pt x="88" y="18"/>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67" name="Freeform 37"/>
            <p:cNvSpPr>
              <a:spLocks/>
            </p:cNvSpPr>
            <p:nvPr/>
          </p:nvSpPr>
          <p:spPr bwMode="gray">
            <a:xfrm>
              <a:off x="8012113" y="4086225"/>
              <a:ext cx="328613" cy="409575"/>
            </a:xfrm>
            <a:custGeom>
              <a:avLst/>
              <a:gdLst>
                <a:gd name="T0" fmla="*/ 158 w 167"/>
                <a:gd name="T1" fmla="*/ 98 h 162"/>
                <a:gd name="T2" fmla="*/ 144 w 167"/>
                <a:gd name="T3" fmla="*/ 89 h 162"/>
                <a:gd name="T4" fmla="*/ 138 w 167"/>
                <a:gd name="T5" fmla="*/ 75 h 162"/>
                <a:gd name="T6" fmla="*/ 145 w 167"/>
                <a:gd name="T7" fmla="*/ 67 h 162"/>
                <a:gd name="T8" fmla="*/ 144 w 167"/>
                <a:gd name="T9" fmla="*/ 60 h 162"/>
                <a:gd name="T10" fmla="*/ 135 w 167"/>
                <a:gd name="T11" fmla="*/ 54 h 162"/>
                <a:gd name="T12" fmla="*/ 143 w 167"/>
                <a:gd name="T13" fmla="*/ 49 h 162"/>
                <a:gd name="T14" fmla="*/ 138 w 167"/>
                <a:gd name="T15" fmla="*/ 46 h 162"/>
                <a:gd name="T16" fmla="*/ 130 w 167"/>
                <a:gd name="T17" fmla="*/ 48 h 162"/>
                <a:gd name="T18" fmla="*/ 106 w 167"/>
                <a:gd name="T19" fmla="*/ 51 h 162"/>
                <a:gd name="T20" fmla="*/ 97 w 167"/>
                <a:gd name="T21" fmla="*/ 45 h 162"/>
                <a:gd name="T22" fmla="*/ 92 w 167"/>
                <a:gd name="T23" fmla="*/ 39 h 162"/>
                <a:gd name="T24" fmla="*/ 96 w 167"/>
                <a:gd name="T25" fmla="*/ 34 h 162"/>
                <a:gd name="T26" fmla="*/ 87 w 167"/>
                <a:gd name="T27" fmla="*/ 28 h 162"/>
                <a:gd name="T28" fmla="*/ 78 w 167"/>
                <a:gd name="T29" fmla="*/ 26 h 162"/>
                <a:gd name="T30" fmla="*/ 69 w 167"/>
                <a:gd name="T31" fmla="*/ 20 h 162"/>
                <a:gd name="T32" fmla="*/ 68 w 167"/>
                <a:gd name="T33" fmla="*/ 13 h 162"/>
                <a:gd name="T34" fmla="*/ 51 w 167"/>
                <a:gd name="T35" fmla="*/ 8 h 162"/>
                <a:gd name="T36" fmla="*/ 38 w 167"/>
                <a:gd name="T37" fmla="*/ 3 h 162"/>
                <a:gd name="T38" fmla="*/ 18 w 167"/>
                <a:gd name="T39" fmla="*/ 6 h 162"/>
                <a:gd name="T40" fmla="*/ 15 w 167"/>
                <a:gd name="T41" fmla="*/ 10 h 162"/>
                <a:gd name="T42" fmla="*/ 7 w 167"/>
                <a:gd name="T43" fmla="*/ 11 h 162"/>
                <a:gd name="T44" fmla="*/ 3 w 167"/>
                <a:gd name="T45" fmla="*/ 15 h 162"/>
                <a:gd name="T46" fmla="*/ 0 w 167"/>
                <a:gd name="T47" fmla="*/ 19 h 162"/>
                <a:gd name="T48" fmla="*/ 5 w 167"/>
                <a:gd name="T49" fmla="*/ 26 h 162"/>
                <a:gd name="T50" fmla="*/ 10 w 167"/>
                <a:gd name="T51" fmla="*/ 32 h 162"/>
                <a:gd name="T52" fmla="*/ 11 w 167"/>
                <a:gd name="T53" fmla="*/ 36 h 162"/>
                <a:gd name="T54" fmla="*/ 11 w 167"/>
                <a:gd name="T55" fmla="*/ 39 h 162"/>
                <a:gd name="T56" fmla="*/ 24 w 167"/>
                <a:gd name="T57" fmla="*/ 41 h 162"/>
                <a:gd name="T58" fmla="*/ 16 w 167"/>
                <a:gd name="T59" fmla="*/ 42 h 162"/>
                <a:gd name="T60" fmla="*/ 12 w 167"/>
                <a:gd name="T61" fmla="*/ 46 h 162"/>
                <a:gd name="T62" fmla="*/ 17 w 167"/>
                <a:gd name="T63" fmla="*/ 53 h 162"/>
                <a:gd name="T64" fmla="*/ 14 w 167"/>
                <a:gd name="T65" fmla="*/ 57 h 162"/>
                <a:gd name="T66" fmla="*/ 26 w 167"/>
                <a:gd name="T67" fmla="*/ 59 h 162"/>
                <a:gd name="T68" fmla="*/ 23 w 167"/>
                <a:gd name="T69" fmla="*/ 63 h 162"/>
                <a:gd name="T70" fmla="*/ 20 w 167"/>
                <a:gd name="T71" fmla="*/ 74 h 162"/>
                <a:gd name="T72" fmla="*/ 29 w 167"/>
                <a:gd name="T73" fmla="*/ 80 h 162"/>
                <a:gd name="T74" fmla="*/ 38 w 167"/>
                <a:gd name="T75" fmla="*/ 83 h 162"/>
                <a:gd name="T76" fmla="*/ 30 w 167"/>
                <a:gd name="T77" fmla="*/ 87 h 162"/>
                <a:gd name="T78" fmla="*/ 40 w 167"/>
                <a:gd name="T79" fmla="*/ 97 h 162"/>
                <a:gd name="T80" fmla="*/ 32 w 167"/>
                <a:gd name="T81" fmla="*/ 101 h 162"/>
                <a:gd name="T82" fmla="*/ 38 w 167"/>
                <a:gd name="T83" fmla="*/ 112 h 162"/>
                <a:gd name="T84" fmla="*/ 55 w 167"/>
                <a:gd name="T85" fmla="*/ 120 h 162"/>
                <a:gd name="T86" fmla="*/ 59 w 167"/>
                <a:gd name="T87" fmla="*/ 119 h 162"/>
                <a:gd name="T88" fmla="*/ 68 w 167"/>
                <a:gd name="T89" fmla="*/ 122 h 162"/>
                <a:gd name="T90" fmla="*/ 73 w 167"/>
                <a:gd name="T91" fmla="*/ 128 h 162"/>
                <a:gd name="T92" fmla="*/ 70 w 167"/>
                <a:gd name="T93" fmla="*/ 136 h 162"/>
                <a:gd name="T94" fmla="*/ 75 w 167"/>
                <a:gd name="T95" fmla="*/ 142 h 162"/>
                <a:gd name="T96" fmla="*/ 84 w 167"/>
                <a:gd name="T97" fmla="*/ 148 h 162"/>
                <a:gd name="T98" fmla="*/ 89 w 167"/>
                <a:gd name="T99" fmla="*/ 155 h 162"/>
                <a:gd name="T100" fmla="*/ 97 w 167"/>
                <a:gd name="T101" fmla="*/ 157 h 162"/>
                <a:gd name="T102" fmla="*/ 108 w 167"/>
                <a:gd name="T103" fmla="*/ 148 h 162"/>
                <a:gd name="T104" fmla="*/ 119 w 167"/>
                <a:gd name="T105" fmla="*/ 143 h 162"/>
                <a:gd name="T106" fmla="*/ 131 w 167"/>
                <a:gd name="T107" fmla="*/ 138 h 162"/>
                <a:gd name="T108" fmla="*/ 147 w 167"/>
                <a:gd name="T109" fmla="*/ 136 h 162"/>
                <a:gd name="T110" fmla="*/ 154 w 167"/>
                <a:gd name="T111" fmla="*/ 131 h 162"/>
                <a:gd name="T112" fmla="*/ 153 w 167"/>
                <a:gd name="T113" fmla="*/ 120 h 162"/>
                <a:gd name="T114" fmla="*/ 159 w 167"/>
                <a:gd name="T115" fmla="*/ 109 h 162"/>
                <a:gd name="T116" fmla="*/ 166 w 167"/>
                <a:gd name="T117" fmla="*/ 10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7" h="162">
                  <a:moveTo>
                    <a:pt x="166" y="100"/>
                  </a:moveTo>
                  <a:cubicBezTo>
                    <a:pt x="162" y="97"/>
                    <a:pt x="162" y="97"/>
                    <a:pt x="158" y="98"/>
                  </a:cubicBezTo>
                  <a:cubicBezTo>
                    <a:pt x="157" y="94"/>
                    <a:pt x="157" y="94"/>
                    <a:pt x="153" y="91"/>
                  </a:cubicBezTo>
                  <a:cubicBezTo>
                    <a:pt x="149" y="92"/>
                    <a:pt x="145" y="92"/>
                    <a:pt x="144" y="89"/>
                  </a:cubicBezTo>
                  <a:cubicBezTo>
                    <a:pt x="144" y="85"/>
                    <a:pt x="144" y="85"/>
                    <a:pt x="139" y="82"/>
                  </a:cubicBezTo>
                  <a:cubicBezTo>
                    <a:pt x="139" y="82"/>
                    <a:pt x="139" y="79"/>
                    <a:pt x="138" y="75"/>
                  </a:cubicBezTo>
                  <a:cubicBezTo>
                    <a:pt x="138" y="72"/>
                    <a:pt x="138" y="72"/>
                    <a:pt x="138" y="72"/>
                  </a:cubicBezTo>
                  <a:cubicBezTo>
                    <a:pt x="142" y="71"/>
                    <a:pt x="142" y="71"/>
                    <a:pt x="145" y="67"/>
                  </a:cubicBezTo>
                  <a:cubicBezTo>
                    <a:pt x="145" y="64"/>
                    <a:pt x="145" y="64"/>
                    <a:pt x="145" y="64"/>
                  </a:cubicBezTo>
                  <a:cubicBezTo>
                    <a:pt x="144" y="60"/>
                    <a:pt x="144" y="60"/>
                    <a:pt x="144" y="60"/>
                  </a:cubicBezTo>
                  <a:cubicBezTo>
                    <a:pt x="140" y="61"/>
                    <a:pt x="140" y="57"/>
                    <a:pt x="140" y="57"/>
                  </a:cubicBezTo>
                  <a:cubicBezTo>
                    <a:pt x="139" y="53"/>
                    <a:pt x="135" y="54"/>
                    <a:pt x="135" y="54"/>
                  </a:cubicBezTo>
                  <a:cubicBezTo>
                    <a:pt x="139" y="53"/>
                    <a:pt x="139" y="53"/>
                    <a:pt x="139" y="53"/>
                  </a:cubicBezTo>
                  <a:cubicBezTo>
                    <a:pt x="139" y="50"/>
                    <a:pt x="139" y="50"/>
                    <a:pt x="143" y="49"/>
                  </a:cubicBezTo>
                  <a:cubicBezTo>
                    <a:pt x="147" y="49"/>
                    <a:pt x="147" y="49"/>
                    <a:pt x="147" y="49"/>
                  </a:cubicBezTo>
                  <a:cubicBezTo>
                    <a:pt x="142" y="46"/>
                    <a:pt x="142" y="46"/>
                    <a:pt x="138" y="46"/>
                  </a:cubicBezTo>
                  <a:cubicBezTo>
                    <a:pt x="134" y="43"/>
                    <a:pt x="134" y="43"/>
                    <a:pt x="134" y="43"/>
                  </a:cubicBezTo>
                  <a:cubicBezTo>
                    <a:pt x="130" y="48"/>
                    <a:pt x="130" y="48"/>
                    <a:pt x="130" y="48"/>
                  </a:cubicBezTo>
                  <a:cubicBezTo>
                    <a:pt x="127" y="52"/>
                    <a:pt x="128" y="59"/>
                    <a:pt x="119" y="53"/>
                  </a:cubicBezTo>
                  <a:cubicBezTo>
                    <a:pt x="118" y="49"/>
                    <a:pt x="110" y="50"/>
                    <a:pt x="106" y="51"/>
                  </a:cubicBezTo>
                  <a:cubicBezTo>
                    <a:pt x="106" y="47"/>
                    <a:pt x="106" y="47"/>
                    <a:pt x="106" y="47"/>
                  </a:cubicBezTo>
                  <a:cubicBezTo>
                    <a:pt x="101" y="44"/>
                    <a:pt x="98" y="49"/>
                    <a:pt x="97" y="45"/>
                  </a:cubicBezTo>
                  <a:cubicBezTo>
                    <a:pt x="89" y="43"/>
                    <a:pt x="105" y="44"/>
                    <a:pt x="101" y="41"/>
                  </a:cubicBezTo>
                  <a:cubicBezTo>
                    <a:pt x="92" y="39"/>
                    <a:pt x="92" y="39"/>
                    <a:pt x="92" y="39"/>
                  </a:cubicBezTo>
                  <a:cubicBezTo>
                    <a:pt x="96" y="38"/>
                    <a:pt x="96" y="38"/>
                    <a:pt x="96" y="38"/>
                  </a:cubicBezTo>
                  <a:cubicBezTo>
                    <a:pt x="96" y="38"/>
                    <a:pt x="96" y="38"/>
                    <a:pt x="96" y="34"/>
                  </a:cubicBezTo>
                  <a:cubicBezTo>
                    <a:pt x="96" y="34"/>
                    <a:pt x="99" y="30"/>
                    <a:pt x="95" y="31"/>
                  </a:cubicBezTo>
                  <a:cubicBezTo>
                    <a:pt x="91" y="31"/>
                    <a:pt x="87" y="32"/>
                    <a:pt x="87" y="28"/>
                  </a:cubicBezTo>
                  <a:cubicBezTo>
                    <a:pt x="83" y="29"/>
                    <a:pt x="83" y="29"/>
                    <a:pt x="83" y="29"/>
                  </a:cubicBezTo>
                  <a:cubicBezTo>
                    <a:pt x="79" y="30"/>
                    <a:pt x="79" y="30"/>
                    <a:pt x="78" y="26"/>
                  </a:cubicBezTo>
                  <a:cubicBezTo>
                    <a:pt x="74" y="27"/>
                    <a:pt x="70" y="24"/>
                    <a:pt x="70" y="24"/>
                  </a:cubicBezTo>
                  <a:cubicBezTo>
                    <a:pt x="73" y="20"/>
                    <a:pt x="69" y="20"/>
                    <a:pt x="69" y="20"/>
                  </a:cubicBezTo>
                  <a:cubicBezTo>
                    <a:pt x="69" y="17"/>
                    <a:pt x="69" y="17"/>
                    <a:pt x="69" y="17"/>
                  </a:cubicBezTo>
                  <a:cubicBezTo>
                    <a:pt x="68" y="13"/>
                    <a:pt x="68" y="13"/>
                    <a:pt x="68" y="13"/>
                  </a:cubicBezTo>
                  <a:cubicBezTo>
                    <a:pt x="65" y="17"/>
                    <a:pt x="64" y="10"/>
                    <a:pt x="60" y="11"/>
                  </a:cubicBezTo>
                  <a:cubicBezTo>
                    <a:pt x="59" y="7"/>
                    <a:pt x="55" y="8"/>
                    <a:pt x="51" y="8"/>
                  </a:cubicBezTo>
                  <a:cubicBezTo>
                    <a:pt x="51" y="5"/>
                    <a:pt x="46" y="2"/>
                    <a:pt x="42" y="2"/>
                  </a:cubicBezTo>
                  <a:cubicBezTo>
                    <a:pt x="38" y="3"/>
                    <a:pt x="38" y="3"/>
                    <a:pt x="38" y="3"/>
                  </a:cubicBezTo>
                  <a:cubicBezTo>
                    <a:pt x="34" y="0"/>
                    <a:pt x="30" y="4"/>
                    <a:pt x="30" y="4"/>
                  </a:cubicBezTo>
                  <a:cubicBezTo>
                    <a:pt x="26" y="1"/>
                    <a:pt x="22" y="2"/>
                    <a:pt x="18" y="6"/>
                  </a:cubicBezTo>
                  <a:cubicBezTo>
                    <a:pt x="19" y="9"/>
                    <a:pt x="19" y="9"/>
                    <a:pt x="15" y="10"/>
                  </a:cubicBezTo>
                  <a:cubicBezTo>
                    <a:pt x="15" y="10"/>
                    <a:pt x="15" y="10"/>
                    <a:pt x="15" y="10"/>
                  </a:cubicBezTo>
                  <a:cubicBezTo>
                    <a:pt x="15" y="13"/>
                    <a:pt x="11" y="14"/>
                    <a:pt x="11" y="14"/>
                  </a:cubicBezTo>
                  <a:cubicBezTo>
                    <a:pt x="7" y="11"/>
                    <a:pt x="7" y="11"/>
                    <a:pt x="7" y="11"/>
                  </a:cubicBezTo>
                  <a:cubicBezTo>
                    <a:pt x="7" y="15"/>
                    <a:pt x="7" y="15"/>
                    <a:pt x="7" y="15"/>
                  </a:cubicBezTo>
                  <a:cubicBezTo>
                    <a:pt x="3" y="15"/>
                    <a:pt x="3" y="15"/>
                    <a:pt x="3" y="15"/>
                  </a:cubicBezTo>
                  <a:cubicBezTo>
                    <a:pt x="3" y="15"/>
                    <a:pt x="3" y="15"/>
                    <a:pt x="3" y="15"/>
                  </a:cubicBezTo>
                  <a:cubicBezTo>
                    <a:pt x="0" y="16"/>
                    <a:pt x="0" y="19"/>
                    <a:pt x="0" y="19"/>
                  </a:cubicBezTo>
                  <a:cubicBezTo>
                    <a:pt x="5" y="22"/>
                    <a:pt x="5" y="22"/>
                    <a:pt x="5" y="22"/>
                  </a:cubicBezTo>
                  <a:cubicBezTo>
                    <a:pt x="1" y="26"/>
                    <a:pt x="5" y="26"/>
                    <a:pt x="5" y="26"/>
                  </a:cubicBezTo>
                  <a:cubicBezTo>
                    <a:pt x="6" y="29"/>
                    <a:pt x="6" y="33"/>
                    <a:pt x="6" y="29"/>
                  </a:cubicBezTo>
                  <a:cubicBezTo>
                    <a:pt x="9" y="29"/>
                    <a:pt x="9" y="29"/>
                    <a:pt x="10" y="32"/>
                  </a:cubicBezTo>
                  <a:cubicBezTo>
                    <a:pt x="10" y="32"/>
                    <a:pt x="10" y="32"/>
                    <a:pt x="6" y="33"/>
                  </a:cubicBezTo>
                  <a:cubicBezTo>
                    <a:pt x="11" y="36"/>
                    <a:pt x="11" y="36"/>
                    <a:pt x="11" y="36"/>
                  </a:cubicBezTo>
                  <a:cubicBezTo>
                    <a:pt x="7" y="36"/>
                    <a:pt x="7" y="36"/>
                    <a:pt x="11" y="36"/>
                  </a:cubicBezTo>
                  <a:cubicBezTo>
                    <a:pt x="11" y="39"/>
                    <a:pt x="11" y="36"/>
                    <a:pt x="11" y="39"/>
                  </a:cubicBezTo>
                  <a:cubicBezTo>
                    <a:pt x="15" y="39"/>
                    <a:pt x="15" y="39"/>
                    <a:pt x="15" y="39"/>
                  </a:cubicBezTo>
                  <a:cubicBezTo>
                    <a:pt x="15" y="39"/>
                    <a:pt x="27" y="41"/>
                    <a:pt x="24" y="41"/>
                  </a:cubicBezTo>
                  <a:cubicBezTo>
                    <a:pt x="24" y="45"/>
                    <a:pt x="20" y="42"/>
                    <a:pt x="20" y="42"/>
                  </a:cubicBezTo>
                  <a:cubicBezTo>
                    <a:pt x="16" y="42"/>
                    <a:pt x="16" y="42"/>
                    <a:pt x="16" y="42"/>
                  </a:cubicBezTo>
                  <a:cubicBezTo>
                    <a:pt x="16" y="46"/>
                    <a:pt x="16" y="46"/>
                    <a:pt x="16" y="46"/>
                  </a:cubicBezTo>
                  <a:cubicBezTo>
                    <a:pt x="16" y="46"/>
                    <a:pt x="12" y="43"/>
                    <a:pt x="12" y="46"/>
                  </a:cubicBezTo>
                  <a:cubicBezTo>
                    <a:pt x="17" y="49"/>
                    <a:pt x="17" y="49"/>
                    <a:pt x="17" y="49"/>
                  </a:cubicBezTo>
                  <a:cubicBezTo>
                    <a:pt x="17" y="53"/>
                    <a:pt x="17" y="49"/>
                    <a:pt x="17" y="53"/>
                  </a:cubicBezTo>
                  <a:cubicBezTo>
                    <a:pt x="13" y="54"/>
                    <a:pt x="13" y="54"/>
                    <a:pt x="13" y="54"/>
                  </a:cubicBezTo>
                  <a:cubicBezTo>
                    <a:pt x="14" y="57"/>
                    <a:pt x="14" y="57"/>
                    <a:pt x="14" y="57"/>
                  </a:cubicBezTo>
                  <a:cubicBezTo>
                    <a:pt x="17" y="53"/>
                    <a:pt x="17" y="53"/>
                    <a:pt x="21" y="52"/>
                  </a:cubicBezTo>
                  <a:cubicBezTo>
                    <a:pt x="25" y="52"/>
                    <a:pt x="25" y="52"/>
                    <a:pt x="26" y="59"/>
                  </a:cubicBezTo>
                  <a:cubicBezTo>
                    <a:pt x="26" y="59"/>
                    <a:pt x="26" y="59"/>
                    <a:pt x="26" y="59"/>
                  </a:cubicBezTo>
                  <a:cubicBezTo>
                    <a:pt x="23" y="63"/>
                    <a:pt x="23" y="63"/>
                    <a:pt x="23" y="63"/>
                  </a:cubicBezTo>
                  <a:cubicBezTo>
                    <a:pt x="23" y="63"/>
                    <a:pt x="23" y="67"/>
                    <a:pt x="19" y="67"/>
                  </a:cubicBezTo>
                  <a:cubicBezTo>
                    <a:pt x="20" y="71"/>
                    <a:pt x="24" y="70"/>
                    <a:pt x="20" y="74"/>
                  </a:cubicBezTo>
                  <a:cubicBezTo>
                    <a:pt x="20" y="74"/>
                    <a:pt x="21" y="78"/>
                    <a:pt x="25" y="77"/>
                  </a:cubicBezTo>
                  <a:cubicBezTo>
                    <a:pt x="25" y="77"/>
                    <a:pt x="29" y="77"/>
                    <a:pt x="29" y="80"/>
                  </a:cubicBezTo>
                  <a:cubicBezTo>
                    <a:pt x="33" y="80"/>
                    <a:pt x="33" y="80"/>
                    <a:pt x="33" y="80"/>
                  </a:cubicBezTo>
                  <a:cubicBezTo>
                    <a:pt x="33" y="80"/>
                    <a:pt x="38" y="86"/>
                    <a:pt x="38" y="83"/>
                  </a:cubicBezTo>
                  <a:cubicBezTo>
                    <a:pt x="42" y="86"/>
                    <a:pt x="38" y="86"/>
                    <a:pt x="38" y="86"/>
                  </a:cubicBezTo>
                  <a:cubicBezTo>
                    <a:pt x="35" y="90"/>
                    <a:pt x="34" y="87"/>
                    <a:pt x="30" y="87"/>
                  </a:cubicBezTo>
                  <a:cubicBezTo>
                    <a:pt x="30" y="87"/>
                    <a:pt x="26" y="88"/>
                    <a:pt x="31" y="91"/>
                  </a:cubicBezTo>
                  <a:cubicBezTo>
                    <a:pt x="35" y="94"/>
                    <a:pt x="39" y="93"/>
                    <a:pt x="40" y="97"/>
                  </a:cubicBezTo>
                  <a:cubicBezTo>
                    <a:pt x="40" y="100"/>
                    <a:pt x="40" y="100"/>
                    <a:pt x="37" y="104"/>
                  </a:cubicBezTo>
                  <a:cubicBezTo>
                    <a:pt x="37" y="104"/>
                    <a:pt x="36" y="101"/>
                    <a:pt x="32" y="101"/>
                  </a:cubicBezTo>
                  <a:cubicBezTo>
                    <a:pt x="29" y="106"/>
                    <a:pt x="29" y="106"/>
                    <a:pt x="29" y="106"/>
                  </a:cubicBezTo>
                  <a:cubicBezTo>
                    <a:pt x="29" y="109"/>
                    <a:pt x="38" y="112"/>
                    <a:pt x="38" y="112"/>
                  </a:cubicBezTo>
                  <a:cubicBezTo>
                    <a:pt x="42" y="114"/>
                    <a:pt x="43" y="118"/>
                    <a:pt x="51" y="117"/>
                  </a:cubicBezTo>
                  <a:cubicBezTo>
                    <a:pt x="51" y="117"/>
                    <a:pt x="51" y="120"/>
                    <a:pt x="55" y="120"/>
                  </a:cubicBezTo>
                  <a:cubicBezTo>
                    <a:pt x="55" y="120"/>
                    <a:pt x="55" y="120"/>
                    <a:pt x="59" y="119"/>
                  </a:cubicBezTo>
                  <a:cubicBezTo>
                    <a:pt x="59" y="119"/>
                    <a:pt x="59" y="119"/>
                    <a:pt x="59" y="119"/>
                  </a:cubicBezTo>
                  <a:cubicBezTo>
                    <a:pt x="63" y="119"/>
                    <a:pt x="63" y="119"/>
                    <a:pt x="63" y="119"/>
                  </a:cubicBezTo>
                  <a:cubicBezTo>
                    <a:pt x="64" y="122"/>
                    <a:pt x="68" y="122"/>
                    <a:pt x="68" y="122"/>
                  </a:cubicBezTo>
                  <a:cubicBezTo>
                    <a:pt x="72" y="121"/>
                    <a:pt x="80" y="124"/>
                    <a:pt x="77" y="128"/>
                  </a:cubicBezTo>
                  <a:cubicBezTo>
                    <a:pt x="73" y="128"/>
                    <a:pt x="73" y="128"/>
                    <a:pt x="73" y="128"/>
                  </a:cubicBezTo>
                  <a:cubicBezTo>
                    <a:pt x="73" y="132"/>
                    <a:pt x="69" y="132"/>
                    <a:pt x="69" y="129"/>
                  </a:cubicBezTo>
                  <a:cubicBezTo>
                    <a:pt x="65" y="129"/>
                    <a:pt x="70" y="136"/>
                    <a:pt x="70" y="136"/>
                  </a:cubicBezTo>
                  <a:cubicBezTo>
                    <a:pt x="70" y="136"/>
                    <a:pt x="66" y="140"/>
                    <a:pt x="70" y="139"/>
                  </a:cubicBezTo>
                  <a:cubicBezTo>
                    <a:pt x="70" y="139"/>
                    <a:pt x="70" y="139"/>
                    <a:pt x="75" y="142"/>
                  </a:cubicBezTo>
                  <a:cubicBezTo>
                    <a:pt x="75" y="146"/>
                    <a:pt x="75" y="146"/>
                    <a:pt x="75" y="146"/>
                  </a:cubicBezTo>
                  <a:cubicBezTo>
                    <a:pt x="79" y="145"/>
                    <a:pt x="79" y="145"/>
                    <a:pt x="84" y="148"/>
                  </a:cubicBezTo>
                  <a:cubicBezTo>
                    <a:pt x="88" y="151"/>
                    <a:pt x="88" y="151"/>
                    <a:pt x="88" y="151"/>
                  </a:cubicBezTo>
                  <a:cubicBezTo>
                    <a:pt x="89" y="155"/>
                    <a:pt x="89" y="155"/>
                    <a:pt x="89" y="155"/>
                  </a:cubicBezTo>
                  <a:cubicBezTo>
                    <a:pt x="93" y="158"/>
                    <a:pt x="90" y="162"/>
                    <a:pt x="94" y="161"/>
                  </a:cubicBezTo>
                  <a:cubicBezTo>
                    <a:pt x="94" y="161"/>
                    <a:pt x="98" y="161"/>
                    <a:pt x="97" y="157"/>
                  </a:cubicBezTo>
                  <a:cubicBezTo>
                    <a:pt x="97" y="154"/>
                    <a:pt x="97" y="154"/>
                    <a:pt x="100" y="150"/>
                  </a:cubicBezTo>
                  <a:cubicBezTo>
                    <a:pt x="104" y="149"/>
                    <a:pt x="104" y="145"/>
                    <a:pt x="108" y="148"/>
                  </a:cubicBezTo>
                  <a:cubicBezTo>
                    <a:pt x="112" y="148"/>
                    <a:pt x="113" y="151"/>
                    <a:pt x="113" y="151"/>
                  </a:cubicBezTo>
                  <a:cubicBezTo>
                    <a:pt x="117" y="151"/>
                    <a:pt x="116" y="144"/>
                    <a:pt x="119" y="143"/>
                  </a:cubicBezTo>
                  <a:cubicBezTo>
                    <a:pt x="116" y="144"/>
                    <a:pt x="123" y="143"/>
                    <a:pt x="123" y="143"/>
                  </a:cubicBezTo>
                  <a:cubicBezTo>
                    <a:pt x="127" y="142"/>
                    <a:pt x="127" y="142"/>
                    <a:pt x="131" y="138"/>
                  </a:cubicBezTo>
                  <a:cubicBezTo>
                    <a:pt x="135" y="137"/>
                    <a:pt x="135" y="137"/>
                    <a:pt x="139" y="137"/>
                  </a:cubicBezTo>
                  <a:cubicBezTo>
                    <a:pt x="139" y="137"/>
                    <a:pt x="143" y="136"/>
                    <a:pt x="147" y="136"/>
                  </a:cubicBezTo>
                  <a:cubicBezTo>
                    <a:pt x="151" y="135"/>
                    <a:pt x="151" y="135"/>
                    <a:pt x="151" y="135"/>
                  </a:cubicBezTo>
                  <a:cubicBezTo>
                    <a:pt x="155" y="134"/>
                    <a:pt x="154" y="131"/>
                    <a:pt x="154" y="131"/>
                  </a:cubicBezTo>
                  <a:cubicBezTo>
                    <a:pt x="158" y="127"/>
                    <a:pt x="154" y="127"/>
                    <a:pt x="149" y="124"/>
                  </a:cubicBezTo>
                  <a:cubicBezTo>
                    <a:pt x="153" y="120"/>
                    <a:pt x="153" y="120"/>
                    <a:pt x="153" y="120"/>
                  </a:cubicBezTo>
                  <a:cubicBezTo>
                    <a:pt x="152" y="117"/>
                    <a:pt x="148" y="117"/>
                    <a:pt x="148" y="117"/>
                  </a:cubicBezTo>
                  <a:cubicBezTo>
                    <a:pt x="152" y="113"/>
                    <a:pt x="160" y="116"/>
                    <a:pt x="159" y="109"/>
                  </a:cubicBezTo>
                  <a:cubicBezTo>
                    <a:pt x="159" y="109"/>
                    <a:pt x="163" y="108"/>
                    <a:pt x="163" y="104"/>
                  </a:cubicBezTo>
                  <a:cubicBezTo>
                    <a:pt x="167" y="104"/>
                    <a:pt x="166" y="100"/>
                    <a:pt x="166" y="100"/>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48" name="Freeform 38"/>
            <p:cNvSpPr>
              <a:spLocks/>
            </p:cNvSpPr>
            <p:nvPr/>
          </p:nvSpPr>
          <p:spPr bwMode="gray">
            <a:xfrm>
              <a:off x="8283575" y="4187825"/>
              <a:ext cx="431800" cy="328613"/>
            </a:xfrm>
            <a:custGeom>
              <a:avLst/>
              <a:gdLst>
                <a:gd name="T0" fmla="*/ 202 w 219"/>
                <a:gd name="T1" fmla="*/ 9 h 130"/>
                <a:gd name="T2" fmla="*/ 193 w 219"/>
                <a:gd name="T3" fmla="*/ 3 h 130"/>
                <a:gd name="T4" fmla="*/ 181 w 219"/>
                <a:gd name="T5" fmla="*/ 4 h 130"/>
                <a:gd name="T6" fmla="*/ 169 w 219"/>
                <a:gd name="T7" fmla="*/ 3 h 130"/>
                <a:gd name="T8" fmla="*/ 156 w 219"/>
                <a:gd name="T9" fmla="*/ 1 h 130"/>
                <a:gd name="T10" fmla="*/ 137 w 219"/>
                <a:gd name="T11" fmla="*/ 11 h 130"/>
                <a:gd name="T12" fmla="*/ 122 w 219"/>
                <a:gd name="T13" fmla="*/ 16 h 130"/>
                <a:gd name="T14" fmla="*/ 112 w 219"/>
                <a:gd name="T15" fmla="*/ 29 h 130"/>
                <a:gd name="T16" fmla="*/ 92 w 219"/>
                <a:gd name="T17" fmla="*/ 28 h 130"/>
                <a:gd name="T18" fmla="*/ 80 w 219"/>
                <a:gd name="T19" fmla="*/ 30 h 130"/>
                <a:gd name="T20" fmla="*/ 68 w 219"/>
                <a:gd name="T21" fmla="*/ 32 h 130"/>
                <a:gd name="T22" fmla="*/ 48 w 219"/>
                <a:gd name="T23" fmla="*/ 31 h 130"/>
                <a:gd name="T24" fmla="*/ 36 w 219"/>
                <a:gd name="T25" fmla="*/ 33 h 130"/>
                <a:gd name="T26" fmla="*/ 15 w 219"/>
                <a:gd name="T27" fmla="*/ 28 h 130"/>
                <a:gd name="T28" fmla="*/ 19 w 219"/>
                <a:gd name="T29" fmla="*/ 24 h 130"/>
                <a:gd name="T30" fmla="*/ 6 w 219"/>
                <a:gd name="T31" fmla="*/ 22 h 130"/>
                <a:gd name="T32" fmla="*/ 4 w 219"/>
                <a:gd name="T33" fmla="*/ 30 h 130"/>
                <a:gd name="T34" fmla="*/ 6 w 219"/>
                <a:gd name="T35" fmla="*/ 48 h 130"/>
                <a:gd name="T36" fmla="*/ 19 w 219"/>
                <a:gd name="T37" fmla="*/ 53 h 130"/>
                <a:gd name="T38" fmla="*/ 28 w 219"/>
                <a:gd name="T39" fmla="*/ 63 h 130"/>
                <a:gd name="T40" fmla="*/ 18 w 219"/>
                <a:gd name="T41" fmla="*/ 71 h 130"/>
                <a:gd name="T42" fmla="*/ 15 w 219"/>
                <a:gd name="T43" fmla="*/ 79 h 130"/>
                <a:gd name="T44" fmla="*/ 16 w 219"/>
                <a:gd name="T45" fmla="*/ 90 h 130"/>
                <a:gd name="T46" fmla="*/ 18 w 219"/>
                <a:gd name="T47" fmla="*/ 100 h 130"/>
                <a:gd name="T48" fmla="*/ 31 w 219"/>
                <a:gd name="T49" fmla="*/ 106 h 130"/>
                <a:gd name="T50" fmla="*/ 40 w 219"/>
                <a:gd name="T51" fmla="*/ 115 h 130"/>
                <a:gd name="T52" fmla="*/ 38 w 219"/>
                <a:gd name="T53" fmla="*/ 130 h 130"/>
                <a:gd name="T54" fmla="*/ 53 w 219"/>
                <a:gd name="T55" fmla="*/ 124 h 130"/>
                <a:gd name="T56" fmla="*/ 65 w 219"/>
                <a:gd name="T57" fmla="*/ 123 h 130"/>
                <a:gd name="T58" fmla="*/ 69 w 219"/>
                <a:gd name="T59" fmla="*/ 122 h 130"/>
                <a:gd name="T60" fmla="*/ 77 w 219"/>
                <a:gd name="T61" fmla="*/ 121 h 130"/>
                <a:gd name="T62" fmla="*/ 80 w 219"/>
                <a:gd name="T63" fmla="*/ 117 h 130"/>
                <a:gd name="T64" fmla="*/ 92 w 219"/>
                <a:gd name="T65" fmla="*/ 115 h 130"/>
                <a:gd name="T66" fmla="*/ 101 w 219"/>
                <a:gd name="T67" fmla="*/ 118 h 130"/>
                <a:gd name="T68" fmla="*/ 109 w 219"/>
                <a:gd name="T69" fmla="*/ 116 h 130"/>
                <a:gd name="T70" fmla="*/ 121 w 219"/>
                <a:gd name="T71" fmla="*/ 118 h 130"/>
                <a:gd name="T72" fmla="*/ 129 w 219"/>
                <a:gd name="T73" fmla="*/ 121 h 130"/>
                <a:gd name="T74" fmla="*/ 137 w 219"/>
                <a:gd name="T75" fmla="*/ 116 h 130"/>
                <a:gd name="T76" fmla="*/ 140 w 219"/>
                <a:gd name="T77" fmla="*/ 115 h 130"/>
                <a:gd name="T78" fmla="*/ 152 w 219"/>
                <a:gd name="T79" fmla="*/ 110 h 130"/>
                <a:gd name="T80" fmla="*/ 151 w 219"/>
                <a:gd name="T81" fmla="*/ 103 h 130"/>
                <a:gd name="T82" fmla="*/ 158 w 219"/>
                <a:gd name="T83" fmla="*/ 98 h 130"/>
                <a:gd name="T84" fmla="*/ 161 w 219"/>
                <a:gd name="T85" fmla="*/ 91 h 130"/>
                <a:gd name="T86" fmla="*/ 172 w 219"/>
                <a:gd name="T87" fmla="*/ 85 h 130"/>
                <a:gd name="T88" fmla="*/ 180 w 219"/>
                <a:gd name="T89" fmla="*/ 81 h 130"/>
                <a:gd name="T90" fmla="*/ 192 w 219"/>
                <a:gd name="T91" fmla="*/ 83 h 130"/>
                <a:gd name="T92" fmla="*/ 200 w 219"/>
                <a:gd name="T93" fmla="*/ 82 h 130"/>
                <a:gd name="T94" fmla="*/ 204 w 219"/>
                <a:gd name="T95" fmla="*/ 81 h 130"/>
                <a:gd name="T96" fmla="*/ 212 w 219"/>
                <a:gd name="T97" fmla="*/ 80 h 130"/>
                <a:gd name="T98" fmla="*/ 202 w 219"/>
                <a:gd name="T99" fmla="*/ 67 h 130"/>
                <a:gd name="T100" fmla="*/ 197 w 219"/>
                <a:gd name="T101" fmla="*/ 64 h 130"/>
                <a:gd name="T102" fmla="*/ 193 w 219"/>
                <a:gd name="T103" fmla="*/ 64 h 130"/>
                <a:gd name="T104" fmla="*/ 190 w 219"/>
                <a:gd name="T105" fmla="*/ 65 h 130"/>
                <a:gd name="T106" fmla="*/ 196 w 219"/>
                <a:gd name="T107" fmla="*/ 57 h 130"/>
                <a:gd name="T108" fmla="*/ 199 w 219"/>
                <a:gd name="T109" fmla="*/ 49 h 130"/>
                <a:gd name="T110" fmla="*/ 198 w 219"/>
                <a:gd name="T111" fmla="*/ 38 h 130"/>
                <a:gd name="T112" fmla="*/ 201 w 219"/>
                <a:gd name="T113" fmla="*/ 34 h 130"/>
                <a:gd name="T114" fmla="*/ 208 w 219"/>
                <a:gd name="T115" fmla="*/ 22 h 130"/>
                <a:gd name="T116" fmla="*/ 219 w 219"/>
                <a:gd name="T117" fmla="*/ 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30">
                  <a:moveTo>
                    <a:pt x="214" y="11"/>
                  </a:moveTo>
                  <a:cubicBezTo>
                    <a:pt x="210" y="11"/>
                    <a:pt x="206" y="12"/>
                    <a:pt x="202" y="9"/>
                  </a:cubicBezTo>
                  <a:cubicBezTo>
                    <a:pt x="198" y="9"/>
                    <a:pt x="198" y="9"/>
                    <a:pt x="194" y="10"/>
                  </a:cubicBezTo>
                  <a:cubicBezTo>
                    <a:pt x="193" y="6"/>
                    <a:pt x="193" y="6"/>
                    <a:pt x="193" y="3"/>
                  </a:cubicBezTo>
                  <a:cubicBezTo>
                    <a:pt x="189" y="3"/>
                    <a:pt x="189" y="3"/>
                    <a:pt x="185" y="4"/>
                  </a:cubicBezTo>
                  <a:cubicBezTo>
                    <a:pt x="181" y="8"/>
                    <a:pt x="185" y="4"/>
                    <a:pt x="181" y="4"/>
                  </a:cubicBezTo>
                  <a:cubicBezTo>
                    <a:pt x="180" y="1"/>
                    <a:pt x="177" y="5"/>
                    <a:pt x="177" y="5"/>
                  </a:cubicBezTo>
                  <a:cubicBezTo>
                    <a:pt x="173" y="6"/>
                    <a:pt x="173" y="6"/>
                    <a:pt x="169" y="3"/>
                  </a:cubicBezTo>
                  <a:cubicBezTo>
                    <a:pt x="169" y="3"/>
                    <a:pt x="169" y="3"/>
                    <a:pt x="165" y="3"/>
                  </a:cubicBezTo>
                  <a:cubicBezTo>
                    <a:pt x="165" y="3"/>
                    <a:pt x="160" y="0"/>
                    <a:pt x="156" y="1"/>
                  </a:cubicBezTo>
                  <a:cubicBezTo>
                    <a:pt x="153" y="5"/>
                    <a:pt x="149" y="5"/>
                    <a:pt x="149" y="5"/>
                  </a:cubicBezTo>
                  <a:cubicBezTo>
                    <a:pt x="145" y="6"/>
                    <a:pt x="141" y="7"/>
                    <a:pt x="137" y="11"/>
                  </a:cubicBezTo>
                  <a:cubicBezTo>
                    <a:pt x="134" y="11"/>
                    <a:pt x="134" y="11"/>
                    <a:pt x="130" y="12"/>
                  </a:cubicBezTo>
                  <a:cubicBezTo>
                    <a:pt x="130" y="12"/>
                    <a:pt x="126" y="16"/>
                    <a:pt x="122" y="16"/>
                  </a:cubicBezTo>
                  <a:cubicBezTo>
                    <a:pt x="123" y="20"/>
                    <a:pt x="119" y="21"/>
                    <a:pt x="119" y="24"/>
                  </a:cubicBezTo>
                  <a:cubicBezTo>
                    <a:pt x="119" y="24"/>
                    <a:pt x="115" y="25"/>
                    <a:pt x="112" y="29"/>
                  </a:cubicBezTo>
                  <a:cubicBezTo>
                    <a:pt x="108" y="29"/>
                    <a:pt x="108" y="29"/>
                    <a:pt x="104" y="30"/>
                  </a:cubicBezTo>
                  <a:cubicBezTo>
                    <a:pt x="100" y="27"/>
                    <a:pt x="96" y="31"/>
                    <a:pt x="92" y="28"/>
                  </a:cubicBezTo>
                  <a:cubicBezTo>
                    <a:pt x="92" y="28"/>
                    <a:pt x="88" y="29"/>
                    <a:pt x="84" y="29"/>
                  </a:cubicBezTo>
                  <a:cubicBezTo>
                    <a:pt x="84" y="29"/>
                    <a:pt x="84" y="29"/>
                    <a:pt x="80" y="30"/>
                  </a:cubicBezTo>
                  <a:cubicBezTo>
                    <a:pt x="80" y="30"/>
                    <a:pt x="80" y="30"/>
                    <a:pt x="76" y="30"/>
                  </a:cubicBezTo>
                  <a:cubicBezTo>
                    <a:pt x="72" y="31"/>
                    <a:pt x="72" y="31"/>
                    <a:pt x="68" y="32"/>
                  </a:cubicBezTo>
                  <a:cubicBezTo>
                    <a:pt x="64" y="32"/>
                    <a:pt x="60" y="33"/>
                    <a:pt x="60" y="33"/>
                  </a:cubicBezTo>
                  <a:cubicBezTo>
                    <a:pt x="56" y="33"/>
                    <a:pt x="52" y="30"/>
                    <a:pt x="48" y="31"/>
                  </a:cubicBezTo>
                  <a:cubicBezTo>
                    <a:pt x="44" y="31"/>
                    <a:pt x="44" y="31"/>
                    <a:pt x="44" y="31"/>
                  </a:cubicBezTo>
                  <a:cubicBezTo>
                    <a:pt x="40" y="32"/>
                    <a:pt x="36" y="33"/>
                    <a:pt x="36" y="33"/>
                  </a:cubicBezTo>
                  <a:cubicBezTo>
                    <a:pt x="32" y="33"/>
                    <a:pt x="28" y="34"/>
                    <a:pt x="24" y="34"/>
                  </a:cubicBezTo>
                  <a:cubicBezTo>
                    <a:pt x="20" y="35"/>
                    <a:pt x="12" y="36"/>
                    <a:pt x="15" y="28"/>
                  </a:cubicBezTo>
                  <a:cubicBezTo>
                    <a:pt x="15" y="28"/>
                    <a:pt x="23" y="27"/>
                    <a:pt x="23" y="24"/>
                  </a:cubicBezTo>
                  <a:cubicBezTo>
                    <a:pt x="19" y="24"/>
                    <a:pt x="19" y="24"/>
                    <a:pt x="19" y="24"/>
                  </a:cubicBezTo>
                  <a:cubicBezTo>
                    <a:pt x="15" y="25"/>
                    <a:pt x="15" y="25"/>
                    <a:pt x="14" y="21"/>
                  </a:cubicBezTo>
                  <a:cubicBezTo>
                    <a:pt x="10" y="22"/>
                    <a:pt x="10" y="22"/>
                    <a:pt x="6" y="22"/>
                  </a:cubicBezTo>
                  <a:cubicBezTo>
                    <a:pt x="7" y="26"/>
                    <a:pt x="7" y="26"/>
                    <a:pt x="7" y="26"/>
                  </a:cubicBezTo>
                  <a:cubicBezTo>
                    <a:pt x="4" y="30"/>
                    <a:pt x="4" y="30"/>
                    <a:pt x="4" y="30"/>
                  </a:cubicBezTo>
                  <a:cubicBezTo>
                    <a:pt x="0" y="31"/>
                    <a:pt x="1" y="38"/>
                    <a:pt x="1" y="41"/>
                  </a:cubicBezTo>
                  <a:cubicBezTo>
                    <a:pt x="1" y="41"/>
                    <a:pt x="6" y="44"/>
                    <a:pt x="6" y="48"/>
                  </a:cubicBezTo>
                  <a:cubicBezTo>
                    <a:pt x="11" y="51"/>
                    <a:pt x="11" y="51"/>
                    <a:pt x="11" y="51"/>
                  </a:cubicBezTo>
                  <a:cubicBezTo>
                    <a:pt x="15" y="50"/>
                    <a:pt x="15" y="50"/>
                    <a:pt x="19" y="53"/>
                  </a:cubicBezTo>
                  <a:cubicBezTo>
                    <a:pt x="23" y="56"/>
                    <a:pt x="23" y="56"/>
                    <a:pt x="23" y="56"/>
                  </a:cubicBezTo>
                  <a:cubicBezTo>
                    <a:pt x="28" y="59"/>
                    <a:pt x="28" y="59"/>
                    <a:pt x="28" y="63"/>
                  </a:cubicBezTo>
                  <a:cubicBezTo>
                    <a:pt x="24" y="63"/>
                    <a:pt x="24" y="63"/>
                    <a:pt x="25" y="67"/>
                  </a:cubicBezTo>
                  <a:cubicBezTo>
                    <a:pt x="21" y="67"/>
                    <a:pt x="22" y="71"/>
                    <a:pt x="18" y="71"/>
                  </a:cubicBezTo>
                  <a:cubicBezTo>
                    <a:pt x="14" y="72"/>
                    <a:pt x="14" y="72"/>
                    <a:pt x="14" y="72"/>
                  </a:cubicBezTo>
                  <a:cubicBezTo>
                    <a:pt x="10" y="76"/>
                    <a:pt x="14" y="76"/>
                    <a:pt x="15" y="79"/>
                  </a:cubicBezTo>
                  <a:cubicBezTo>
                    <a:pt x="11" y="80"/>
                    <a:pt x="11" y="83"/>
                    <a:pt x="16" y="86"/>
                  </a:cubicBezTo>
                  <a:cubicBezTo>
                    <a:pt x="16" y="86"/>
                    <a:pt x="20" y="86"/>
                    <a:pt x="16" y="90"/>
                  </a:cubicBezTo>
                  <a:cubicBezTo>
                    <a:pt x="17" y="93"/>
                    <a:pt x="13" y="94"/>
                    <a:pt x="13" y="94"/>
                  </a:cubicBezTo>
                  <a:cubicBezTo>
                    <a:pt x="13" y="97"/>
                    <a:pt x="17" y="97"/>
                    <a:pt x="18" y="100"/>
                  </a:cubicBezTo>
                  <a:cubicBezTo>
                    <a:pt x="22" y="100"/>
                    <a:pt x="22" y="103"/>
                    <a:pt x="26" y="103"/>
                  </a:cubicBezTo>
                  <a:cubicBezTo>
                    <a:pt x="26" y="103"/>
                    <a:pt x="30" y="102"/>
                    <a:pt x="31" y="106"/>
                  </a:cubicBezTo>
                  <a:cubicBezTo>
                    <a:pt x="35" y="105"/>
                    <a:pt x="35" y="109"/>
                    <a:pt x="35" y="109"/>
                  </a:cubicBezTo>
                  <a:cubicBezTo>
                    <a:pt x="36" y="112"/>
                    <a:pt x="40" y="112"/>
                    <a:pt x="40" y="115"/>
                  </a:cubicBezTo>
                  <a:cubicBezTo>
                    <a:pt x="37" y="120"/>
                    <a:pt x="37" y="120"/>
                    <a:pt x="37" y="120"/>
                  </a:cubicBezTo>
                  <a:cubicBezTo>
                    <a:pt x="41" y="123"/>
                    <a:pt x="42" y="126"/>
                    <a:pt x="38" y="130"/>
                  </a:cubicBezTo>
                  <a:cubicBezTo>
                    <a:pt x="42" y="130"/>
                    <a:pt x="46" y="129"/>
                    <a:pt x="50" y="128"/>
                  </a:cubicBezTo>
                  <a:cubicBezTo>
                    <a:pt x="50" y="128"/>
                    <a:pt x="49" y="125"/>
                    <a:pt x="53" y="124"/>
                  </a:cubicBezTo>
                  <a:cubicBezTo>
                    <a:pt x="53" y="124"/>
                    <a:pt x="54" y="128"/>
                    <a:pt x="53" y="124"/>
                  </a:cubicBezTo>
                  <a:cubicBezTo>
                    <a:pt x="57" y="124"/>
                    <a:pt x="62" y="127"/>
                    <a:pt x="65" y="123"/>
                  </a:cubicBezTo>
                  <a:cubicBezTo>
                    <a:pt x="69" y="122"/>
                    <a:pt x="69" y="122"/>
                    <a:pt x="69" y="122"/>
                  </a:cubicBezTo>
                  <a:cubicBezTo>
                    <a:pt x="69" y="122"/>
                    <a:pt x="69" y="122"/>
                    <a:pt x="69" y="122"/>
                  </a:cubicBezTo>
                  <a:cubicBezTo>
                    <a:pt x="73" y="118"/>
                    <a:pt x="73" y="118"/>
                    <a:pt x="73" y="118"/>
                  </a:cubicBezTo>
                  <a:cubicBezTo>
                    <a:pt x="73" y="118"/>
                    <a:pt x="73" y="122"/>
                    <a:pt x="77" y="121"/>
                  </a:cubicBezTo>
                  <a:cubicBezTo>
                    <a:pt x="76" y="117"/>
                    <a:pt x="76" y="117"/>
                    <a:pt x="76" y="117"/>
                  </a:cubicBezTo>
                  <a:cubicBezTo>
                    <a:pt x="80" y="113"/>
                    <a:pt x="80" y="117"/>
                    <a:pt x="80" y="117"/>
                  </a:cubicBezTo>
                  <a:cubicBezTo>
                    <a:pt x="84" y="116"/>
                    <a:pt x="84" y="113"/>
                    <a:pt x="84" y="116"/>
                  </a:cubicBezTo>
                  <a:cubicBezTo>
                    <a:pt x="88" y="116"/>
                    <a:pt x="92" y="115"/>
                    <a:pt x="92" y="115"/>
                  </a:cubicBezTo>
                  <a:cubicBezTo>
                    <a:pt x="96" y="111"/>
                    <a:pt x="96" y="115"/>
                    <a:pt x="96" y="115"/>
                  </a:cubicBezTo>
                  <a:cubicBezTo>
                    <a:pt x="97" y="118"/>
                    <a:pt x="97" y="118"/>
                    <a:pt x="101" y="118"/>
                  </a:cubicBezTo>
                  <a:cubicBezTo>
                    <a:pt x="105" y="121"/>
                    <a:pt x="105" y="121"/>
                    <a:pt x="105" y="121"/>
                  </a:cubicBezTo>
                  <a:cubicBezTo>
                    <a:pt x="105" y="121"/>
                    <a:pt x="105" y="117"/>
                    <a:pt x="109" y="116"/>
                  </a:cubicBezTo>
                  <a:cubicBezTo>
                    <a:pt x="109" y="116"/>
                    <a:pt x="112" y="116"/>
                    <a:pt x="113" y="119"/>
                  </a:cubicBezTo>
                  <a:cubicBezTo>
                    <a:pt x="117" y="119"/>
                    <a:pt x="117" y="119"/>
                    <a:pt x="121" y="118"/>
                  </a:cubicBezTo>
                  <a:cubicBezTo>
                    <a:pt x="121" y="122"/>
                    <a:pt x="121" y="122"/>
                    <a:pt x="121" y="122"/>
                  </a:cubicBezTo>
                  <a:cubicBezTo>
                    <a:pt x="125" y="121"/>
                    <a:pt x="125" y="121"/>
                    <a:pt x="129" y="121"/>
                  </a:cubicBezTo>
                  <a:cubicBezTo>
                    <a:pt x="129" y="117"/>
                    <a:pt x="133" y="117"/>
                    <a:pt x="133" y="117"/>
                  </a:cubicBezTo>
                  <a:cubicBezTo>
                    <a:pt x="137" y="116"/>
                    <a:pt x="137" y="116"/>
                    <a:pt x="137" y="116"/>
                  </a:cubicBezTo>
                  <a:cubicBezTo>
                    <a:pt x="137" y="116"/>
                    <a:pt x="137" y="116"/>
                    <a:pt x="137" y="116"/>
                  </a:cubicBezTo>
                  <a:cubicBezTo>
                    <a:pt x="140" y="115"/>
                    <a:pt x="140" y="115"/>
                    <a:pt x="140" y="115"/>
                  </a:cubicBezTo>
                  <a:cubicBezTo>
                    <a:pt x="144" y="115"/>
                    <a:pt x="152" y="114"/>
                    <a:pt x="152" y="110"/>
                  </a:cubicBezTo>
                  <a:cubicBezTo>
                    <a:pt x="152" y="110"/>
                    <a:pt x="152" y="110"/>
                    <a:pt x="152" y="110"/>
                  </a:cubicBezTo>
                  <a:cubicBezTo>
                    <a:pt x="151" y="107"/>
                    <a:pt x="151" y="107"/>
                    <a:pt x="151" y="107"/>
                  </a:cubicBezTo>
                  <a:cubicBezTo>
                    <a:pt x="151" y="103"/>
                    <a:pt x="151" y="103"/>
                    <a:pt x="151" y="103"/>
                  </a:cubicBezTo>
                  <a:cubicBezTo>
                    <a:pt x="147" y="104"/>
                    <a:pt x="146" y="100"/>
                    <a:pt x="146" y="100"/>
                  </a:cubicBezTo>
                  <a:cubicBezTo>
                    <a:pt x="150" y="96"/>
                    <a:pt x="154" y="99"/>
                    <a:pt x="158" y="98"/>
                  </a:cubicBezTo>
                  <a:cubicBezTo>
                    <a:pt x="154" y="95"/>
                    <a:pt x="158" y="95"/>
                    <a:pt x="158" y="95"/>
                  </a:cubicBezTo>
                  <a:cubicBezTo>
                    <a:pt x="162" y="94"/>
                    <a:pt x="162" y="94"/>
                    <a:pt x="161" y="91"/>
                  </a:cubicBezTo>
                  <a:cubicBezTo>
                    <a:pt x="161" y="91"/>
                    <a:pt x="161" y="91"/>
                    <a:pt x="161" y="91"/>
                  </a:cubicBezTo>
                  <a:cubicBezTo>
                    <a:pt x="161" y="87"/>
                    <a:pt x="169" y="90"/>
                    <a:pt x="172" y="85"/>
                  </a:cubicBezTo>
                  <a:cubicBezTo>
                    <a:pt x="176" y="81"/>
                    <a:pt x="176" y="81"/>
                    <a:pt x="180" y="81"/>
                  </a:cubicBezTo>
                  <a:cubicBezTo>
                    <a:pt x="180" y="81"/>
                    <a:pt x="180" y="81"/>
                    <a:pt x="180" y="81"/>
                  </a:cubicBezTo>
                  <a:cubicBezTo>
                    <a:pt x="184" y="80"/>
                    <a:pt x="184" y="80"/>
                    <a:pt x="184" y="80"/>
                  </a:cubicBezTo>
                  <a:cubicBezTo>
                    <a:pt x="187" y="76"/>
                    <a:pt x="188" y="80"/>
                    <a:pt x="192" y="83"/>
                  </a:cubicBezTo>
                  <a:cubicBezTo>
                    <a:pt x="196" y="86"/>
                    <a:pt x="196" y="86"/>
                    <a:pt x="196" y="86"/>
                  </a:cubicBezTo>
                  <a:cubicBezTo>
                    <a:pt x="200" y="82"/>
                    <a:pt x="200" y="82"/>
                    <a:pt x="200" y="82"/>
                  </a:cubicBezTo>
                  <a:cubicBezTo>
                    <a:pt x="200" y="82"/>
                    <a:pt x="200" y="82"/>
                    <a:pt x="200" y="82"/>
                  </a:cubicBezTo>
                  <a:cubicBezTo>
                    <a:pt x="204" y="81"/>
                    <a:pt x="204" y="81"/>
                    <a:pt x="204" y="81"/>
                  </a:cubicBezTo>
                  <a:cubicBezTo>
                    <a:pt x="204" y="81"/>
                    <a:pt x="204" y="81"/>
                    <a:pt x="204" y="81"/>
                  </a:cubicBezTo>
                  <a:cubicBezTo>
                    <a:pt x="207" y="77"/>
                    <a:pt x="208" y="80"/>
                    <a:pt x="212" y="80"/>
                  </a:cubicBezTo>
                  <a:cubicBezTo>
                    <a:pt x="202" y="70"/>
                    <a:pt x="202" y="70"/>
                    <a:pt x="202" y="70"/>
                  </a:cubicBezTo>
                  <a:cubicBezTo>
                    <a:pt x="198" y="71"/>
                    <a:pt x="202" y="67"/>
                    <a:pt x="202" y="67"/>
                  </a:cubicBezTo>
                  <a:cubicBezTo>
                    <a:pt x="198" y="67"/>
                    <a:pt x="198" y="67"/>
                    <a:pt x="198" y="67"/>
                  </a:cubicBezTo>
                  <a:cubicBezTo>
                    <a:pt x="197" y="64"/>
                    <a:pt x="197" y="64"/>
                    <a:pt x="197" y="64"/>
                  </a:cubicBezTo>
                  <a:cubicBezTo>
                    <a:pt x="197" y="64"/>
                    <a:pt x="197" y="64"/>
                    <a:pt x="193" y="64"/>
                  </a:cubicBezTo>
                  <a:cubicBezTo>
                    <a:pt x="193" y="64"/>
                    <a:pt x="193" y="64"/>
                    <a:pt x="193" y="64"/>
                  </a:cubicBezTo>
                  <a:cubicBezTo>
                    <a:pt x="193" y="64"/>
                    <a:pt x="193" y="64"/>
                    <a:pt x="190" y="65"/>
                  </a:cubicBezTo>
                  <a:cubicBezTo>
                    <a:pt x="190" y="65"/>
                    <a:pt x="189" y="61"/>
                    <a:pt x="190" y="65"/>
                  </a:cubicBezTo>
                  <a:cubicBezTo>
                    <a:pt x="185" y="62"/>
                    <a:pt x="189" y="58"/>
                    <a:pt x="193" y="61"/>
                  </a:cubicBezTo>
                  <a:cubicBezTo>
                    <a:pt x="192" y="57"/>
                    <a:pt x="192" y="57"/>
                    <a:pt x="196" y="57"/>
                  </a:cubicBezTo>
                  <a:cubicBezTo>
                    <a:pt x="192" y="54"/>
                    <a:pt x="196" y="53"/>
                    <a:pt x="200" y="53"/>
                  </a:cubicBezTo>
                  <a:cubicBezTo>
                    <a:pt x="200" y="53"/>
                    <a:pt x="200" y="53"/>
                    <a:pt x="199" y="49"/>
                  </a:cubicBezTo>
                  <a:cubicBezTo>
                    <a:pt x="199" y="45"/>
                    <a:pt x="199" y="45"/>
                    <a:pt x="198" y="42"/>
                  </a:cubicBezTo>
                  <a:cubicBezTo>
                    <a:pt x="198" y="38"/>
                    <a:pt x="198" y="38"/>
                    <a:pt x="198" y="38"/>
                  </a:cubicBezTo>
                  <a:cubicBezTo>
                    <a:pt x="197" y="35"/>
                    <a:pt x="197" y="35"/>
                    <a:pt x="197" y="35"/>
                  </a:cubicBezTo>
                  <a:cubicBezTo>
                    <a:pt x="197" y="35"/>
                    <a:pt x="197" y="35"/>
                    <a:pt x="201" y="34"/>
                  </a:cubicBezTo>
                  <a:cubicBezTo>
                    <a:pt x="201" y="31"/>
                    <a:pt x="200" y="27"/>
                    <a:pt x="204" y="26"/>
                  </a:cubicBezTo>
                  <a:cubicBezTo>
                    <a:pt x="204" y="23"/>
                    <a:pt x="204" y="23"/>
                    <a:pt x="208" y="22"/>
                  </a:cubicBezTo>
                  <a:cubicBezTo>
                    <a:pt x="208" y="22"/>
                    <a:pt x="211" y="22"/>
                    <a:pt x="212" y="25"/>
                  </a:cubicBezTo>
                  <a:cubicBezTo>
                    <a:pt x="216" y="25"/>
                    <a:pt x="215" y="21"/>
                    <a:pt x="219" y="21"/>
                  </a:cubicBezTo>
                  <a:cubicBezTo>
                    <a:pt x="219" y="17"/>
                    <a:pt x="214" y="14"/>
                    <a:pt x="214" y="11"/>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49" name="Freeform 39"/>
            <p:cNvSpPr>
              <a:spLocks/>
            </p:cNvSpPr>
            <p:nvPr/>
          </p:nvSpPr>
          <p:spPr bwMode="gray">
            <a:xfrm>
              <a:off x="8491538" y="5049838"/>
              <a:ext cx="209550" cy="60325"/>
            </a:xfrm>
            <a:custGeom>
              <a:avLst/>
              <a:gdLst>
                <a:gd name="T0" fmla="*/ 105 w 106"/>
                <a:gd name="T1" fmla="*/ 1 h 24"/>
                <a:gd name="T2" fmla="*/ 98 w 106"/>
                <a:gd name="T3" fmla="*/ 5 h 24"/>
                <a:gd name="T4" fmla="*/ 90 w 106"/>
                <a:gd name="T5" fmla="*/ 6 h 24"/>
                <a:gd name="T6" fmla="*/ 86 w 106"/>
                <a:gd name="T7" fmla="*/ 11 h 24"/>
                <a:gd name="T8" fmla="*/ 81 w 106"/>
                <a:gd name="T9" fmla="*/ 4 h 24"/>
                <a:gd name="T10" fmla="*/ 85 w 106"/>
                <a:gd name="T11" fmla="*/ 3 h 24"/>
                <a:gd name="T12" fmla="*/ 81 w 106"/>
                <a:gd name="T13" fmla="*/ 4 h 24"/>
                <a:gd name="T14" fmla="*/ 73 w 106"/>
                <a:gd name="T15" fmla="*/ 5 h 24"/>
                <a:gd name="T16" fmla="*/ 65 w 106"/>
                <a:gd name="T17" fmla="*/ 6 h 24"/>
                <a:gd name="T18" fmla="*/ 61 w 106"/>
                <a:gd name="T19" fmla="*/ 7 h 24"/>
                <a:gd name="T20" fmla="*/ 53 w 106"/>
                <a:gd name="T21" fmla="*/ 4 h 24"/>
                <a:gd name="T22" fmla="*/ 41 w 106"/>
                <a:gd name="T23" fmla="*/ 6 h 24"/>
                <a:gd name="T24" fmla="*/ 29 w 106"/>
                <a:gd name="T25" fmla="*/ 8 h 24"/>
                <a:gd name="T26" fmla="*/ 29 w 106"/>
                <a:gd name="T27" fmla="*/ 8 h 24"/>
                <a:gd name="T28" fmla="*/ 24 w 106"/>
                <a:gd name="T29" fmla="*/ 5 h 24"/>
                <a:gd name="T30" fmla="*/ 20 w 106"/>
                <a:gd name="T31" fmla="*/ 5 h 24"/>
                <a:gd name="T32" fmla="*/ 24 w 106"/>
                <a:gd name="T33" fmla="*/ 5 h 24"/>
                <a:gd name="T34" fmla="*/ 24 w 106"/>
                <a:gd name="T35" fmla="*/ 1 h 24"/>
                <a:gd name="T36" fmla="*/ 20 w 106"/>
                <a:gd name="T37" fmla="*/ 2 h 24"/>
                <a:gd name="T38" fmla="*/ 16 w 106"/>
                <a:gd name="T39" fmla="*/ 6 h 24"/>
                <a:gd name="T40" fmla="*/ 12 w 106"/>
                <a:gd name="T41" fmla="*/ 6 h 24"/>
                <a:gd name="T42" fmla="*/ 7 w 106"/>
                <a:gd name="T43" fmla="*/ 0 h 24"/>
                <a:gd name="T44" fmla="*/ 7 w 106"/>
                <a:gd name="T45" fmla="*/ 0 h 24"/>
                <a:gd name="T46" fmla="*/ 8 w 106"/>
                <a:gd name="T47" fmla="*/ 7 h 24"/>
                <a:gd name="T48" fmla="*/ 3 w 106"/>
                <a:gd name="T49" fmla="*/ 0 h 24"/>
                <a:gd name="T50" fmla="*/ 1 w 106"/>
                <a:gd name="T51" fmla="*/ 15 h 24"/>
                <a:gd name="T52" fmla="*/ 14 w 106"/>
                <a:gd name="T53" fmla="*/ 17 h 24"/>
                <a:gd name="T54" fmla="*/ 22 w 106"/>
                <a:gd name="T55" fmla="*/ 16 h 24"/>
                <a:gd name="T56" fmla="*/ 26 w 106"/>
                <a:gd name="T57" fmla="*/ 16 h 24"/>
                <a:gd name="T58" fmla="*/ 34 w 106"/>
                <a:gd name="T59" fmla="*/ 15 h 24"/>
                <a:gd name="T60" fmla="*/ 42 w 106"/>
                <a:gd name="T61" fmla="*/ 17 h 24"/>
                <a:gd name="T62" fmla="*/ 47 w 106"/>
                <a:gd name="T63" fmla="*/ 20 h 24"/>
                <a:gd name="T64" fmla="*/ 47 w 106"/>
                <a:gd name="T65" fmla="*/ 24 h 24"/>
                <a:gd name="T66" fmla="*/ 55 w 106"/>
                <a:gd name="T67" fmla="*/ 23 h 24"/>
                <a:gd name="T68" fmla="*/ 63 w 106"/>
                <a:gd name="T69" fmla="*/ 21 h 24"/>
                <a:gd name="T70" fmla="*/ 75 w 106"/>
                <a:gd name="T71" fmla="*/ 16 h 24"/>
                <a:gd name="T72" fmla="*/ 83 w 106"/>
                <a:gd name="T73" fmla="*/ 15 h 24"/>
                <a:gd name="T74" fmla="*/ 99 w 106"/>
                <a:gd name="T75" fmla="*/ 13 h 24"/>
                <a:gd name="T76" fmla="*/ 106 w 106"/>
                <a:gd name="T77" fmla="*/ 4 h 24"/>
                <a:gd name="T78" fmla="*/ 105 w 106"/>
                <a:gd name="T7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 h="24">
                  <a:moveTo>
                    <a:pt x="105" y="1"/>
                  </a:moveTo>
                  <a:cubicBezTo>
                    <a:pt x="101" y="1"/>
                    <a:pt x="102" y="5"/>
                    <a:pt x="98" y="5"/>
                  </a:cubicBezTo>
                  <a:cubicBezTo>
                    <a:pt x="94" y="6"/>
                    <a:pt x="94" y="6"/>
                    <a:pt x="90" y="6"/>
                  </a:cubicBezTo>
                  <a:cubicBezTo>
                    <a:pt x="86" y="11"/>
                    <a:pt x="86" y="11"/>
                    <a:pt x="86" y="11"/>
                  </a:cubicBezTo>
                  <a:cubicBezTo>
                    <a:pt x="82" y="8"/>
                    <a:pt x="86" y="7"/>
                    <a:pt x="81" y="4"/>
                  </a:cubicBezTo>
                  <a:cubicBezTo>
                    <a:pt x="82" y="8"/>
                    <a:pt x="81" y="4"/>
                    <a:pt x="85" y="3"/>
                  </a:cubicBezTo>
                  <a:cubicBezTo>
                    <a:pt x="85" y="0"/>
                    <a:pt x="81" y="4"/>
                    <a:pt x="81" y="4"/>
                  </a:cubicBezTo>
                  <a:cubicBezTo>
                    <a:pt x="77" y="5"/>
                    <a:pt x="77" y="5"/>
                    <a:pt x="73" y="5"/>
                  </a:cubicBezTo>
                  <a:cubicBezTo>
                    <a:pt x="69" y="6"/>
                    <a:pt x="69" y="6"/>
                    <a:pt x="65" y="6"/>
                  </a:cubicBezTo>
                  <a:cubicBezTo>
                    <a:pt x="61" y="7"/>
                    <a:pt x="61" y="7"/>
                    <a:pt x="61" y="7"/>
                  </a:cubicBezTo>
                  <a:cubicBezTo>
                    <a:pt x="57" y="4"/>
                    <a:pt x="57" y="4"/>
                    <a:pt x="53" y="4"/>
                  </a:cubicBezTo>
                  <a:cubicBezTo>
                    <a:pt x="49" y="5"/>
                    <a:pt x="45" y="5"/>
                    <a:pt x="41" y="6"/>
                  </a:cubicBezTo>
                  <a:cubicBezTo>
                    <a:pt x="37" y="7"/>
                    <a:pt x="33" y="11"/>
                    <a:pt x="29" y="8"/>
                  </a:cubicBezTo>
                  <a:cubicBezTo>
                    <a:pt x="29" y="8"/>
                    <a:pt x="29" y="8"/>
                    <a:pt x="29" y="8"/>
                  </a:cubicBezTo>
                  <a:cubicBezTo>
                    <a:pt x="29" y="8"/>
                    <a:pt x="28" y="4"/>
                    <a:pt x="24" y="5"/>
                  </a:cubicBezTo>
                  <a:cubicBezTo>
                    <a:pt x="20" y="5"/>
                    <a:pt x="20" y="5"/>
                    <a:pt x="20" y="5"/>
                  </a:cubicBezTo>
                  <a:cubicBezTo>
                    <a:pt x="24" y="5"/>
                    <a:pt x="24" y="5"/>
                    <a:pt x="24" y="5"/>
                  </a:cubicBezTo>
                  <a:cubicBezTo>
                    <a:pt x="24" y="1"/>
                    <a:pt x="24" y="1"/>
                    <a:pt x="24" y="1"/>
                  </a:cubicBezTo>
                  <a:cubicBezTo>
                    <a:pt x="20" y="2"/>
                    <a:pt x="20" y="2"/>
                    <a:pt x="20" y="2"/>
                  </a:cubicBezTo>
                  <a:cubicBezTo>
                    <a:pt x="16" y="6"/>
                    <a:pt x="16" y="6"/>
                    <a:pt x="16" y="6"/>
                  </a:cubicBezTo>
                  <a:cubicBezTo>
                    <a:pt x="12" y="6"/>
                    <a:pt x="12" y="6"/>
                    <a:pt x="12" y="6"/>
                  </a:cubicBezTo>
                  <a:cubicBezTo>
                    <a:pt x="8" y="3"/>
                    <a:pt x="8" y="3"/>
                    <a:pt x="7" y="0"/>
                  </a:cubicBezTo>
                  <a:cubicBezTo>
                    <a:pt x="7" y="0"/>
                    <a:pt x="7" y="0"/>
                    <a:pt x="7" y="0"/>
                  </a:cubicBezTo>
                  <a:cubicBezTo>
                    <a:pt x="8" y="3"/>
                    <a:pt x="8" y="3"/>
                    <a:pt x="8" y="7"/>
                  </a:cubicBezTo>
                  <a:cubicBezTo>
                    <a:pt x="5" y="11"/>
                    <a:pt x="4" y="4"/>
                    <a:pt x="3" y="0"/>
                  </a:cubicBezTo>
                  <a:cubicBezTo>
                    <a:pt x="0" y="5"/>
                    <a:pt x="5" y="15"/>
                    <a:pt x="1" y="15"/>
                  </a:cubicBezTo>
                  <a:cubicBezTo>
                    <a:pt x="2" y="19"/>
                    <a:pt x="10" y="18"/>
                    <a:pt x="14" y="17"/>
                  </a:cubicBezTo>
                  <a:cubicBezTo>
                    <a:pt x="14" y="17"/>
                    <a:pt x="18" y="17"/>
                    <a:pt x="22" y="16"/>
                  </a:cubicBezTo>
                  <a:cubicBezTo>
                    <a:pt x="26" y="16"/>
                    <a:pt x="26" y="16"/>
                    <a:pt x="26" y="16"/>
                  </a:cubicBezTo>
                  <a:cubicBezTo>
                    <a:pt x="30" y="15"/>
                    <a:pt x="34" y="15"/>
                    <a:pt x="34" y="15"/>
                  </a:cubicBezTo>
                  <a:cubicBezTo>
                    <a:pt x="38" y="18"/>
                    <a:pt x="42" y="17"/>
                    <a:pt x="42" y="17"/>
                  </a:cubicBezTo>
                  <a:cubicBezTo>
                    <a:pt x="46" y="16"/>
                    <a:pt x="46" y="16"/>
                    <a:pt x="47" y="20"/>
                  </a:cubicBezTo>
                  <a:cubicBezTo>
                    <a:pt x="51" y="19"/>
                    <a:pt x="51" y="23"/>
                    <a:pt x="47" y="24"/>
                  </a:cubicBezTo>
                  <a:cubicBezTo>
                    <a:pt x="51" y="23"/>
                    <a:pt x="55" y="23"/>
                    <a:pt x="55" y="23"/>
                  </a:cubicBezTo>
                  <a:cubicBezTo>
                    <a:pt x="59" y="22"/>
                    <a:pt x="63" y="21"/>
                    <a:pt x="63" y="21"/>
                  </a:cubicBezTo>
                  <a:cubicBezTo>
                    <a:pt x="67" y="21"/>
                    <a:pt x="71" y="17"/>
                    <a:pt x="75" y="16"/>
                  </a:cubicBezTo>
                  <a:cubicBezTo>
                    <a:pt x="79" y="15"/>
                    <a:pt x="79" y="15"/>
                    <a:pt x="83" y="15"/>
                  </a:cubicBezTo>
                  <a:cubicBezTo>
                    <a:pt x="87" y="14"/>
                    <a:pt x="91" y="14"/>
                    <a:pt x="99" y="13"/>
                  </a:cubicBezTo>
                  <a:cubicBezTo>
                    <a:pt x="103" y="16"/>
                    <a:pt x="102" y="8"/>
                    <a:pt x="106" y="4"/>
                  </a:cubicBezTo>
                  <a:cubicBezTo>
                    <a:pt x="102" y="5"/>
                    <a:pt x="105" y="1"/>
                    <a:pt x="105" y="1"/>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50" name="Freeform 40"/>
            <p:cNvSpPr>
              <a:spLocks/>
            </p:cNvSpPr>
            <p:nvPr/>
          </p:nvSpPr>
          <p:spPr bwMode="gray">
            <a:xfrm>
              <a:off x="8183563" y="4429125"/>
              <a:ext cx="433388" cy="563563"/>
            </a:xfrm>
            <a:custGeom>
              <a:avLst/>
              <a:gdLst>
                <a:gd name="T0" fmla="*/ 155 w 220"/>
                <a:gd name="T1" fmla="*/ 150 h 223"/>
                <a:gd name="T2" fmla="*/ 129 w 220"/>
                <a:gd name="T3" fmla="*/ 139 h 223"/>
                <a:gd name="T4" fmla="*/ 120 w 220"/>
                <a:gd name="T5" fmla="*/ 133 h 223"/>
                <a:gd name="T6" fmla="*/ 104 w 220"/>
                <a:gd name="T7" fmla="*/ 132 h 223"/>
                <a:gd name="T8" fmla="*/ 107 w 220"/>
                <a:gd name="T9" fmla="*/ 124 h 223"/>
                <a:gd name="T10" fmla="*/ 105 w 220"/>
                <a:gd name="T11" fmla="*/ 114 h 223"/>
                <a:gd name="T12" fmla="*/ 118 w 220"/>
                <a:gd name="T13" fmla="*/ 116 h 223"/>
                <a:gd name="T14" fmla="*/ 116 w 220"/>
                <a:gd name="T15" fmla="*/ 105 h 223"/>
                <a:gd name="T16" fmla="*/ 86 w 220"/>
                <a:gd name="T17" fmla="*/ 67 h 223"/>
                <a:gd name="T18" fmla="*/ 94 w 220"/>
                <a:gd name="T19" fmla="*/ 65 h 223"/>
                <a:gd name="T20" fmla="*/ 117 w 220"/>
                <a:gd name="T21" fmla="*/ 84 h 223"/>
                <a:gd name="T22" fmla="*/ 115 w 220"/>
                <a:gd name="T23" fmla="*/ 73 h 223"/>
                <a:gd name="T24" fmla="*/ 140 w 220"/>
                <a:gd name="T25" fmla="*/ 77 h 223"/>
                <a:gd name="T26" fmla="*/ 135 w 220"/>
                <a:gd name="T27" fmla="*/ 67 h 223"/>
                <a:gd name="T28" fmla="*/ 143 w 220"/>
                <a:gd name="T29" fmla="*/ 66 h 223"/>
                <a:gd name="T30" fmla="*/ 124 w 220"/>
                <a:gd name="T31" fmla="*/ 50 h 223"/>
                <a:gd name="T32" fmla="*/ 151 w 220"/>
                <a:gd name="T33" fmla="*/ 43 h 223"/>
                <a:gd name="T34" fmla="*/ 171 w 220"/>
                <a:gd name="T35" fmla="*/ 37 h 223"/>
                <a:gd name="T36" fmla="*/ 207 w 220"/>
                <a:gd name="T37" fmla="*/ 39 h 223"/>
                <a:gd name="T38" fmla="*/ 214 w 220"/>
                <a:gd name="T39" fmla="*/ 30 h 223"/>
                <a:gd name="T40" fmla="*/ 212 w 220"/>
                <a:gd name="T41" fmla="*/ 20 h 223"/>
                <a:gd name="T42" fmla="*/ 206 w 220"/>
                <a:gd name="T43" fmla="*/ 3 h 223"/>
                <a:gd name="T44" fmla="*/ 203 w 220"/>
                <a:gd name="T45" fmla="*/ 14 h 223"/>
                <a:gd name="T46" fmla="*/ 173 w 220"/>
                <a:gd name="T47" fmla="*/ 26 h 223"/>
                <a:gd name="T48" fmla="*/ 148 w 220"/>
                <a:gd name="T49" fmla="*/ 22 h 223"/>
                <a:gd name="T50" fmla="*/ 129 w 220"/>
                <a:gd name="T51" fmla="*/ 25 h 223"/>
                <a:gd name="T52" fmla="*/ 109 w 220"/>
                <a:gd name="T53" fmla="*/ 28 h 223"/>
                <a:gd name="T54" fmla="*/ 87 w 220"/>
                <a:gd name="T55" fmla="*/ 42 h 223"/>
                <a:gd name="T56" fmla="*/ 56 w 220"/>
                <a:gd name="T57" fmla="*/ 50 h 223"/>
                <a:gd name="T58" fmla="*/ 37 w 220"/>
                <a:gd name="T59" fmla="*/ 59 h 223"/>
                <a:gd name="T60" fmla="*/ 24 w 220"/>
                <a:gd name="T61" fmla="*/ 79 h 223"/>
                <a:gd name="T62" fmla="*/ 10 w 220"/>
                <a:gd name="T63" fmla="*/ 95 h 223"/>
                <a:gd name="T64" fmla="*/ 0 w 220"/>
                <a:gd name="T65" fmla="*/ 111 h 223"/>
                <a:gd name="T66" fmla="*/ 9 w 220"/>
                <a:gd name="T67" fmla="*/ 117 h 223"/>
                <a:gd name="T68" fmla="*/ 23 w 220"/>
                <a:gd name="T69" fmla="*/ 126 h 223"/>
                <a:gd name="T70" fmla="*/ 31 w 220"/>
                <a:gd name="T71" fmla="*/ 128 h 223"/>
                <a:gd name="T72" fmla="*/ 48 w 220"/>
                <a:gd name="T73" fmla="*/ 133 h 223"/>
                <a:gd name="T74" fmla="*/ 32 w 220"/>
                <a:gd name="T75" fmla="*/ 135 h 223"/>
                <a:gd name="T76" fmla="*/ 46 w 220"/>
                <a:gd name="T77" fmla="*/ 147 h 223"/>
                <a:gd name="T78" fmla="*/ 51 w 220"/>
                <a:gd name="T79" fmla="*/ 154 h 223"/>
                <a:gd name="T80" fmla="*/ 54 w 220"/>
                <a:gd name="T81" fmla="*/ 150 h 223"/>
                <a:gd name="T82" fmla="*/ 74 w 220"/>
                <a:gd name="T83" fmla="*/ 150 h 223"/>
                <a:gd name="T84" fmla="*/ 94 w 220"/>
                <a:gd name="T85" fmla="*/ 148 h 223"/>
                <a:gd name="T86" fmla="*/ 110 w 220"/>
                <a:gd name="T87" fmla="*/ 149 h 223"/>
                <a:gd name="T88" fmla="*/ 119 w 220"/>
                <a:gd name="T89" fmla="*/ 151 h 223"/>
                <a:gd name="T90" fmla="*/ 124 w 220"/>
                <a:gd name="T91" fmla="*/ 158 h 223"/>
                <a:gd name="T92" fmla="*/ 96 w 220"/>
                <a:gd name="T93" fmla="*/ 158 h 223"/>
                <a:gd name="T94" fmla="*/ 64 w 220"/>
                <a:gd name="T95" fmla="*/ 159 h 223"/>
                <a:gd name="T96" fmla="*/ 61 w 220"/>
                <a:gd name="T97" fmla="*/ 167 h 223"/>
                <a:gd name="T98" fmla="*/ 71 w 220"/>
                <a:gd name="T99" fmla="*/ 183 h 223"/>
                <a:gd name="T100" fmla="*/ 83 w 220"/>
                <a:gd name="T101" fmla="*/ 213 h 223"/>
                <a:gd name="T102" fmla="*/ 94 w 220"/>
                <a:gd name="T103" fmla="*/ 201 h 223"/>
                <a:gd name="T104" fmla="*/ 109 w 220"/>
                <a:gd name="T105" fmla="*/ 220 h 223"/>
                <a:gd name="T106" fmla="*/ 111 w 220"/>
                <a:gd name="T107" fmla="*/ 213 h 223"/>
                <a:gd name="T108" fmla="*/ 123 w 220"/>
                <a:gd name="T109" fmla="*/ 211 h 223"/>
                <a:gd name="T110" fmla="*/ 136 w 220"/>
                <a:gd name="T111" fmla="*/ 217 h 223"/>
                <a:gd name="T112" fmla="*/ 125 w 220"/>
                <a:gd name="T113" fmla="*/ 197 h 223"/>
                <a:gd name="T114" fmla="*/ 127 w 220"/>
                <a:gd name="T115" fmla="*/ 179 h 223"/>
                <a:gd name="T116" fmla="*/ 132 w 220"/>
                <a:gd name="T117" fmla="*/ 185 h 223"/>
                <a:gd name="T118" fmla="*/ 138 w 220"/>
                <a:gd name="T119" fmla="*/ 173 h 223"/>
                <a:gd name="T120" fmla="*/ 125 w 220"/>
                <a:gd name="T121" fmla="*/ 168 h 223"/>
                <a:gd name="T122" fmla="*/ 128 w 220"/>
                <a:gd name="T123" fmla="*/ 161 h 223"/>
                <a:gd name="T124" fmla="*/ 144 w 220"/>
                <a:gd name="T125" fmla="*/ 15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223">
                  <a:moveTo>
                    <a:pt x="149" y="165"/>
                  </a:moveTo>
                  <a:cubicBezTo>
                    <a:pt x="149" y="165"/>
                    <a:pt x="148" y="161"/>
                    <a:pt x="152" y="161"/>
                  </a:cubicBezTo>
                  <a:cubicBezTo>
                    <a:pt x="153" y="164"/>
                    <a:pt x="153" y="164"/>
                    <a:pt x="153" y="164"/>
                  </a:cubicBezTo>
                  <a:cubicBezTo>
                    <a:pt x="157" y="167"/>
                    <a:pt x="162" y="170"/>
                    <a:pt x="161" y="163"/>
                  </a:cubicBezTo>
                  <a:cubicBezTo>
                    <a:pt x="161" y="163"/>
                    <a:pt x="151" y="150"/>
                    <a:pt x="155" y="150"/>
                  </a:cubicBezTo>
                  <a:cubicBezTo>
                    <a:pt x="159" y="149"/>
                    <a:pt x="154" y="146"/>
                    <a:pt x="154" y="146"/>
                  </a:cubicBezTo>
                  <a:cubicBezTo>
                    <a:pt x="150" y="143"/>
                    <a:pt x="146" y="144"/>
                    <a:pt x="146" y="144"/>
                  </a:cubicBezTo>
                  <a:cubicBezTo>
                    <a:pt x="142" y="144"/>
                    <a:pt x="137" y="141"/>
                    <a:pt x="137" y="141"/>
                  </a:cubicBezTo>
                  <a:cubicBezTo>
                    <a:pt x="137" y="138"/>
                    <a:pt x="137" y="138"/>
                    <a:pt x="133" y="138"/>
                  </a:cubicBezTo>
                  <a:cubicBezTo>
                    <a:pt x="129" y="139"/>
                    <a:pt x="129" y="139"/>
                    <a:pt x="129" y="139"/>
                  </a:cubicBezTo>
                  <a:cubicBezTo>
                    <a:pt x="129" y="139"/>
                    <a:pt x="129" y="139"/>
                    <a:pt x="129" y="139"/>
                  </a:cubicBezTo>
                  <a:cubicBezTo>
                    <a:pt x="125" y="136"/>
                    <a:pt x="125" y="136"/>
                    <a:pt x="125" y="136"/>
                  </a:cubicBezTo>
                  <a:cubicBezTo>
                    <a:pt x="125" y="136"/>
                    <a:pt x="129" y="136"/>
                    <a:pt x="124" y="133"/>
                  </a:cubicBezTo>
                  <a:cubicBezTo>
                    <a:pt x="120" y="133"/>
                    <a:pt x="120" y="133"/>
                    <a:pt x="120" y="133"/>
                  </a:cubicBezTo>
                  <a:cubicBezTo>
                    <a:pt x="120" y="133"/>
                    <a:pt x="121" y="137"/>
                    <a:pt x="120" y="133"/>
                  </a:cubicBezTo>
                  <a:cubicBezTo>
                    <a:pt x="116" y="134"/>
                    <a:pt x="116" y="134"/>
                    <a:pt x="116" y="134"/>
                  </a:cubicBezTo>
                  <a:cubicBezTo>
                    <a:pt x="116" y="130"/>
                    <a:pt x="112" y="131"/>
                    <a:pt x="112" y="131"/>
                  </a:cubicBezTo>
                  <a:cubicBezTo>
                    <a:pt x="108" y="131"/>
                    <a:pt x="108" y="131"/>
                    <a:pt x="108" y="131"/>
                  </a:cubicBezTo>
                  <a:cubicBezTo>
                    <a:pt x="108" y="131"/>
                    <a:pt x="108" y="131"/>
                    <a:pt x="108" y="131"/>
                  </a:cubicBezTo>
                  <a:cubicBezTo>
                    <a:pt x="104" y="132"/>
                    <a:pt x="104" y="132"/>
                    <a:pt x="104" y="132"/>
                  </a:cubicBezTo>
                  <a:cubicBezTo>
                    <a:pt x="103" y="128"/>
                    <a:pt x="99" y="129"/>
                    <a:pt x="99" y="129"/>
                  </a:cubicBezTo>
                  <a:cubicBezTo>
                    <a:pt x="95" y="130"/>
                    <a:pt x="95" y="130"/>
                    <a:pt x="95" y="130"/>
                  </a:cubicBezTo>
                  <a:cubicBezTo>
                    <a:pt x="95" y="126"/>
                    <a:pt x="99" y="129"/>
                    <a:pt x="103" y="128"/>
                  </a:cubicBezTo>
                  <a:cubicBezTo>
                    <a:pt x="103" y="128"/>
                    <a:pt x="103" y="128"/>
                    <a:pt x="107" y="128"/>
                  </a:cubicBezTo>
                  <a:cubicBezTo>
                    <a:pt x="107" y="124"/>
                    <a:pt x="107" y="124"/>
                    <a:pt x="107" y="124"/>
                  </a:cubicBezTo>
                  <a:cubicBezTo>
                    <a:pt x="111" y="124"/>
                    <a:pt x="111" y="124"/>
                    <a:pt x="111" y="124"/>
                  </a:cubicBezTo>
                  <a:cubicBezTo>
                    <a:pt x="114" y="120"/>
                    <a:pt x="114" y="120"/>
                    <a:pt x="114" y="120"/>
                  </a:cubicBezTo>
                  <a:cubicBezTo>
                    <a:pt x="110" y="120"/>
                    <a:pt x="110" y="120"/>
                    <a:pt x="110" y="120"/>
                  </a:cubicBezTo>
                  <a:cubicBezTo>
                    <a:pt x="110" y="117"/>
                    <a:pt x="110" y="117"/>
                    <a:pt x="110" y="117"/>
                  </a:cubicBezTo>
                  <a:cubicBezTo>
                    <a:pt x="110" y="117"/>
                    <a:pt x="106" y="117"/>
                    <a:pt x="105" y="114"/>
                  </a:cubicBezTo>
                  <a:cubicBezTo>
                    <a:pt x="106" y="117"/>
                    <a:pt x="106" y="117"/>
                    <a:pt x="106" y="117"/>
                  </a:cubicBezTo>
                  <a:cubicBezTo>
                    <a:pt x="105" y="114"/>
                    <a:pt x="105" y="114"/>
                    <a:pt x="105" y="114"/>
                  </a:cubicBezTo>
                  <a:cubicBezTo>
                    <a:pt x="101" y="111"/>
                    <a:pt x="105" y="110"/>
                    <a:pt x="109" y="110"/>
                  </a:cubicBezTo>
                  <a:cubicBezTo>
                    <a:pt x="104" y="107"/>
                    <a:pt x="109" y="110"/>
                    <a:pt x="113" y="109"/>
                  </a:cubicBezTo>
                  <a:cubicBezTo>
                    <a:pt x="113" y="109"/>
                    <a:pt x="117" y="112"/>
                    <a:pt x="118" y="116"/>
                  </a:cubicBezTo>
                  <a:cubicBezTo>
                    <a:pt x="114" y="116"/>
                    <a:pt x="114" y="116"/>
                    <a:pt x="114" y="116"/>
                  </a:cubicBezTo>
                  <a:cubicBezTo>
                    <a:pt x="117" y="112"/>
                    <a:pt x="114" y="116"/>
                    <a:pt x="114" y="116"/>
                  </a:cubicBezTo>
                  <a:cubicBezTo>
                    <a:pt x="114" y="120"/>
                    <a:pt x="118" y="116"/>
                    <a:pt x="118" y="116"/>
                  </a:cubicBezTo>
                  <a:cubicBezTo>
                    <a:pt x="122" y="115"/>
                    <a:pt x="122" y="115"/>
                    <a:pt x="122" y="115"/>
                  </a:cubicBezTo>
                  <a:cubicBezTo>
                    <a:pt x="125" y="111"/>
                    <a:pt x="116" y="105"/>
                    <a:pt x="116" y="105"/>
                  </a:cubicBezTo>
                  <a:cubicBezTo>
                    <a:pt x="112" y="102"/>
                    <a:pt x="103" y="100"/>
                    <a:pt x="103" y="96"/>
                  </a:cubicBezTo>
                  <a:cubicBezTo>
                    <a:pt x="102" y="93"/>
                    <a:pt x="98" y="90"/>
                    <a:pt x="93" y="87"/>
                  </a:cubicBezTo>
                  <a:cubicBezTo>
                    <a:pt x="89" y="84"/>
                    <a:pt x="84" y="81"/>
                    <a:pt x="88" y="77"/>
                  </a:cubicBezTo>
                  <a:cubicBezTo>
                    <a:pt x="87" y="74"/>
                    <a:pt x="91" y="73"/>
                    <a:pt x="87" y="70"/>
                  </a:cubicBezTo>
                  <a:cubicBezTo>
                    <a:pt x="86" y="67"/>
                    <a:pt x="86" y="67"/>
                    <a:pt x="86" y="67"/>
                  </a:cubicBezTo>
                  <a:cubicBezTo>
                    <a:pt x="90" y="66"/>
                    <a:pt x="86" y="67"/>
                    <a:pt x="86" y="67"/>
                  </a:cubicBezTo>
                  <a:cubicBezTo>
                    <a:pt x="90" y="66"/>
                    <a:pt x="90" y="66"/>
                    <a:pt x="90" y="66"/>
                  </a:cubicBezTo>
                  <a:cubicBezTo>
                    <a:pt x="90" y="63"/>
                    <a:pt x="94" y="62"/>
                    <a:pt x="94" y="62"/>
                  </a:cubicBezTo>
                  <a:cubicBezTo>
                    <a:pt x="93" y="58"/>
                    <a:pt x="98" y="61"/>
                    <a:pt x="98" y="61"/>
                  </a:cubicBezTo>
                  <a:cubicBezTo>
                    <a:pt x="98" y="65"/>
                    <a:pt x="94" y="65"/>
                    <a:pt x="94" y="65"/>
                  </a:cubicBezTo>
                  <a:cubicBezTo>
                    <a:pt x="99" y="68"/>
                    <a:pt x="99" y="68"/>
                    <a:pt x="99" y="68"/>
                  </a:cubicBezTo>
                  <a:cubicBezTo>
                    <a:pt x="103" y="71"/>
                    <a:pt x="103" y="71"/>
                    <a:pt x="103" y="71"/>
                  </a:cubicBezTo>
                  <a:cubicBezTo>
                    <a:pt x="107" y="71"/>
                    <a:pt x="112" y="74"/>
                    <a:pt x="112" y="74"/>
                  </a:cubicBezTo>
                  <a:cubicBezTo>
                    <a:pt x="115" y="73"/>
                    <a:pt x="116" y="77"/>
                    <a:pt x="116" y="77"/>
                  </a:cubicBezTo>
                  <a:cubicBezTo>
                    <a:pt x="117" y="80"/>
                    <a:pt x="117" y="80"/>
                    <a:pt x="117" y="84"/>
                  </a:cubicBezTo>
                  <a:cubicBezTo>
                    <a:pt x="117" y="84"/>
                    <a:pt x="121" y="83"/>
                    <a:pt x="125" y="82"/>
                  </a:cubicBezTo>
                  <a:cubicBezTo>
                    <a:pt x="129" y="82"/>
                    <a:pt x="129" y="82"/>
                    <a:pt x="129" y="82"/>
                  </a:cubicBezTo>
                  <a:cubicBezTo>
                    <a:pt x="129" y="82"/>
                    <a:pt x="124" y="79"/>
                    <a:pt x="120" y="80"/>
                  </a:cubicBezTo>
                  <a:cubicBezTo>
                    <a:pt x="116" y="77"/>
                    <a:pt x="116" y="77"/>
                    <a:pt x="116" y="77"/>
                  </a:cubicBezTo>
                  <a:cubicBezTo>
                    <a:pt x="112" y="74"/>
                    <a:pt x="115" y="70"/>
                    <a:pt x="115" y="73"/>
                  </a:cubicBezTo>
                  <a:cubicBezTo>
                    <a:pt x="123" y="72"/>
                    <a:pt x="127" y="71"/>
                    <a:pt x="128" y="75"/>
                  </a:cubicBezTo>
                  <a:cubicBezTo>
                    <a:pt x="132" y="78"/>
                    <a:pt x="132" y="78"/>
                    <a:pt x="132" y="78"/>
                  </a:cubicBezTo>
                  <a:cubicBezTo>
                    <a:pt x="132" y="78"/>
                    <a:pt x="132" y="78"/>
                    <a:pt x="137" y="81"/>
                  </a:cubicBezTo>
                  <a:cubicBezTo>
                    <a:pt x="137" y="81"/>
                    <a:pt x="137" y="81"/>
                    <a:pt x="141" y="80"/>
                  </a:cubicBezTo>
                  <a:cubicBezTo>
                    <a:pt x="137" y="81"/>
                    <a:pt x="141" y="80"/>
                    <a:pt x="140" y="77"/>
                  </a:cubicBezTo>
                  <a:cubicBezTo>
                    <a:pt x="140" y="77"/>
                    <a:pt x="140" y="77"/>
                    <a:pt x="140" y="77"/>
                  </a:cubicBezTo>
                  <a:cubicBezTo>
                    <a:pt x="140" y="77"/>
                    <a:pt x="140" y="77"/>
                    <a:pt x="140" y="73"/>
                  </a:cubicBezTo>
                  <a:cubicBezTo>
                    <a:pt x="136" y="74"/>
                    <a:pt x="136" y="74"/>
                    <a:pt x="136" y="74"/>
                  </a:cubicBezTo>
                  <a:cubicBezTo>
                    <a:pt x="131" y="71"/>
                    <a:pt x="127" y="71"/>
                    <a:pt x="127" y="71"/>
                  </a:cubicBezTo>
                  <a:cubicBezTo>
                    <a:pt x="127" y="68"/>
                    <a:pt x="130" y="64"/>
                    <a:pt x="135" y="67"/>
                  </a:cubicBezTo>
                  <a:cubicBezTo>
                    <a:pt x="135" y="67"/>
                    <a:pt x="135" y="67"/>
                    <a:pt x="139" y="66"/>
                  </a:cubicBezTo>
                  <a:cubicBezTo>
                    <a:pt x="139" y="66"/>
                    <a:pt x="143" y="66"/>
                    <a:pt x="143" y="69"/>
                  </a:cubicBezTo>
                  <a:cubicBezTo>
                    <a:pt x="147" y="69"/>
                    <a:pt x="148" y="72"/>
                    <a:pt x="151" y="72"/>
                  </a:cubicBezTo>
                  <a:cubicBezTo>
                    <a:pt x="151" y="68"/>
                    <a:pt x="151" y="68"/>
                    <a:pt x="151" y="68"/>
                  </a:cubicBezTo>
                  <a:cubicBezTo>
                    <a:pt x="147" y="69"/>
                    <a:pt x="147" y="65"/>
                    <a:pt x="143" y="66"/>
                  </a:cubicBezTo>
                  <a:cubicBezTo>
                    <a:pt x="143" y="66"/>
                    <a:pt x="138" y="63"/>
                    <a:pt x="134" y="63"/>
                  </a:cubicBezTo>
                  <a:cubicBezTo>
                    <a:pt x="139" y="66"/>
                    <a:pt x="134" y="63"/>
                    <a:pt x="130" y="64"/>
                  </a:cubicBezTo>
                  <a:cubicBezTo>
                    <a:pt x="126" y="61"/>
                    <a:pt x="130" y="60"/>
                    <a:pt x="134" y="60"/>
                  </a:cubicBezTo>
                  <a:cubicBezTo>
                    <a:pt x="130" y="60"/>
                    <a:pt x="125" y="54"/>
                    <a:pt x="125" y="54"/>
                  </a:cubicBezTo>
                  <a:cubicBezTo>
                    <a:pt x="121" y="54"/>
                    <a:pt x="124" y="50"/>
                    <a:pt x="124" y="50"/>
                  </a:cubicBezTo>
                  <a:cubicBezTo>
                    <a:pt x="128" y="50"/>
                    <a:pt x="132" y="49"/>
                    <a:pt x="133" y="53"/>
                  </a:cubicBezTo>
                  <a:cubicBezTo>
                    <a:pt x="137" y="52"/>
                    <a:pt x="140" y="48"/>
                    <a:pt x="143" y="44"/>
                  </a:cubicBezTo>
                  <a:cubicBezTo>
                    <a:pt x="147" y="40"/>
                    <a:pt x="147" y="40"/>
                    <a:pt x="147" y="40"/>
                  </a:cubicBezTo>
                  <a:cubicBezTo>
                    <a:pt x="151" y="39"/>
                    <a:pt x="151" y="39"/>
                    <a:pt x="151" y="39"/>
                  </a:cubicBezTo>
                  <a:cubicBezTo>
                    <a:pt x="151" y="39"/>
                    <a:pt x="155" y="42"/>
                    <a:pt x="151" y="43"/>
                  </a:cubicBezTo>
                  <a:cubicBezTo>
                    <a:pt x="155" y="42"/>
                    <a:pt x="155" y="42"/>
                    <a:pt x="159" y="42"/>
                  </a:cubicBezTo>
                  <a:cubicBezTo>
                    <a:pt x="163" y="41"/>
                    <a:pt x="163" y="41"/>
                    <a:pt x="167" y="37"/>
                  </a:cubicBezTo>
                  <a:cubicBezTo>
                    <a:pt x="167" y="37"/>
                    <a:pt x="167" y="37"/>
                    <a:pt x="171" y="37"/>
                  </a:cubicBezTo>
                  <a:cubicBezTo>
                    <a:pt x="171" y="37"/>
                    <a:pt x="170" y="33"/>
                    <a:pt x="171" y="37"/>
                  </a:cubicBezTo>
                  <a:cubicBezTo>
                    <a:pt x="171" y="37"/>
                    <a:pt x="171" y="37"/>
                    <a:pt x="171" y="37"/>
                  </a:cubicBezTo>
                  <a:cubicBezTo>
                    <a:pt x="174" y="36"/>
                    <a:pt x="174" y="36"/>
                    <a:pt x="178" y="35"/>
                  </a:cubicBezTo>
                  <a:cubicBezTo>
                    <a:pt x="178" y="35"/>
                    <a:pt x="183" y="38"/>
                    <a:pt x="187" y="38"/>
                  </a:cubicBezTo>
                  <a:cubicBezTo>
                    <a:pt x="191" y="37"/>
                    <a:pt x="191" y="37"/>
                    <a:pt x="195" y="37"/>
                  </a:cubicBezTo>
                  <a:cubicBezTo>
                    <a:pt x="199" y="36"/>
                    <a:pt x="203" y="36"/>
                    <a:pt x="203" y="39"/>
                  </a:cubicBezTo>
                  <a:cubicBezTo>
                    <a:pt x="203" y="36"/>
                    <a:pt x="203" y="36"/>
                    <a:pt x="207" y="39"/>
                  </a:cubicBezTo>
                  <a:cubicBezTo>
                    <a:pt x="203" y="39"/>
                    <a:pt x="203" y="39"/>
                    <a:pt x="203" y="39"/>
                  </a:cubicBezTo>
                  <a:cubicBezTo>
                    <a:pt x="207" y="39"/>
                    <a:pt x="208" y="42"/>
                    <a:pt x="207" y="39"/>
                  </a:cubicBezTo>
                  <a:cubicBezTo>
                    <a:pt x="207" y="39"/>
                    <a:pt x="211" y="38"/>
                    <a:pt x="210" y="34"/>
                  </a:cubicBezTo>
                  <a:cubicBezTo>
                    <a:pt x="210" y="34"/>
                    <a:pt x="210" y="34"/>
                    <a:pt x="210" y="34"/>
                  </a:cubicBezTo>
                  <a:cubicBezTo>
                    <a:pt x="214" y="30"/>
                    <a:pt x="214" y="30"/>
                    <a:pt x="214" y="30"/>
                  </a:cubicBezTo>
                  <a:cubicBezTo>
                    <a:pt x="214" y="30"/>
                    <a:pt x="214" y="30"/>
                    <a:pt x="214" y="30"/>
                  </a:cubicBezTo>
                  <a:cubicBezTo>
                    <a:pt x="214" y="30"/>
                    <a:pt x="214" y="30"/>
                    <a:pt x="214" y="30"/>
                  </a:cubicBezTo>
                  <a:cubicBezTo>
                    <a:pt x="214" y="30"/>
                    <a:pt x="214" y="30"/>
                    <a:pt x="213" y="27"/>
                  </a:cubicBezTo>
                  <a:cubicBezTo>
                    <a:pt x="213" y="27"/>
                    <a:pt x="213" y="27"/>
                    <a:pt x="213" y="27"/>
                  </a:cubicBezTo>
                  <a:cubicBezTo>
                    <a:pt x="213" y="23"/>
                    <a:pt x="208" y="20"/>
                    <a:pt x="212" y="20"/>
                  </a:cubicBezTo>
                  <a:cubicBezTo>
                    <a:pt x="212" y="20"/>
                    <a:pt x="212" y="20"/>
                    <a:pt x="216" y="16"/>
                  </a:cubicBezTo>
                  <a:cubicBezTo>
                    <a:pt x="216" y="16"/>
                    <a:pt x="216" y="16"/>
                    <a:pt x="216" y="16"/>
                  </a:cubicBezTo>
                  <a:cubicBezTo>
                    <a:pt x="220" y="15"/>
                    <a:pt x="220" y="15"/>
                    <a:pt x="219" y="12"/>
                  </a:cubicBezTo>
                  <a:cubicBezTo>
                    <a:pt x="219" y="8"/>
                    <a:pt x="218" y="5"/>
                    <a:pt x="214" y="2"/>
                  </a:cubicBezTo>
                  <a:cubicBezTo>
                    <a:pt x="210" y="2"/>
                    <a:pt x="206" y="3"/>
                    <a:pt x="206" y="3"/>
                  </a:cubicBezTo>
                  <a:cubicBezTo>
                    <a:pt x="201" y="0"/>
                    <a:pt x="201" y="0"/>
                    <a:pt x="198" y="4"/>
                  </a:cubicBezTo>
                  <a:cubicBezTo>
                    <a:pt x="198" y="4"/>
                    <a:pt x="199" y="8"/>
                    <a:pt x="202" y="7"/>
                  </a:cubicBezTo>
                  <a:cubicBezTo>
                    <a:pt x="202" y="7"/>
                    <a:pt x="202" y="7"/>
                    <a:pt x="203" y="11"/>
                  </a:cubicBezTo>
                  <a:cubicBezTo>
                    <a:pt x="203" y="11"/>
                    <a:pt x="203" y="11"/>
                    <a:pt x="203" y="11"/>
                  </a:cubicBezTo>
                  <a:cubicBezTo>
                    <a:pt x="203" y="14"/>
                    <a:pt x="203" y="14"/>
                    <a:pt x="203" y="14"/>
                  </a:cubicBezTo>
                  <a:cubicBezTo>
                    <a:pt x="203" y="14"/>
                    <a:pt x="204" y="18"/>
                    <a:pt x="200" y="18"/>
                  </a:cubicBezTo>
                  <a:cubicBezTo>
                    <a:pt x="196" y="19"/>
                    <a:pt x="196" y="19"/>
                    <a:pt x="196" y="19"/>
                  </a:cubicBezTo>
                  <a:cubicBezTo>
                    <a:pt x="192" y="19"/>
                    <a:pt x="192" y="19"/>
                    <a:pt x="188" y="20"/>
                  </a:cubicBezTo>
                  <a:cubicBezTo>
                    <a:pt x="189" y="23"/>
                    <a:pt x="184" y="20"/>
                    <a:pt x="184" y="20"/>
                  </a:cubicBezTo>
                  <a:cubicBezTo>
                    <a:pt x="181" y="24"/>
                    <a:pt x="173" y="26"/>
                    <a:pt x="173" y="26"/>
                  </a:cubicBezTo>
                  <a:cubicBezTo>
                    <a:pt x="169" y="23"/>
                    <a:pt x="169" y="23"/>
                    <a:pt x="165" y="23"/>
                  </a:cubicBezTo>
                  <a:cubicBezTo>
                    <a:pt x="164" y="20"/>
                    <a:pt x="160" y="20"/>
                    <a:pt x="160" y="20"/>
                  </a:cubicBezTo>
                  <a:cubicBezTo>
                    <a:pt x="156" y="21"/>
                    <a:pt x="156" y="21"/>
                    <a:pt x="157" y="24"/>
                  </a:cubicBezTo>
                  <a:cubicBezTo>
                    <a:pt x="152" y="21"/>
                    <a:pt x="152" y="21"/>
                    <a:pt x="152" y="21"/>
                  </a:cubicBezTo>
                  <a:cubicBezTo>
                    <a:pt x="148" y="22"/>
                    <a:pt x="148" y="22"/>
                    <a:pt x="148" y="22"/>
                  </a:cubicBezTo>
                  <a:cubicBezTo>
                    <a:pt x="148" y="18"/>
                    <a:pt x="148" y="18"/>
                    <a:pt x="148" y="18"/>
                  </a:cubicBezTo>
                  <a:cubicBezTo>
                    <a:pt x="143" y="16"/>
                    <a:pt x="136" y="20"/>
                    <a:pt x="136" y="20"/>
                  </a:cubicBezTo>
                  <a:cubicBezTo>
                    <a:pt x="136" y="17"/>
                    <a:pt x="136" y="20"/>
                    <a:pt x="136" y="20"/>
                  </a:cubicBezTo>
                  <a:cubicBezTo>
                    <a:pt x="132" y="21"/>
                    <a:pt x="132" y="21"/>
                    <a:pt x="132" y="21"/>
                  </a:cubicBezTo>
                  <a:cubicBezTo>
                    <a:pt x="128" y="21"/>
                    <a:pt x="132" y="21"/>
                    <a:pt x="129" y="25"/>
                  </a:cubicBezTo>
                  <a:cubicBezTo>
                    <a:pt x="129" y="25"/>
                    <a:pt x="129" y="25"/>
                    <a:pt x="129" y="25"/>
                  </a:cubicBezTo>
                  <a:cubicBezTo>
                    <a:pt x="125" y="25"/>
                    <a:pt x="124" y="22"/>
                    <a:pt x="124" y="22"/>
                  </a:cubicBezTo>
                  <a:cubicBezTo>
                    <a:pt x="125" y="25"/>
                    <a:pt x="125" y="25"/>
                    <a:pt x="125" y="25"/>
                  </a:cubicBezTo>
                  <a:cubicBezTo>
                    <a:pt x="121" y="26"/>
                    <a:pt x="121" y="26"/>
                    <a:pt x="117" y="27"/>
                  </a:cubicBezTo>
                  <a:cubicBezTo>
                    <a:pt x="113" y="27"/>
                    <a:pt x="113" y="27"/>
                    <a:pt x="109" y="28"/>
                  </a:cubicBezTo>
                  <a:cubicBezTo>
                    <a:pt x="109" y="28"/>
                    <a:pt x="106" y="32"/>
                    <a:pt x="105" y="28"/>
                  </a:cubicBezTo>
                  <a:cubicBezTo>
                    <a:pt x="101" y="29"/>
                    <a:pt x="102" y="32"/>
                    <a:pt x="102" y="32"/>
                  </a:cubicBezTo>
                  <a:cubicBezTo>
                    <a:pt x="98" y="33"/>
                    <a:pt x="94" y="33"/>
                    <a:pt x="90" y="34"/>
                  </a:cubicBezTo>
                  <a:cubicBezTo>
                    <a:pt x="86" y="35"/>
                    <a:pt x="86" y="35"/>
                    <a:pt x="86" y="38"/>
                  </a:cubicBezTo>
                  <a:cubicBezTo>
                    <a:pt x="86" y="38"/>
                    <a:pt x="86" y="38"/>
                    <a:pt x="87" y="42"/>
                  </a:cubicBezTo>
                  <a:cubicBezTo>
                    <a:pt x="87" y="42"/>
                    <a:pt x="82" y="39"/>
                    <a:pt x="83" y="42"/>
                  </a:cubicBezTo>
                  <a:cubicBezTo>
                    <a:pt x="83" y="42"/>
                    <a:pt x="83" y="42"/>
                    <a:pt x="79" y="43"/>
                  </a:cubicBezTo>
                  <a:cubicBezTo>
                    <a:pt x="75" y="43"/>
                    <a:pt x="71" y="44"/>
                    <a:pt x="67" y="44"/>
                  </a:cubicBezTo>
                  <a:cubicBezTo>
                    <a:pt x="63" y="45"/>
                    <a:pt x="63" y="45"/>
                    <a:pt x="63" y="45"/>
                  </a:cubicBezTo>
                  <a:cubicBezTo>
                    <a:pt x="59" y="46"/>
                    <a:pt x="60" y="49"/>
                    <a:pt x="56" y="50"/>
                  </a:cubicBezTo>
                  <a:cubicBezTo>
                    <a:pt x="56" y="53"/>
                    <a:pt x="56" y="53"/>
                    <a:pt x="56" y="53"/>
                  </a:cubicBezTo>
                  <a:cubicBezTo>
                    <a:pt x="52" y="54"/>
                    <a:pt x="56" y="53"/>
                    <a:pt x="52" y="54"/>
                  </a:cubicBezTo>
                  <a:cubicBezTo>
                    <a:pt x="52" y="54"/>
                    <a:pt x="53" y="57"/>
                    <a:pt x="49" y="58"/>
                  </a:cubicBezTo>
                  <a:cubicBezTo>
                    <a:pt x="45" y="58"/>
                    <a:pt x="44" y="55"/>
                    <a:pt x="41" y="59"/>
                  </a:cubicBezTo>
                  <a:cubicBezTo>
                    <a:pt x="37" y="59"/>
                    <a:pt x="37" y="59"/>
                    <a:pt x="37" y="59"/>
                  </a:cubicBezTo>
                  <a:cubicBezTo>
                    <a:pt x="33" y="60"/>
                    <a:pt x="29" y="61"/>
                    <a:pt x="29" y="61"/>
                  </a:cubicBezTo>
                  <a:cubicBezTo>
                    <a:pt x="25" y="61"/>
                    <a:pt x="26" y="65"/>
                    <a:pt x="26" y="65"/>
                  </a:cubicBezTo>
                  <a:cubicBezTo>
                    <a:pt x="26" y="68"/>
                    <a:pt x="30" y="68"/>
                    <a:pt x="30" y="68"/>
                  </a:cubicBezTo>
                  <a:cubicBezTo>
                    <a:pt x="31" y="71"/>
                    <a:pt x="31" y="75"/>
                    <a:pt x="27" y="75"/>
                  </a:cubicBezTo>
                  <a:cubicBezTo>
                    <a:pt x="28" y="79"/>
                    <a:pt x="23" y="76"/>
                    <a:pt x="24" y="79"/>
                  </a:cubicBezTo>
                  <a:cubicBezTo>
                    <a:pt x="24" y="79"/>
                    <a:pt x="20" y="83"/>
                    <a:pt x="21" y="87"/>
                  </a:cubicBezTo>
                  <a:cubicBezTo>
                    <a:pt x="21" y="87"/>
                    <a:pt x="21" y="87"/>
                    <a:pt x="21" y="90"/>
                  </a:cubicBezTo>
                  <a:cubicBezTo>
                    <a:pt x="21" y="90"/>
                    <a:pt x="21" y="90"/>
                    <a:pt x="22" y="94"/>
                  </a:cubicBezTo>
                  <a:cubicBezTo>
                    <a:pt x="18" y="94"/>
                    <a:pt x="18" y="94"/>
                    <a:pt x="14" y="95"/>
                  </a:cubicBezTo>
                  <a:cubicBezTo>
                    <a:pt x="14" y="95"/>
                    <a:pt x="14" y="95"/>
                    <a:pt x="10" y="95"/>
                  </a:cubicBezTo>
                  <a:cubicBezTo>
                    <a:pt x="11" y="99"/>
                    <a:pt x="10" y="95"/>
                    <a:pt x="11" y="99"/>
                  </a:cubicBezTo>
                  <a:cubicBezTo>
                    <a:pt x="11" y="99"/>
                    <a:pt x="11" y="102"/>
                    <a:pt x="15" y="102"/>
                  </a:cubicBezTo>
                  <a:cubicBezTo>
                    <a:pt x="16" y="105"/>
                    <a:pt x="7" y="103"/>
                    <a:pt x="12" y="106"/>
                  </a:cubicBezTo>
                  <a:cubicBezTo>
                    <a:pt x="12" y="109"/>
                    <a:pt x="8" y="110"/>
                    <a:pt x="8" y="110"/>
                  </a:cubicBezTo>
                  <a:cubicBezTo>
                    <a:pt x="5" y="114"/>
                    <a:pt x="4" y="111"/>
                    <a:pt x="0" y="111"/>
                  </a:cubicBezTo>
                  <a:cubicBezTo>
                    <a:pt x="4" y="111"/>
                    <a:pt x="4" y="111"/>
                    <a:pt x="9" y="113"/>
                  </a:cubicBezTo>
                  <a:cubicBezTo>
                    <a:pt x="9" y="113"/>
                    <a:pt x="5" y="114"/>
                    <a:pt x="5" y="118"/>
                  </a:cubicBezTo>
                  <a:cubicBezTo>
                    <a:pt x="9" y="117"/>
                    <a:pt x="9" y="117"/>
                    <a:pt x="9" y="117"/>
                  </a:cubicBezTo>
                  <a:cubicBezTo>
                    <a:pt x="9" y="117"/>
                    <a:pt x="9" y="117"/>
                    <a:pt x="9" y="117"/>
                  </a:cubicBezTo>
                  <a:cubicBezTo>
                    <a:pt x="9" y="117"/>
                    <a:pt x="9" y="117"/>
                    <a:pt x="9" y="117"/>
                  </a:cubicBezTo>
                  <a:cubicBezTo>
                    <a:pt x="13" y="116"/>
                    <a:pt x="9" y="117"/>
                    <a:pt x="9" y="117"/>
                  </a:cubicBezTo>
                  <a:cubicBezTo>
                    <a:pt x="14" y="120"/>
                    <a:pt x="9" y="117"/>
                    <a:pt x="10" y="120"/>
                  </a:cubicBezTo>
                  <a:cubicBezTo>
                    <a:pt x="14" y="123"/>
                    <a:pt x="14" y="123"/>
                    <a:pt x="14" y="123"/>
                  </a:cubicBezTo>
                  <a:cubicBezTo>
                    <a:pt x="18" y="123"/>
                    <a:pt x="18" y="123"/>
                    <a:pt x="19" y="126"/>
                  </a:cubicBezTo>
                  <a:cubicBezTo>
                    <a:pt x="23" y="126"/>
                    <a:pt x="23" y="126"/>
                    <a:pt x="23" y="126"/>
                  </a:cubicBezTo>
                  <a:cubicBezTo>
                    <a:pt x="23" y="129"/>
                    <a:pt x="31" y="128"/>
                    <a:pt x="31" y="132"/>
                  </a:cubicBezTo>
                  <a:cubicBezTo>
                    <a:pt x="32" y="135"/>
                    <a:pt x="32" y="135"/>
                    <a:pt x="32" y="135"/>
                  </a:cubicBezTo>
                  <a:cubicBezTo>
                    <a:pt x="36" y="135"/>
                    <a:pt x="36" y="135"/>
                    <a:pt x="36" y="135"/>
                  </a:cubicBezTo>
                  <a:cubicBezTo>
                    <a:pt x="36" y="135"/>
                    <a:pt x="32" y="135"/>
                    <a:pt x="31" y="132"/>
                  </a:cubicBezTo>
                  <a:cubicBezTo>
                    <a:pt x="31" y="132"/>
                    <a:pt x="35" y="131"/>
                    <a:pt x="31" y="128"/>
                  </a:cubicBezTo>
                  <a:cubicBezTo>
                    <a:pt x="31" y="128"/>
                    <a:pt x="35" y="128"/>
                    <a:pt x="35" y="131"/>
                  </a:cubicBezTo>
                  <a:cubicBezTo>
                    <a:pt x="35" y="131"/>
                    <a:pt x="35" y="131"/>
                    <a:pt x="35" y="131"/>
                  </a:cubicBezTo>
                  <a:cubicBezTo>
                    <a:pt x="39" y="130"/>
                    <a:pt x="39" y="130"/>
                    <a:pt x="39" y="130"/>
                  </a:cubicBezTo>
                  <a:cubicBezTo>
                    <a:pt x="43" y="130"/>
                    <a:pt x="43" y="130"/>
                    <a:pt x="43" y="130"/>
                  </a:cubicBezTo>
                  <a:cubicBezTo>
                    <a:pt x="39" y="130"/>
                    <a:pt x="47" y="129"/>
                    <a:pt x="48" y="133"/>
                  </a:cubicBezTo>
                  <a:cubicBezTo>
                    <a:pt x="48" y="136"/>
                    <a:pt x="48" y="136"/>
                    <a:pt x="48" y="136"/>
                  </a:cubicBezTo>
                  <a:cubicBezTo>
                    <a:pt x="48" y="136"/>
                    <a:pt x="44" y="133"/>
                    <a:pt x="44" y="137"/>
                  </a:cubicBezTo>
                  <a:cubicBezTo>
                    <a:pt x="44" y="137"/>
                    <a:pt x="44" y="133"/>
                    <a:pt x="40" y="134"/>
                  </a:cubicBezTo>
                  <a:cubicBezTo>
                    <a:pt x="40" y="134"/>
                    <a:pt x="36" y="138"/>
                    <a:pt x="36" y="135"/>
                  </a:cubicBezTo>
                  <a:cubicBezTo>
                    <a:pt x="32" y="135"/>
                    <a:pt x="32" y="135"/>
                    <a:pt x="32" y="135"/>
                  </a:cubicBezTo>
                  <a:cubicBezTo>
                    <a:pt x="32" y="135"/>
                    <a:pt x="32" y="139"/>
                    <a:pt x="36" y="138"/>
                  </a:cubicBezTo>
                  <a:cubicBezTo>
                    <a:pt x="32" y="139"/>
                    <a:pt x="33" y="142"/>
                    <a:pt x="37" y="142"/>
                  </a:cubicBezTo>
                  <a:cubicBezTo>
                    <a:pt x="36" y="138"/>
                    <a:pt x="41" y="141"/>
                    <a:pt x="41" y="144"/>
                  </a:cubicBezTo>
                  <a:cubicBezTo>
                    <a:pt x="41" y="144"/>
                    <a:pt x="41" y="144"/>
                    <a:pt x="41" y="144"/>
                  </a:cubicBezTo>
                  <a:cubicBezTo>
                    <a:pt x="45" y="144"/>
                    <a:pt x="46" y="147"/>
                    <a:pt x="46" y="147"/>
                  </a:cubicBezTo>
                  <a:cubicBezTo>
                    <a:pt x="46" y="151"/>
                    <a:pt x="46" y="151"/>
                    <a:pt x="46" y="151"/>
                  </a:cubicBezTo>
                  <a:cubicBezTo>
                    <a:pt x="46" y="151"/>
                    <a:pt x="46" y="151"/>
                    <a:pt x="46" y="151"/>
                  </a:cubicBezTo>
                  <a:cubicBezTo>
                    <a:pt x="50" y="150"/>
                    <a:pt x="47" y="154"/>
                    <a:pt x="51" y="154"/>
                  </a:cubicBezTo>
                  <a:cubicBezTo>
                    <a:pt x="51" y="154"/>
                    <a:pt x="51" y="154"/>
                    <a:pt x="47" y="154"/>
                  </a:cubicBezTo>
                  <a:cubicBezTo>
                    <a:pt x="51" y="154"/>
                    <a:pt x="51" y="154"/>
                    <a:pt x="51" y="154"/>
                  </a:cubicBezTo>
                  <a:cubicBezTo>
                    <a:pt x="47" y="154"/>
                    <a:pt x="51" y="154"/>
                    <a:pt x="47" y="158"/>
                  </a:cubicBezTo>
                  <a:cubicBezTo>
                    <a:pt x="51" y="157"/>
                    <a:pt x="51" y="157"/>
                    <a:pt x="51" y="157"/>
                  </a:cubicBezTo>
                  <a:cubicBezTo>
                    <a:pt x="55" y="157"/>
                    <a:pt x="55" y="157"/>
                    <a:pt x="55" y="157"/>
                  </a:cubicBezTo>
                  <a:cubicBezTo>
                    <a:pt x="55" y="153"/>
                    <a:pt x="59" y="153"/>
                    <a:pt x="59" y="153"/>
                  </a:cubicBezTo>
                  <a:cubicBezTo>
                    <a:pt x="54" y="150"/>
                    <a:pt x="54" y="150"/>
                    <a:pt x="54" y="150"/>
                  </a:cubicBezTo>
                  <a:cubicBezTo>
                    <a:pt x="59" y="153"/>
                    <a:pt x="59" y="153"/>
                    <a:pt x="59" y="153"/>
                  </a:cubicBezTo>
                  <a:cubicBezTo>
                    <a:pt x="63" y="152"/>
                    <a:pt x="59" y="153"/>
                    <a:pt x="63" y="152"/>
                  </a:cubicBezTo>
                  <a:cubicBezTo>
                    <a:pt x="63" y="156"/>
                    <a:pt x="63" y="156"/>
                    <a:pt x="63" y="156"/>
                  </a:cubicBezTo>
                  <a:cubicBezTo>
                    <a:pt x="67" y="155"/>
                    <a:pt x="70" y="151"/>
                    <a:pt x="71" y="154"/>
                  </a:cubicBezTo>
                  <a:cubicBezTo>
                    <a:pt x="75" y="154"/>
                    <a:pt x="74" y="150"/>
                    <a:pt x="74" y="150"/>
                  </a:cubicBezTo>
                  <a:cubicBezTo>
                    <a:pt x="78" y="150"/>
                    <a:pt x="78" y="150"/>
                    <a:pt x="78" y="150"/>
                  </a:cubicBezTo>
                  <a:cubicBezTo>
                    <a:pt x="78" y="150"/>
                    <a:pt x="82" y="149"/>
                    <a:pt x="87" y="152"/>
                  </a:cubicBezTo>
                  <a:cubicBezTo>
                    <a:pt x="87" y="152"/>
                    <a:pt x="87" y="152"/>
                    <a:pt x="91" y="152"/>
                  </a:cubicBezTo>
                  <a:cubicBezTo>
                    <a:pt x="95" y="151"/>
                    <a:pt x="95" y="151"/>
                    <a:pt x="95" y="151"/>
                  </a:cubicBezTo>
                  <a:cubicBezTo>
                    <a:pt x="98" y="151"/>
                    <a:pt x="94" y="148"/>
                    <a:pt x="94" y="148"/>
                  </a:cubicBezTo>
                  <a:cubicBezTo>
                    <a:pt x="97" y="144"/>
                    <a:pt x="98" y="151"/>
                    <a:pt x="102" y="150"/>
                  </a:cubicBezTo>
                  <a:cubicBezTo>
                    <a:pt x="103" y="153"/>
                    <a:pt x="102" y="150"/>
                    <a:pt x="102" y="150"/>
                  </a:cubicBezTo>
                  <a:cubicBezTo>
                    <a:pt x="102" y="150"/>
                    <a:pt x="102" y="150"/>
                    <a:pt x="102" y="146"/>
                  </a:cubicBezTo>
                  <a:cubicBezTo>
                    <a:pt x="106" y="146"/>
                    <a:pt x="106" y="149"/>
                    <a:pt x="106" y="149"/>
                  </a:cubicBezTo>
                  <a:cubicBezTo>
                    <a:pt x="110" y="149"/>
                    <a:pt x="110" y="149"/>
                    <a:pt x="110" y="149"/>
                  </a:cubicBezTo>
                  <a:cubicBezTo>
                    <a:pt x="111" y="152"/>
                    <a:pt x="111" y="152"/>
                    <a:pt x="111" y="152"/>
                  </a:cubicBezTo>
                  <a:cubicBezTo>
                    <a:pt x="111" y="152"/>
                    <a:pt x="111" y="152"/>
                    <a:pt x="111" y="152"/>
                  </a:cubicBezTo>
                  <a:cubicBezTo>
                    <a:pt x="115" y="152"/>
                    <a:pt x="115" y="152"/>
                    <a:pt x="115" y="152"/>
                  </a:cubicBezTo>
                  <a:cubicBezTo>
                    <a:pt x="115" y="152"/>
                    <a:pt x="115" y="152"/>
                    <a:pt x="115" y="152"/>
                  </a:cubicBezTo>
                  <a:cubicBezTo>
                    <a:pt x="119" y="151"/>
                    <a:pt x="119" y="151"/>
                    <a:pt x="119" y="151"/>
                  </a:cubicBezTo>
                  <a:cubicBezTo>
                    <a:pt x="119" y="151"/>
                    <a:pt x="123" y="151"/>
                    <a:pt x="123" y="154"/>
                  </a:cubicBezTo>
                  <a:cubicBezTo>
                    <a:pt x="127" y="154"/>
                    <a:pt x="127" y="154"/>
                    <a:pt x="127" y="154"/>
                  </a:cubicBezTo>
                  <a:cubicBezTo>
                    <a:pt x="127" y="154"/>
                    <a:pt x="127" y="154"/>
                    <a:pt x="123" y="154"/>
                  </a:cubicBezTo>
                  <a:cubicBezTo>
                    <a:pt x="127" y="154"/>
                    <a:pt x="127" y="154"/>
                    <a:pt x="127" y="154"/>
                  </a:cubicBezTo>
                  <a:cubicBezTo>
                    <a:pt x="128" y="157"/>
                    <a:pt x="124" y="158"/>
                    <a:pt x="124" y="158"/>
                  </a:cubicBezTo>
                  <a:cubicBezTo>
                    <a:pt x="120" y="158"/>
                    <a:pt x="115" y="155"/>
                    <a:pt x="116" y="159"/>
                  </a:cubicBezTo>
                  <a:cubicBezTo>
                    <a:pt x="116" y="159"/>
                    <a:pt x="120" y="162"/>
                    <a:pt x="116" y="162"/>
                  </a:cubicBezTo>
                  <a:cubicBezTo>
                    <a:pt x="116" y="162"/>
                    <a:pt x="112" y="163"/>
                    <a:pt x="112" y="159"/>
                  </a:cubicBezTo>
                  <a:cubicBezTo>
                    <a:pt x="108" y="160"/>
                    <a:pt x="103" y="157"/>
                    <a:pt x="99" y="158"/>
                  </a:cubicBezTo>
                  <a:cubicBezTo>
                    <a:pt x="96" y="158"/>
                    <a:pt x="96" y="158"/>
                    <a:pt x="96" y="158"/>
                  </a:cubicBezTo>
                  <a:cubicBezTo>
                    <a:pt x="92" y="159"/>
                    <a:pt x="91" y="155"/>
                    <a:pt x="87" y="156"/>
                  </a:cubicBezTo>
                  <a:cubicBezTo>
                    <a:pt x="87" y="152"/>
                    <a:pt x="83" y="153"/>
                    <a:pt x="79" y="153"/>
                  </a:cubicBezTo>
                  <a:cubicBezTo>
                    <a:pt x="75" y="154"/>
                    <a:pt x="71" y="154"/>
                    <a:pt x="71" y="158"/>
                  </a:cubicBezTo>
                  <a:cubicBezTo>
                    <a:pt x="72" y="161"/>
                    <a:pt x="68" y="162"/>
                    <a:pt x="68" y="162"/>
                  </a:cubicBezTo>
                  <a:cubicBezTo>
                    <a:pt x="64" y="159"/>
                    <a:pt x="64" y="159"/>
                    <a:pt x="64" y="159"/>
                  </a:cubicBezTo>
                  <a:cubicBezTo>
                    <a:pt x="60" y="160"/>
                    <a:pt x="60" y="160"/>
                    <a:pt x="60" y="160"/>
                  </a:cubicBezTo>
                  <a:cubicBezTo>
                    <a:pt x="60" y="160"/>
                    <a:pt x="60" y="160"/>
                    <a:pt x="60" y="160"/>
                  </a:cubicBezTo>
                  <a:cubicBezTo>
                    <a:pt x="60" y="163"/>
                    <a:pt x="60" y="163"/>
                    <a:pt x="60" y="163"/>
                  </a:cubicBezTo>
                  <a:cubicBezTo>
                    <a:pt x="60" y="163"/>
                    <a:pt x="61" y="167"/>
                    <a:pt x="57" y="167"/>
                  </a:cubicBezTo>
                  <a:cubicBezTo>
                    <a:pt x="61" y="167"/>
                    <a:pt x="61" y="167"/>
                    <a:pt x="61" y="167"/>
                  </a:cubicBezTo>
                  <a:cubicBezTo>
                    <a:pt x="61" y="167"/>
                    <a:pt x="57" y="171"/>
                    <a:pt x="53" y="171"/>
                  </a:cubicBezTo>
                  <a:cubicBezTo>
                    <a:pt x="53" y="171"/>
                    <a:pt x="53" y="171"/>
                    <a:pt x="54" y="175"/>
                  </a:cubicBezTo>
                  <a:cubicBezTo>
                    <a:pt x="54" y="175"/>
                    <a:pt x="58" y="174"/>
                    <a:pt x="58" y="178"/>
                  </a:cubicBezTo>
                  <a:cubicBezTo>
                    <a:pt x="62" y="177"/>
                    <a:pt x="63" y="181"/>
                    <a:pt x="63" y="181"/>
                  </a:cubicBezTo>
                  <a:cubicBezTo>
                    <a:pt x="62" y="177"/>
                    <a:pt x="71" y="183"/>
                    <a:pt x="71" y="183"/>
                  </a:cubicBezTo>
                  <a:cubicBezTo>
                    <a:pt x="72" y="187"/>
                    <a:pt x="75" y="186"/>
                    <a:pt x="76" y="189"/>
                  </a:cubicBezTo>
                  <a:cubicBezTo>
                    <a:pt x="80" y="192"/>
                    <a:pt x="77" y="196"/>
                    <a:pt x="73" y="197"/>
                  </a:cubicBezTo>
                  <a:cubicBezTo>
                    <a:pt x="74" y="201"/>
                    <a:pt x="78" y="203"/>
                    <a:pt x="78" y="207"/>
                  </a:cubicBezTo>
                  <a:cubicBezTo>
                    <a:pt x="82" y="206"/>
                    <a:pt x="82" y="206"/>
                    <a:pt x="82" y="206"/>
                  </a:cubicBezTo>
                  <a:cubicBezTo>
                    <a:pt x="83" y="210"/>
                    <a:pt x="83" y="210"/>
                    <a:pt x="83" y="213"/>
                  </a:cubicBezTo>
                  <a:cubicBezTo>
                    <a:pt x="83" y="213"/>
                    <a:pt x="87" y="209"/>
                    <a:pt x="87" y="213"/>
                  </a:cubicBezTo>
                  <a:cubicBezTo>
                    <a:pt x="87" y="213"/>
                    <a:pt x="87" y="213"/>
                    <a:pt x="87" y="213"/>
                  </a:cubicBezTo>
                  <a:cubicBezTo>
                    <a:pt x="92" y="216"/>
                    <a:pt x="91" y="212"/>
                    <a:pt x="91" y="212"/>
                  </a:cubicBezTo>
                  <a:cubicBezTo>
                    <a:pt x="91" y="209"/>
                    <a:pt x="90" y="205"/>
                    <a:pt x="90" y="205"/>
                  </a:cubicBezTo>
                  <a:cubicBezTo>
                    <a:pt x="90" y="202"/>
                    <a:pt x="90" y="202"/>
                    <a:pt x="94" y="201"/>
                  </a:cubicBezTo>
                  <a:cubicBezTo>
                    <a:pt x="98" y="201"/>
                    <a:pt x="98" y="201"/>
                    <a:pt x="98" y="204"/>
                  </a:cubicBezTo>
                  <a:cubicBezTo>
                    <a:pt x="99" y="208"/>
                    <a:pt x="98" y="204"/>
                    <a:pt x="103" y="207"/>
                  </a:cubicBezTo>
                  <a:cubicBezTo>
                    <a:pt x="103" y="207"/>
                    <a:pt x="103" y="211"/>
                    <a:pt x="108" y="213"/>
                  </a:cubicBezTo>
                  <a:cubicBezTo>
                    <a:pt x="108" y="213"/>
                    <a:pt x="108" y="213"/>
                    <a:pt x="108" y="217"/>
                  </a:cubicBezTo>
                  <a:cubicBezTo>
                    <a:pt x="109" y="220"/>
                    <a:pt x="109" y="220"/>
                    <a:pt x="109" y="220"/>
                  </a:cubicBezTo>
                  <a:cubicBezTo>
                    <a:pt x="112" y="220"/>
                    <a:pt x="112" y="220"/>
                    <a:pt x="113" y="223"/>
                  </a:cubicBezTo>
                  <a:cubicBezTo>
                    <a:pt x="113" y="223"/>
                    <a:pt x="112" y="220"/>
                    <a:pt x="112" y="216"/>
                  </a:cubicBezTo>
                  <a:cubicBezTo>
                    <a:pt x="112" y="216"/>
                    <a:pt x="112" y="216"/>
                    <a:pt x="112" y="216"/>
                  </a:cubicBezTo>
                  <a:cubicBezTo>
                    <a:pt x="111" y="213"/>
                    <a:pt x="111" y="213"/>
                    <a:pt x="111" y="213"/>
                  </a:cubicBezTo>
                  <a:cubicBezTo>
                    <a:pt x="111" y="213"/>
                    <a:pt x="111" y="213"/>
                    <a:pt x="111" y="213"/>
                  </a:cubicBezTo>
                  <a:cubicBezTo>
                    <a:pt x="115" y="212"/>
                    <a:pt x="111" y="213"/>
                    <a:pt x="111" y="209"/>
                  </a:cubicBezTo>
                  <a:cubicBezTo>
                    <a:pt x="115" y="209"/>
                    <a:pt x="115" y="209"/>
                    <a:pt x="115" y="209"/>
                  </a:cubicBezTo>
                  <a:cubicBezTo>
                    <a:pt x="115" y="209"/>
                    <a:pt x="115" y="209"/>
                    <a:pt x="115" y="209"/>
                  </a:cubicBezTo>
                  <a:cubicBezTo>
                    <a:pt x="114" y="205"/>
                    <a:pt x="118" y="205"/>
                    <a:pt x="123" y="208"/>
                  </a:cubicBezTo>
                  <a:cubicBezTo>
                    <a:pt x="123" y="211"/>
                    <a:pt x="123" y="211"/>
                    <a:pt x="123" y="211"/>
                  </a:cubicBezTo>
                  <a:cubicBezTo>
                    <a:pt x="123" y="208"/>
                    <a:pt x="127" y="211"/>
                    <a:pt x="128" y="214"/>
                  </a:cubicBezTo>
                  <a:cubicBezTo>
                    <a:pt x="128" y="214"/>
                    <a:pt x="128" y="214"/>
                    <a:pt x="132" y="217"/>
                  </a:cubicBezTo>
                  <a:cubicBezTo>
                    <a:pt x="132" y="217"/>
                    <a:pt x="132" y="217"/>
                    <a:pt x="132" y="217"/>
                  </a:cubicBezTo>
                  <a:cubicBezTo>
                    <a:pt x="136" y="217"/>
                    <a:pt x="137" y="220"/>
                    <a:pt x="137" y="220"/>
                  </a:cubicBezTo>
                  <a:cubicBezTo>
                    <a:pt x="141" y="219"/>
                    <a:pt x="141" y="219"/>
                    <a:pt x="136" y="217"/>
                  </a:cubicBezTo>
                  <a:cubicBezTo>
                    <a:pt x="136" y="213"/>
                    <a:pt x="136" y="213"/>
                    <a:pt x="136" y="213"/>
                  </a:cubicBezTo>
                  <a:cubicBezTo>
                    <a:pt x="132" y="214"/>
                    <a:pt x="127" y="211"/>
                    <a:pt x="131" y="210"/>
                  </a:cubicBezTo>
                  <a:cubicBezTo>
                    <a:pt x="127" y="211"/>
                    <a:pt x="131" y="207"/>
                    <a:pt x="131" y="207"/>
                  </a:cubicBezTo>
                  <a:cubicBezTo>
                    <a:pt x="135" y="206"/>
                    <a:pt x="130" y="203"/>
                    <a:pt x="130" y="203"/>
                  </a:cubicBezTo>
                  <a:cubicBezTo>
                    <a:pt x="130" y="200"/>
                    <a:pt x="129" y="196"/>
                    <a:pt x="125" y="197"/>
                  </a:cubicBezTo>
                  <a:cubicBezTo>
                    <a:pt x="125" y="193"/>
                    <a:pt x="121" y="194"/>
                    <a:pt x="121" y="194"/>
                  </a:cubicBezTo>
                  <a:cubicBezTo>
                    <a:pt x="124" y="186"/>
                    <a:pt x="111" y="181"/>
                    <a:pt x="114" y="177"/>
                  </a:cubicBezTo>
                  <a:cubicBezTo>
                    <a:pt x="119" y="180"/>
                    <a:pt x="119" y="180"/>
                    <a:pt x="119" y="180"/>
                  </a:cubicBezTo>
                  <a:cubicBezTo>
                    <a:pt x="119" y="180"/>
                    <a:pt x="122" y="176"/>
                    <a:pt x="123" y="179"/>
                  </a:cubicBezTo>
                  <a:cubicBezTo>
                    <a:pt x="127" y="179"/>
                    <a:pt x="127" y="179"/>
                    <a:pt x="127" y="179"/>
                  </a:cubicBezTo>
                  <a:cubicBezTo>
                    <a:pt x="127" y="179"/>
                    <a:pt x="127" y="179"/>
                    <a:pt x="127" y="182"/>
                  </a:cubicBezTo>
                  <a:cubicBezTo>
                    <a:pt x="127" y="182"/>
                    <a:pt x="127" y="182"/>
                    <a:pt x="127" y="182"/>
                  </a:cubicBezTo>
                  <a:cubicBezTo>
                    <a:pt x="128" y="186"/>
                    <a:pt x="128" y="186"/>
                    <a:pt x="128" y="186"/>
                  </a:cubicBezTo>
                  <a:cubicBezTo>
                    <a:pt x="128" y="186"/>
                    <a:pt x="128" y="186"/>
                    <a:pt x="128" y="186"/>
                  </a:cubicBezTo>
                  <a:cubicBezTo>
                    <a:pt x="132" y="185"/>
                    <a:pt x="132" y="185"/>
                    <a:pt x="132" y="185"/>
                  </a:cubicBezTo>
                  <a:cubicBezTo>
                    <a:pt x="128" y="186"/>
                    <a:pt x="132" y="185"/>
                    <a:pt x="132" y="185"/>
                  </a:cubicBezTo>
                  <a:cubicBezTo>
                    <a:pt x="132" y="185"/>
                    <a:pt x="132" y="185"/>
                    <a:pt x="136" y="184"/>
                  </a:cubicBezTo>
                  <a:cubicBezTo>
                    <a:pt x="131" y="182"/>
                    <a:pt x="139" y="180"/>
                    <a:pt x="139" y="180"/>
                  </a:cubicBezTo>
                  <a:cubicBezTo>
                    <a:pt x="147" y="179"/>
                    <a:pt x="138" y="177"/>
                    <a:pt x="138" y="177"/>
                  </a:cubicBezTo>
                  <a:cubicBezTo>
                    <a:pt x="138" y="173"/>
                    <a:pt x="138" y="173"/>
                    <a:pt x="138" y="173"/>
                  </a:cubicBezTo>
                  <a:cubicBezTo>
                    <a:pt x="138" y="173"/>
                    <a:pt x="138" y="173"/>
                    <a:pt x="138" y="173"/>
                  </a:cubicBezTo>
                  <a:cubicBezTo>
                    <a:pt x="137" y="170"/>
                    <a:pt x="134" y="170"/>
                    <a:pt x="134" y="174"/>
                  </a:cubicBezTo>
                  <a:cubicBezTo>
                    <a:pt x="134" y="174"/>
                    <a:pt x="138" y="173"/>
                    <a:pt x="134" y="174"/>
                  </a:cubicBezTo>
                  <a:cubicBezTo>
                    <a:pt x="130" y="175"/>
                    <a:pt x="130" y="175"/>
                    <a:pt x="130" y="175"/>
                  </a:cubicBezTo>
                  <a:cubicBezTo>
                    <a:pt x="125" y="168"/>
                    <a:pt x="125" y="168"/>
                    <a:pt x="125" y="168"/>
                  </a:cubicBezTo>
                  <a:cubicBezTo>
                    <a:pt x="129" y="168"/>
                    <a:pt x="125" y="165"/>
                    <a:pt x="125" y="165"/>
                  </a:cubicBezTo>
                  <a:cubicBezTo>
                    <a:pt x="121" y="165"/>
                    <a:pt x="121" y="165"/>
                    <a:pt x="121" y="165"/>
                  </a:cubicBezTo>
                  <a:cubicBezTo>
                    <a:pt x="120" y="162"/>
                    <a:pt x="120" y="162"/>
                    <a:pt x="120" y="162"/>
                  </a:cubicBezTo>
                  <a:cubicBezTo>
                    <a:pt x="124" y="161"/>
                    <a:pt x="124" y="161"/>
                    <a:pt x="124" y="161"/>
                  </a:cubicBezTo>
                  <a:cubicBezTo>
                    <a:pt x="128" y="161"/>
                    <a:pt x="128" y="161"/>
                    <a:pt x="128" y="161"/>
                  </a:cubicBezTo>
                  <a:cubicBezTo>
                    <a:pt x="132" y="160"/>
                    <a:pt x="132" y="160"/>
                    <a:pt x="136" y="159"/>
                  </a:cubicBezTo>
                  <a:cubicBezTo>
                    <a:pt x="132" y="160"/>
                    <a:pt x="135" y="156"/>
                    <a:pt x="135" y="156"/>
                  </a:cubicBezTo>
                  <a:cubicBezTo>
                    <a:pt x="139" y="155"/>
                    <a:pt x="139" y="155"/>
                    <a:pt x="139" y="155"/>
                  </a:cubicBezTo>
                  <a:cubicBezTo>
                    <a:pt x="140" y="159"/>
                    <a:pt x="140" y="159"/>
                    <a:pt x="140" y="159"/>
                  </a:cubicBezTo>
                  <a:cubicBezTo>
                    <a:pt x="144" y="158"/>
                    <a:pt x="144" y="158"/>
                    <a:pt x="144" y="158"/>
                  </a:cubicBezTo>
                  <a:cubicBezTo>
                    <a:pt x="144" y="158"/>
                    <a:pt x="148" y="161"/>
                    <a:pt x="149" y="165"/>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52" name="Freeform 41"/>
            <p:cNvSpPr>
              <a:spLocks/>
            </p:cNvSpPr>
            <p:nvPr/>
          </p:nvSpPr>
          <p:spPr bwMode="gray">
            <a:xfrm>
              <a:off x="8088313" y="2778125"/>
              <a:ext cx="303213" cy="188913"/>
            </a:xfrm>
            <a:custGeom>
              <a:avLst/>
              <a:gdLst>
                <a:gd name="T0" fmla="*/ 142 w 154"/>
                <a:gd name="T1" fmla="*/ 0 h 75"/>
                <a:gd name="T2" fmla="*/ 123 w 154"/>
                <a:gd name="T3" fmla="*/ 6 h 75"/>
                <a:gd name="T4" fmla="*/ 98 w 154"/>
                <a:gd name="T5" fmla="*/ 3 h 75"/>
                <a:gd name="T6" fmla="*/ 82 w 154"/>
                <a:gd name="T7" fmla="*/ 5 h 75"/>
                <a:gd name="T8" fmla="*/ 74 w 154"/>
                <a:gd name="T9" fmla="*/ 6 h 75"/>
                <a:gd name="T10" fmla="*/ 69 w 154"/>
                <a:gd name="T11" fmla="*/ 3 h 75"/>
                <a:gd name="T12" fmla="*/ 61 w 154"/>
                <a:gd name="T13" fmla="*/ 4 h 75"/>
                <a:gd name="T14" fmla="*/ 62 w 154"/>
                <a:gd name="T15" fmla="*/ 11 h 75"/>
                <a:gd name="T16" fmla="*/ 54 w 154"/>
                <a:gd name="T17" fmla="*/ 12 h 75"/>
                <a:gd name="T18" fmla="*/ 42 w 154"/>
                <a:gd name="T19" fmla="*/ 11 h 75"/>
                <a:gd name="T20" fmla="*/ 38 w 154"/>
                <a:gd name="T21" fmla="*/ 15 h 75"/>
                <a:gd name="T22" fmla="*/ 26 w 154"/>
                <a:gd name="T23" fmla="*/ 16 h 75"/>
                <a:gd name="T24" fmla="*/ 23 w 154"/>
                <a:gd name="T25" fmla="*/ 21 h 75"/>
                <a:gd name="T26" fmla="*/ 20 w 154"/>
                <a:gd name="T27" fmla="*/ 25 h 75"/>
                <a:gd name="T28" fmla="*/ 12 w 154"/>
                <a:gd name="T29" fmla="*/ 29 h 75"/>
                <a:gd name="T30" fmla="*/ 4 w 154"/>
                <a:gd name="T31" fmla="*/ 30 h 75"/>
                <a:gd name="T32" fmla="*/ 5 w 154"/>
                <a:gd name="T33" fmla="*/ 37 h 75"/>
                <a:gd name="T34" fmla="*/ 9 w 154"/>
                <a:gd name="T35" fmla="*/ 37 h 75"/>
                <a:gd name="T36" fmla="*/ 6 w 154"/>
                <a:gd name="T37" fmla="*/ 41 h 75"/>
                <a:gd name="T38" fmla="*/ 6 w 154"/>
                <a:gd name="T39" fmla="*/ 44 h 75"/>
                <a:gd name="T40" fmla="*/ 19 w 154"/>
                <a:gd name="T41" fmla="*/ 46 h 75"/>
                <a:gd name="T42" fmla="*/ 11 w 154"/>
                <a:gd name="T43" fmla="*/ 51 h 75"/>
                <a:gd name="T44" fmla="*/ 21 w 154"/>
                <a:gd name="T45" fmla="*/ 60 h 75"/>
                <a:gd name="T46" fmla="*/ 36 w 154"/>
                <a:gd name="T47" fmla="*/ 58 h 75"/>
                <a:gd name="T48" fmla="*/ 41 w 154"/>
                <a:gd name="T49" fmla="*/ 61 h 75"/>
                <a:gd name="T50" fmla="*/ 42 w 154"/>
                <a:gd name="T51" fmla="*/ 71 h 75"/>
                <a:gd name="T52" fmla="*/ 54 w 154"/>
                <a:gd name="T53" fmla="*/ 66 h 75"/>
                <a:gd name="T54" fmla="*/ 66 w 154"/>
                <a:gd name="T55" fmla="*/ 64 h 75"/>
                <a:gd name="T56" fmla="*/ 70 w 154"/>
                <a:gd name="T57" fmla="*/ 64 h 75"/>
                <a:gd name="T58" fmla="*/ 78 w 154"/>
                <a:gd name="T59" fmla="*/ 62 h 75"/>
                <a:gd name="T60" fmla="*/ 91 w 154"/>
                <a:gd name="T61" fmla="*/ 68 h 75"/>
                <a:gd name="T62" fmla="*/ 95 w 154"/>
                <a:gd name="T63" fmla="*/ 67 h 75"/>
                <a:gd name="T64" fmla="*/ 108 w 154"/>
                <a:gd name="T65" fmla="*/ 72 h 75"/>
                <a:gd name="T66" fmla="*/ 116 w 154"/>
                <a:gd name="T67" fmla="*/ 75 h 75"/>
                <a:gd name="T68" fmla="*/ 124 w 154"/>
                <a:gd name="T69" fmla="*/ 70 h 75"/>
                <a:gd name="T70" fmla="*/ 132 w 154"/>
                <a:gd name="T71" fmla="*/ 72 h 75"/>
                <a:gd name="T72" fmla="*/ 140 w 154"/>
                <a:gd name="T73" fmla="*/ 68 h 75"/>
                <a:gd name="T74" fmla="*/ 143 w 154"/>
                <a:gd name="T75" fmla="*/ 64 h 75"/>
                <a:gd name="T76" fmla="*/ 142 w 154"/>
                <a:gd name="T77" fmla="*/ 60 h 75"/>
                <a:gd name="T78" fmla="*/ 146 w 154"/>
                <a:gd name="T79" fmla="*/ 56 h 75"/>
                <a:gd name="T80" fmla="*/ 145 w 154"/>
                <a:gd name="T81" fmla="*/ 53 h 75"/>
                <a:gd name="T82" fmla="*/ 136 w 154"/>
                <a:gd name="T83" fmla="*/ 43 h 75"/>
                <a:gd name="T84" fmla="*/ 134 w 154"/>
                <a:gd name="T85" fmla="*/ 29 h 75"/>
                <a:gd name="T86" fmla="*/ 139 w 154"/>
                <a:gd name="T87" fmla="*/ 11 h 75"/>
                <a:gd name="T88" fmla="*/ 143 w 154"/>
                <a:gd name="T89"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4" h="75">
                  <a:moveTo>
                    <a:pt x="146" y="3"/>
                  </a:moveTo>
                  <a:cubicBezTo>
                    <a:pt x="142" y="0"/>
                    <a:pt x="142" y="0"/>
                    <a:pt x="142" y="0"/>
                  </a:cubicBezTo>
                  <a:cubicBezTo>
                    <a:pt x="138" y="4"/>
                    <a:pt x="138" y="4"/>
                    <a:pt x="138" y="4"/>
                  </a:cubicBezTo>
                  <a:cubicBezTo>
                    <a:pt x="134" y="4"/>
                    <a:pt x="127" y="6"/>
                    <a:pt x="123" y="6"/>
                  </a:cubicBezTo>
                  <a:cubicBezTo>
                    <a:pt x="119" y="7"/>
                    <a:pt x="111" y="8"/>
                    <a:pt x="106" y="5"/>
                  </a:cubicBezTo>
                  <a:cubicBezTo>
                    <a:pt x="102" y="6"/>
                    <a:pt x="102" y="6"/>
                    <a:pt x="98" y="3"/>
                  </a:cubicBezTo>
                  <a:cubicBezTo>
                    <a:pt x="98" y="3"/>
                    <a:pt x="94" y="7"/>
                    <a:pt x="94" y="3"/>
                  </a:cubicBezTo>
                  <a:cubicBezTo>
                    <a:pt x="90" y="4"/>
                    <a:pt x="86" y="4"/>
                    <a:pt x="82" y="5"/>
                  </a:cubicBezTo>
                  <a:cubicBezTo>
                    <a:pt x="78" y="6"/>
                    <a:pt x="78" y="6"/>
                    <a:pt x="78" y="6"/>
                  </a:cubicBezTo>
                  <a:cubicBezTo>
                    <a:pt x="78" y="6"/>
                    <a:pt x="78" y="6"/>
                    <a:pt x="74" y="6"/>
                  </a:cubicBezTo>
                  <a:cubicBezTo>
                    <a:pt x="74" y="6"/>
                    <a:pt x="74" y="6"/>
                    <a:pt x="70" y="7"/>
                  </a:cubicBezTo>
                  <a:cubicBezTo>
                    <a:pt x="69" y="3"/>
                    <a:pt x="69" y="3"/>
                    <a:pt x="69" y="3"/>
                  </a:cubicBezTo>
                  <a:cubicBezTo>
                    <a:pt x="65" y="4"/>
                    <a:pt x="70" y="7"/>
                    <a:pt x="70" y="7"/>
                  </a:cubicBezTo>
                  <a:cubicBezTo>
                    <a:pt x="66" y="11"/>
                    <a:pt x="66" y="7"/>
                    <a:pt x="61" y="4"/>
                  </a:cubicBezTo>
                  <a:cubicBezTo>
                    <a:pt x="61" y="4"/>
                    <a:pt x="62" y="8"/>
                    <a:pt x="66" y="11"/>
                  </a:cubicBezTo>
                  <a:cubicBezTo>
                    <a:pt x="62" y="11"/>
                    <a:pt x="62" y="11"/>
                    <a:pt x="62" y="11"/>
                  </a:cubicBezTo>
                  <a:cubicBezTo>
                    <a:pt x="58" y="12"/>
                    <a:pt x="58" y="12"/>
                    <a:pt x="58" y="12"/>
                  </a:cubicBezTo>
                  <a:cubicBezTo>
                    <a:pt x="54" y="12"/>
                    <a:pt x="54" y="12"/>
                    <a:pt x="54" y="12"/>
                  </a:cubicBezTo>
                  <a:cubicBezTo>
                    <a:pt x="50" y="13"/>
                    <a:pt x="46" y="14"/>
                    <a:pt x="46" y="14"/>
                  </a:cubicBezTo>
                  <a:cubicBezTo>
                    <a:pt x="42" y="14"/>
                    <a:pt x="42" y="11"/>
                    <a:pt x="42" y="11"/>
                  </a:cubicBezTo>
                  <a:cubicBezTo>
                    <a:pt x="42" y="14"/>
                    <a:pt x="42" y="14"/>
                    <a:pt x="42" y="14"/>
                  </a:cubicBezTo>
                  <a:cubicBezTo>
                    <a:pt x="43" y="18"/>
                    <a:pt x="38" y="15"/>
                    <a:pt x="38" y="15"/>
                  </a:cubicBezTo>
                  <a:cubicBezTo>
                    <a:pt x="38" y="15"/>
                    <a:pt x="34" y="15"/>
                    <a:pt x="38" y="15"/>
                  </a:cubicBezTo>
                  <a:cubicBezTo>
                    <a:pt x="35" y="19"/>
                    <a:pt x="30" y="16"/>
                    <a:pt x="26" y="16"/>
                  </a:cubicBezTo>
                  <a:cubicBezTo>
                    <a:pt x="27" y="20"/>
                    <a:pt x="27" y="20"/>
                    <a:pt x="27" y="20"/>
                  </a:cubicBezTo>
                  <a:cubicBezTo>
                    <a:pt x="23" y="21"/>
                    <a:pt x="23" y="21"/>
                    <a:pt x="23" y="21"/>
                  </a:cubicBezTo>
                  <a:cubicBezTo>
                    <a:pt x="23" y="21"/>
                    <a:pt x="23" y="21"/>
                    <a:pt x="23" y="21"/>
                  </a:cubicBezTo>
                  <a:cubicBezTo>
                    <a:pt x="23" y="24"/>
                    <a:pt x="15" y="18"/>
                    <a:pt x="20" y="25"/>
                  </a:cubicBezTo>
                  <a:cubicBezTo>
                    <a:pt x="23" y="24"/>
                    <a:pt x="12" y="26"/>
                    <a:pt x="12" y="26"/>
                  </a:cubicBezTo>
                  <a:cubicBezTo>
                    <a:pt x="12" y="26"/>
                    <a:pt x="12" y="26"/>
                    <a:pt x="12" y="29"/>
                  </a:cubicBezTo>
                  <a:cubicBezTo>
                    <a:pt x="8" y="30"/>
                    <a:pt x="8" y="30"/>
                    <a:pt x="8" y="30"/>
                  </a:cubicBezTo>
                  <a:cubicBezTo>
                    <a:pt x="4" y="30"/>
                    <a:pt x="0" y="31"/>
                    <a:pt x="4" y="30"/>
                  </a:cubicBezTo>
                  <a:cubicBezTo>
                    <a:pt x="5" y="34"/>
                    <a:pt x="5" y="34"/>
                    <a:pt x="5" y="34"/>
                  </a:cubicBezTo>
                  <a:cubicBezTo>
                    <a:pt x="5" y="34"/>
                    <a:pt x="1" y="38"/>
                    <a:pt x="5" y="37"/>
                  </a:cubicBezTo>
                  <a:cubicBezTo>
                    <a:pt x="5" y="37"/>
                    <a:pt x="5" y="37"/>
                    <a:pt x="9" y="37"/>
                  </a:cubicBezTo>
                  <a:cubicBezTo>
                    <a:pt x="9" y="37"/>
                    <a:pt x="9" y="37"/>
                    <a:pt x="9" y="37"/>
                  </a:cubicBezTo>
                  <a:cubicBezTo>
                    <a:pt x="9" y="37"/>
                    <a:pt x="9" y="37"/>
                    <a:pt x="9" y="37"/>
                  </a:cubicBezTo>
                  <a:cubicBezTo>
                    <a:pt x="10" y="40"/>
                    <a:pt x="5" y="37"/>
                    <a:pt x="6" y="41"/>
                  </a:cubicBezTo>
                  <a:cubicBezTo>
                    <a:pt x="2" y="41"/>
                    <a:pt x="6" y="44"/>
                    <a:pt x="6" y="44"/>
                  </a:cubicBezTo>
                  <a:cubicBezTo>
                    <a:pt x="6" y="44"/>
                    <a:pt x="6" y="44"/>
                    <a:pt x="6" y="44"/>
                  </a:cubicBezTo>
                  <a:cubicBezTo>
                    <a:pt x="10" y="44"/>
                    <a:pt x="14" y="43"/>
                    <a:pt x="18" y="43"/>
                  </a:cubicBezTo>
                  <a:cubicBezTo>
                    <a:pt x="14" y="43"/>
                    <a:pt x="18" y="43"/>
                    <a:pt x="19" y="46"/>
                  </a:cubicBezTo>
                  <a:cubicBezTo>
                    <a:pt x="19" y="46"/>
                    <a:pt x="6" y="44"/>
                    <a:pt x="11" y="47"/>
                  </a:cubicBezTo>
                  <a:cubicBezTo>
                    <a:pt x="7" y="48"/>
                    <a:pt x="11" y="51"/>
                    <a:pt x="11" y="51"/>
                  </a:cubicBezTo>
                  <a:cubicBezTo>
                    <a:pt x="16" y="54"/>
                    <a:pt x="16" y="54"/>
                    <a:pt x="16" y="54"/>
                  </a:cubicBezTo>
                  <a:cubicBezTo>
                    <a:pt x="16" y="57"/>
                    <a:pt x="17" y="61"/>
                    <a:pt x="21" y="60"/>
                  </a:cubicBezTo>
                  <a:cubicBezTo>
                    <a:pt x="25" y="59"/>
                    <a:pt x="28" y="59"/>
                    <a:pt x="29" y="62"/>
                  </a:cubicBezTo>
                  <a:cubicBezTo>
                    <a:pt x="33" y="62"/>
                    <a:pt x="36" y="58"/>
                    <a:pt x="36" y="58"/>
                  </a:cubicBezTo>
                  <a:cubicBezTo>
                    <a:pt x="40" y="54"/>
                    <a:pt x="44" y="53"/>
                    <a:pt x="44" y="57"/>
                  </a:cubicBezTo>
                  <a:cubicBezTo>
                    <a:pt x="44" y="57"/>
                    <a:pt x="44" y="57"/>
                    <a:pt x="41" y="61"/>
                  </a:cubicBezTo>
                  <a:cubicBezTo>
                    <a:pt x="41" y="61"/>
                    <a:pt x="41" y="64"/>
                    <a:pt x="45" y="64"/>
                  </a:cubicBezTo>
                  <a:cubicBezTo>
                    <a:pt x="46" y="67"/>
                    <a:pt x="42" y="71"/>
                    <a:pt x="42" y="71"/>
                  </a:cubicBezTo>
                  <a:cubicBezTo>
                    <a:pt x="47" y="74"/>
                    <a:pt x="46" y="71"/>
                    <a:pt x="50" y="70"/>
                  </a:cubicBezTo>
                  <a:cubicBezTo>
                    <a:pt x="54" y="69"/>
                    <a:pt x="54" y="66"/>
                    <a:pt x="54" y="66"/>
                  </a:cubicBezTo>
                  <a:cubicBezTo>
                    <a:pt x="58" y="65"/>
                    <a:pt x="58" y="65"/>
                    <a:pt x="58" y="65"/>
                  </a:cubicBezTo>
                  <a:cubicBezTo>
                    <a:pt x="58" y="65"/>
                    <a:pt x="65" y="61"/>
                    <a:pt x="66" y="64"/>
                  </a:cubicBezTo>
                  <a:cubicBezTo>
                    <a:pt x="70" y="64"/>
                    <a:pt x="70" y="64"/>
                    <a:pt x="69" y="60"/>
                  </a:cubicBezTo>
                  <a:cubicBezTo>
                    <a:pt x="69" y="60"/>
                    <a:pt x="69" y="60"/>
                    <a:pt x="70" y="64"/>
                  </a:cubicBezTo>
                  <a:cubicBezTo>
                    <a:pt x="74" y="63"/>
                    <a:pt x="74" y="63"/>
                    <a:pt x="74" y="63"/>
                  </a:cubicBezTo>
                  <a:cubicBezTo>
                    <a:pt x="78" y="62"/>
                    <a:pt x="78" y="62"/>
                    <a:pt x="78" y="62"/>
                  </a:cubicBezTo>
                  <a:cubicBezTo>
                    <a:pt x="82" y="65"/>
                    <a:pt x="82" y="65"/>
                    <a:pt x="82" y="65"/>
                  </a:cubicBezTo>
                  <a:cubicBezTo>
                    <a:pt x="86" y="65"/>
                    <a:pt x="86" y="65"/>
                    <a:pt x="91" y="68"/>
                  </a:cubicBezTo>
                  <a:cubicBezTo>
                    <a:pt x="95" y="67"/>
                    <a:pt x="95" y="67"/>
                    <a:pt x="95" y="67"/>
                  </a:cubicBezTo>
                  <a:cubicBezTo>
                    <a:pt x="99" y="67"/>
                    <a:pt x="95" y="67"/>
                    <a:pt x="95" y="67"/>
                  </a:cubicBezTo>
                  <a:cubicBezTo>
                    <a:pt x="99" y="70"/>
                    <a:pt x="99" y="70"/>
                    <a:pt x="99" y="70"/>
                  </a:cubicBezTo>
                  <a:cubicBezTo>
                    <a:pt x="103" y="69"/>
                    <a:pt x="104" y="73"/>
                    <a:pt x="108" y="72"/>
                  </a:cubicBezTo>
                  <a:cubicBezTo>
                    <a:pt x="108" y="72"/>
                    <a:pt x="112" y="75"/>
                    <a:pt x="116" y="75"/>
                  </a:cubicBezTo>
                  <a:cubicBezTo>
                    <a:pt x="116" y="75"/>
                    <a:pt x="116" y="75"/>
                    <a:pt x="116" y="75"/>
                  </a:cubicBezTo>
                  <a:cubicBezTo>
                    <a:pt x="120" y="71"/>
                    <a:pt x="120" y="74"/>
                    <a:pt x="124" y="74"/>
                  </a:cubicBezTo>
                  <a:cubicBezTo>
                    <a:pt x="124" y="70"/>
                    <a:pt x="124" y="70"/>
                    <a:pt x="124" y="70"/>
                  </a:cubicBezTo>
                  <a:cubicBezTo>
                    <a:pt x="128" y="70"/>
                    <a:pt x="128" y="70"/>
                    <a:pt x="128" y="70"/>
                  </a:cubicBezTo>
                  <a:cubicBezTo>
                    <a:pt x="132" y="72"/>
                    <a:pt x="132" y="72"/>
                    <a:pt x="132" y="72"/>
                  </a:cubicBezTo>
                  <a:cubicBezTo>
                    <a:pt x="136" y="72"/>
                    <a:pt x="136" y="72"/>
                    <a:pt x="136" y="72"/>
                  </a:cubicBezTo>
                  <a:cubicBezTo>
                    <a:pt x="140" y="71"/>
                    <a:pt x="140" y="71"/>
                    <a:pt x="140" y="68"/>
                  </a:cubicBezTo>
                  <a:cubicBezTo>
                    <a:pt x="140" y="68"/>
                    <a:pt x="140" y="68"/>
                    <a:pt x="140" y="68"/>
                  </a:cubicBezTo>
                  <a:cubicBezTo>
                    <a:pt x="143" y="64"/>
                    <a:pt x="140" y="68"/>
                    <a:pt x="143" y="64"/>
                  </a:cubicBezTo>
                  <a:cubicBezTo>
                    <a:pt x="143" y="64"/>
                    <a:pt x="143" y="64"/>
                    <a:pt x="143" y="64"/>
                  </a:cubicBezTo>
                  <a:cubicBezTo>
                    <a:pt x="142" y="60"/>
                    <a:pt x="142" y="60"/>
                    <a:pt x="142" y="60"/>
                  </a:cubicBezTo>
                  <a:cubicBezTo>
                    <a:pt x="142" y="60"/>
                    <a:pt x="154" y="59"/>
                    <a:pt x="150" y="56"/>
                  </a:cubicBezTo>
                  <a:cubicBezTo>
                    <a:pt x="150" y="56"/>
                    <a:pt x="150" y="56"/>
                    <a:pt x="146" y="56"/>
                  </a:cubicBezTo>
                  <a:cubicBezTo>
                    <a:pt x="146" y="56"/>
                    <a:pt x="146" y="56"/>
                    <a:pt x="145" y="53"/>
                  </a:cubicBezTo>
                  <a:cubicBezTo>
                    <a:pt x="145" y="53"/>
                    <a:pt x="145" y="53"/>
                    <a:pt x="145" y="53"/>
                  </a:cubicBezTo>
                  <a:cubicBezTo>
                    <a:pt x="145" y="49"/>
                    <a:pt x="141" y="50"/>
                    <a:pt x="141" y="50"/>
                  </a:cubicBezTo>
                  <a:cubicBezTo>
                    <a:pt x="137" y="47"/>
                    <a:pt x="137" y="47"/>
                    <a:pt x="136" y="43"/>
                  </a:cubicBezTo>
                  <a:cubicBezTo>
                    <a:pt x="139" y="39"/>
                    <a:pt x="136" y="40"/>
                    <a:pt x="135" y="36"/>
                  </a:cubicBezTo>
                  <a:cubicBezTo>
                    <a:pt x="135" y="33"/>
                    <a:pt x="135" y="33"/>
                    <a:pt x="134" y="29"/>
                  </a:cubicBezTo>
                  <a:cubicBezTo>
                    <a:pt x="130" y="27"/>
                    <a:pt x="130" y="27"/>
                    <a:pt x="133" y="22"/>
                  </a:cubicBezTo>
                  <a:cubicBezTo>
                    <a:pt x="136" y="18"/>
                    <a:pt x="140" y="14"/>
                    <a:pt x="139" y="11"/>
                  </a:cubicBezTo>
                  <a:cubicBezTo>
                    <a:pt x="139" y="7"/>
                    <a:pt x="143" y="7"/>
                    <a:pt x="147" y="6"/>
                  </a:cubicBezTo>
                  <a:cubicBezTo>
                    <a:pt x="143" y="7"/>
                    <a:pt x="143" y="7"/>
                    <a:pt x="143" y="7"/>
                  </a:cubicBezTo>
                  <a:cubicBezTo>
                    <a:pt x="142" y="3"/>
                    <a:pt x="151" y="6"/>
                    <a:pt x="146" y="3"/>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53" name="Freeform 42"/>
            <p:cNvSpPr>
              <a:spLocks/>
            </p:cNvSpPr>
            <p:nvPr/>
          </p:nvSpPr>
          <p:spPr bwMode="gray">
            <a:xfrm>
              <a:off x="8088313" y="2778125"/>
              <a:ext cx="303213" cy="188913"/>
            </a:xfrm>
            <a:custGeom>
              <a:avLst/>
              <a:gdLst>
                <a:gd name="T0" fmla="*/ 142 w 154"/>
                <a:gd name="T1" fmla="*/ 0 h 75"/>
                <a:gd name="T2" fmla="*/ 123 w 154"/>
                <a:gd name="T3" fmla="*/ 6 h 75"/>
                <a:gd name="T4" fmla="*/ 98 w 154"/>
                <a:gd name="T5" fmla="*/ 3 h 75"/>
                <a:gd name="T6" fmla="*/ 82 w 154"/>
                <a:gd name="T7" fmla="*/ 5 h 75"/>
                <a:gd name="T8" fmla="*/ 74 w 154"/>
                <a:gd name="T9" fmla="*/ 6 h 75"/>
                <a:gd name="T10" fmla="*/ 69 w 154"/>
                <a:gd name="T11" fmla="*/ 3 h 75"/>
                <a:gd name="T12" fmla="*/ 61 w 154"/>
                <a:gd name="T13" fmla="*/ 4 h 75"/>
                <a:gd name="T14" fmla="*/ 62 w 154"/>
                <a:gd name="T15" fmla="*/ 11 h 75"/>
                <a:gd name="T16" fmla="*/ 54 w 154"/>
                <a:gd name="T17" fmla="*/ 12 h 75"/>
                <a:gd name="T18" fmla="*/ 42 w 154"/>
                <a:gd name="T19" fmla="*/ 11 h 75"/>
                <a:gd name="T20" fmla="*/ 38 w 154"/>
                <a:gd name="T21" fmla="*/ 15 h 75"/>
                <a:gd name="T22" fmla="*/ 26 w 154"/>
                <a:gd name="T23" fmla="*/ 16 h 75"/>
                <a:gd name="T24" fmla="*/ 23 w 154"/>
                <a:gd name="T25" fmla="*/ 21 h 75"/>
                <a:gd name="T26" fmla="*/ 20 w 154"/>
                <a:gd name="T27" fmla="*/ 25 h 75"/>
                <a:gd name="T28" fmla="*/ 12 w 154"/>
                <a:gd name="T29" fmla="*/ 29 h 75"/>
                <a:gd name="T30" fmla="*/ 4 w 154"/>
                <a:gd name="T31" fmla="*/ 30 h 75"/>
                <a:gd name="T32" fmla="*/ 5 w 154"/>
                <a:gd name="T33" fmla="*/ 37 h 75"/>
                <a:gd name="T34" fmla="*/ 9 w 154"/>
                <a:gd name="T35" fmla="*/ 37 h 75"/>
                <a:gd name="T36" fmla="*/ 6 w 154"/>
                <a:gd name="T37" fmla="*/ 41 h 75"/>
                <a:gd name="T38" fmla="*/ 6 w 154"/>
                <a:gd name="T39" fmla="*/ 44 h 75"/>
                <a:gd name="T40" fmla="*/ 19 w 154"/>
                <a:gd name="T41" fmla="*/ 46 h 75"/>
                <a:gd name="T42" fmla="*/ 11 w 154"/>
                <a:gd name="T43" fmla="*/ 51 h 75"/>
                <a:gd name="T44" fmla="*/ 21 w 154"/>
                <a:gd name="T45" fmla="*/ 60 h 75"/>
                <a:gd name="T46" fmla="*/ 36 w 154"/>
                <a:gd name="T47" fmla="*/ 58 h 75"/>
                <a:gd name="T48" fmla="*/ 41 w 154"/>
                <a:gd name="T49" fmla="*/ 61 h 75"/>
                <a:gd name="T50" fmla="*/ 42 w 154"/>
                <a:gd name="T51" fmla="*/ 71 h 75"/>
                <a:gd name="T52" fmla="*/ 54 w 154"/>
                <a:gd name="T53" fmla="*/ 66 h 75"/>
                <a:gd name="T54" fmla="*/ 66 w 154"/>
                <a:gd name="T55" fmla="*/ 64 h 75"/>
                <a:gd name="T56" fmla="*/ 70 w 154"/>
                <a:gd name="T57" fmla="*/ 64 h 75"/>
                <a:gd name="T58" fmla="*/ 78 w 154"/>
                <a:gd name="T59" fmla="*/ 62 h 75"/>
                <a:gd name="T60" fmla="*/ 91 w 154"/>
                <a:gd name="T61" fmla="*/ 68 h 75"/>
                <a:gd name="T62" fmla="*/ 95 w 154"/>
                <a:gd name="T63" fmla="*/ 67 h 75"/>
                <a:gd name="T64" fmla="*/ 108 w 154"/>
                <a:gd name="T65" fmla="*/ 72 h 75"/>
                <a:gd name="T66" fmla="*/ 116 w 154"/>
                <a:gd name="T67" fmla="*/ 75 h 75"/>
                <a:gd name="T68" fmla="*/ 124 w 154"/>
                <a:gd name="T69" fmla="*/ 70 h 75"/>
                <a:gd name="T70" fmla="*/ 132 w 154"/>
                <a:gd name="T71" fmla="*/ 72 h 75"/>
                <a:gd name="T72" fmla="*/ 140 w 154"/>
                <a:gd name="T73" fmla="*/ 68 h 75"/>
                <a:gd name="T74" fmla="*/ 143 w 154"/>
                <a:gd name="T75" fmla="*/ 64 h 75"/>
                <a:gd name="T76" fmla="*/ 142 w 154"/>
                <a:gd name="T77" fmla="*/ 60 h 75"/>
                <a:gd name="T78" fmla="*/ 146 w 154"/>
                <a:gd name="T79" fmla="*/ 56 h 75"/>
                <a:gd name="T80" fmla="*/ 145 w 154"/>
                <a:gd name="T81" fmla="*/ 53 h 75"/>
                <a:gd name="T82" fmla="*/ 136 w 154"/>
                <a:gd name="T83" fmla="*/ 43 h 75"/>
                <a:gd name="T84" fmla="*/ 134 w 154"/>
                <a:gd name="T85" fmla="*/ 29 h 75"/>
                <a:gd name="T86" fmla="*/ 139 w 154"/>
                <a:gd name="T87" fmla="*/ 11 h 75"/>
                <a:gd name="T88" fmla="*/ 143 w 154"/>
                <a:gd name="T89"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4" h="75">
                  <a:moveTo>
                    <a:pt x="146" y="3"/>
                  </a:moveTo>
                  <a:cubicBezTo>
                    <a:pt x="142" y="0"/>
                    <a:pt x="142" y="0"/>
                    <a:pt x="142" y="0"/>
                  </a:cubicBezTo>
                  <a:cubicBezTo>
                    <a:pt x="138" y="4"/>
                    <a:pt x="138" y="4"/>
                    <a:pt x="138" y="4"/>
                  </a:cubicBezTo>
                  <a:cubicBezTo>
                    <a:pt x="134" y="4"/>
                    <a:pt x="127" y="6"/>
                    <a:pt x="123" y="6"/>
                  </a:cubicBezTo>
                  <a:cubicBezTo>
                    <a:pt x="119" y="7"/>
                    <a:pt x="111" y="8"/>
                    <a:pt x="106" y="5"/>
                  </a:cubicBezTo>
                  <a:cubicBezTo>
                    <a:pt x="102" y="6"/>
                    <a:pt x="102" y="6"/>
                    <a:pt x="98" y="3"/>
                  </a:cubicBezTo>
                  <a:cubicBezTo>
                    <a:pt x="98" y="3"/>
                    <a:pt x="94" y="7"/>
                    <a:pt x="94" y="3"/>
                  </a:cubicBezTo>
                  <a:cubicBezTo>
                    <a:pt x="90" y="4"/>
                    <a:pt x="86" y="4"/>
                    <a:pt x="82" y="5"/>
                  </a:cubicBezTo>
                  <a:cubicBezTo>
                    <a:pt x="78" y="6"/>
                    <a:pt x="78" y="6"/>
                    <a:pt x="78" y="6"/>
                  </a:cubicBezTo>
                  <a:cubicBezTo>
                    <a:pt x="78" y="6"/>
                    <a:pt x="78" y="6"/>
                    <a:pt x="74" y="6"/>
                  </a:cubicBezTo>
                  <a:cubicBezTo>
                    <a:pt x="74" y="6"/>
                    <a:pt x="74" y="6"/>
                    <a:pt x="70" y="7"/>
                  </a:cubicBezTo>
                  <a:cubicBezTo>
                    <a:pt x="69" y="3"/>
                    <a:pt x="69" y="3"/>
                    <a:pt x="69" y="3"/>
                  </a:cubicBezTo>
                  <a:cubicBezTo>
                    <a:pt x="65" y="4"/>
                    <a:pt x="70" y="7"/>
                    <a:pt x="70" y="7"/>
                  </a:cubicBezTo>
                  <a:cubicBezTo>
                    <a:pt x="66" y="11"/>
                    <a:pt x="66" y="7"/>
                    <a:pt x="61" y="4"/>
                  </a:cubicBezTo>
                  <a:cubicBezTo>
                    <a:pt x="61" y="4"/>
                    <a:pt x="62" y="8"/>
                    <a:pt x="66" y="11"/>
                  </a:cubicBezTo>
                  <a:cubicBezTo>
                    <a:pt x="62" y="11"/>
                    <a:pt x="62" y="11"/>
                    <a:pt x="62" y="11"/>
                  </a:cubicBezTo>
                  <a:cubicBezTo>
                    <a:pt x="58" y="12"/>
                    <a:pt x="58" y="12"/>
                    <a:pt x="58" y="12"/>
                  </a:cubicBezTo>
                  <a:cubicBezTo>
                    <a:pt x="54" y="12"/>
                    <a:pt x="54" y="12"/>
                    <a:pt x="54" y="12"/>
                  </a:cubicBezTo>
                  <a:cubicBezTo>
                    <a:pt x="50" y="13"/>
                    <a:pt x="46" y="14"/>
                    <a:pt x="46" y="14"/>
                  </a:cubicBezTo>
                  <a:cubicBezTo>
                    <a:pt x="42" y="14"/>
                    <a:pt x="42" y="11"/>
                    <a:pt x="42" y="11"/>
                  </a:cubicBezTo>
                  <a:cubicBezTo>
                    <a:pt x="42" y="14"/>
                    <a:pt x="42" y="14"/>
                    <a:pt x="42" y="14"/>
                  </a:cubicBezTo>
                  <a:cubicBezTo>
                    <a:pt x="43" y="18"/>
                    <a:pt x="38" y="15"/>
                    <a:pt x="38" y="15"/>
                  </a:cubicBezTo>
                  <a:cubicBezTo>
                    <a:pt x="38" y="15"/>
                    <a:pt x="34" y="15"/>
                    <a:pt x="38" y="15"/>
                  </a:cubicBezTo>
                  <a:cubicBezTo>
                    <a:pt x="35" y="19"/>
                    <a:pt x="30" y="16"/>
                    <a:pt x="26" y="16"/>
                  </a:cubicBezTo>
                  <a:cubicBezTo>
                    <a:pt x="27" y="20"/>
                    <a:pt x="27" y="20"/>
                    <a:pt x="27" y="20"/>
                  </a:cubicBezTo>
                  <a:cubicBezTo>
                    <a:pt x="23" y="21"/>
                    <a:pt x="23" y="21"/>
                    <a:pt x="23" y="21"/>
                  </a:cubicBezTo>
                  <a:cubicBezTo>
                    <a:pt x="23" y="21"/>
                    <a:pt x="23" y="21"/>
                    <a:pt x="23" y="21"/>
                  </a:cubicBezTo>
                  <a:cubicBezTo>
                    <a:pt x="23" y="24"/>
                    <a:pt x="15" y="18"/>
                    <a:pt x="20" y="25"/>
                  </a:cubicBezTo>
                  <a:cubicBezTo>
                    <a:pt x="23" y="24"/>
                    <a:pt x="12" y="26"/>
                    <a:pt x="12" y="26"/>
                  </a:cubicBezTo>
                  <a:cubicBezTo>
                    <a:pt x="12" y="26"/>
                    <a:pt x="12" y="26"/>
                    <a:pt x="12" y="29"/>
                  </a:cubicBezTo>
                  <a:cubicBezTo>
                    <a:pt x="8" y="30"/>
                    <a:pt x="8" y="30"/>
                    <a:pt x="8" y="30"/>
                  </a:cubicBezTo>
                  <a:cubicBezTo>
                    <a:pt x="4" y="30"/>
                    <a:pt x="0" y="31"/>
                    <a:pt x="4" y="30"/>
                  </a:cubicBezTo>
                  <a:cubicBezTo>
                    <a:pt x="5" y="34"/>
                    <a:pt x="5" y="34"/>
                    <a:pt x="5" y="34"/>
                  </a:cubicBezTo>
                  <a:cubicBezTo>
                    <a:pt x="5" y="34"/>
                    <a:pt x="1" y="38"/>
                    <a:pt x="5" y="37"/>
                  </a:cubicBezTo>
                  <a:cubicBezTo>
                    <a:pt x="5" y="37"/>
                    <a:pt x="5" y="37"/>
                    <a:pt x="9" y="37"/>
                  </a:cubicBezTo>
                  <a:cubicBezTo>
                    <a:pt x="9" y="37"/>
                    <a:pt x="9" y="37"/>
                    <a:pt x="9" y="37"/>
                  </a:cubicBezTo>
                  <a:cubicBezTo>
                    <a:pt x="9" y="37"/>
                    <a:pt x="9" y="37"/>
                    <a:pt x="9" y="37"/>
                  </a:cubicBezTo>
                  <a:cubicBezTo>
                    <a:pt x="10" y="40"/>
                    <a:pt x="5" y="37"/>
                    <a:pt x="6" y="41"/>
                  </a:cubicBezTo>
                  <a:cubicBezTo>
                    <a:pt x="2" y="41"/>
                    <a:pt x="6" y="44"/>
                    <a:pt x="6" y="44"/>
                  </a:cubicBezTo>
                  <a:cubicBezTo>
                    <a:pt x="6" y="44"/>
                    <a:pt x="6" y="44"/>
                    <a:pt x="6" y="44"/>
                  </a:cubicBezTo>
                  <a:cubicBezTo>
                    <a:pt x="10" y="44"/>
                    <a:pt x="14" y="43"/>
                    <a:pt x="18" y="43"/>
                  </a:cubicBezTo>
                  <a:cubicBezTo>
                    <a:pt x="14" y="43"/>
                    <a:pt x="18" y="43"/>
                    <a:pt x="19" y="46"/>
                  </a:cubicBezTo>
                  <a:cubicBezTo>
                    <a:pt x="19" y="46"/>
                    <a:pt x="6" y="44"/>
                    <a:pt x="11" y="47"/>
                  </a:cubicBezTo>
                  <a:cubicBezTo>
                    <a:pt x="7" y="48"/>
                    <a:pt x="11" y="51"/>
                    <a:pt x="11" y="51"/>
                  </a:cubicBezTo>
                  <a:cubicBezTo>
                    <a:pt x="16" y="54"/>
                    <a:pt x="16" y="54"/>
                    <a:pt x="16" y="54"/>
                  </a:cubicBezTo>
                  <a:cubicBezTo>
                    <a:pt x="16" y="57"/>
                    <a:pt x="17" y="61"/>
                    <a:pt x="21" y="60"/>
                  </a:cubicBezTo>
                  <a:cubicBezTo>
                    <a:pt x="25" y="59"/>
                    <a:pt x="28" y="59"/>
                    <a:pt x="29" y="62"/>
                  </a:cubicBezTo>
                  <a:cubicBezTo>
                    <a:pt x="33" y="62"/>
                    <a:pt x="36" y="58"/>
                    <a:pt x="36" y="58"/>
                  </a:cubicBezTo>
                  <a:cubicBezTo>
                    <a:pt x="40" y="54"/>
                    <a:pt x="44" y="53"/>
                    <a:pt x="44" y="57"/>
                  </a:cubicBezTo>
                  <a:cubicBezTo>
                    <a:pt x="44" y="57"/>
                    <a:pt x="44" y="57"/>
                    <a:pt x="41" y="61"/>
                  </a:cubicBezTo>
                  <a:cubicBezTo>
                    <a:pt x="41" y="61"/>
                    <a:pt x="41" y="64"/>
                    <a:pt x="45" y="64"/>
                  </a:cubicBezTo>
                  <a:cubicBezTo>
                    <a:pt x="46" y="67"/>
                    <a:pt x="42" y="71"/>
                    <a:pt x="42" y="71"/>
                  </a:cubicBezTo>
                  <a:cubicBezTo>
                    <a:pt x="47" y="74"/>
                    <a:pt x="46" y="71"/>
                    <a:pt x="50" y="70"/>
                  </a:cubicBezTo>
                  <a:cubicBezTo>
                    <a:pt x="54" y="69"/>
                    <a:pt x="54" y="66"/>
                    <a:pt x="54" y="66"/>
                  </a:cubicBezTo>
                  <a:cubicBezTo>
                    <a:pt x="58" y="65"/>
                    <a:pt x="58" y="65"/>
                    <a:pt x="58" y="65"/>
                  </a:cubicBezTo>
                  <a:cubicBezTo>
                    <a:pt x="58" y="65"/>
                    <a:pt x="65" y="61"/>
                    <a:pt x="66" y="64"/>
                  </a:cubicBezTo>
                  <a:cubicBezTo>
                    <a:pt x="70" y="64"/>
                    <a:pt x="70" y="64"/>
                    <a:pt x="69" y="60"/>
                  </a:cubicBezTo>
                  <a:cubicBezTo>
                    <a:pt x="69" y="60"/>
                    <a:pt x="69" y="60"/>
                    <a:pt x="70" y="64"/>
                  </a:cubicBezTo>
                  <a:cubicBezTo>
                    <a:pt x="74" y="63"/>
                    <a:pt x="74" y="63"/>
                    <a:pt x="74" y="63"/>
                  </a:cubicBezTo>
                  <a:cubicBezTo>
                    <a:pt x="78" y="62"/>
                    <a:pt x="78" y="62"/>
                    <a:pt x="78" y="62"/>
                  </a:cubicBezTo>
                  <a:cubicBezTo>
                    <a:pt x="82" y="65"/>
                    <a:pt x="82" y="65"/>
                    <a:pt x="82" y="65"/>
                  </a:cubicBezTo>
                  <a:cubicBezTo>
                    <a:pt x="86" y="65"/>
                    <a:pt x="86" y="65"/>
                    <a:pt x="91" y="68"/>
                  </a:cubicBezTo>
                  <a:cubicBezTo>
                    <a:pt x="95" y="67"/>
                    <a:pt x="95" y="67"/>
                    <a:pt x="95" y="67"/>
                  </a:cubicBezTo>
                  <a:cubicBezTo>
                    <a:pt x="99" y="67"/>
                    <a:pt x="95" y="67"/>
                    <a:pt x="95" y="67"/>
                  </a:cubicBezTo>
                  <a:cubicBezTo>
                    <a:pt x="99" y="70"/>
                    <a:pt x="99" y="70"/>
                    <a:pt x="99" y="70"/>
                  </a:cubicBezTo>
                  <a:cubicBezTo>
                    <a:pt x="103" y="69"/>
                    <a:pt x="104" y="73"/>
                    <a:pt x="108" y="72"/>
                  </a:cubicBezTo>
                  <a:cubicBezTo>
                    <a:pt x="108" y="72"/>
                    <a:pt x="112" y="75"/>
                    <a:pt x="116" y="75"/>
                  </a:cubicBezTo>
                  <a:cubicBezTo>
                    <a:pt x="116" y="75"/>
                    <a:pt x="116" y="75"/>
                    <a:pt x="116" y="75"/>
                  </a:cubicBezTo>
                  <a:cubicBezTo>
                    <a:pt x="120" y="71"/>
                    <a:pt x="120" y="74"/>
                    <a:pt x="124" y="74"/>
                  </a:cubicBezTo>
                  <a:cubicBezTo>
                    <a:pt x="124" y="70"/>
                    <a:pt x="124" y="70"/>
                    <a:pt x="124" y="70"/>
                  </a:cubicBezTo>
                  <a:cubicBezTo>
                    <a:pt x="128" y="70"/>
                    <a:pt x="128" y="70"/>
                    <a:pt x="128" y="70"/>
                  </a:cubicBezTo>
                  <a:cubicBezTo>
                    <a:pt x="132" y="72"/>
                    <a:pt x="132" y="72"/>
                    <a:pt x="132" y="72"/>
                  </a:cubicBezTo>
                  <a:cubicBezTo>
                    <a:pt x="136" y="72"/>
                    <a:pt x="136" y="72"/>
                    <a:pt x="136" y="72"/>
                  </a:cubicBezTo>
                  <a:cubicBezTo>
                    <a:pt x="140" y="71"/>
                    <a:pt x="140" y="71"/>
                    <a:pt x="140" y="68"/>
                  </a:cubicBezTo>
                  <a:cubicBezTo>
                    <a:pt x="140" y="68"/>
                    <a:pt x="140" y="68"/>
                    <a:pt x="140" y="68"/>
                  </a:cubicBezTo>
                  <a:cubicBezTo>
                    <a:pt x="143" y="64"/>
                    <a:pt x="140" y="68"/>
                    <a:pt x="143" y="64"/>
                  </a:cubicBezTo>
                  <a:cubicBezTo>
                    <a:pt x="143" y="64"/>
                    <a:pt x="143" y="64"/>
                    <a:pt x="143" y="64"/>
                  </a:cubicBezTo>
                  <a:cubicBezTo>
                    <a:pt x="142" y="60"/>
                    <a:pt x="142" y="60"/>
                    <a:pt x="142" y="60"/>
                  </a:cubicBezTo>
                  <a:cubicBezTo>
                    <a:pt x="142" y="60"/>
                    <a:pt x="154" y="59"/>
                    <a:pt x="150" y="56"/>
                  </a:cubicBezTo>
                  <a:cubicBezTo>
                    <a:pt x="150" y="56"/>
                    <a:pt x="150" y="56"/>
                    <a:pt x="146" y="56"/>
                  </a:cubicBezTo>
                  <a:cubicBezTo>
                    <a:pt x="146" y="56"/>
                    <a:pt x="146" y="56"/>
                    <a:pt x="145" y="53"/>
                  </a:cubicBezTo>
                  <a:cubicBezTo>
                    <a:pt x="145" y="53"/>
                    <a:pt x="145" y="53"/>
                    <a:pt x="145" y="53"/>
                  </a:cubicBezTo>
                  <a:cubicBezTo>
                    <a:pt x="145" y="49"/>
                    <a:pt x="141" y="50"/>
                    <a:pt x="141" y="50"/>
                  </a:cubicBezTo>
                  <a:cubicBezTo>
                    <a:pt x="137" y="47"/>
                    <a:pt x="137" y="47"/>
                    <a:pt x="136" y="43"/>
                  </a:cubicBezTo>
                  <a:cubicBezTo>
                    <a:pt x="139" y="39"/>
                    <a:pt x="136" y="40"/>
                    <a:pt x="135" y="36"/>
                  </a:cubicBezTo>
                  <a:cubicBezTo>
                    <a:pt x="135" y="33"/>
                    <a:pt x="135" y="33"/>
                    <a:pt x="134" y="29"/>
                  </a:cubicBezTo>
                  <a:cubicBezTo>
                    <a:pt x="130" y="27"/>
                    <a:pt x="130" y="27"/>
                    <a:pt x="133" y="22"/>
                  </a:cubicBezTo>
                  <a:cubicBezTo>
                    <a:pt x="136" y="18"/>
                    <a:pt x="140" y="14"/>
                    <a:pt x="139" y="11"/>
                  </a:cubicBezTo>
                  <a:cubicBezTo>
                    <a:pt x="139" y="7"/>
                    <a:pt x="143" y="7"/>
                    <a:pt x="147" y="6"/>
                  </a:cubicBezTo>
                  <a:cubicBezTo>
                    <a:pt x="143" y="7"/>
                    <a:pt x="143" y="7"/>
                    <a:pt x="143" y="7"/>
                  </a:cubicBezTo>
                  <a:cubicBezTo>
                    <a:pt x="142" y="3"/>
                    <a:pt x="151" y="6"/>
                    <a:pt x="146" y="3"/>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54" name="Freeform 43"/>
            <p:cNvSpPr>
              <a:spLocks/>
            </p:cNvSpPr>
            <p:nvPr/>
          </p:nvSpPr>
          <p:spPr bwMode="gray">
            <a:xfrm>
              <a:off x="7986713" y="2928938"/>
              <a:ext cx="466725" cy="230188"/>
            </a:xfrm>
            <a:custGeom>
              <a:avLst/>
              <a:gdLst>
                <a:gd name="T0" fmla="*/ 227 w 237"/>
                <a:gd name="T1" fmla="*/ 42 h 91"/>
                <a:gd name="T2" fmla="*/ 218 w 237"/>
                <a:gd name="T3" fmla="*/ 36 h 91"/>
                <a:gd name="T4" fmla="*/ 209 w 237"/>
                <a:gd name="T5" fmla="*/ 34 h 91"/>
                <a:gd name="T6" fmla="*/ 212 w 237"/>
                <a:gd name="T7" fmla="*/ 26 h 91"/>
                <a:gd name="T8" fmla="*/ 211 w 237"/>
                <a:gd name="T9" fmla="*/ 19 h 91"/>
                <a:gd name="T10" fmla="*/ 202 w 237"/>
                <a:gd name="T11" fmla="*/ 13 h 91"/>
                <a:gd name="T12" fmla="*/ 194 w 237"/>
                <a:gd name="T13" fmla="*/ 11 h 91"/>
                <a:gd name="T14" fmla="*/ 178 w 237"/>
                <a:gd name="T15" fmla="*/ 10 h 91"/>
                <a:gd name="T16" fmla="*/ 162 w 237"/>
                <a:gd name="T17" fmla="*/ 12 h 91"/>
                <a:gd name="T18" fmla="*/ 149 w 237"/>
                <a:gd name="T19" fmla="*/ 7 h 91"/>
                <a:gd name="T20" fmla="*/ 140 w 237"/>
                <a:gd name="T21" fmla="*/ 4 h 91"/>
                <a:gd name="T22" fmla="*/ 132 w 237"/>
                <a:gd name="T23" fmla="*/ 2 h 91"/>
                <a:gd name="T24" fmla="*/ 123 w 237"/>
                <a:gd name="T25" fmla="*/ 0 h 91"/>
                <a:gd name="T26" fmla="*/ 119 w 237"/>
                <a:gd name="T27" fmla="*/ 0 h 91"/>
                <a:gd name="T28" fmla="*/ 112 w 237"/>
                <a:gd name="T29" fmla="*/ 5 h 91"/>
                <a:gd name="T30" fmla="*/ 101 w 237"/>
                <a:gd name="T31" fmla="*/ 10 h 91"/>
                <a:gd name="T32" fmla="*/ 97 w 237"/>
                <a:gd name="T33" fmla="*/ 11 h 91"/>
                <a:gd name="T34" fmla="*/ 99 w 237"/>
                <a:gd name="T35" fmla="*/ 25 h 91"/>
                <a:gd name="T36" fmla="*/ 101 w 237"/>
                <a:gd name="T37" fmla="*/ 38 h 91"/>
                <a:gd name="T38" fmla="*/ 86 w 237"/>
                <a:gd name="T39" fmla="*/ 48 h 91"/>
                <a:gd name="T40" fmla="*/ 69 w 237"/>
                <a:gd name="T41" fmla="*/ 43 h 91"/>
                <a:gd name="T42" fmla="*/ 51 w 237"/>
                <a:gd name="T43" fmla="*/ 31 h 91"/>
                <a:gd name="T44" fmla="*/ 42 w 237"/>
                <a:gd name="T45" fmla="*/ 26 h 91"/>
                <a:gd name="T46" fmla="*/ 27 w 237"/>
                <a:gd name="T47" fmla="*/ 31 h 91"/>
                <a:gd name="T48" fmla="*/ 12 w 237"/>
                <a:gd name="T49" fmla="*/ 44 h 91"/>
                <a:gd name="T50" fmla="*/ 3 w 237"/>
                <a:gd name="T51" fmla="*/ 67 h 91"/>
                <a:gd name="T52" fmla="*/ 5 w 237"/>
                <a:gd name="T53" fmla="*/ 77 h 91"/>
                <a:gd name="T54" fmla="*/ 4 w 237"/>
                <a:gd name="T55" fmla="*/ 74 h 91"/>
                <a:gd name="T56" fmla="*/ 6 w 237"/>
                <a:gd name="T57" fmla="*/ 84 h 91"/>
                <a:gd name="T58" fmla="*/ 11 w 237"/>
                <a:gd name="T59" fmla="*/ 91 h 91"/>
                <a:gd name="T60" fmla="*/ 22 w 237"/>
                <a:gd name="T61" fmla="*/ 82 h 91"/>
                <a:gd name="T62" fmla="*/ 37 w 237"/>
                <a:gd name="T63" fmla="*/ 76 h 91"/>
                <a:gd name="T64" fmla="*/ 57 w 237"/>
                <a:gd name="T65" fmla="*/ 73 h 91"/>
                <a:gd name="T66" fmla="*/ 73 w 237"/>
                <a:gd name="T67" fmla="*/ 71 h 91"/>
                <a:gd name="T68" fmla="*/ 89 w 237"/>
                <a:gd name="T69" fmla="*/ 69 h 91"/>
                <a:gd name="T70" fmla="*/ 105 w 237"/>
                <a:gd name="T71" fmla="*/ 70 h 91"/>
                <a:gd name="T72" fmla="*/ 117 w 237"/>
                <a:gd name="T73" fmla="*/ 65 h 91"/>
                <a:gd name="T74" fmla="*/ 128 w 237"/>
                <a:gd name="T75" fmla="*/ 60 h 91"/>
                <a:gd name="T76" fmla="*/ 153 w 237"/>
                <a:gd name="T77" fmla="*/ 67 h 91"/>
                <a:gd name="T78" fmla="*/ 171 w 237"/>
                <a:gd name="T79" fmla="*/ 75 h 91"/>
                <a:gd name="T80" fmla="*/ 188 w 237"/>
                <a:gd name="T81" fmla="*/ 79 h 91"/>
                <a:gd name="T82" fmla="*/ 199 w 237"/>
                <a:gd name="T83" fmla="*/ 74 h 91"/>
                <a:gd name="T84" fmla="*/ 211 w 237"/>
                <a:gd name="T85" fmla="*/ 73 h 91"/>
                <a:gd name="T86" fmla="*/ 219 w 237"/>
                <a:gd name="T87" fmla="*/ 71 h 91"/>
                <a:gd name="T88" fmla="*/ 222 w 237"/>
                <a:gd name="T89" fmla="*/ 64 h 91"/>
                <a:gd name="T90" fmla="*/ 236 w 237"/>
                <a:gd name="T91"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91">
                  <a:moveTo>
                    <a:pt x="231" y="45"/>
                  </a:moveTo>
                  <a:cubicBezTo>
                    <a:pt x="227" y="45"/>
                    <a:pt x="231" y="41"/>
                    <a:pt x="227" y="42"/>
                  </a:cubicBezTo>
                  <a:cubicBezTo>
                    <a:pt x="227" y="42"/>
                    <a:pt x="227" y="42"/>
                    <a:pt x="226" y="38"/>
                  </a:cubicBezTo>
                  <a:cubicBezTo>
                    <a:pt x="222" y="35"/>
                    <a:pt x="222" y="39"/>
                    <a:pt x="218" y="36"/>
                  </a:cubicBezTo>
                  <a:cubicBezTo>
                    <a:pt x="218" y="36"/>
                    <a:pt x="221" y="32"/>
                    <a:pt x="217" y="32"/>
                  </a:cubicBezTo>
                  <a:cubicBezTo>
                    <a:pt x="217" y="29"/>
                    <a:pt x="213" y="33"/>
                    <a:pt x="209" y="34"/>
                  </a:cubicBezTo>
                  <a:cubicBezTo>
                    <a:pt x="213" y="29"/>
                    <a:pt x="213" y="29"/>
                    <a:pt x="213" y="29"/>
                  </a:cubicBezTo>
                  <a:cubicBezTo>
                    <a:pt x="212" y="26"/>
                    <a:pt x="212" y="26"/>
                    <a:pt x="212" y="26"/>
                  </a:cubicBezTo>
                  <a:cubicBezTo>
                    <a:pt x="212" y="22"/>
                    <a:pt x="208" y="23"/>
                    <a:pt x="212" y="22"/>
                  </a:cubicBezTo>
                  <a:cubicBezTo>
                    <a:pt x="212" y="22"/>
                    <a:pt x="215" y="18"/>
                    <a:pt x="211" y="19"/>
                  </a:cubicBezTo>
                  <a:cubicBezTo>
                    <a:pt x="211" y="15"/>
                    <a:pt x="211" y="15"/>
                    <a:pt x="207" y="16"/>
                  </a:cubicBezTo>
                  <a:cubicBezTo>
                    <a:pt x="206" y="13"/>
                    <a:pt x="202" y="13"/>
                    <a:pt x="202" y="13"/>
                  </a:cubicBezTo>
                  <a:cubicBezTo>
                    <a:pt x="198" y="14"/>
                    <a:pt x="202" y="10"/>
                    <a:pt x="198" y="10"/>
                  </a:cubicBezTo>
                  <a:cubicBezTo>
                    <a:pt x="194" y="11"/>
                    <a:pt x="194" y="11"/>
                    <a:pt x="194" y="11"/>
                  </a:cubicBezTo>
                  <a:cubicBezTo>
                    <a:pt x="190" y="11"/>
                    <a:pt x="186" y="12"/>
                    <a:pt x="182" y="9"/>
                  </a:cubicBezTo>
                  <a:cubicBezTo>
                    <a:pt x="178" y="10"/>
                    <a:pt x="178" y="10"/>
                    <a:pt x="178" y="10"/>
                  </a:cubicBezTo>
                  <a:cubicBezTo>
                    <a:pt x="178" y="13"/>
                    <a:pt x="174" y="14"/>
                    <a:pt x="170" y="14"/>
                  </a:cubicBezTo>
                  <a:cubicBezTo>
                    <a:pt x="170" y="14"/>
                    <a:pt x="166" y="15"/>
                    <a:pt x="162" y="12"/>
                  </a:cubicBezTo>
                  <a:cubicBezTo>
                    <a:pt x="158" y="12"/>
                    <a:pt x="158" y="12"/>
                    <a:pt x="157" y="9"/>
                  </a:cubicBezTo>
                  <a:cubicBezTo>
                    <a:pt x="153" y="10"/>
                    <a:pt x="149" y="10"/>
                    <a:pt x="149" y="7"/>
                  </a:cubicBezTo>
                  <a:cubicBezTo>
                    <a:pt x="148" y="3"/>
                    <a:pt x="149" y="7"/>
                    <a:pt x="145" y="7"/>
                  </a:cubicBezTo>
                  <a:cubicBezTo>
                    <a:pt x="140" y="4"/>
                    <a:pt x="140" y="4"/>
                    <a:pt x="140" y="4"/>
                  </a:cubicBezTo>
                  <a:cubicBezTo>
                    <a:pt x="136" y="5"/>
                    <a:pt x="136" y="5"/>
                    <a:pt x="132" y="5"/>
                  </a:cubicBezTo>
                  <a:cubicBezTo>
                    <a:pt x="132" y="2"/>
                    <a:pt x="132" y="2"/>
                    <a:pt x="132" y="2"/>
                  </a:cubicBezTo>
                  <a:cubicBezTo>
                    <a:pt x="128" y="2"/>
                    <a:pt x="128" y="2"/>
                    <a:pt x="128" y="2"/>
                  </a:cubicBezTo>
                  <a:cubicBezTo>
                    <a:pt x="123" y="0"/>
                    <a:pt x="123" y="0"/>
                    <a:pt x="123" y="0"/>
                  </a:cubicBezTo>
                  <a:cubicBezTo>
                    <a:pt x="124" y="3"/>
                    <a:pt x="124" y="3"/>
                    <a:pt x="124" y="3"/>
                  </a:cubicBezTo>
                  <a:cubicBezTo>
                    <a:pt x="124" y="3"/>
                    <a:pt x="120" y="4"/>
                    <a:pt x="119" y="0"/>
                  </a:cubicBezTo>
                  <a:cubicBezTo>
                    <a:pt x="115" y="1"/>
                    <a:pt x="116" y="4"/>
                    <a:pt x="112" y="5"/>
                  </a:cubicBezTo>
                  <a:cubicBezTo>
                    <a:pt x="112" y="5"/>
                    <a:pt x="112" y="5"/>
                    <a:pt x="112" y="5"/>
                  </a:cubicBezTo>
                  <a:cubicBezTo>
                    <a:pt x="108" y="5"/>
                    <a:pt x="108" y="5"/>
                    <a:pt x="108" y="5"/>
                  </a:cubicBezTo>
                  <a:cubicBezTo>
                    <a:pt x="109" y="9"/>
                    <a:pt x="101" y="10"/>
                    <a:pt x="101" y="10"/>
                  </a:cubicBezTo>
                  <a:cubicBezTo>
                    <a:pt x="97" y="11"/>
                    <a:pt x="97" y="11"/>
                    <a:pt x="97" y="11"/>
                  </a:cubicBezTo>
                  <a:cubicBezTo>
                    <a:pt x="97" y="14"/>
                    <a:pt x="97" y="11"/>
                    <a:pt x="97" y="11"/>
                  </a:cubicBezTo>
                  <a:cubicBezTo>
                    <a:pt x="93" y="15"/>
                    <a:pt x="98" y="18"/>
                    <a:pt x="98" y="18"/>
                  </a:cubicBezTo>
                  <a:cubicBezTo>
                    <a:pt x="98" y="18"/>
                    <a:pt x="98" y="21"/>
                    <a:pt x="99" y="25"/>
                  </a:cubicBezTo>
                  <a:cubicBezTo>
                    <a:pt x="103" y="27"/>
                    <a:pt x="103" y="27"/>
                    <a:pt x="103" y="27"/>
                  </a:cubicBezTo>
                  <a:cubicBezTo>
                    <a:pt x="104" y="34"/>
                    <a:pt x="104" y="34"/>
                    <a:pt x="101" y="38"/>
                  </a:cubicBezTo>
                  <a:cubicBezTo>
                    <a:pt x="97" y="39"/>
                    <a:pt x="93" y="40"/>
                    <a:pt x="93" y="43"/>
                  </a:cubicBezTo>
                  <a:cubicBezTo>
                    <a:pt x="93" y="43"/>
                    <a:pt x="90" y="47"/>
                    <a:pt x="86" y="48"/>
                  </a:cubicBezTo>
                  <a:cubicBezTo>
                    <a:pt x="82" y="48"/>
                    <a:pt x="81" y="45"/>
                    <a:pt x="77" y="45"/>
                  </a:cubicBezTo>
                  <a:cubicBezTo>
                    <a:pt x="73" y="46"/>
                    <a:pt x="69" y="47"/>
                    <a:pt x="69" y="43"/>
                  </a:cubicBezTo>
                  <a:cubicBezTo>
                    <a:pt x="64" y="40"/>
                    <a:pt x="64" y="37"/>
                    <a:pt x="59" y="34"/>
                  </a:cubicBezTo>
                  <a:cubicBezTo>
                    <a:pt x="55" y="34"/>
                    <a:pt x="55" y="34"/>
                    <a:pt x="51" y="31"/>
                  </a:cubicBezTo>
                  <a:cubicBezTo>
                    <a:pt x="51" y="31"/>
                    <a:pt x="47" y="32"/>
                    <a:pt x="42" y="29"/>
                  </a:cubicBezTo>
                  <a:cubicBezTo>
                    <a:pt x="42" y="26"/>
                    <a:pt x="42" y="26"/>
                    <a:pt x="42" y="26"/>
                  </a:cubicBezTo>
                  <a:cubicBezTo>
                    <a:pt x="41" y="22"/>
                    <a:pt x="38" y="26"/>
                    <a:pt x="38" y="26"/>
                  </a:cubicBezTo>
                  <a:cubicBezTo>
                    <a:pt x="34" y="27"/>
                    <a:pt x="31" y="31"/>
                    <a:pt x="27" y="31"/>
                  </a:cubicBezTo>
                  <a:cubicBezTo>
                    <a:pt x="27" y="31"/>
                    <a:pt x="23" y="32"/>
                    <a:pt x="19" y="32"/>
                  </a:cubicBezTo>
                  <a:cubicBezTo>
                    <a:pt x="15" y="37"/>
                    <a:pt x="12" y="41"/>
                    <a:pt x="12" y="44"/>
                  </a:cubicBezTo>
                  <a:cubicBezTo>
                    <a:pt x="9" y="48"/>
                    <a:pt x="14" y="55"/>
                    <a:pt x="10" y="59"/>
                  </a:cubicBezTo>
                  <a:cubicBezTo>
                    <a:pt x="6" y="59"/>
                    <a:pt x="3" y="63"/>
                    <a:pt x="3" y="67"/>
                  </a:cubicBezTo>
                  <a:cubicBezTo>
                    <a:pt x="4" y="70"/>
                    <a:pt x="0" y="71"/>
                    <a:pt x="0" y="74"/>
                  </a:cubicBezTo>
                  <a:cubicBezTo>
                    <a:pt x="5" y="77"/>
                    <a:pt x="5" y="77"/>
                    <a:pt x="5" y="77"/>
                  </a:cubicBezTo>
                  <a:cubicBezTo>
                    <a:pt x="5" y="77"/>
                    <a:pt x="5" y="81"/>
                    <a:pt x="5" y="77"/>
                  </a:cubicBezTo>
                  <a:cubicBezTo>
                    <a:pt x="4" y="74"/>
                    <a:pt x="4" y="74"/>
                    <a:pt x="4" y="74"/>
                  </a:cubicBezTo>
                  <a:cubicBezTo>
                    <a:pt x="0" y="74"/>
                    <a:pt x="5" y="77"/>
                    <a:pt x="5" y="77"/>
                  </a:cubicBezTo>
                  <a:cubicBezTo>
                    <a:pt x="1" y="81"/>
                    <a:pt x="1" y="81"/>
                    <a:pt x="6" y="84"/>
                  </a:cubicBezTo>
                  <a:cubicBezTo>
                    <a:pt x="6" y="88"/>
                    <a:pt x="6" y="88"/>
                    <a:pt x="7" y="91"/>
                  </a:cubicBezTo>
                  <a:cubicBezTo>
                    <a:pt x="11" y="91"/>
                    <a:pt x="11" y="91"/>
                    <a:pt x="11" y="91"/>
                  </a:cubicBezTo>
                  <a:cubicBezTo>
                    <a:pt x="15" y="90"/>
                    <a:pt x="14" y="87"/>
                    <a:pt x="14" y="87"/>
                  </a:cubicBezTo>
                  <a:cubicBezTo>
                    <a:pt x="14" y="83"/>
                    <a:pt x="18" y="83"/>
                    <a:pt x="22" y="82"/>
                  </a:cubicBezTo>
                  <a:cubicBezTo>
                    <a:pt x="22" y="82"/>
                    <a:pt x="25" y="78"/>
                    <a:pt x="29" y="77"/>
                  </a:cubicBezTo>
                  <a:cubicBezTo>
                    <a:pt x="29" y="77"/>
                    <a:pt x="33" y="77"/>
                    <a:pt x="37" y="76"/>
                  </a:cubicBezTo>
                  <a:cubicBezTo>
                    <a:pt x="37" y="73"/>
                    <a:pt x="41" y="76"/>
                    <a:pt x="45" y="75"/>
                  </a:cubicBezTo>
                  <a:cubicBezTo>
                    <a:pt x="49" y="74"/>
                    <a:pt x="52" y="70"/>
                    <a:pt x="57" y="73"/>
                  </a:cubicBezTo>
                  <a:cubicBezTo>
                    <a:pt x="61" y="73"/>
                    <a:pt x="61" y="73"/>
                    <a:pt x="61" y="73"/>
                  </a:cubicBezTo>
                  <a:cubicBezTo>
                    <a:pt x="68" y="68"/>
                    <a:pt x="65" y="76"/>
                    <a:pt x="73" y="71"/>
                  </a:cubicBezTo>
                  <a:cubicBezTo>
                    <a:pt x="77" y="70"/>
                    <a:pt x="77" y="70"/>
                    <a:pt x="81" y="70"/>
                  </a:cubicBezTo>
                  <a:cubicBezTo>
                    <a:pt x="85" y="73"/>
                    <a:pt x="85" y="69"/>
                    <a:pt x="89" y="69"/>
                  </a:cubicBezTo>
                  <a:cubicBezTo>
                    <a:pt x="93" y="68"/>
                    <a:pt x="93" y="68"/>
                    <a:pt x="97" y="68"/>
                  </a:cubicBezTo>
                  <a:cubicBezTo>
                    <a:pt x="101" y="67"/>
                    <a:pt x="101" y="70"/>
                    <a:pt x="105" y="70"/>
                  </a:cubicBezTo>
                  <a:cubicBezTo>
                    <a:pt x="109" y="69"/>
                    <a:pt x="109" y="66"/>
                    <a:pt x="113" y="69"/>
                  </a:cubicBezTo>
                  <a:cubicBezTo>
                    <a:pt x="117" y="68"/>
                    <a:pt x="117" y="68"/>
                    <a:pt x="117" y="65"/>
                  </a:cubicBezTo>
                  <a:cubicBezTo>
                    <a:pt x="121" y="64"/>
                    <a:pt x="125" y="64"/>
                    <a:pt x="124" y="60"/>
                  </a:cubicBezTo>
                  <a:cubicBezTo>
                    <a:pt x="128" y="60"/>
                    <a:pt x="128" y="60"/>
                    <a:pt x="128" y="60"/>
                  </a:cubicBezTo>
                  <a:cubicBezTo>
                    <a:pt x="133" y="66"/>
                    <a:pt x="133" y="69"/>
                    <a:pt x="141" y="68"/>
                  </a:cubicBezTo>
                  <a:cubicBezTo>
                    <a:pt x="145" y="68"/>
                    <a:pt x="153" y="67"/>
                    <a:pt x="153" y="67"/>
                  </a:cubicBezTo>
                  <a:cubicBezTo>
                    <a:pt x="158" y="69"/>
                    <a:pt x="162" y="69"/>
                    <a:pt x="162" y="72"/>
                  </a:cubicBezTo>
                  <a:cubicBezTo>
                    <a:pt x="166" y="72"/>
                    <a:pt x="170" y="71"/>
                    <a:pt x="171" y="75"/>
                  </a:cubicBezTo>
                  <a:cubicBezTo>
                    <a:pt x="175" y="74"/>
                    <a:pt x="175" y="78"/>
                    <a:pt x="179" y="77"/>
                  </a:cubicBezTo>
                  <a:cubicBezTo>
                    <a:pt x="180" y="81"/>
                    <a:pt x="184" y="80"/>
                    <a:pt x="188" y="79"/>
                  </a:cubicBezTo>
                  <a:cubicBezTo>
                    <a:pt x="192" y="79"/>
                    <a:pt x="192" y="79"/>
                    <a:pt x="192" y="79"/>
                  </a:cubicBezTo>
                  <a:cubicBezTo>
                    <a:pt x="196" y="78"/>
                    <a:pt x="195" y="75"/>
                    <a:pt x="199" y="74"/>
                  </a:cubicBezTo>
                  <a:cubicBezTo>
                    <a:pt x="199" y="71"/>
                    <a:pt x="203" y="70"/>
                    <a:pt x="203" y="70"/>
                  </a:cubicBezTo>
                  <a:cubicBezTo>
                    <a:pt x="206" y="70"/>
                    <a:pt x="207" y="73"/>
                    <a:pt x="211" y="73"/>
                  </a:cubicBezTo>
                  <a:cubicBezTo>
                    <a:pt x="211" y="73"/>
                    <a:pt x="211" y="73"/>
                    <a:pt x="215" y="72"/>
                  </a:cubicBezTo>
                  <a:cubicBezTo>
                    <a:pt x="219" y="71"/>
                    <a:pt x="219" y="71"/>
                    <a:pt x="219" y="71"/>
                  </a:cubicBezTo>
                  <a:cubicBezTo>
                    <a:pt x="219" y="71"/>
                    <a:pt x="218" y="68"/>
                    <a:pt x="218" y="64"/>
                  </a:cubicBezTo>
                  <a:cubicBezTo>
                    <a:pt x="222" y="64"/>
                    <a:pt x="222" y="64"/>
                    <a:pt x="222" y="64"/>
                  </a:cubicBezTo>
                  <a:cubicBezTo>
                    <a:pt x="221" y="60"/>
                    <a:pt x="233" y="55"/>
                    <a:pt x="233" y="55"/>
                  </a:cubicBezTo>
                  <a:cubicBezTo>
                    <a:pt x="237" y="55"/>
                    <a:pt x="236" y="51"/>
                    <a:pt x="236" y="51"/>
                  </a:cubicBezTo>
                  <a:cubicBezTo>
                    <a:pt x="236" y="48"/>
                    <a:pt x="231" y="45"/>
                    <a:pt x="231" y="45"/>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55" name="Freeform 44"/>
            <p:cNvSpPr>
              <a:spLocks/>
            </p:cNvSpPr>
            <p:nvPr/>
          </p:nvSpPr>
          <p:spPr bwMode="gray">
            <a:xfrm>
              <a:off x="7997825" y="3078163"/>
              <a:ext cx="382588" cy="244475"/>
            </a:xfrm>
            <a:custGeom>
              <a:avLst/>
              <a:gdLst>
                <a:gd name="T0" fmla="*/ 182 w 194"/>
                <a:gd name="T1" fmla="*/ 34 h 97"/>
                <a:gd name="T2" fmla="*/ 180 w 194"/>
                <a:gd name="T3" fmla="*/ 20 h 97"/>
                <a:gd name="T4" fmla="*/ 167 w 194"/>
                <a:gd name="T5" fmla="*/ 14 h 97"/>
                <a:gd name="T6" fmla="*/ 150 w 194"/>
                <a:gd name="T7" fmla="*/ 10 h 97"/>
                <a:gd name="T8" fmla="*/ 138 w 194"/>
                <a:gd name="T9" fmla="*/ 8 h 97"/>
                <a:gd name="T10" fmla="*/ 120 w 194"/>
                <a:gd name="T11" fmla="*/ 0 h 97"/>
                <a:gd name="T12" fmla="*/ 109 w 194"/>
                <a:gd name="T13" fmla="*/ 8 h 97"/>
                <a:gd name="T14" fmla="*/ 93 w 194"/>
                <a:gd name="T15" fmla="*/ 7 h 97"/>
                <a:gd name="T16" fmla="*/ 81 w 194"/>
                <a:gd name="T17" fmla="*/ 9 h 97"/>
                <a:gd name="T18" fmla="*/ 69 w 194"/>
                <a:gd name="T19" fmla="*/ 10 h 97"/>
                <a:gd name="T20" fmla="*/ 57 w 194"/>
                <a:gd name="T21" fmla="*/ 9 h 97"/>
                <a:gd name="T22" fmla="*/ 41 w 194"/>
                <a:gd name="T23" fmla="*/ 11 h 97"/>
                <a:gd name="T24" fmla="*/ 22 w 194"/>
                <a:gd name="T25" fmla="*/ 17 h 97"/>
                <a:gd name="T26" fmla="*/ 7 w 194"/>
                <a:gd name="T27" fmla="*/ 27 h 97"/>
                <a:gd name="T28" fmla="*/ 1 w 194"/>
                <a:gd name="T29" fmla="*/ 38 h 97"/>
                <a:gd name="T30" fmla="*/ 11 w 194"/>
                <a:gd name="T31" fmla="*/ 55 h 97"/>
                <a:gd name="T32" fmla="*/ 16 w 194"/>
                <a:gd name="T33" fmla="*/ 58 h 97"/>
                <a:gd name="T34" fmla="*/ 28 w 194"/>
                <a:gd name="T35" fmla="*/ 60 h 97"/>
                <a:gd name="T36" fmla="*/ 40 w 194"/>
                <a:gd name="T37" fmla="*/ 61 h 97"/>
                <a:gd name="T38" fmla="*/ 48 w 194"/>
                <a:gd name="T39" fmla="*/ 60 h 97"/>
                <a:gd name="T40" fmla="*/ 61 w 194"/>
                <a:gd name="T41" fmla="*/ 62 h 97"/>
                <a:gd name="T42" fmla="*/ 70 w 194"/>
                <a:gd name="T43" fmla="*/ 68 h 97"/>
                <a:gd name="T44" fmla="*/ 72 w 194"/>
                <a:gd name="T45" fmla="*/ 86 h 97"/>
                <a:gd name="T46" fmla="*/ 80 w 194"/>
                <a:gd name="T47" fmla="*/ 85 h 97"/>
                <a:gd name="T48" fmla="*/ 97 w 194"/>
                <a:gd name="T49" fmla="*/ 93 h 97"/>
                <a:gd name="T50" fmla="*/ 110 w 194"/>
                <a:gd name="T51" fmla="*/ 95 h 97"/>
                <a:gd name="T52" fmla="*/ 122 w 194"/>
                <a:gd name="T53" fmla="*/ 93 h 97"/>
                <a:gd name="T54" fmla="*/ 141 w 194"/>
                <a:gd name="T55" fmla="*/ 90 h 97"/>
                <a:gd name="T56" fmla="*/ 148 w 194"/>
                <a:gd name="T57" fmla="*/ 82 h 97"/>
                <a:gd name="T58" fmla="*/ 159 w 194"/>
                <a:gd name="T59" fmla="*/ 73 h 97"/>
                <a:gd name="T60" fmla="*/ 160 w 194"/>
                <a:gd name="T61" fmla="*/ 77 h 97"/>
                <a:gd name="T62" fmla="*/ 160 w 194"/>
                <a:gd name="T63" fmla="*/ 77 h 97"/>
                <a:gd name="T64" fmla="*/ 163 w 194"/>
                <a:gd name="T65" fmla="*/ 73 h 97"/>
                <a:gd name="T66" fmla="*/ 163 w 194"/>
                <a:gd name="T67" fmla="*/ 69 h 97"/>
                <a:gd name="T68" fmla="*/ 161 w 194"/>
                <a:gd name="T69" fmla="*/ 59 h 97"/>
                <a:gd name="T70" fmla="*/ 164 w 194"/>
                <a:gd name="T71" fmla="*/ 51 h 97"/>
                <a:gd name="T72" fmla="*/ 175 w 194"/>
                <a:gd name="T73" fmla="*/ 46 h 97"/>
                <a:gd name="T74" fmla="*/ 182 w 194"/>
                <a:gd name="T75" fmla="*/ 37 h 97"/>
                <a:gd name="T76" fmla="*/ 190 w 194"/>
                <a:gd name="T77"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4" h="97">
                  <a:moveTo>
                    <a:pt x="190" y="33"/>
                  </a:moveTo>
                  <a:cubicBezTo>
                    <a:pt x="186" y="33"/>
                    <a:pt x="186" y="33"/>
                    <a:pt x="182" y="34"/>
                  </a:cubicBezTo>
                  <a:cubicBezTo>
                    <a:pt x="178" y="34"/>
                    <a:pt x="181" y="27"/>
                    <a:pt x="181" y="27"/>
                  </a:cubicBezTo>
                  <a:cubicBezTo>
                    <a:pt x="180" y="23"/>
                    <a:pt x="184" y="19"/>
                    <a:pt x="180" y="20"/>
                  </a:cubicBezTo>
                  <a:cubicBezTo>
                    <a:pt x="176" y="20"/>
                    <a:pt x="172" y="21"/>
                    <a:pt x="171" y="17"/>
                  </a:cubicBezTo>
                  <a:cubicBezTo>
                    <a:pt x="167" y="18"/>
                    <a:pt x="167" y="14"/>
                    <a:pt x="167" y="14"/>
                  </a:cubicBezTo>
                  <a:cubicBezTo>
                    <a:pt x="163" y="15"/>
                    <a:pt x="158" y="12"/>
                    <a:pt x="158" y="12"/>
                  </a:cubicBezTo>
                  <a:cubicBezTo>
                    <a:pt x="154" y="9"/>
                    <a:pt x="154" y="9"/>
                    <a:pt x="150" y="10"/>
                  </a:cubicBezTo>
                  <a:cubicBezTo>
                    <a:pt x="150" y="10"/>
                    <a:pt x="150" y="6"/>
                    <a:pt x="146" y="7"/>
                  </a:cubicBezTo>
                  <a:cubicBezTo>
                    <a:pt x="146" y="7"/>
                    <a:pt x="142" y="7"/>
                    <a:pt x="138" y="8"/>
                  </a:cubicBezTo>
                  <a:cubicBezTo>
                    <a:pt x="134" y="8"/>
                    <a:pt x="130" y="9"/>
                    <a:pt x="125" y="6"/>
                  </a:cubicBezTo>
                  <a:cubicBezTo>
                    <a:pt x="120" y="0"/>
                    <a:pt x="120" y="0"/>
                    <a:pt x="120" y="0"/>
                  </a:cubicBezTo>
                  <a:cubicBezTo>
                    <a:pt x="117" y="4"/>
                    <a:pt x="113" y="4"/>
                    <a:pt x="113" y="4"/>
                  </a:cubicBezTo>
                  <a:cubicBezTo>
                    <a:pt x="109" y="8"/>
                    <a:pt x="109" y="8"/>
                    <a:pt x="109" y="8"/>
                  </a:cubicBezTo>
                  <a:cubicBezTo>
                    <a:pt x="105" y="9"/>
                    <a:pt x="105" y="5"/>
                    <a:pt x="102" y="9"/>
                  </a:cubicBezTo>
                  <a:cubicBezTo>
                    <a:pt x="98" y="10"/>
                    <a:pt x="98" y="10"/>
                    <a:pt x="93" y="7"/>
                  </a:cubicBezTo>
                  <a:cubicBezTo>
                    <a:pt x="89" y="8"/>
                    <a:pt x="85" y="8"/>
                    <a:pt x="85" y="8"/>
                  </a:cubicBezTo>
                  <a:cubicBezTo>
                    <a:pt x="81" y="9"/>
                    <a:pt x="81" y="9"/>
                    <a:pt x="81" y="9"/>
                  </a:cubicBezTo>
                  <a:cubicBezTo>
                    <a:pt x="77" y="9"/>
                    <a:pt x="77" y="9"/>
                    <a:pt x="77" y="9"/>
                  </a:cubicBezTo>
                  <a:cubicBezTo>
                    <a:pt x="73" y="10"/>
                    <a:pt x="73" y="10"/>
                    <a:pt x="69" y="10"/>
                  </a:cubicBezTo>
                  <a:cubicBezTo>
                    <a:pt x="65" y="11"/>
                    <a:pt x="65" y="11"/>
                    <a:pt x="61" y="12"/>
                  </a:cubicBezTo>
                  <a:cubicBezTo>
                    <a:pt x="61" y="12"/>
                    <a:pt x="61" y="8"/>
                    <a:pt x="57" y="9"/>
                  </a:cubicBezTo>
                  <a:cubicBezTo>
                    <a:pt x="53" y="9"/>
                    <a:pt x="54" y="13"/>
                    <a:pt x="50" y="13"/>
                  </a:cubicBezTo>
                  <a:cubicBezTo>
                    <a:pt x="50" y="13"/>
                    <a:pt x="46" y="14"/>
                    <a:pt x="41" y="11"/>
                  </a:cubicBezTo>
                  <a:cubicBezTo>
                    <a:pt x="37" y="12"/>
                    <a:pt x="33" y="12"/>
                    <a:pt x="29" y="13"/>
                  </a:cubicBezTo>
                  <a:cubicBezTo>
                    <a:pt x="26" y="17"/>
                    <a:pt x="26" y="17"/>
                    <a:pt x="22" y="17"/>
                  </a:cubicBezTo>
                  <a:cubicBezTo>
                    <a:pt x="18" y="18"/>
                    <a:pt x="14" y="22"/>
                    <a:pt x="10" y="23"/>
                  </a:cubicBezTo>
                  <a:cubicBezTo>
                    <a:pt x="10" y="23"/>
                    <a:pt x="7" y="23"/>
                    <a:pt x="7" y="27"/>
                  </a:cubicBezTo>
                  <a:cubicBezTo>
                    <a:pt x="8" y="30"/>
                    <a:pt x="4" y="31"/>
                    <a:pt x="0" y="31"/>
                  </a:cubicBezTo>
                  <a:cubicBezTo>
                    <a:pt x="4" y="34"/>
                    <a:pt x="1" y="38"/>
                    <a:pt x="1" y="38"/>
                  </a:cubicBezTo>
                  <a:cubicBezTo>
                    <a:pt x="5" y="41"/>
                    <a:pt x="6" y="45"/>
                    <a:pt x="10" y="48"/>
                  </a:cubicBezTo>
                  <a:cubicBezTo>
                    <a:pt x="10" y="48"/>
                    <a:pt x="11" y="51"/>
                    <a:pt x="11" y="55"/>
                  </a:cubicBezTo>
                  <a:cubicBezTo>
                    <a:pt x="11" y="55"/>
                    <a:pt x="12" y="58"/>
                    <a:pt x="11" y="55"/>
                  </a:cubicBezTo>
                  <a:cubicBezTo>
                    <a:pt x="15" y="54"/>
                    <a:pt x="16" y="58"/>
                    <a:pt x="16" y="58"/>
                  </a:cubicBezTo>
                  <a:cubicBezTo>
                    <a:pt x="20" y="57"/>
                    <a:pt x="20" y="61"/>
                    <a:pt x="24" y="60"/>
                  </a:cubicBezTo>
                  <a:cubicBezTo>
                    <a:pt x="28" y="60"/>
                    <a:pt x="28" y="60"/>
                    <a:pt x="28" y="60"/>
                  </a:cubicBezTo>
                  <a:cubicBezTo>
                    <a:pt x="32" y="63"/>
                    <a:pt x="32" y="63"/>
                    <a:pt x="36" y="62"/>
                  </a:cubicBezTo>
                  <a:cubicBezTo>
                    <a:pt x="40" y="61"/>
                    <a:pt x="40" y="61"/>
                    <a:pt x="40" y="61"/>
                  </a:cubicBezTo>
                  <a:cubicBezTo>
                    <a:pt x="41" y="65"/>
                    <a:pt x="45" y="64"/>
                    <a:pt x="45" y="64"/>
                  </a:cubicBezTo>
                  <a:cubicBezTo>
                    <a:pt x="44" y="61"/>
                    <a:pt x="48" y="60"/>
                    <a:pt x="48" y="60"/>
                  </a:cubicBezTo>
                  <a:cubicBezTo>
                    <a:pt x="52" y="60"/>
                    <a:pt x="56" y="59"/>
                    <a:pt x="56" y="59"/>
                  </a:cubicBezTo>
                  <a:cubicBezTo>
                    <a:pt x="60" y="59"/>
                    <a:pt x="61" y="62"/>
                    <a:pt x="61" y="62"/>
                  </a:cubicBezTo>
                  <a:cubicBezTo>
                    <a:pt x="61" y="62"/>
                    <a:pt x="65" y="62"/>
                    <a:pt x="65" y="65"/>
                  </a:cubicBezTo>
                  <a:cubicBezTo>
                    <a:pt x="70" y="68"/>
                    <a:pt x="70" y="68"/>
                    <a:pt x="70" y="68"/>
                  </a:cubicBezTo>
                  <a:cubicBezTo>
                    <a:pt x="66" y="72"/>
                    <a:pt x="66" y="72"/>
                    <a:pt x="67" y="76"/>
                  </a:cubicBezTo>
                  <a:cubicBezTo>
                    <a:pt x="67" y="79"/>
                    <a:pt x="68" y="83"/>
                    <a:pt x="72" y="86"/>
                  </a:cubicBezTo>
                  <a:cubicBezTo>
                    <a:pt x="72" y="82"/>
                    <a:pt x="76" y="82"/>
                    <a:pt x="76" y="82"/>
                  </a:cubicBezTo>
                  <a:cubicBezTo>
                    <a:pt x="80" y="85"/>
                    <a:pt x="80" y="85"/>
                    <a:pt x="80" y="85"/>
                  </a:cubicBezTo>
                  <a:cubicBezTo>
                    <a:pt x="84" y="84"/>
                    <a:pt x="88" y="87"/>
                    <a:pt x="88" y="87"/>
                  </a:cubicBezTo>
                  <a:cubicBezTo>
                    <a:pt x="92" y="86"/>
                    <a:pt x="97" y="89"/>
                    <a:pt x="97" y="93"/>
                  </a:cubicBezTo>
                  <a:cubicBezTo>
                    <a:pt x="97" y="93"/>
                    <a:pt x="94" y="97"/>
                    <a:pt x="98" y="96"/>
                  </a:cubicBezTo>
                  <a:cubicBezTo>
                    <a:pt x="102" y="96"/>
                    <a:pt x="106" y="95"/>
                    <a:pt x="110" y="95"/>
                  </a:cubicBezTo>
                  <a:cubicBezTo>
                    <a:pt x="110" y="95"/>
                    <a:pt x="114" y="94"/>
                    <a:pt x="118" y="94"/>
                  </a:cubicBezTo>
                  <a:cubicBezTo>
                    <a:pt x="122" y="93"/>
                    <a:pt x="122" y="93"/>
                    <a:pt x="122" y="93"/>
                  </a:cubicBezTo>
                  <a:cubicBezTo>
                    <a:pt x="126" y="96"/>
                    <a:pt x="130" y="92"/>
                    <a:pt x="133" y="91"/>
                  </a:cubicBezTo>
                  <a:cubicBezTo>
                    <a:pt x="137" y="87"/>
                    <a:pt x="137" y="91"/>
                    <a:pt x="141" y="90"/>
                  </a:cubicBezTo>
                  <a:cubicBezTo>
                    <a:pt x="141" y="87"/>
                    <a:pt x="132" y="84"/>
                    <a:pt x="140" y="83"/>
                  </a:cubicBezTo>
                  <a:cubicBezTo>
                    <a:pt x="144" y="83"/>
                    <a:pt x="144" y="83"/>
                    <a:pt x="148" y="82"/>
                  </a:cubicBezTo>
                  <a:cubicBezTo>
                    <a:pt x="152" y="78"/>
                    <a:pt x="148" y="78"/>
                    <a:pt x="152" y="78"/>
                  </a:cubicBezTo>
                  <a:cubicBezTo>
                    <a:pt x="156" y="77"/>
                    <a:pt x="155" y="74"/>
                    <a:pt x="159" y="73"/>
                  </a:cubicBezTo>
                  <a:cubicBezTo>
                    <a:pt x="164" y="76"/>
                    <a:pt x="164" y="76"/>
                    <a:pt x="164" y="76"/>
                  </a:cubicBezTo>
                  <a:cubicBezTo>
                    <a:pt x="160" y="77"/>
                    <a:pt x="160" y="77"/>
                    <a:pt x="160" y="77"/>
                  </a:cubicBezTo>
                  <a:cubicBezTo>
                    <a:pt x="160" y="77"/>
                    <a:pt x="160" y="77"/>
                    <a:pt x="160" y="77"/>
                  </a:cubicBezTo>
                  <a:cubicBezTo>
                    <a:pt x="160" y="77"/>
                    <a:pt x="160" y="80"/>
                    <a:pt x="160" y="77"/>
                  </a:cubicBezTo>
                  <a:cubicBezTo>
                    <a:pt x="160" y="80"/>
                    <a:pt x="168" y="79"/>
                    <a:pt x="168" y="79"/>
                  </a:cubicBezTo>
                  <a:cubicBezTo>
                    <a:pt x="168" y="76"/>
                    <a:pt x="167" y="72"/>
                    <a:pt x="163" y="73"/>
                  </a:cubicBezTo>
                  <a:cubicBezTo>
                    <a:pt x="159" y="73"/>
                    <a:pt x="159" y="73"/>
                    <a:pt x="159" y="73"/>
                  </a:cubicBezTo>
                  <a:cubicBezTo>
                    <a:pt x="159" y="70"/>
                    <a:pt x="163" y="69"/>
                    <a:pt x="163" y="69"/>
                  </a:cubicBezTo>
                  <a:cubicBezTo>
                    <a:pt x="162" y="66"/>
                    <a:pt x="162" y="66"/>
                    <a:pt x="166" y="61"/>
                  </a:cubicBezTo>
                  <a:cubicBezTo>
                    <a:pt x="161" y="59"/>
                    <a:pt x="161" y="59"/>
                    <a:pt x="161" y="59"/>
                  </a:cubicBezTo>
                  <a:cubicBezTo>
                    <a:pt x="161" y="55"/>
                    <a:pt x="161" y="55"/>
                    <a:pt x="165" y="54"/>
                  </a:cubicBezTo>
                  <a:cubicBezTo>
                    <a:pt x="165" y="54"/>
                    <a:pt x="165" y="54"/>
                    <a:pt x="164" y="51"/>
                  </a:cubicBezTo>
                  <a:cubicBezTo>
                    <a:pt x="164" y="51"/>
                    <a:pt x="164" y="51"/>
                    <a:pt x="164" y="51"/>
                  </a:cubicBezTo>
                  <a:cubicBezTo>
                    <a:pt x="167" y="47"/>
                    <a:pt x="172" y="50"/>
                    <a:pt x="175" y="46"/>
                  </a:cubicBezTo>
                  <a:cubicBezTo>
                    <a:pt x="175" y="46"/>
                    <a:pt x="175" y="42"/>
                    <a:pt x="178" y="38"/>
                  </a:cubicBezTo>
                  <a:cubicBezTo>
                    <a:pt x="178" y="38"/>
                    <a:pt x="179" y="42"/>
                    <a:pt x="182" y="37"/>
                  </a:cubicBezTo>
                  <a:cubicBezTo>
                    <a:pt x="183" y="41"/>
                    <a:pt x="187" y="40"/>
                    <a:pt x="187" y="40"/>
                  </a:cubicBezTo>
                  <a:cubicBezTo>
                    <a:pt x="186" y="37"/>
                    <a:pt x="186" y="37"/>
                    <a:pt x="190" y="36"/>
                  </a:cubicBezTo>
                  <a:cubicBezTo>
                    <a:pt x="190" y="33"/>
                    <a:pt x="194" y="32"/>
                    <a:pt x="190" y="33"/>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56" name="Freeform 45"/>
            <p:cNvSpPr>
              <a:spLocks/>
            </p:cNvSpPr>
            <p:nvPr/>
          </p:nvSpPr>
          <p:spPr bwMode="gray">
            <a:xfrm>
              <a:off x="7997825" y="3078163"/>
              <a:ext cx="382588" cy="244475"/>
            </a:xfrm>
            <a:custGeom>
              <a:avLst/>
              <a:gdLst>
                <a:gd name="T0" fmla="*/ 182 w 194"/>
                <a:gd name="T1" fmla="*/ 34 h 97"/>
                <a:gd name="T2" fmla="*/ 180 w 194"/>
                <a:gd name="T3" fmla="*/ 20 h 97"/>
                <a:gd name="T4" fmla="*/ 167 w 194"/>
                <a:gd name="T5" fmla="*/ 14 h 97"/>
                <a:gd name="T6" fmla="*/ 150 w 194"/>
                <a:gd name="T7" fmla="*/ 10 h 97"/>
                <a:gd name="T8" fmla="*/ 138 w 194"/>
                <a:gd name="T9" fmla="*/ 8 h 97"/>
                <a:gd name="T10" fmla="*/ 120 w 194"/>
                <a:gd name="T11" fmla="*/ 0 h 97"/>
                <a:gd name="T12" fmla="*/ 109 w 194"/>
                <a:gd name="T13" fmla="*/ 8 h 97"/>
                <a:gd name="T14" fmla="*/ 93 w 194"/>
                <a:gd name="T15" fmla="*/ 7 h 97"/>
                <a:gd name="T16" fmla="*/ 81 w 194"/>
                <a:gd name="T17" fmla="*/ 9 h 97"/>
                <a:gd name="T18" fmla="*/ 69 w 194"/>
                <a:gd name="T19" fmla="*/ 10 h 97"/>
                <a:gd name="T20" fmla="*/ 57 w 194"/>
                <a:gd name="T21" fmla="*/ 9 h 97"/>
                <a:gd name="T22" fmla="*/ 41 w 194"/>
                <a:gd name="T23" fmla="*/ 11 h 97"/>
                <a:gd name="T24" fmla="*/ 22 w 194"/>
                <a:gd name="T25" fmla="*/ 17 h 97"/>
                <a:gd name="T26" fmla="*/ 7 w 194"/>
                <a:gd name="T27" fmla="*/ 27 h 97"/>
                <a:gd name="T28" fmla="*/ 1 w 194"/>
                <a:gd name="T29" fmla="*/ 38 h 97"/>
                <a:gd name="T30" fmla="*/ 11 w 194"/>
                <a:gd name="T31" fmla="*/ 55 h 97"/>
                <a:gd name="T32" fmla="*/ 16 w 194"/>
                <a:gd name="T33" fmla="*/ 58 h 97"/>
                <a:gd name="T34" fmla="*/ 28 w 194"/>
                <a:gd name="T35" fmla="*/ 60 h 97"/>
                <a:gd name="T36" fmla="*/ 40 w 194"/>
                <a:gd name="T37" fmla="*/ 61 h 97"/>
                <a:gd name="T38" fmla="*/ 48 w 194"/>
                <a:gd name="T39" fmla="*/ 60 h 97"/>
                <a:gd name="T40" fmla="*/ 61 w 194"/>
                <a:gd name="T41" fmla="*/ 62 h 97"/>
                <a:gd name="T42" fmla="*/ 70 w 194"/>
                <a:gd name="T43" fmla="*/ 68 h 97"/>
                <a:gd name="T44" fmla="*/ 72 w 194"/>
                <a:gd name="T45" fmla="*/ 86 h 97"/>
                <a:gd name="T46" fmla="*/ 80 w 194"/>
                <a:gd name="T47" fmla="*/ 85 h 97"/>
                <a:gd name="T48" fmla="*/ 97 w 194"/>
                <a:gd name="T49" fmla="*/ 93 h 97"/>
                <a:gd name="T50" fmla="*/ 110 w 194"/>
                <a:gd name="T51" fmla="*/ 95 h 97"/>
                <a:gd name="T52" fmla="*/ 122 w 194"/>
                <a:gd name="T53" fmla="*/ 93 h 97"/>
                <a:gd name="T54" fmla="*/ 141 w 194"/>
                <a:gd name="T55" fmla="*/ 90 h 97"/>
                <a:gd name="T56" fmla="*/ 148 w 194"/>
                <a:gd name="T57" fmla="*/ 82 h 97"/>
                <a:gd name="T58" fmla="*/ 159 w 194"/>
                <a:gd name="T59" fmla="*/ 73 h 97"/>
                <a:gd name="T60" fmla="*/ 160 w 194"/>
                <a:gd name="T61" fmla="*/ 77 h 97"/>
                <a:gd name="T62" fmla="*/ 160 w 194"/>
                <a:gd name="T63" fmla="*/ 77 h 97"/>
                <a:gd name="T64" fmla="*/ 163 w 194"/>
                <a:gd name="T65" fmla="*/ 73 h 97"/>
                <a:gd name="T66" fmla="*/ 163 w 194"/>
                <a:gd name="T67" fmla="*/ 69 h 97"/>
                <a:gd name="T68" fmla="*/ 161 w 194"/>
                <a:gd name="T69" fmla="*/ 59 h 97"/>
                <a:gd name="T70" fmla="*/ 164 w 194"/>
                <a:gd name="T71" fmla="*/ 51 h 97"/>
                <a:gd name="T72" fmla="*/ 175 w 194"/>
                <a:gd name="T73" fmla="*/ 46 h 97"/>
                <a:gd name="T74" fmla="*/ 182 w 194"/>
                <a:gd name="T75" fmla="*/ 37 h 97"/>
                <a:gd name="T76" fmla="*/ 190 w 194"/>
                <a:gd name="T77"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4" h="97">
                  <a:moveTo>
                    <a:pt x="190" y="33"/>
                  </a:moveTo>
                  <a:cubicBezTo>
                    <a:pt x="186" y="33"/>
                    <a:pt x="186" y="33"/>
                    <a:pt x="182" y="34"/>
                  </a:cubicBezTo>
                  <a:cubicBezTo>
                    <a:pt x="178" y="34"/>
                    <a:pt x="181" y="27"/>
                    <a:pt x="181" y="27"/>
                  </a:cubicBezTo>
                  <a:cubicBezTo>
                    <a:pt x="180" y="23"/>
                    <a:pt x="184" y="19"/>
                    <a:pt x="180" y="20"/>
                  </a:cubicBezTo>
                  <a:cubicBezTo>
                    <a:pt x="176" y="20"/>
                    <a:pt x="172" y="21"/>
                    <a:pt x="171" y="17"/>
                  </a:cubicBezTo>
                  <a:cubicBezTo>
                    <a:pt x="167" y="18"/>
                    <a:pt x="167" y="14"/>
                    <a:pt x="167" y="14"/>
                  </a:cubicBezTo>
                  <a:cubicBezTo>
                    <a:pt x="163" y="15"/>
                    <a:pt x="158" y="12"/>
                    <a:pt x="158" y="12"/>
                  </a:cubicBezTo>
                  <a:cubicBezTo>
                    <a:pt x="154" y="9"/>
                    <a:pt x="154" y="9"/>
                    <a:pt x="150" y="10"/>
                  </a:cubicBezTo>
                  <a:cubicBezTo>
                    <a:pt x="150" y="10"/>
                    <a:pt x="150" y="6"/>
                    <a:pt x="146" y="7"/>
                  </a:cubicBezTo>
                  <a:cubicBezTo>
                    <a:pt x="146" y="7"/>
                    <a:pt x="142" y="7"/>
                    <a:pt x="138" y="8"/>
                  </a:cubicBezTo>
                  <a:cubicBezTo>
                    <a:pt x="134" y="8"/>
                    <a:pt x="130" y="9"/>
                    <a:pt x="125" y="6"/>
                  </a:cubicBezTo>
                  <a:cubicBezTo>
                    <a:pt x="120" y="0"/>
                    <a:pt x="120" y="0"/>
                    <a:pt x="120" y="0"/>
                  </a:cubicBezTo>
                  <a:cubicBezTo>
                    <a:pt x="117" y="4"/>
                    <a:pt x="113" y="4"/>
                    <a:pt x="113" y="4"/>
                  </a:cubicBezTo>
                  <a:cubicBezTo>
                    <a:pt x="109" y="8"/>
                    <a:pt x="109" y="8"/>
                    <a:pt x="109" y="8"/>
                  </a:cubicBezTo>
                  <a:cubicBezTo>
                    <a:pt x="105" y="9"/>
                    <a:pt x="105" y="5"/>
                    <a:pt x="102" y="9"/>
                  </a:cubicBezTo>
                  <a:cubicBezTo>
                    <a:pt x="98" y="10"/>
                    <a:pt x="98" y="10"/>
                    <a:pt x="93" y="7"/>
                  </a:cubicBezTo>
                  <a:cubicBezTo>
                    <a:pt x="89" y="8"/>
                    <a:pt x="85" y="8"/>
                    <a:pt x="85" y="8"/>
                  </a:cubicBezTo>
                  <a:cubicBezTo>
                    <a:pt x="81" y="9"/>
                    <a:pt x="81" y="9"/>
                    <a:pt x="81" y="9"/>
                  </a:cubicBezTo>
                  <a:cubicBezTo>
                    <a:pt x="77" y="9"/>
                    <a:pt x="77" y="9"/>
                    <a:pt x="77" y="9"/>
                  </a:cubicBezTo>
                  <a:cubicBezTo>
                    <a:pt x="73" y="10"/>
                    <a:pt x="73" y="10"/>
                    <a:pt x="69" y="10"/>
                  </a:cubicBezTo>
                  <a:cubicBezTo>
                    <a:pt x="65" y="11"/>
                    <a:pt x="65" y="11"/>
                    <a:pt x="61" y="12"/>
                  </a:cubicBezTo>
                  <a:cubicBezTo>
                    <a:pt x="61" y="12"/>
                    <a:pt x="61" y="8"/>
                    <a:pt x="57" y="9"/>
                  </a:cubicBezTo>
                  <a:cubicBezTo>
                    <a:pt x="53" y="9"/>
                    <a:pt x="54" y="13"/>
                    <a:pt x="50" y="13"/>
                  </a:cubicBezTo>
                  <a:cubicBezTo>
                    <a:pt x="50" y="13"/>
                    <a:pt x="46" y="14"/>
                    <a:pt x="41" y="11"/>
                  </a:cubicBezTo>
                  <a:cubicBezTo>
                    <a:pt x="37" y="12"/>
                    <a:pt x="33" y="12"/>
                    <a:pt x="29" y="13"/>
                  </a:cubicBezTo>
                  <a:cubicBezTo>
                    <a:pt x="26" y="17"/>
                    <a:pt x="26" y="17"/>
                    <a:pt x="22" y="17"/>
                  </a:cubicBezTo>
                  <a:cubicBezTo>
                    <a:pt x="18" y="18"/>
                    <a:pt x="14" y="22"/>
                    <a:pt x="10" y="23"/>
                  </a:cubicBezTo>
                  <a:cubicBezTo>
                    <a:pt x="10" y="23"/>
                    <a:pt x="7" y="23"/>
                    <a:pt x="7" y="27"/>
                  </a:cubicBezTo>
                  <a:cubicBezTo>
                    <a:pt x="8" y="30"/>
                    <a:pt x="4" y="31"/>
                    <a:pt x="0" y="31"/>
                  </a:cubicBezTo>
                  <a:cubicBezTo>
                    <a:pt x="4" y="34"/>
                    <a:pt x="1" y="38"/>
                    <a:pt x="1" y="38"/>
                  </a:cubicBezTo>
                  <a:cubicBezTo>
                    <a:pt x="5" y="41"/>
                    <a:pt x="6" y="45"/>
                    <a:pt x="10" y="48"/>
                  </a:cubicBezTo>
                  <a:cubicBezTo>
                    <a:pt x="10" y="48"/>
                    <a:pt x="11" y="51"/>
                    <a:pt x="11" y="55"/>
                  </a:cubicBezTo>
                  <a:cubicBezTo>
                    <a:pt x="11" y="55"/>
                    <a:pt x="12" y="58"/>
                    <a:pt x="11" y="55"/>
                  </a:cubicBezTo>
                  <a:cubicBezTo>
                    <a:pt x="15" y="54"/>
                    <a:pt x="16" y="58"/>
                    <a:pt x="16" y="58"/>
                  </a:cubicBezTo>
                  <a:cubicBezTo>
                    <a:pt x="20" y="57"/>
                    <a:pt x="20" y="61"/>
                    <a:pt x="24" y="60"/>
                  </a:cubicBezTo>
                  <a:cubicBezTo>
                    <a:pt x="28" y="60"/>
                    <a:pt x="28" y="60"/>
                    <a:pt x="28" y="60"/>
                  </a:cubicBezTo>
                  <a:cubicBezTo>
                    <a:pt x="32" y="63"/>
                    <a:pt x="32" y="63"/>
                    <a:pt x="36" y="62"/>
                  </a:cubicBezTo>
                  <a:cubicBezTo>
                    <a:pt x="40" y="61"/>
                    <a:pt x="40" y="61"/>
                    <a:pt x="40" y="61"/>
                  </a:cubicBezTo>
                  <a:cubicBezTo>
                    <a:pt x="41" y="65"/>
                    <a:pt x="45" y="64"/>
                    <a:pt x="45" y="64"/>
                  </a:cubicBezTo>
                  <a:cubicBezTo>
                    <a:pt x="44" y="61"/>
                    <a:pt x="48" y="60"/>
                    <a:pt x="48" y="60"/>
                  </a:cubicBezTo>
                  <a:cubicBezTo>
                    <a:pt x="52" y="60"/>
                    <a:pt x="56" y="59"/>
                    <a:pt x="56" y="59"/>
                  </a:cubicBezTo>
                  <a:cubicBezTo>
                    <a:pt x="60" y="59"/>
                    <a:pt x="61" y="62"/>
                    <a:pt x="61" y="62"/>
                  </a:cubicBezTo>
                  <a:cubicBezTo>
                    <a:pt x="61" y="62"/>
                    <a:pt x="65" y="62"/>
                    <a:pt x="65" y="65"/>
                  </a:cubicBezTo>
                  <a:cubicBezTo>
                    <a:pt x="70" y="68"/>
                    <a:pt x="70" y="68"/>
                    <a:pt x="70" y="68"/>
                  </a:cubicBezTo>
                  <a:cubicBezTo>
                    <a:pt x="66" y="72"/>
                    <a:pt x="66" y="72"/>
                    <a:pt x="67" y="76"/>
                  </a:cubicBezTo>
                  <a:cubicBezTo>
                    <a:pt x="67" y="79"/>
                    <a:pt x="68" y="83"/>
                    <a:pt x="72" y="86"/>
                  </a:cubicBezTo>
                  <a:cubicBezTo>
                    <a:pt x="72" y="82"/>
                    <a:pt x="76" y="82"/>
                    <a:pt x="76" y="82"/>
                  </a:cubicBezTo>
                  <a:cubicBezTo>
                    <a:pt x="80" y="85"/>
                    <a:pt x="80" y="85"/>
                    <a:pt x="80" y="85"/>
                  </a:cubicBezTo>
                  <a:cubicBezTo>
                    <a:pt x="84" y="84"/>
                    <a:pt x="88" y="87"/>
                    <a:pt x="88" y="87"/>
                  </a:cubicBezTo>
                  <a:cubicBezTo>
                    <a:pt x="92" y="86"/>
                    <a:pt x="97" y="89"/>
                    <a:pt x="97" y="93"/>
                  </a:cubicBezTo>
                  <a:cubicBezTo>
                    <a:pt x="97" y="93"/>
                    <a:pt x="94" y="97"/>
                    <a:pt x="98" y="96"/>
                  </a:cubicBezTo>
                  <a:cubicBezTo>
                    <a:pt x="102" y="96"/>
                    <a:pt x="106" y="95"/>
                    <a:pt x="110" y="95"/>
                  </a:cubicBezTo>
                  <a:cubicBezTo>
                    <a:pt x="110" y="95"/>
                    <a:pt x="114" y="94"/>
                    <a:pt x="118" y="94"/>
                  </a:cubicBezTo>
                  <a:cubicBezTo>
                    <a:pt x="122" y="93"/>
                    <a:pt x="122" y="93"/>
                    <a:pt x="122" y="93"/>
                  </a:cubicBezTo>
                  <a:cubicBezTo>
                    <a:pt x="126" y="96"/>
                    <a:pt x="130" y="92"/>
                    <a:pt x="133" y="91"/>
                  </a:cubicBezTo>
                  <a:cubicBezTo>
                    <a:pt x="137" y="87"/>
                    <a:pt x="137" y="91"/>
                    <a:pt x="141" y="90"/>
                  </a:cubicBezTo>
                  <a:cubicBezTo>
                    <a:pt x="141" y="87"/>
                    <a:pt x="132" y="84"/>
                    <a:pt x="140" y="83"/>
                  </a:cubicBezTo>
                  <a:cubicBezTo>
                    <a:pt x="144" y="83"/>
                    <a:pt x="144" y="83"/>
                    <a:pt x="148" y="82"/>
                  </a:cubicBezTo>
                  <a:cubicBezTo>
                    <a:pt x="152" y="78"/>
                    <a:pt x="148" y="78"/>
                    <a:pt x="152" y="78"/>
                  </a:cubicBezTo>
                  <a:cubicBezTo>
                    <a:pt x="156" y="77"/>
                    <a:pt x="155" y="74"/>
                    <a:pt x="159" y="73"/>
                  </a:cubicBezTo>
                  <a:cubicBezTo>
                    <a:pt x="164" y="76"/>
                    <a:pt x="164" y="76"/>
                    <a:pt x="164" y="76"/>
                  </a:cubicBezTo>
                  <a:cubicBezTo>
                    <a:pt x="160" y="77"/>
                    <a:pt x="160" y="77"/>
                    <a:pt x="160" y="77"/>
                  </a:cubicBezTo>
                  <a:cubicBezTo>
                    <a:pt x="160" y="77"/>
                    <a:pt x="160" y="77"/>
                    <a:pt x="160" y="77"/>
                  </a:cubicBezTo>
                  <a:cubicBezTo>
                    <a:pt x="160" y="77"/>
                    <a:pt x="160" y="80"/>
                    <a:pt x="160" y="77"/>
                  </a:cubicBezTo>
                  <a:cubicBezTo>
                    <a:pt x="160" y="80"/>
                    <a:pt x="168" y="79"/>
                    <a:pt x="168" y="79"/>
                  </a:cubicBezTo>
                  <a:cubicBezTo>
                    <a:pt x="168" y="76"/>
                    <a:pt x="167" y="72"/>
                    <a:pt x="163" y="73"/>
                  </a:cubicBezTo>
                  <a:cubicBezTo>
                    <a:pt x="159" y="73"/>
                    <a:pt x="159" y="73"/>
                    <a:pt x="159" y="73"/>
                  </a:cubicBezTo>
                  <a:cubicBezTo>
                    <a:pt x="159" y="70"/>
                    <a:pt x="163" y="69"/>
                    <a:pt x="163" y="69"/>
                  </a:cubicBezTo>
                  <a:cubicBezTo>
                    <a:pt x="162" y="66"/>
                    <a:pt x="162" y="66"/>
                    <a:pt x="166" y="61"/>
                  </a:cubicBezTo>
                  <a:cubicBezTo>
                    <a:pt x="161" y="59"/>
                    <a:pt x="161" y="59"/>
                    <a:pt x="161" y="59"/>
                  </a:cubicBezTo>
                  <a:cubicBezTo>
                    <a:pt x="161" y="55"/>
                    <a:pt x="161" y="55"/>
                    <a:pt x="165" y="54"/>
                  </a:cubicBezTo>
                  <a:cubicBezTo>
                    <a:pt x="165" y="54"/>
                    <a:pt x="165" y="54"/>
                    <a:pt x="164" y="51"/>
                  </a:cubicBezTo>
                  <a:cubicBezTo>
                    <a:pt x="164" y="51"/>
                    <a:pt x="164" y="51"/>
                    <a:pt x="164" y="51"/>
                  </a:cubicBezTo>
                  <a:cubicBezTo>
                    <a:pt x="167" y="47"/>
                    <a:pt x="172" y="50"/>
                    <a:pt x="175" y="46"/>
                  </a:cubicBezTo>
                  <a:cubicBezTo>
                    <a:pt x="175" y="46"/>
                    <a:pt x="175" y="42"/>
                    <a:pt x="178" y="38"/>
                  </a:cubicBezTo>
                  <a:cubicBezTo>
                    <a:pt x="178" y="38"/>
                    <a:pt x="179" y="42"/>
                    <a:pt x="182" y="37"/>
                  </a:cubicBezTo>
                  <a:cubicBezTo>
                    <a:pt x="183" y="41"/>
                    <a:pt x="187" y="40"/>
                    <a:pt x="187" y="40"/>
                  </a:cubicBezTo>
                  <a:cubicBezTo>
                    <a:pt x="186" y="37"/>
                    <a:pt x="186" y="37"/>
                    <a:pt x="190" y="36"/>
                  </a:cubicBezTo>
                  <a:cubicBezTo>
                    <a:pt x="190" y="33"/>
                    <a:pt x="194" y="32"/>
                    <a:pt x="190" y="33"/>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57" name="Freeform 46"/>
            <p:cNvSpPr>
              <a:spLocks/>
            </p:cNvSpPr>
            <p:nvPr/>
          </p:nvSpPr>
          <p:spPr bwMode="gray">
            <a:xfrm>
              <a:off x="8191500" y="3062288"/>
              <a:ext cx="600075" cy="487363"/>
            </a:xfrm>
            <a:custGeom>
              <a:avLst/>
              <a:gdLst>
                <a:gd name="T0" fmla="*/ 300 w 305"/>
                <a:gd name="T1" fmla="*/ 77 h 193"/>
                <a:gd name="T2" fmla="*/ 291 w 305"/>
                <a:gd name="T3" fmla="*/ 68 h 193"/>
                <a:gd name="T4" fmla="*/ 269 w 305"/>
                <a:gd name="T5" fmla="*/ 60 h 193"/>
                <a:gd name="T6" fmla="*/ 247 w 305"/>
                <a:gd name="T7" fmla="*/ 49 h 193"/>
                <a:gd name="T8" fmla="*/ 234 w 305"/>
                <a:gd name="T9" fmla="*/ 40 h 193"/>
                <a:gd name="T10" fmla="*/ 229 w 305"/>
                <a:gd name="T11" fmla="*/ 33 h 193"/>
                <a:gd name="T12" fmla="*/ 229 w 305"/>
                <a:gd name="T13" fmla="*/ 30 h 193"/>
                <a:gd name="T14" fmla="*/ 223 w 305"/>
                <a:gd name="T15" fmla="*/ 20 h 193"/>
                <a:gd name="T16" fmla="*/ 222 w 305"/>
                <a:gd name="T17" fmla="*/ 13 h 193"/>
                <a:gd name="T18" fmla="*/ 209 w 305"/>
                <a:gd name="T19" fmla="*/ 7 h 193"/>
                <a:gd name="T20" fmla="*/ 185 w 305"/>
                <a:gd name="T21" fmla="*/ 7 h 193"/>
                <a:gd name="T22" fmla="*/ 173 w 305"/>
                <a:gd name="T23" fmla="*/ 13 h 193"/>
                <a:gd name="T24" fmla="*/ 172 w 305"/>
                <a:gd name="T25" fmla="*/ 6 h 193"/>
                <a:gd name="T26" fmla="*/ 147 w 305"/>
                <a:gd name="T27" fmla="*/ 2 h 193"/>
                <a:gd name="T28" fmla="*/ 120 w 305"/>
                <a:gd name="T29" fmla="*/ 6 h 193"/>
                <a:gd name="T30" fmla="*/ 113 w 305"/>
                <a:gd name="T31" fmla="*/ 14 h 193"/>
                <a:gd name="T32" fmla="*/ 101 w 305"/>
                <a:gd name="T33" fmla="*/ 16 h 193"/>
                <a:gd name="T34" fmla="*/ 82 w 305"/>
                <a:gd name="T35" fmla="*/ 26 h 193"/>
                <a:gd name="T36" fmla="*/ 84 w 305"/>
                <a:gd name="T37" fmla="*/ 36 h 193"/>
                <a:gd name="T38" fmla="*/ 85 w 305"/>
                <a:gd name="T39" fmla="*/ 47 h 193"/>
                <a:gd name="T40" fmla="*/ 70 w 305"/>
                <a:gd name="T41" fmla="*/ 56 h 193"/>
                <a:gd name="T42" fmla="*/ 63 w 305"/>
                <a:gd name="T43" fmla="*/ 64 h 193"/>
                <a:gd name="T44" fmla="*/ 61 w 305"/>
                <a:gd name="T45" fmla="*/ 79 h 193"/>
                <a:gd name="T46" fmla="*/ 62 w 305"/>
                <a:gd name="T47" fmla="*/ 83 h 193"/>
                <a:gd name="T48" fmla="*/ 61 w 305"/>
                <a:gd name="T49" fmla="*/ 79 h 193"/>
                <a:gd name="T50" fmla="*/ 50 w 305"/>
                <a:gd name="T51" fmla="*/ 88 h 193"/>
                <a:gd name="T52" fmla="*/ 36 w 305"/>
                <a:gd name="T53" fmla="*/ 97 h 193"/>
                <a:gd name="T54" fmla="*/ 20 w 305"/>
                <a:gd name="T55" fmla="*/ 100 h 193"/>
                <a:gd name="T56" fmla="*/ 4 w 305"/>
                <a:gd name="T57" fmla="*/ 102 h 193"/>
                <a:gd name="T58" fmla="*/ 6 w 305"/>
                <a:gd name="T59" fmla="*/ 116 h 193"/>
                <a:gd name="T60" fmla="*/ 20 w 305"/>
                <a:gd name="T61" fmla="*/ 132 h 193"/>
                <a:gd name="T62" fmla="*/ 19 w 305"/>
                <a:gd name="T63" fmla="*/ 150 h 193"/>
                <a:gd name="T64" fmla="*/ 5 w 305"/>
                <a:gd name="T65" fmla="*/ 166 h 193"/>
                <a:gd name="T66" fmla="*/ 13 w 305"/>
                <a:gd name="T67" fmla="*/ 169 h 193"/>
                <a:gd name="T68" fmla="*/ 22 w 305"/>
                <a:gd name="T69" fmla="*/ 175 h 193"/>
                <a:gd name="T70" fmla="*/ 19 w 305"/>
                <a:gd name="T71" fmla="*/ 182 h 193"/>
                <a:gd name="T72" fmla="*/ 24 w 305"/>
                <a:gd name="T73" fmla="*/ 185 h 193"/>
                <a:gd name="T74" fmla="*/ 47 w 305"/>
                <a:gd name="T75" fmla="*/ 175 h 193"/>
                <a:gd name="T76" fmla="*/ 74 w 305"/>
                <a:gd name="T77" fmla="*/ 167 h 193"/>
                <a:gd name="T78" fmla="*/ 106 w 305"/>
                <a:gd name="T79" fmla="*/ 166 h 193"/>
                <a:gd name="T80" fmla="*/ 131 w 305"/>
                <a:gd name="T81" fmla="*/ 166 h 193"/>
                <a:gd name="T82" fmla="*/ 143 w 305"/>
                <a:gd name="T83" fmla="*/ 168 h 193"/>
                <a:gd name="T84" fmla="*/ 159 w 305"/>
                <a:gd name="T85" fmla="*/ 169 h 193"/>
                <a:gd name="T86" fmla="*/ 171 w 305"/>
                <a:gd name="T87" fmla="*/ 168 h 193"/>
                <a:gd name="T88" fmla="*/ 187 w 305"/>
                <a:gd name="T89" fmla="*/ 165 h 193"/>
                <a:gd name="T90" fmla="*/ 195 w 305"/>
                <a:gd name="T91" fmla="*/ 164 h 193"/>
                <a:gd name="T92" fmla="*/ 211 w 305"/>
                <a:gd name="T93" fmla="*/ 162 h 193"/>
                <a:gd name="T94" fmla="*/ 220 w 305"/>
                <a:gd name="T95" fmla="*/ 164 h 193"/>
                <a:gd name="T96" fmla="*/ 227 w 305"/>
                <a:gd name="T97" fmla="*/ 163 h 193"/>
                <a:gd name="T98" fmla="*/ 248 w 305"/>
                <a:gd name="T99" fmla="*/ 164 h 193"/>
                <a:gd name="T100" fmla="*/ 255 w 305"/>
                <a:gd name="T101" fmla="*/ 159 h 193"/>
                <a:gd name="T102" fmla="*/ 255 w 305"/>
                <a:gd name="T103" fmla="*/ 156 h 193"/>
                <a:gd name="T104" fmla="*/ 257 w 305"/>
                <a:gd name="T105" fmla="*/ 141 h 193"/>
                <a:gd name="T106" fmla="*/ 260 w 305"/>
                <a:gd name="T107" fmla="*/ 137 h 193"/>
                <a:gd name="T108" fmla="*/ 268 w 305"/>
                <a:gd name="T109" fmla="*/ 136 h 193"/>
                <a:gd name="T110" fmla="*/ 283 w 305"/>
                <a:gd name="T111" fmla="*/ 126 h 193"/>
                <a:gd name="T112" fmla="*/ 277 w 305"/>
                <a:gd name="T113" fmla="*/ 116 h 193"/>
                <a:gd name="T114" fmla="*/ 272 w 305"/>
                <a:gd name="T115" fmla="*/ 106 h 193"/>
                <a:gd name="T116" fmla="*/ 263 w 305"/>
                <a:gd name="T117" fmla="*/ 101 h 193"/>
                <a:gd name="T118" fmla="*/ 278 w 305"/>
                <a:gd name="T119" fmla="*/ 91 h 193"/>
                <a:gd name="T120" fmla="*/ 294 w 305"/>
                <a:gd name="T121" fmla="*/ 89 h 193"/>
                <a:gd name="T122" fmla="*/ 305 w 305"/>
                <a:gd name="T123" fmla="*/ 8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5" h="193">
                  <a:moveTo>
                    <a:pt x="304" y="77"/>
                  </a:moveTo>
                  <a:cubicBezTo>
                    <a:pt x="304" y="77"/>
                    <a:pt x="304" y="77"/>
                    <a:pt x="300" y="77"/>
                  </a:cubicBezTo>
                  <a:cubicBezTo>
                    <a:pt x="300" y="77"/>
                    <a:pt x="300" y="77"/>
                    <a:pt x="300" y="77"/>
                  </a:cubicBezTo>
                  <a:cubicBezTo>
                    <a:pt x="300" y="77"/>
                    <a:pt x="300" y="74"/>
                    <a:pt x="296" y="74"/>
                  </a:cubicBezTo>
                  <a:cubicBezTo>
                    <a:pt x="296" y="74"/>
                    <a:pt x="291" y="71"/>
                    <a:pt x="295" y="71"/>
                  </a:cubicBezTo>
                  <a:cubicBezTo>
                    <a:pt x="299" y="70"/>
                    <a:pt x="291" y="68"/>
                    <a:pt x="291" y="68"/>
                  </a:cubicBezTo>
                  <a:cubicBezTo>
                    <a:pt x="287" y="68"/>
                    <a:pt x="282" y="65"/>
                    <a:pt x="279" y="69"/>
                  </a:cubicBezTo>
                  <a:cubicBezTo>
                    <a:pt x="275" y="70"/>
                    <a:pt x="271" y="71"/>
                    <a:pt x="270" y="67"/>
                  </a:cubicBezTo>
                  <a:cubicBezTo>
                    <a:pt x="270" y="64"/>
                    <a:pt x="274" y="63"/>
                    <a:pt x="269" y="60"/>
                  </a:cubicBezTo>
                  <a:cubicBezTo>
                    <a:pt x="269" y="57"/>
                    <a:pt x="265" y="57"/>
                    <a:pt x="261" y="58"/>
                  </a:cubicBezTo>
                  <a:cubicBezTo>
                    <a:pt x="257" y="58"/>
                    <a:pt x="253" y="59"/>
                    <a:pt x="252" y="55"/>
                  </a:cubicBezTo>
                  <a:cubicBezTo>
                    <a:pt x="248" y="56"/>
                    <a:pt x="248" y="52"/>
                    <a:pt x="247" y="49"/>
                  </a:cubicBezTo>
                  <a:cubicBezTo>
                    <a:pt x="243" y="49"/>
                    <a:pt x="243" y="49"/>
                    <a:pt x="243" y="49"/>
                  </a:cubicBezTo>
                  <a:cubicBezTo>
                    <a:pt x="239" y="46"/>
                    <a:pt x="239" y="46"/>
                    <a:pt x="242" y="42"/>
                  </a:cubicBezTo>
                  <a:cubicBezTo>
                    <a:pt x="242" y="42"/>
                    <a:pt x="238" y="43"/>
                    <a:pt x="234" y="40"/>
                  </a:cubicBezTo>
                  <a:cubicBezTo>
                    <a:pt x="234" y="40"/>
                    <a:pt x="234" y="40"/>
                    <a:pt x="230" y="37"/>
                  </a:cubicBezTo>
                  <a:cubicBezTo>
                    <a:pt x="226" y="38"/>
                    <a:pt x="226" y="38"/>
                    <a:pt x="226" y="38"/>
                  </a:cubicBezTo>
                  <a:cubicBezTo>
                    <a:pt x="229" y="33"/>
                    <a:pt x="229" y="33"/>
                    <a:pt x="229" y="33"/>
                  </a:cubicBezTo>
                  <a:cubicBezTo>
                    <a:pt x="225" y="34"/>
                    <a:pt x="225" y="34"/>
                    <a:pt x="225" y="34"/>
                  </a:cubicBezTo>
                  <a:cubicBezTo>
                    <a:pt x="229" y="30"/>
                    <a:pt x="229" y="33"/>
                    <a:pt x="229" y="30"/>
                  </a:cubicBezTo>
                  <a:cubicBezTo>
                    <a:pt x="232" y="29"/>
                    <a:pt x="229" y="30"/>
                    <a:pt x="229" y="30"/>
                  </a:cubicBezTo>
                  <a:cubicBezTo>
                    <a:pt x="228" y="26"/>
                    <a:pt x="232" y="29"/>
                    <a:pt x="232" y="26"/>
                  </a:cubicBezTo>
                  <a:cubicBezTo>
                    <a:pt x="228" y="23"/>
                    <a:pt x="228" y="23"/>
                    <a:pt x="228" y="23"/>
                  </a:cubicBezTo>
                  <a:cubicBezTo>
                    <a:pt x="223" y="20"/>
                    <a:pt x="223" y="20"/>
                    <a:pt x="223" y="20"/>
                  </a:cubicBezTo>
                  <a:cubicBezTo>
                    <a:pt x="223" y="16"/>
                    <a:pt x="226" y="16"/>
                    <a:pt x="226" y="16"/>
                  </a:cubicBezTo>
                  <a:cubicBezTo>
                    <a:pt x="226" y="16"/>
                    <a:pt x="223" y="16"/>
                    <a:pt x="222" y="13"/>
                  </a:cubicBezTo>
                  <a:cubicBezTo>
                    <a:pt x="222" y="13"/>
                    <a:pt x="222" y="13"/>
                    <a:pt x="222" y="13"/>
                  </a:cubicBezTo>
                  <a:cubicBezTo>
                    <a:pt x="222" y="13"/>
                    <a:pt x="225" y="9"/>
                    <a:pt x="221" y="9"/>
                  </a:cubicBezTo>
                  <a:cubicBezTo>
                    <a:pt x="218" y="10"/>
                    <a:pt x="218" y="10"/>
                    <a:pt x="218" y="10"/>
                  </a:cubicBezTo>
                  <a:cubicBezTo>
                    <a:pt x="213" y="7"/>
                    <a:pt x="213" y="7"/>
                    <a:pt x="209" y="7"/>
                  </a:cubicBezTo>
                  <a:cubicBezTo>
                    <a:pt x="209" y="4"/>
                    <a:pt x="200" y="2"/>
                    <a:pt x="196" y="2"/>
                  </a:cubicBezTo>
                  <a:cubicBezTo>
                    <a:pt x="192" y="3"/>
                    <a:pt x="192" y="3"/>
                    <a:pt x="188" y="3"/>
                  </a:cubicBezTo>
                  <a:cubicBezTo>
                    <a:pt x="184" y="4"/>
                    <a:pt x="185" y="7"/>
                    <a:pt x="185" y="7"/>
                  </a:cubicBezTo>
                  <a:cubicBezTo>
                    <a:pt x="181" y="8"/>
                    <a:pt x="181" y="8"/>
                    <a:pt x="181" y="8"/>
                  </a:cubicBezTo>
                  <a:cubicBezTo>
                    <a:pt x="181" y="8"/>
                    <a:pt x="181" y="8"/>
                    <a:pt x="177" y="9"/>
                  </a:cubicBezTo>
                  <a:cubicBezTo>
                    <a:pt x="177" y="12"/>
                    <a:pt x="177" y="12"/>
                    <a:pt x="173" y="13"/>
                  </a:cubicBezTo>
                  <a:cubicBezTo>
                    <a:pt x="173" y="9"/>
                    <a:pt x="169" y="10"/>
                    <a:pt x="168" y="6"/>
                  </a:cubicBezTo>
                  <a:cubicBezTo>
                    <a:pt x="172" y="6"/>
                    <a:pt x="168" y="6"/>
                    <a:pt x="172" y="6"/>
                  </a:cubicBezTo>
                  <a:cubicBezTo>
                    <a:pt x="172" y="6"/>
                    <a:pt x="172" y="6"/>
                    <a:pt x="172" y="6"/>
                  </a:cubicBezTo>
                  <a:cubicBezTo>
                    <a:pt x="172" y="2"/>
                    <a:pt x="159" y="0"/>
                    <a:pt x="159" y="0"/>
                  </a:cubicBezTo>
                  <a:cubicBezTo>
                    <a:pt x="155" y="1"/>
                    <a:pt x="156" y="4"/>
                    <a:pt x="152" y="5"/>
                  </a:cubicBezTo>
                  <a:cubicBezTo>
                    <a:pt x="148" y="5"/>
                    <a:pt x="148" y="5"/>
                    <a:pt x="147" y="2"/>
                  </a:cubicBezTo>
                  <a:cubicBezTo>
                    <a:pt x="144" y="3"/>
                    <a:pt x="135" y="0"/>
                    <a:pt x="136" y="4"/>
                  </a:cubicBezTo>
                  <a:cubicBezTo>
                    <a:pt x="136" y="4"/>
                    <a:pt x="127" y="1"/>
                    <a:pt x="123" y="2"/>
                  </a:cubicBezTo>
                  <a:cubicBezTo>
                    <a:pt x="123" y="2"/>
                    <a:pt x="123" y="2"/>
                    <a:pt x="120" y="6"/>
                  </a:cubicBezTo>
                  <a:cubicBezTo>
                    <a:pt x="120" y="6"/>
                    <a:pt x="120" y="6"/>
                    <a:pt x="120" y="6"/>
                  </a:cubicBezTo>
                  <a:cubicBezTo>
                    <a:pt x="116" y="7"/>
                    <a:pt x="120" y="9"/>
                    <a:pt x="116" y="10"/>
                  </a:cubicBezTo>
                  <a:cubicBezTo>
                    <a:pt x="112" y="11"/>
                    <a:pt x="112" y="11"/>
                    <a:pt x="113" y="14"/>
                  </a:cubicBezTo>
                  <a:cubicBezTo>
                    <a:pt x="113" y="18"/>
                    <a:pt x="113" y="18"/>
                    <a:pt x="113" y="18"/>
                  </a:cubicBezTo>
                  <a:cubicBezTo>
                    <a:pt x="109" y="18"/>
                    <a:pt x="105" y="15"/>
                    <a:pt x="105" y="19"/>
                  </a:cubicBezTo>
                  <a:cubicBezTo>
                    <a:pt x="105" y="19"/>
                    <a:pt x="101" y="19"/>
                    <a:pt x="101" y="16"/>
                  </a:cubicBezTo>
                  <a:cubicBezTo>
                    <a:pt x="97" y="16"/>
                    <a:pt x="97" y="16"/>
                    <a:pt x="93" y="21"/>
                  </a:cubicBezTo>
                  <a:cubicBezTo>
                    <a:pt x="93" y="21"/>
                    <a:pt x="93" y="21"/>
                    <a:pt x="90" y="25"/>
                  </a:cubicBezTo>
                  <a:cubicBezTo>
                    <a:pt x="86" y="25"/>
                    <a:pt x="82" y="22"/>
                    <a:pt x="82" y="26"/>
                  </a:cubicBezTo>
                  <a:cubicBezTo>
                    <a:pt x="87" y="29"/>
                    <a:pt x="83" y="29"/>
                    <a:pt x="83" y="33"/>
                  </a:cubicBezTo>
                  <a:cubicBezTo>
                    <a:pt x="83" y="33"/>
                    <a:pt x="83" y="33"/>
                    <a:pt x="83" y="33"/>
                  </a:cubicBezTo>
                  <a:cubicBezTo>
                    <a:pt x="84" y="36"/>
                    <a:pt x="84" y="36"/>
                    <a:pt x="84" y="36"/>
                  </a:cubicBezTo>
                  <a:cubicBezTo>
                    <a:pt x="80" y="40"/>
                    <a:pt x="88" y="39"/>
                    <a:pt x="92" y="39"/>
                  </a:cubicBezTo>
                  <a:cubicBezTo>
                    <a:pt x="96" y="38"/>
                    <a:pt x="89" y="43"/>
                    <a:pt x="89" y="43"/>
                  </a:cubicBezTo>
                  <a:cubicBezTo>
                    <a:pt x="89" y="46"/>
                    <a:pt x="89" y="46"/>
                    <a:pt x="85" y="47"/>
                  </a:cubicBezTo>
                  <a:cubicBezTo>
                    <a:pt x="85" y="43"/>
                    <a:pt x="81" y="48"/>
                    <a:pt x="81" y="48"/>
                  </a:cubicBezTo>
                  <a:cubicBezTo>
                    <a:pt x="77" y="45"/>
                    <a:pt x="78" y="52"/>
                    <a:pt x="74" y="52"/>
                  </a:cubicBezTo>
                  <a:cubicBezTo>
                    <a:pt x="74" y="56"/>
                    <a:pt x="70" y="53"/>
                    <a:pt x="70" y="56"/>
                  </a:cubicBezTo>
                  <a:cubicBezTo>
                    <a:pt x="66" y="57"/>
                    <a:pt x="66" y="57"/>
                    <a:pt x="66" y="57"/>
                  </a:cubicBezTo>
                  <a:cubicBezTo>
                    <a:pt x="67" y="60"/>
                    <a:pt x="67" y="60"/>
                    <a:pt x="67" y="60"/>
                  </a:cubicBezTo>
                  <a:cubicBezTo>
                    <a:pt x="63" y="61"/>
                    <a:pt x="63" y="64"/>
                    <a:pt x="63" y="64"/>
                  </a:cubicBezTo>
                  <a:cubicBezTo>
                    <a:pt x="64" y="68"/>
                    <a:pt x="68" y="67"/>
                    <a:pt x="64" y="72"/>
                  </a:cubicBezTo>
                  <a:cubicBezTo>
                    <a:pt x="64" y="72"/>
                    <a:pt x="64" y="72"/>
                    <a:pt x="65" y="75"/>
                  </a:cubicBezTo>
                  <a:cubicBezTo>
                    <a:pt x="65" y="75"/>
                    <a:pt x="61" y="76"/>
                    <a:pt x="61" y="79"/>
                  </a:cubicBezTo>
                  <a:cubicBezTo>
                    <a:pt x="65" y="79"/>
                    <a:pt x="65" y="79"/>
                    <a:pt x="65" y="79"/>
                  </a:cubicBezTo>
                  <a:cubicBezTo>
                    <a:pt x="69" y="78"/>
                    <a:pt x="70" y="82"/>
                    <a:pt x="70" y="85"/>
                  </a:cubicBezTo>
                  <a:cubicBezTo>
                    <a:pt x="70" y="85"/>
                    <a:pt x="62" y="86"/>
                    <a:pt x="62" y="83"/>
                  </a:cubicBezTo>
                  <a:cubicBezTo>
                    <a:pt x="62" y="86"/>
                    <a:pt x="62" y="83"/>
                    <a:pt x="62" y="83"/>
                  </a:cubicBezTo>
                  <a:cubicBezTo>
                    <a:pt x="62" y="83"/>
                    <a:pt x="62" y="83"/>
                    <a:pt x="66" y="82"/>
                  </a:cubicBezTo>
                  <a:cubicBezTo>
                    <a:pt x="62" y="83"/>
                    <a:pt x="61" y="79"/>
                    <a:pt x="61" y="79"/>
                  </a:cubicBezTo>
                  <a:cubicBezTo>
                    <a:pt x="57" y="80"/>
                    <a:pt x="58" y="83"/>
                    <a:pt x="58" y="83"/>
                  </a:cubicBezTo>
                  <a:cubicBezTo>
                    <a:pt x="54" y="84"/>
                    <a:pt x="54" y="84"/>
                    <a:pt x="54" y="84"/>
                  </a:cubicBezTo>
                  <a:cubicBezTo>
                    <a:pt x="54" y="84"/>
                    <a:pt x="50" y="84"/>
                    <a:pt x="50" y="88"/>
                  </a:cubicBezTo>
                  <a:cubicBezTo>
                    <a:pt x="46" y="89"/>
                    <a:pt x="46" y="85"/>
                    <a:pt x="43" y="89"/>
                  </a:cubicBezTo>
                  <a:cubicBezTo>
                    <a:pt x="39" y="90"/>
                    <a:pt x="44" y="96"/>
                    <a:pt x="40" y="97"/>
                  </a:cubicBezTo>
                  <a:cubicBezTo>
                    <a:pt x="40" y="97"/>
                    <a:pt x="35" y="94"/>
                    <a:pt x="36" y="97"/>
                  </a:cubicBezTo>
                  <a:cubicBezTo>
                    <a:pt x="32" y="98"/>
                    <a:pt x="32" y="98"/>
                    <a:pt x="32" y="98"/>
                  </a:cubicBezTo>
                  <a:cubicBezTo>
                    <a:pt x="28" y="102"/>
                    <a:pt x="24" y="103"/>
                    <a:pt x="24" y="99"/>
                  </a:cubicBezTo>
                  <a:cubicBezTo>
                    <a:pt x="24" y="99"/>
                    <a:pt x="24" y="99"/>
                    <a:pt x="20" y="100"/>
                  </a:cubicBezTo>
                  <a:cubicBezTo>
                    <a:pt x="16" y="100"/>
                    <a:pt x="16" y="100"/>
                    <a:pt x="16" y="100"/>
                  </a:cubicBezTo>
                  <a:cubicBezTo>
                    <a:pt x="12" y="101"/>
                    <a:pt x="12" y="101"/>
                    <a:pt x="12" y="101"/>
                  </a:cubicBezTo>
                  <a:cubicBezTo>
                    <a:pt x="8" y="101"/>
                    <a:pt x="4" y="102"/>
                    <a:pt x="4" y="102"/>
                  </a:cubicBezTo>
                  <a:cubicBezTo>
                    <a:pt x="0" y="102"/>
                    <a:pt x="0" y="102"/>
                    <a:pt x="0" y="102"/>
                  </a:cubicBezTo>
                  <a:cubicBezTo>
                    <a:pt x="0" y="106"/>
                    <a:pt x="0" y="106"/>
                    <a:pt x="5" y="109"/>
                  </a:cubicBezTo>
                  <a:cubicBezTo>
                    <a:pt x="5" y="112"/>
                    <a:pt x="5" y="112"/>
                    <a:pt x="6" y="116"/>
                  </a:cubicBezTo>
                  <a:cubicBezTo>
                    <a:pt x="10" y="119"/>
                    <a:pt x="10" y="119"/>
                    <a:pt x="11" y="122"/>
                  </a:cubicBezTo>
                  <a:cubicBezTo>
                    <a:pt x="15" y="122"/>
                    <a:pt x="15" y="125"/>
                    <a:pt x="15" y="125"/>
                  </a:cubicBezTo>
                  <a:cubicBezTo>
                    <a:pt x="20" y="128"/>
                    <a:pt x="20" y="128"/>
                    <a:pt x="20" y="132"/>
                  </a:cubicBezTo>
                  <a:cubicBezTo>
                    <a:pt x="21" y="135"/>
                    <a:pt x="21" y="135"/>
                    <a:pt x="21" y="135"/>
                  </a:cubicBezTo>
                  <a:cubicBezTo>
                    <a:pt x="21" y="139"/>
                    <a:pt x="26" y="142"/>
                    <a:pt x="22" y="146"/>
                  </a:cubicBezTo>
                  <a:cubicBezTo>
                    <a:pt x="19" y="150"/>
                    <a:pt x="19" y="150"/>
                    <a:pt x="19" y="150"/>
                  </a:cubicBezTo>
                  <a:cubicBezTo>
                    <a:pt x="15" y="151"/>
                    <a:pt x="11" y="151"/>
                    <a:pt x="11" y="155"/>
                  </a:cubicBezTo>
                  <a:cubicBezTo>
                    <a:pt x="7" y="155"/>
                    <a:pt x="4" y="159"/>
                    <a:pt x="5" y="163"/>
                  </a:cubicBezTo>
                  <a:cubicBezTo>
                    <a:pt x="5" y="166"/>
                    <a:pt x="5" y="166"/>
                    <a:pt x="5" y="166"/>
                  </a:cubicBezTo>
                  <a:cubicBezTo>
                    <a:pt x="9" y="166"/>
                    <a:pt x="9" y="166"/>
                    <a:pt x="9" y="166"/>
                  </a:cubicBezTo>
                  <a:cubicBezTo>
                    <a:pt x="9" y="166"/>
                    <a:pt x="9" y="166"/>
                    <a:pt x="13" y="169"/>
                  </a:cubicBezTo>
                  <a:cubicBezTo>
                    <a:pt x="13" y="169"/>
                    <a:pt x="13" y="169"/>
                    <a:pt x="13" y="169"/>
                  </a:cubicBezTo>
                  <a:cubicBezTo>
                    <a:pt x="17" y="168"/>
                    <a:pt x="13" y="169"/>
                    <a:pt x="17" y="168"/>
                  </a:cubicBezTo>
                  <a:cubicBezTo>
                    <a:pt x="17" y="168"/>
                    <a:pt x="17" y="168"/>
                    <a:pt x="17" y="168"/>
                  </a:cubicBezTo>
                  <a:cubicBezTo>
                    <a:pt x="22" y="171"/>
                    <a:pt x="22" y="171"/>
                    <a:pt x="22" y="175"/>
                  </a:cubicBezTo>
                  <a:cubicBezTo>
                    <a:pt x="22" y="175"/>
                    <a:pt x="22" y="175"/>
                    <a:pt x="23" y="178"/>
                  </a:cubicBezTo>
                  <a:cubicBezTo>
                    <a:pt x="23" y="178"/>
                    <a:pt x="23" y="178"/>
                    <a:pt x="23" y="182"/>
                  </a:cubicBezTo>
                  <a:cubicBezTo>
                    <a:pt x="19" y="182"/>
                    <a:pt x="19" y="182"/>
                    <a:pt x="19" y="182"/>
                  </a:cubicBezTo>
                  <a:cubicBezTo>
                    <a:pt x="20" y="186"/>
                    <a:pt x="20" y="186"/>
                    <a:pt x="20" y="186"/>
                  </a:cubicBezTo>
                  <a:cubicBezTo>
                    <a:pt x="20" y="186"/>
                    <a:pt x="21" y="193"/>
                    <a:pt x="24" y="189"/>
                  </a:cubicBezTo>
                  <a:cubicBezTo>
                    <a:pt x="24" y="189"/>
                    <a:pt x="24" y="189"/>
                    <a:pt x="24" y="185"/>
                  </a:cubicBezTo>
                  <a:cubicBezTo>
                    <a:pt x="27" y="181"/>
                    <a:pt x="32" y="188"/>
                    <a:pt x="36" y="187"/>
                  </a:cubicBezTo>
                  <a:cubicBezTo>
                    <a:pt x="40" y="183"/>
                    <a:pt x="40" y="183"/>
                    <a:pt x="43" y="179"/>
                  </a:cubicBezTo>
                  <a:cubicBezTo>
                    <a:pt x="43" y="179"/>
                    <a:pt x="43" y="175"/>
                    <a:pt x="47" y="175"/>
                  </a:cubicBezTo>
                  <a:cubicBezTo>
                    <a:pt x="46" y="171"/>
                    <a:pt x="50" y="171"/>
                    <a:pt x="54" y="170"/>
                  </a:cubicBezTo>
                  <a:cubicBezTo>
                    <a:pt x="58" y="170"/>
                    <a:pt x="62" y="169"/>
                    <a:pt x="62" y="169"/>
                  </a:cubicBezTo>
                  <a:cubicBezTo>
                    <a:pt x="66" y="168"/>
                    <a:pt x="70" y="168"/>
                    <a:pt x="74" y="167"/>
                  </a:cubicBezTo>
                  <a:cubicBezTo>
                    <a:pt x="78" y="167"/>
                    <a:pt x="82" y="166"/>
                    <a:pt x="82" y="166"/>
                  </a:cubicBezTo>
                  <a:cubicBezTo>
                    <a:pt x="90" y="165"/>
                    <a:pt x="94" y="164"/>
                    <a:pt x="98" y="164"/>
                  </a:cubicBezTo>
                  <a:cubicBezTo>
                    <a:pt x="102" y="163"/>
                    <a:pt x="102" y="163"/>
                    <a:pt x="106" y="166"/>
                  </a:cubicBezTo>
                  <a:cubicBezTo>
                    <a:pt x="106" y="166"/>
                    <a:pt x="110" y="166"/>
                    <a:pt x="114" y="165"/>
                  </a:cubicBezTo>
                  <a:cubicBezTo>
                    <a:pt x="114" y="165"/>
                    <a:pt x="114" y="165"/>
                    <a:pt x="118" y="165"/>
                  </a:cubicBezTo>
                  <a:cubicBezTo>
                    <a:pt x="122" y="164"/>
                    <a:pt x="127" y="167"/>
                    <a:pt x="131" y="166"/>
                  </a:cubicBezTo>
                  <a:cubicBezTo>
                    <a:pt x="131" y="166"/>
                    <a:pt x="135" y="166"/>
                    <a:pt x="139" y="165"/>
                  </a:cubicBezTo>
                  <a:cubicBezTo>
                    <a:pt x="139" y="165"/>
                    <a:pt x="143" y="165"/>
                    <a:pt x="143" y="168"/>
                  </a:cubicBezTo>
                  <a:cubicBezTo>
                    <a:pt x="143" y="168"/>
                    <a:pt x="143" y="168"/>
                    <a:pt x="143" y="168"/>
                  </a:cubicBezTo>
                  <a:cubicBezTo>
                    <a:pt x="148" y="171"/>
                    <a:pt x="148" y="171"/>
                    <a:pt x="152" y="171"/>
                  </a:cubicBezTo>
                  <a:cubicBezTo>
                    <a:pt x="151" y="167"/>
                    <a:pt x="151" y="167"/>
                    <a:pt x="155" y="167"/>
                  </a:cubicBezTo>
                  <a:cubicBezTo>
                    <a:pt x="159" y="169"/>
                    <a:pt x="159" y="169"/>
                    <a:pt x="159" y="169"/>
                  </a:cubicBezTo>
                  <a:cubicBezTo>
                    <a:pt x="160" y="173"/>
                    <a:pt x="160" y="173"/>
                    <a:pt x="160" y="173"/>
                  </a:cubicBezTo>
                  <a:cubicBezTo>
                    <a:pt x="164" y="172"/>
                    <a:pt x="163" y="169"/>
                    <a:pt x="163" y="169"/>
                  </a:cubicBezTo>
                  <a:cubicBezTo>
                    <a:pt x="163" y="165"/>
                    <a:pt x="167" y="168"/>
                    <a:pt x="171" y="168"/>
                  </a:cubicBezTo>
                  <a:cubicBezTo>
                    <a:pt x="175" y="167"/>
                    <a:pt x="174" y="160"/>
                    <a:pt x="179" y="163"/>
                  </a:cubicBezTo>
                  <a:cubicBezTo>
                    <a:pt x="179" y="167"/>
                    <a:pt x="179" y="167"/>
                    <a:pt x="183" y="166"/>
                  </a:cubicBezTo>
                  <a:cubicBezTo>
                    <a:pt x="187" y="165"/>
                    <a:pt x="187" y="165"/>
                    <a:pt x="187" y="165"/>
                  </a:cubicBezTo>
                  <a:cubicBezTo>
                    <a:pt x="191" y="165"/>
                    <a:pt x="192" y="168"/>
                    <a:pt x="192" y="168"/>
                  </a:cubicBezTo>
                  <a:cubicBezTo>
                    <a:pt x="196" y="168"/>
                    <a:pt x="196" y="168"/>
                    <a:pt x="196" y="168"/>
                  </a:cubicBezTo>
                  <a:cubicBezTo>
                    <a:pt x="196" y="168"/>
                    <a:pt x="196" y="168"/>
                    <a:pt x="195" y="164"/>
                  </a:cubicBezTo>
                  <a:cubicBezTo>
                    <a:pt x="199" y="164"/>
                    <a:pt x="199" y="164"/>
                    <a:pt x="203" y="163"/>
                  </a:cubicBezTo>
                  <a:cubicBezTo>
                    <a:pt x="203" y="163"/>
                    <a:pt x="203" y="160"/>
                    <a:pt x="207" y="159"/>
                  </a:cubicBezTo>
                  <a:cubicBezTo>
                    <a:pt x="207" y="159"/>
                    <a:pt x="207" y="163"/>
                    <a:pt x="211" y="162"/>
                  </a:cubicBezTo>
                  <a:cubicBezTo>
                    <a:pt x="211" y="162"/>
                    <a:pt x="212" y="166"/>
                    <a:pt x="216" y="169"/>
                  </a:cubicBezTo>
                  <a:cubicBezTo>
                    <a:pt x="220" y="168"/>
                    <a:pt x="220" y="168"/>
                    <a:pt x="220" y="168"/>
                  </a:cubicBezTo>
                  <a:cubicBezTo>
                    <a:pt x="220" y="164"/>
                    <a:pt x="220" y="164"/>
                    <a:pt x="220" y="164"/>
                  </a:cubicBezTo>
                  <a:cubicBezTo>
                    <a:pt x="223" y="164"/>
                    <a:pt x="223" y="164"/>
                    <a:pt x="223" y="164"/>
                  </a:cubicBezTo>
                  <a:cubicBezTo>
                    <a:pt x="223" y="164"/>
                    <a:pt x="223" y="164"/>
                    <a:pt x="223" y="164"/>
                  </a:cubicBezTo>
                  <a:cubicBezTo>
                    <a:pt x="227" y="163"/>
                    <a:pt x="227" y="163"/>
                    <a:pt x="227" y="163"/>
                  </a:cubicBezTo>
                  <a:cubicBezTo>
                    <a:pt x="228" y="167"/>
                    <a:pt x="235" y="162"/>
                    <a:pt x="239" y="162"/>
                  </a:cubicBezTo>
                  <a:cubicBezTo>
                    <a:pt x="243" y="161"/>
                    <a:pt x="243" y="161"/>
                    <a:pt x="243" y="161"/>
                  </a:cubicBezTo>
                  <a:cubicBezTo>
                    <a:pt x="243" y="161"/>
                    <a:pt x="247" y="160"/>
                    <a:pt x="248" y="164"/>
                  </a:cubicBezTo>
                  <a:cubicBezTo>
                    <a:pt x="248" y="164"/>
                    <a:pt x="248" y="167"/>
                    <a:pt x="252" y="167"/>
                  </a:cubicBezTo>
                  <a:cubicBezTo>
                    <a:pt x="256" y="166"/>
                    <a:pt x="256" y="166"/>
                    <a:pt x="256" y="166"/>
                  </a:cubicBezTo>
                  <a:cubicBezTo>
                    <a:pt x="256" y="166"/>
                    <a:pt x="260" y="162"/>
                    <a:pt x="255" y="159"/>
                  </a:cubicBezTo>
                  <a:cubicBezTo>
                    <a:pt x="255" y="159"/>
                    <a:pt x="255" y="159"/>
                    <a:pt x="255" y="159"/>
                  </a:cubicBezTo>
                  <a:cubicBezTo>
                    <a:pt x="255" y="156"/>
                    <a:pt x="255" y="156"/>
                    <a:pt x="255" y="156"/>
                  </a:cubicBezTo>
                  <a:cubicBezTo>
                    <a:pt x="255" y="156"/>
                    <a:pt x="255" y="156"/>
                    <a:pt x="255" y="156"/>
                  </a:cubicBezTo>
                  <a:cubicBezTo>
                    <a:pt x="251" y="156"/>
                    <a:pt x="254" y="149"/>
                    <a:pt x="254" y="149"/>
                  </a:cubicBezTo>
                  <a:cubicBezTo>
                    <a:pt x="257" y="145"/>
                    <a:pt x="257" y="145"/>
                    <a:pt x="257" y="145"/>
                  </a:cubicBezTo>
                  <a:cubicBezTo>
                    <a:pt x="257" y="141"/>
                    <a:pt x="257" y="141"/>
                    <a:pt x="257" y="141"/>
                  </a:cubicBezTo>
                  <a:cubicBezTo>
                    <a:pt x="261" y="140"/>
                    <a:pt x="261" y="140"/>
                    <a:pt x="261" y="140"/>
                  </a:cubicBezTo>
                  <a:cubicBezTo>
                    <a:pt x="260" y="137"/>
                    <a:pt x="260" y="137"/>
                    <a:pt x="260" y="137"/>
                  </a:cubicBezTo>
                  <a:cubicBezTo>
                    <a:pt x="260" y="137"/>
                    <a:pt x="260" y="137"/>
                    <a:pt x="260" y="137"/>
                  </a:cubicBezTo>
                  <a:cubicBezTo>
                    <a:pt x="264" y="136"/>
                    <a:pt x="260" y="137"/>
                    <a:pt x="260" y="137"/>
                  </a:cubicBezTo>
                  <a:cubicBezTo>
                    <a:pt x="260" y="133"/>
                    <a:pt x="264" y="133"/>
                    <a:pt x="264" y="133"/>
                  </a:cubicBezTo>
                  <a:cubicBezTo>
                    <a:pt x="268" y="136"/>
                    <a:pt x="268" y="136"/>
                    <a:pt x="268" y="136"/>
                  </a:cubicBezTo>
                  <a:cubicBezTo>
                    <a:pt x="272" y="135"/>
                    <a:pt x="272" y="135"/>
                    <a:pt x="272" y="132"/>
                  </a:cubicBezTo>
                  <a:cubicBezTo>
                    <a:pt x="276" y="131"/>
                    <a:pt x="283" y="130"/>
                    <a:pt x="287" y="129"/>
                  </a:cubicBezTo>
                  <a:cubicBezTo>
                    <a:pt x="287" y="129"/>
                    <a:pt x="283" y="130"/>
                    <a:pt x="283" y="126"/>
                  </a:cubicBezTo>
                  <a:cubicBezTo>
                    <a:pt x="283" y="126"/>
                    <a:pt x="283" y="126"/>
                    <a:pt x="283" y="126"/>
                  </a:cubicBezTo>
                  <a:cubicBezTo>
                    <a:pt x="278" y="124"/>
                    <a:pt x="282" y="123"/>
                    <a:pt x="282" y="119"/>
                  </a:cubicBezTo>
                  <a:cubicBezTo>
                    <a:pt x="278" y="120"/>
                    <a:pt x="277" y="116"/>
                    <a:pt x="277" y="116"/>
                  </a:cubicBezTo>
                  <a:cubicBezTo>
                    <a:pt x="277" y="116"/>
                    <a:pt x="277" y="116"/>
                    <a:pt x="277" y="116"/>
                  </a:cubicBezTo>
                  <a:cubicBezTo>
                    <a:pt x="277" y="113"/>
                    <a:pt x="273" y="114"/>
                    <a:pt x="272" y="110"/>
                  </a:cubicBezTo>
                  <a:cubicBezTo>
                    <a:pt x="276" y="109"/>
                    <a:pt x="276" y="106"/>
                    <a:pt x="272" y="106"/>
                  </a:cubicBezTo>
                  <a:cubicBezTo>
                    <a:pt x="271" y="103"/>
                    <a:pt x="271" y="103"/>
                    <a:pt x="267" y="104"/>
                  </a:cubicBezTo>
                  <a:cubicBezTo>
                    <a:pt x="267" y="104"/>
                    <a:pt x="267" y="100"/>
                    <a:pt x="263" y="101"/>
                  </a:cubicBezTo>
                  <a:cubicBezTo>
                    <a:pt x="263" y="101"/>
                    <a:pt x="263" y="101"/>
                    <a:pt x="263" y="101"/>
                  </a:cubicBezTo>
                  <a:cubicBezTo>
                    <a:pt x="262" y="97"/>
                    <a:pt x="262" y="97"/>
                    <a:pt x="262" y="97"/>
                  </a:cubicBezTo>
                  <a:cubicBezTo>
                    <a:pt x="266" y="93"/>
                    <a:pt x="262" y="94"/>
                    <a:pt x="270" y="92"/>
                  </a:cubicBezTo>
                  <a:cubicBezTo>
                    <a:pt x="274" y="92"/>
                    <a:pt x="274" y="92"/>
                    <a:pt x="278" y="91"/>
                  </a:cubicBezTo>
                  <a:cubicBezTo>
                    <a:pt x="278" y="95"/>
                    <a:pt x="286" y="94"/>
                    <a:pt x="290" y="93"/>
                  </a:cubicBezTo>
                  <a:cubicBezTo>
                    <a:pt x="290" y="93"/>
                    <a:pt x="290" y="93"/>
                    <a:pt x="294" y="92"/>
                  </a:cubicBezTo>
                  <a:cubicBezTo>
                    <a:pt x="294" y="89"/>
                    <a:pt x="294" y="89"/>
                    <a:pt x="294" y="89"/>
                  </a:cubicBezTo>
                  <a:cubicBezTo>
                    <a:pt x="298" y="88"/>
                    <a:pt x="298" y="88"/>
                    <a:pt x="297" y="85"/>
                  </a:cubicBezTo>
                  <a:cubicBezTo>
                    <a:pt x="297" y="85"/>
                    <a:pt x="297" y="85"/>
                    <a:pt x="297" y="85"/>
                  </a:cubicBezTo>
                  <a:cubicBezTo>
                    <a:pt x="305" y="80"/>
                    <a:pt x="305" y="80"/>
                    <a:pt x="305" y="80"/>
                  </a:cubicBezTo>
                  <a:cubicBezTo>
                    <a:pt x="304" y="77"/>
                    <a:pt x="304" y="77"/>
                    <a:pt x="304" y="77"/>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58" name="Freeform 47"/>
            <p:cNvSpPr>
              <a:spLocks/>
            </p:cNvSpPr>
            <p:nvPr/>
          </p:nvSpPr>
          <p:spPr bwMode="gray">
            <a:xfrm>
              <a:off x="8102600" y="3810000"/>
              <a:ext cx="658813" cy="468313"/>
            </a:xfrm>
            <a:custGeom>
              <a:avLst/>
              <a:gdLst>
                <a:gd name="T0" fmla="*/ 321 w 335"/>
                <a:gd name="T1" fmla="*/ 94 h 186"/>
                <a:gd name="T2" fmla="*/ 302 w 335"/>
                <a:gd name="T3" fmla="*/ 100 h 186"/>
                <a:gd name="T4" fmla="*/ 295 w 335"/>
                <a:gd name="T5" fmla="*/ 105 h 186"/>
                <a:gd name="T6" fmla="*/ 277 w 335"/>
                <a:gd name="T7" fmla="*/ 97 h 186"/>
                <a:gd name="T8" fmla="*/ 271 w 335"/>
                <a:gd name="T9" fmla="*/ 83 h 186"/>
                <a:gd name="T10" fmla="*/ 269 w 335"/>
                <a:gd name="T11" fmla="*/ 69 h 186"/>
                <a:gd name="T12" fmla="*/ 272 w 335"/>
                <a:gd name="T13" fmla="*/ 58 h 186"/>
                <a:gd name="T14" fmla="*/ 257 w 335"/>
                <a:gd name="T15" fmla="*/ 39 h 186"/>
                <a:gd name="T16" fmla="*/ 235 w 335"/>
                <a:gd name="T17" fmla="*/ 25 h 186"/>
                <a:gd name="T18" fmla="*/ 225 w 335"/>
                <a:gd name="T19" fmla="*/ 15 h 186"/>
                <a:gd name="T20" fmla="*/ 220 w 335"/>
                <a:gd name="T21" fmla="*/ 9 h 186"/>
                <a:gd name="T22" fmla="*/ 211 w 335"/>
                <a:gd name="T23" fmla="*/ 3 h 186"/>
                <a:gd name="T24" fmla="*/ 191 w 335"/>
                <a:gd name="T25" fmla="*/ 6 h 186"/>
                <a:gd name="T26" fmla="*/ 161 w 335"/>
                <a:gd name="T27" fmla="*/ 21 h 186"/>
                <a:gd name="T28" fmla="*/ 142 w 335"/>
                <a:gd name="T29" fmla="*/ 27 h 186"/>
                <a:gd name="T30" fmla="*/ 117 w 335"/>
                <a:gd name="T31" fmla="*/ 27 h 186"/>
                <a:gd name="T32" fmla="*/ 105 w 335"/>
                <a:gd name="T33" fmla="*/ 25 h 186"/>
                <a:gd name="T34" fmla="*/ 81 w 335"/>
                <a:gd name="T35" fmla="*/ 29 h 186"/>
                <a:gd name="T36" fmla="*/ 74 w 335"/>
                <a:gd name="T37" fmla="*/ 33 h 186"/>
                <a:gd name="T38" fmla="*/ 62 w 335"/>
                <a:gd name="T39" fmla="*/ 39 h 186"/>
                <a:gd name="T40" fmla="*/ 55 w 335"/>
                <a:gd name="T41" fmla="*/ 47 h 186"/>
                <a:gd name="T42" fmla="*/ 49 w 335"/>
                <a:gd name="T43" fmla="*/ 58 h 186"/>
                <a:gd name="T44" fmla="*/ 43 w 335"/>
                <a:gd name="T45" fmla="*/ 70 h 186"/>
                <a:gd name="T46" fmla="*/ 40 w 335"/>
                <a:gd name="T47" fmla="*/ 78 h 186"/>
                <a:gd name="T48" fmla="*/ 37 w 335"/>
                <a:gd name="T49" fmla="*/ 85 h 186"/>
                <a:gd name="T50" fmla="*/ 30 w 335"/>
                <a:gd name="T51" fmla="*/ 97 h 186"/>
                <a:gd name="T52" fmla="*/ 15 w 335"/>
                <a:gd name="T53" fmla="*/ 106 h 186"/>
                <a:gd name="T54" fmla="*/ 0 w 335"/>
                <a:gd name="T55" fmla="*/ 112 h 186"/>
                <a:gd name="T56" fmla="*/ 22 w 335"/>
                <a:gd name="T57" fmla="*/ 123 h 186"/>
                <a:gd name="T58" fmla="*/ 28 w 335"/>
                <a:gd name="T59" fmla="*/ 136 h 186"/>
                <a:gd name="T60" fmla="*/ 41 w 335"/>
                <a:gd name="T61" fmla="*/ 142 h 186"/>
                <a:gd name="T62" fmla="*/ 46 w 335"/>
                <a:gd name="T63" fmla="*/ 148 h 186"/>
                <a:gd name="T64" fmla="*/ 55 w 335"/>
                <a:gd name="T65" fmla="*/ 157 h 186"/>
                <a:gd name="T66" fmla="*/ 71 w 335"/>
                <a:gd name="T67" fmla="*/ 159 h 186"/>
                <a:gd name="T68" fmla="*/ 87 w 335"/>
                <a:gd name="T69" fmla="*/ 153 h 186"/>
                <a:gd name="T70" fmla="*/ 92 w 335"/>
                <a:gd name="T71" fmla="*/ 159 h 186"/>
                <a:gd name="T72" fmla="*/ 97 w 335"/>
                <a:gd name="T73" fmla="*/ 169 h 186"/>
                <a:gd name="T74" fmla="*/ 110 w 335"/>
                <a:gd name="T75" fmla="*/ 174 h 186"/>
                <a:gd name="T76" fmla="*/ 108 w 335"/>
                <a:gd name="T77" fmla="*/ 185 h 186"/>
                <a:gd name="T78" fmla="*/ 140 w 335"/>
                <a:gd name="T79" fmla="*/ 181 h 186"/>
                <a:gd name="T80" fmla="*/ 176 w 335"/>
                <a:gd name="T81" fmla="*/ 179 h 186"/>
                <a:gd name="T82" fmla="*/ 204 w 335"/>
                <a:gd name="T83" fmla="*/ 179 h 186"/>
                <a:gd name="T84" fmla="*/ 237 w 335"/>
                <a:gd name="T85" fmla="*/ 156 h 186"/>
                <a:gd name="T86" fmla="*/ 257 w 335"/>
                <a:gd name="T87" fmla="*/ 153 h 186"/>
                <a:gd name="T88" fmla="*/ 277 w 335"/>
                <a:gd name="T89" fmla="*/ 154 h 186"/>
                <a:gd name="T90" fmla="*/ 294 w 335"/>
                <a:gd name="T91" fmla="*/ 159 h 186"/>
                <a:gd name="T92" fmla="*/ 308 w 335"/>
                <a:gd name="T93" fmla="*/ 142 h 186"/>
                <a:gd name="T94" fmla="*/ 310 w 335"/>
                <a:gd name="T95" fmla="*/ 128 h 186"/>
                <a:gd name="T96" fmla="*/ 306 w 335"/>
                <a:gd name="T97" fmla="*/ 128 h 186"/>
                <a:gd name="T98" fmla="*/ 314 w 335"/>
                <a:gd name="T99" fmla="*/ 124 h 186"/>
                <a:gd name="T100" fmla="*/ 306 w 335"/>
                <a:gd name="T101" fmla="*/ 125 h 186"/>
                <a:gd name="T102" fmla="*/ 308 w 335"/>
                <a:gd name="T103" fmla="*/ 110 h 186"/>
                <a:gd name="T104" fmla="*/ 317 w 335"/>
                <a:gd name="T105" fmla="*/ 116 h 186"/>
                <a:gd name="T106" fmla="*/ 321 w 335"/>
                <a:gd name="T107" fmla="*/ 11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5" h="186">
                  <a:moveTo>
                    <a:pt x="334" y="99"/>
                  </a:moveTo>
                  <a:cubicBezTo>
                    <a:pt x="331" y="103"/>
                    <a:pt x="330" y="96"/>
                    <a:pt x="330" y="96"/>
                  </a:cubicBezTo>
                  <a:cubicBezTo>
                    <a:pt x="329" y="93"/>
                    <a:pt x="325" y="93"/>
                    <a:pt x="321" y="94"/>
                  </a:cubicBezTo>
                  <a:cubicBezTo>
                    <a:pt x="313" y="92"/>
                    <a:pt x="314" y="95"/>
                    <a:pt x="306" y="100"/>
                  </a:cubicBezTo>
                  <a:cubicBezTo>
                    <a:pt x="306" y="100"/>
                    <a:pt x="306" y="100"/>
                    <a:pt x="306" y="100"/>
                  </a:cubicBezTo>
                  <a:cubicBezTo>
                    <a:pt x="302" y="100"/>
                    <a:pt x="302" y="100"/>
                    <a:pt x="302" y="100"/>
                  </a:cubicBezTo>
                  <a:cubicBezTo>
                    <a:pt x="302" y="100"/>
                    <a:pt x="302" y="100"/>
                    <a:pt x="303" y="104"/>
                  </a:cubicBezTo>
                  <a:cubicBezTo>
                    <a:pt x="299" y="104"/>
                    <a:pt x="299" y="104"/>
                    <a:pt x="299" y="104"/>
                  </a:cubicBezTo>
                  <a:cubicBezTo>
                    <a:pt x="295" y="105"/>
                    <a:pt x="295" y="105"/>
                    <a:pt x="295" y="105"/>
                  </a:cubicBezTo>
                  <a:cubicBezTo>
                    <a:pt x="294" y="102"/>
                    <a:pt x="290" y="102"/>
                    <a:pt x="286" y="103"/>
                  </a:cubicBezTo>
                  <a:cubicBezTo>
                    <a:pt x="282" y="100"/>
                    <a:pt x="282" y="100"/>
                    <a:pt x="282" y="100"/>
                  </a:cubicBezTo>
                  <a:cubicBezTo>
                    <a:pt x="281" y="96"/>
                    <a:pt x="281" y="96"/>
                    <a:pt x="277" y="97"/>
                  </a:cubicBezTo>
                  <a:cubicBezTo>
                    <a:pt x="277" y="97"/>
                    <a:pt x="277" y="93"/>
                    <a:pt x="273" y="94"/>
                  </a:cubicBezTo>
                  <a:cubicBezTo>
                    <a:pt x="273" y="94"/>
                    <a:pt x="273" y="94"/>
                    <a:pt x="276" y="90"/>
                  </a:cubicBezTo>
                  <a:cubicBezTo>
                    <a:pt x="276" y="90"/>
                    <a:pt x="276" y="86"/>
                    <a:pt x="271" y="83"/>
                  </a:cubicBezTo>
                  <a:cubicBezTo>
                    <a:pt x="271" y="83"/>
                    <a:pt x="271" y="83"/>
                    <a:pt x="271" y="80"/>
                  </a:cubicBezTo>
                  <a:cubicBezTo>
                    <a:pt x="270" y="76"/>
                    <a:pt x="270" y="76"/>
                    <a:pt x="270" y="76"/>
                  </a:cubicBezTo>
                  <a:cubicBezTo>
                    <a:pt x="270" y="73"/>
                    <a:pt x="270" y="73"/>
                    <a:pt x="269" y="69"/>
                  </a:cubicBezTo>
                  <a:cubicBezTo>
                    <a:pt x="269" y="69"/>
                    <a:pt x="269" y="69"/>
                    <a:pt x="269" y="66"/>
                  </a:cubicBezTo>
                  <a:cubicBezTo>
                    <a:pt x="273" y="65"/>
                    <a:pt x="272" y="62"/>
                    <a:pt x="272" y="62"/>
                  </a:cubicBezTo>
                  <a:cubicBezTo>
                    <a:pt x="272" y="58"/>
                    <a:pt x="272" y="58"/>
                    <a:pt x="272" y="58"/>
                  </a:cubicBezTo>
                  <a:cubicBezTo>
                    <a:pt x="271" y="55"/>
                    <a:pt x="271" y="55"/>
                    <a:pt x="267" y="52"/>
                  </a:cubicBezTo>
                  <a:cubicBezTo>
                    <a:pt x="266" y="49"/>
                    <a:pt x="266" y="49"/>
                    <a:pt x="266" y="49"/>
                  </a:cubicBezTo>
                  <a:cubicBezTo>
                    <a:pt x="262" y="46"/>
                    <a:pt x="265" y="42"/>
                    <a:pt x="257" y="39"/>
                  </a:cubicBezTo>
                  <a:cubicBezTo>
                    <a:pt x="253" y="40"/>
                    <a:pt x="248" y="37"/>
                    <a:pt x="248" y="33"/>
                  </a:cubicBezTo>
                  <a:cubicBezTo>
                    <a:pt x="243" y="30"/>
                    <a:pt x="240" y="31"/>
                    <a:pt x="239" y="27"/>
                  </a:cubicBezTo>
                  <a:cubicBezTo>
                    <a:pt x="239" y="24"/>
                    <a:pt x="235" y="28"/>
                    <a:pt x="235" y="25"/>
                  </a:cubicBezTo>
                  <a:cubicBezTo>
                    <a:pt x="235" y="25"/>
                    <a:pt x="235" y="25"/>
                    <a:pt x="234" y="21"/>
                  </a:cubicBezTo>
                  <a:cubicBezTo>
                    <a:pt x="230" y="22"/>
                    <a:pt x="230" y="22"/>
                    <a:pt x="226" y="19"/>
                  </a:cubicBezTo>
                  <a:cubicBezTo>
                    <a:pt x="226" y="19"/>
                    <a:pt x="226" y="19"/>
                    <a:pt x="225" y="15"/>
                  </a:cubicBezTo>
                  <a:cubicBezTo>
                    <a:pt x="225" y="15"/>
                    <a:pt x="225" y="15"/>
                    <a:pt x="221" y="12"/>
                  </a:cubicBezTo>
                  <a:cubicBezTo>
                    <a:pt x="221" y="12"/>
                    <a:pt x="221" y="12"/>
                    <a:pt x="221" y="12"/>
                  </a:cubicBezTo>
                  <a:cubicBezTo>
                    <a:pt x="220" y="9"/>
                    <a:pt x="220" y="9"/>
                    <a:pt x="220" y="9"/>
                  </a:cubicBezTo>
                  <a:cubicBezTo>
                    <a:pt x="220" y="9"/>
                    <a:pt x="220" y="9"/>
                    <a:pt x="216" y="9"/>
                  </a:cubicBezTo>
                  <a:cubicBezTo>
                    <a:pt x="216" y="6"/>
                    <a:pt x="216" y="6"/>
                    <a:pt x="216" y="6"/>
                  </a:cubicBezTo>
                  <a:cubicBezTo>
                    <a:pt x="215" y="2"/>
                    <a:pt x="212" y="6"/>
                    <a:pt x="211" y="3"/>
                  </a:cubicBezTo>
                  <a:cubicBezTo>
                    <a:pt x="215" y="2"/>
                    <a:pt x="207" y="4"/>
                    <a:pt x="207" y="4"/>
                  </a:cubicBezTo>
                  <a:cubicBezTo>
                    <a:pt x="207" y="0"/>
                    <a:pt x="203" y="4"/>
                    <a:pt x="199" y="1"/>
                  </a:cubicBezTo>
                  <a:cubicBezTo>
                    <a:pt x="199" y="5"/>
                    <a:pt x="191" y="2"/>
                    <a:pt x="191" y="6"/>
                  </a:cubicBezTo>
                  <a:cubicBezTo>
                    <a:pt x="187" y="6"/>
                    <a:pt x="188" y="10"/>
                    <a:pt x="188" y="13"/>
                  </a:cubicBezTo>
                  <a:cubicBezTo>
                    <a:pt x="184" y="14"/>
                    <a:pt x="176" y="15"/>
                    <a:pt x="176" y="15"/>
                  </a:cubicBezTo>
                  <a:cubicBezTo>
                    <a:pt x="173" y="19"/>
                    <a:pt x="169" y="20"/>
                    <a:pt x="161" y="21"/>
                  </a:cubicBezTo>
                  <a:cubicBezTo>
                    <a:pt x="157" y="21"/>
                    <a:pt x="157" y="21"/>
                    <a:pt x="154" y="26"/>
                  </a:cubicBezTo>
                  <a:cubicBezTo>
                    <a:pt x="154" y="29"/>
                    <a:pt x="150" y="30"/>
                    <a:pt x="146" y="30"/>
                  </a:cubicBezTo>
                  <a:cubicBezTo>
                    <a:pt x="142" y="27"/>
                    <a:pt x="142" y="27"/>
                    <a:pt x="142" y="27"/>
                  </a:cubicBezTo>
                  <a:cubicBezTo>
                    <a:pt x="138" y="28"/>
                    <a:pt x="137" y="24"/>
                    <a:pt x="137" y="24"/>
                  </a:cubicBezTo>
                  <a:cubicBezTo>
                    <a:pt x="133" y="21"/>
                    <a:pt x="129" y="22"/>
                    <a:pt x="125" y="26"/>
                  </a:cubicBezTo>
                  <a:cubicBezTo>
                    <a:pt x="121" y="27"/>
                    <a:pt x="121" y="27"/>
                    <a:pt x="117" y="27"/>
                  </a:cubicBezTo>
                  <a:cubicBezTo>
                    <a:pt x="113" y="28"/>
                    <a:pt x="113" y="24"/>
                    <a:pt x="113" y="24"/>
                  </a:cubicBezTo>
                  <a:cubicBezTo>
                    <a:pt x="109" y="25"/>
                    <a:pt x="109" y="28"/>
                    <a:pt x="109" y="28"/>
                  </a:cubicBezTo>
                  <a:cubicBezTo>
                    <a:pt x="109" y="25"/>
                    <a:pt x="105" y="25"/>
                    <a:pt x="105" y="25"/>
                  </a:cubicBezTo>
                  <a:cubicBezTo>
                    <a:pt x="101" y="26"/>
                    <a:pt x="97" y="27"/>
                    <a:pt x="93" y="27"/>
                  </a:cubicBezTo>
                  <a:cubicBezTo>
                    <a:pt x="89" y="28"/>
                    <a:pt x="84" y="21"/>
                    <a:pt x="81" y="25"/>
                  </a:cubicBezTo>
                  <a:cubicBezTo>
                    <a:pt x="81" y="29"/>
                    <a:pt x="81" y="29"/>
                    <a:pt x="81" y="29"/>
                  </a:cubicBezTo>
                  <a:cubicBezTo>
                    <a:pt x="77" y="29"/>
                    <a:pt x="77" y="29"/>
                    <a:pt x="77" y="29"/>
                  </a:cubicBezTo>
                  <a:cubicBezTo>
                    <a:pt x="74" y="33"/>
                    <a:pt x="74" y="33"/>
                    <a:pt x="74" y="33"/>
                  </a:cubicBezTo>
                  <a:cubicBezTo>
                    <a:pt x="74" y="33"/>
                    <a:pt x="74" y="33"/>
                    <a:pt x="74" y="33"/>
                  </a:cubicBezTo>
                  <a:cubicBezTo>
                    <a:pt x="74" y="37"/>
                    <a:pt x="70" y="38"/>
                    <a:pt x="70" y="38"/>
                  </a:cubicBezTo>
                  <a:cubicBezTo>
                    <a:pt x="66" y="38"/>
                    <a:pt x="66" y="38"/>
                    <a:pt x="66" y="38"/>
                  </a:cubicBezTo>
                  <a:cubicBezTo>
                    <a:pt x="62" y="39"/>
                    <a:pt x="62" y="39"/>
                    <a:pt x="62" y="39"/>
                  </a:cubicBezTo>
                  <a:cubicBezTo>
                    <a:pt x="63" y="42"/>
                    <a:pt x="63" y="42"/>
                    <a:pt x="63" y="42"/>
                  </a:cubicBezTo>
                  <a:cubicBezTo>
                    <a:pt x="59" y="43"/>
                    <a:pt x="59" y="43"/>
                    <a:pt x="59" y="43"/>
                  </a:cubicBezTo>
                  <a:cubicBezTo>
                    <a:pt x="55" y="43"/>
                    <a:pt x="55" y="47"/>
                    <a:pt x="55" y="47"/>
                  </a:cubicBezTo>
                  <a:cubicBezTo>
                    <a:pt x="52" y="51"/>
                    <a:pt x="52" y="51"/>
                    <a:pt x="52" y="51"/>
                  </a:cubicBezTo>
                  <a:cubicBezTo>
                    <a:pt x="48" y="51"/>
                    <a:pt x="52" y="54"/>
                    <a:pt x="48" y="55"/>
                  </a:cubicBezTo>
                  <a:cubicBezTo>
                    <a:pt x="49" y="58"/>
                    <a:pt x="49" y="58"/>
                    <a:pt x="49" y="58"/>
                  </a:cubicBezTo>
                  <a:cubicBezTo>
                    <a:pt x="49" y="58"/>
                    <a:pt x="45" y="59"/>
                    <a:pt x="46" y="62"/>
                  </a:cubicBezTo>
                  <a:cubicBezTo>
                    <a:pt x="46" y="66"/>
                    <a:pt x="46" y="66"/>
                    <a:pt x="46" y="66"/>
                  </a:cubicBezTo>
                  <a:cubicBezTo>
                    <a:pt x="46" y="66"/>
                    <a:pt x="39" y="71"/>
                    <a:pt x="43" y="70"/>
                  </a:cubicBezTo>
                  <a:cubicBezTo>
                    <a:pt x="43" y="74"/>
                    <a:pt x="43" y="74"/>
                    <a:pt x="43" y="74"/>
                  </a:cubicBezTo>
                  <a:cubicBezTo>
                    <a:pt x="39" y="74"/>
                    <a:pt x="39" y="74"/>
                    <a:pt x="40" y="78"/>
                  </a:cubicBezTo>
                  <a:cubicBezTo>
                    <a:pt x="40" y="78"/>
                    <a:pt x="40" y="78"/>
                    <a:pt x="40" y="78"/>
                  </a:cubicBezTo>
                  <a:cubicBezTo>
                    <a:pt x="40" y="78"/>
                    <a:pt x="40" y="78"/>
                    <a:pt x="40" y="78"/>
                  </a:cubicBezTo>
                  <a:cubicBezTo>
                    <a:pt x="36" y="82"/>
                    <a:pt x="36" y="82"/>
                    <a:pt x="41" y="85"/>
                  </a:cubicBezTo>
                  <a:cubicBezTo>
                    <a:pt x="37" y="85"/>
                    <a:pt x="37" y="85"/>
                    <a:pt x="37" y="85"/>
                  </a:cubicBezTo>
                  <a:cubicBezTo>
                    <a:pt x="37" y="89"/>
                    <a:pt x="33" y="86"/>
                    <a:pt x="33" y="89"/>
                  </a:cubicBezTo>
                  <a:cubicBezTo>
                    <a:pt x="34" y="93"/>
                    <a:pt x="30" y="93"/>
                    <a:pt x="34" y="93"/>
                  </a:cubicBezTo>
                  <a:cubicBezTo>
                    <a:pt x="34" y="96"/>
                    <a:pt x="30" y="97"/>
                    <a:pt x="30" y="97"/>
                  </a:cubicBezTo>
                  <a:cubicBezTo>
                    <a:pt x="31" y="100"/>
                    <a:pt x="31" y="100"/>
                    <a:pt x="27" y="101"/>
                  </a:cubicBezTo>
                  <a:cubicBezTo>
                    <a:pt x="27" y="104"/>
                    <a:pt x="27" y="104"/>
                    <a:pt x="23" y="105"/>
                  </a:cubicBezTo>
                  <a:cubicBezTo>
                    <a:pt x="23" y="101"/>
                    <a:pt x="15" y="103"/>
                    <a:pt x="15" y="106"/>
                  </a:cubicBezTo>
                  <a:cubicBezTo>
                    <a:pt x="16" y="110"/>
                    <a:pt x="16" y="110"/>
                    <a:pt x="12" y="110"/>
                  </a:cubicBezTo>
                  <a:cubicBezTo>
                    <a:pt x="11" y="107"/>
                    <a:pt x="7" y="107"/>
                    <a:pt x="8" y="111"/>
                  </a:cubicBezTo>
                  <a:cubicBezTo>
                    <a:pt x="4" y="111"/>
                    <a:pt x="3" y="108"/>
                    <a:pt x="0" y="112"/>
                  </a:cubicBezTo>
                  <a:cubicBezTo>
                    <a:pt x="0" y="115"/>
                    <a:pt x="9" y="118"/>
                    <a:pt x="13" y="121"/>
                  </a:cubicBezTo>
                  <a:cubicBezTo>
                    <a:pt x="17" y="120"/>
                    <a:pt x="17" y="120"/>
                    <a:pt x="18" y="123"/>
                  </a:cubicBezTo>
                  <a:cubicBezTo>
                    <a:pt x="22" y="123"/>
                    <a:pt x="22" y="123"/>
                    <a:pt x="22" y="123"/>
                  </a:cubicBezTo>
                  <a:cubicBezTo>
                    <a:pt x="22" y="126"/>
                    <a:pt x="22" y="126"/>
                    <a:pt x="23" y="130"/>
                  </a:cubicBezTo>
                  <a:cubicBezTo>
                    <a:pt x="23" y="130"/>
                    <a:pt x="27" y="129"/>
                    <a:pt x="23" y="133"/>
                  </a:cubicBezTo>
                  <a:cubicBezTo>
                    <a:pt x="28" y="136"/>
                    <a:pt x="28" y="136"/>
                    <a:pt x="28" y="136"/>
                  </a:cubicBezTo>
                  <a:cubicBezTo>
                    <a:pt x="32" y="136"/>
                    <a:pt x="32" y="139"/>
                    <a:pt x="36" y="139"/>
                  </a:cubicBezTo>
                  <a:cubicBezTo>
                    <a:pt x="36" y="139"/>
                    <a:pt x="36" y="139"/>
                    <a:pt x="40" y="138"/>
                  </a:cubicBezTo>
                  <a:cubicBezTo>
                    <a:pt x="41" y="142"/>
                    <a:pt x="41" y="142"/>
                    <a:pt x="41" y="142"/>
                  </a:cubicBezTo>
                  <a:cubicBezTo>
                    <a:pt x="45" y="141"/>
                    <a:pt x="49" y="140"/>
                    <a:pt x="49" y="140"/>
                  </a:cubicBezTo>
                  <a:cubicBezTo>
                    <a:pt x="53" y="143"/>
                    <a:pt x="49" y="144"/>
                    <a:pt x="49" y="144"/>
                  </a:cubicBezTo>
                  <a:cubicBezTo>
                    <a:pt x="50" y="147"/>
                    <a:pt x="50" y="147"/>
                    <a:pt x="46" y="148"/>
                  </a:cubicBezTo>
                  <a:cubicBezTo>
                    <a:pt x="46" y="151"/>
                    <a:pt x="58" y="150"/>
                    <a:pt x="54" y="150"/>
                  </a:cubicBezTo>
                  <a:cubicBezTo>
                    <a:pt x="50" y="151"/>
                    <a:pt x="50" y="151"/>
                    <a:pt x="47" y="155"/>
                  </a:cubicBezTo>
                  <a:cubicBezTo>
                    <a:pt x="47" y="158"/>
                    <a:pt x="51" y="158"/>
                    <a:pt x="55" y="157"/>
                  </a:cubicBezTo>
                  <a:cubicBezTo>
                    <a:pt x="59" y="157"/>
                    <a:pt x="59" y="157"/>
                    <a:pt x="60" y="160"/>
                  </a:cubicBezTo>
                  <a:cubicBezTo>
                    <a:pt x="64" y="160"/>
                    <a:pt x="64" y="160"/>
                    <a:pt x="64" y="160"/>
                  </a:cubicBezTo>
                  <a:cubicBezTo>
                    <a:pt x="68" y="159"/>
                    <a:pt x="68" y="159"/>
                    <a:pt x="71" y="159"/>
                  </a:cubicBezTo>
                  <a:cubicBezTo>
                    <a:pt x="71" y="159"/>
                    <a:pt x="72" y="162"/>
                    <a:pt x="76" y="161"/>
                  </a:cubicBezTo>
                  <a:cubicBezTo>
                    <a:pt x="81" y="168"/>
                    <a:pt x="80" y="161"/>
                    <a:pt x="83" y="157"/>
                  </a:cubicBezTo>
                  <a:cubicBezTo>
                    <a:pt x="87" y="153"/>
                    <a:pt x="87" y="153"/>
                    <a:pt x="87" y="153"/>
                  </a:cubicBezTo>
                  <a:cubicBezTo>
                    <a:pt x="91" y="156"/>
                    <a:pt x="91" y="156"/>
                    <a:pt x="95" y="155"/>
                  </a:cubicBezTo>
                  <a:cubicBezTo>
                    <a:pt x="95" y="155"/>
                    <a:pt x="100" y="158"/>
                    <a:pt x="96" y="159"/>
                  </a:cubicBezTo>
                  <a:cubicBezTo>
                    <a:pt x="92" y="159"/>
                    <a:pt x="92" y="159"/>
                    <a:pt x="92" y="159"/>
                  </a:cubicBezTo>
                  <a:cubicBezTo>
                    <a:pt x="92" y="163"/>
                    <a:pt x="88" y="163"/>
                    <a:pt x="88" y="163"/>
                  </a:cubicBezTo>
                  <a:cubicBezTo>
                    <a:pt x="93" y="166"/>
                    <a:pt x="93" y="166"/>
                    <a:pt x="93" y="166"/>
                  </a:cubicBezTo>
                  <a:cubicBezTo>
                    <a:pt x="93" y="170"/>
                    <a:pt x="97" y="169"/>
                    <a:pt x="97" y="169"/>
                  </a:cubicBezTo>
                  <a:cubicBezTo>
                    <a:pt x="101" y="168"/>
                    <a:pt x="97" y="169"/>
                    <a:pt x="98" y="173"/>
                  </a:cubicBezTo>
                  <a:cubicBezTo>
                    <a:pt x="102" y="172"/>
                    <a:pt x="102" y="172"/>
                    <a:pt x="102" y="172"/>
                  </a:cubicBezTo>
                  <a:cubicBezTo>
                    <a:pt x="106" y="171"/>
                    <a:pt x="106" y="175"/>
                    <a:pt x="110" y="174"/>
                  </a:cubicBezTo>
                  <a:cubicBezTo>
                    <a:pt x="110" y="174"/>
                    <a:pt x="114" y="174"/>
                    <a:pt x="111" y="178"/>
                  </a:cubicBezTo>
                  <a:cubicBezTo>
                    <a:pt x="111" y="178"/>
                    <a:pt x="107" y="178"/>
                    <a:pt x="107" y="182"/>
                  </a:cubicBezTo>
                  <a:cubicBezTo>
                    <a:pt x="107" y="182"/>
                    <a:pt x="107" y="182"/>
                    <a:pt x="108" y="185"/>
                  </a:cubicBezTo>
                  <a:cubicBezTo>
                    <a:pt x="112" y="185"/>
                    <a:pt x="120" y="184"/>
                    <a:pt x="124" y="183"/>
                  </a:cubicBezTo>
                  <a:cubicBezTo>
                    <a:pt x="128" y="183"/>
                    <a:pt x="128" y="183"/>
                    <a:pt x="132" y="182"/>
                  </a:cubicBezTo>
                  <a:cubicBezTo>
                    <a:pt x="136" y="181"/>
                    <a:pt x="136" y="181"/>
                    <a:pt x="140" y="181"/>
                  </a:cubicBezTo>
                  <a:cubicBezTo>
                    <a:pt x="148" y="183"/>
                    <a:pt x="152" y="186"/>
                    <a:pt x="160" y="181"/>
                  </a:cubicBezTo>
                  <a:cubicBezTo>
                    <a:pt x="164" y="181"/>
                    <a:pt x="163" y="177"/>
                    <a:pt x="168" y="180"/>
                  </a:cubicBezTo>
                  <a:cubicBezTo>
                    <a:pt x="172" y="180"/>
                    <a:pt x="176" y="179"/>
                    <a:pt x="176" y="179"/>
                  </a:cubicBezTo>
                  <a:cubicBezTo>
                    <a:pt x="180" y="179"/>
                    <a:pt x="184" y="178"/>
                    <a:pt x="188" y="177"/>
                  </a:cubicBezTo>
                  <a:cubicBezTo>
                    <a:pt x="188" y="177"/>
                    <a:pt x="192" y="177"/>
                    <a:pt x="196" y="180"/>
                  </a:cubicBezTo>
                  <a:cubicBezTo>
                    <a:pt x="196" y="180"/>
                    <a:pt x="200" y="179"/>
                    <a:pt x="204" y="179"/>
                  </a:cubicBezTo>
                  <a:cubicBezTo>
                    <a:pt x="208" y="178"/>
                    <a:pt x="211" y="174"/>
                    <a:pt x="211" y="174"/>
                  </a:cubicBezTo>
                  <a:cubicBezTo>
                    <a:pt x="215" y="170"/>
                    <a:pt x="218" y="166"/>
                    <a:pt x="222" y="162"/>
                  </a:cubicBezTo>
                  <a:cubicBezTo>
                    <a:pt x="226" y="161"/>
                    <a:pt x="230" y="161"/>
                    <a:pt x="237" y="156"/>
                  </a:cubicBezTo>
                  <a:cubicBezTo>
                    <a:pt x="241" y="156"/>
                    <a:pt x="241" y="156"/>
                    <a:pt x="241" y="156"/>
                  </a:cubicBezTo>
                  <a:cubicBezTo>
                    <a:pt x="245" y="155"/>
                    <a:pt x="249" y="151"/>
                    <a:pt x="253" y="154"/>
                  </a:cubicBezTo>
                  <a:cubicBezTo>
                    <a:pt x="253" y="154"/>
                    <a:pt x="257" y="150"/>
                    <a:pt x="257" y="153"/>
                  </a:cubicBezTo>
                  <a:cubicBezTo>
                    <a:pt x="261" y="153"/>
                    <a:pt x="261" y="153"/>
                    <a:pt x="266" y="156"/>
                  </a:cubicBezTo>
                  <a:cubicBezTo>
                    <a:pt x="266" y="156"/>
                    <a:pt x="269" y="155"/>
                    <a:pt x="273" y="154"/>
                  </a:cubicBezTo>
                  <a:cubicBezTo>
                    <a:pt x="273" y="154"/>
                    <a:pt x="273" y="154"/>
                    <a:pt x="277" y="154"/>
                  </a:cubicBezTo>
                  <a:cubicBezTo>
                    <a:pt x="278" y="157"/>
                    <a:pt x="281" y="153"/>
                    <a:pt x="281" y="153"/>
                  </a:cubicBezTo>
                  <a:cubicBezTo>
                    <a:pt x="285" y="153"/>
                    <a:pt x="286" y="156"/>
                    <a:pt x="286" y="156"/>
                  </a:cubicBezTo>
                  <a:cubicBezTo>
                    <a:pt x="286" y="160"/>
                    <a:pt x="290" y="159"/>
                    <a:pt x="294" y="159"/>
                  </a:cubicBezTo>
                  <a:cubicBezTo>
                    <a:pt x="299" y="161"/>
                    <a:pt x="303" y="161"/>
                    <a:pt x="307" y="160"/>
                  </a:cubicBezTo>
                  <a:cubicBezTo>
                    <a:pt x="306" y="157"/>
                    <a:pt x="310" y="153"/>
                    <a:pt x="309" y="149"/>
                  </a:cubicBezTo>
                  <a:cubicBezTo>
                    <a:pt x="309" y="146"/>
                    <a:pt x="304" y="143"/>
                    <a:pt x="308" y="142"/>
                  </a:cubicBezTo>
                  <a:cubicBezTo>
                    <a:pt x="304" y="139"/>
                    <a:pt x="304" y="139"/>
                    <a:pt x="304" y="139"/>
                  </a:cubicBezTo>
                  <a:cubicBezTo>
                    <a:pt x="303" y="136"/>
                    <a:pt x="307" y="135"/>
                    <a:pt x="307" y="135"/>
                  </a:cubicBezTo>
                  <a:cubicBezTo>
                    <a:pt x="307" y="132"/>
                    <a:pt x="310" y="128"/>
                    <a:pt x="310" y="128"/>
                  </a:cubicBezTo>
                  <a:cubicBezTo>
                    <a:pt x="310" y="128"/>
                    <a:pt x="306" y="128"/>
                    <a:pt x="307" y="132"/>
                  </a:cubicBezTo>
                  <a:cubicBezTo>
                    <a:pt x="306" y="128"/>
                    <a:pt x="306" y="128"/>
                    <a:pt x="306" y="128"/>
                  </a:cubicBezTo>
                  <a:cubicBezTo>
                    <a:pt x="306" y="128"/>
                    <a:pt x="306" y="128"/>
                    <a:pt x="306" y="128"/>
                  </a:cubicBezTo>
                  <a:cubicBezTo>
                    <a:pt x="306" y="125"/>
                    <a:pt x="306" y="125"/>
                    <a:pt x="306" y="125"/>
                  </a:cubicBezTo>
                  <a:cubicBezTo>
                    <a:pt x="306" y="125"/>
                    <a:pt x="306" y="125"/>
                    <a:pt x="306" y="128"/>
                  </a:cubicBezTo>
                  <a:cubicBezTo>
                    <a:pt x="310" y="124"/>
                    <a:pt x="310" y="124"/>
                    <a:pt x="314" y="124"/>
                  </a:cubicBezTo>
                  <a:cubicBezTo>
                    <a:pt x="314" y="124"/>
                    <a:pt x="314" y="124"/>
                    <a:pt x="314" y="124"/>
                  </a:cubicBezTo>
                  <a:cubicBezTo>
                    <a:pt x="309" y="121"/>
                    <a:pt x="309" y="121"/>
                    <a:pt x="309" y="121"/>
                  </a:cubicBezTo>
                  <a:cubicBezTo>
                    <a:pt x="310" y="124"/>
                    <a:pt x="306" y="125"/>
                    <a:pt x="306" y="125"/>
                  </a:cubicBezTo>
                  <a:cubicBezTo>
                    <a:pt x="305" y="121"/>
                    <a:pt x="309" y="121"/>
                    <a:pt x="309" y="121"/>
                  </a:cubicBezTo>
                  <a:cubicBezTo>
                    <a:pt x="313" y="120"/>
                    <a:pt x="309" y="117"/>
                    <a:pt x="309" y="117"/>
                  </a:cubicBezTo>
                  <a:cubicBezTo>
                    <a:pt x="309" y="117"/>
                    <a:pt x="308" y="114"/>
                    <a:pt x="308" y="110"/>
                  </a:cubicBezTo>
                  <a:cubicBezTo>
                    <a:pt x="308" y="110"/>
                    <a:pt x="316" y="109"/>
                    <a:pt x="316" y="113"/>
                  </a:cubicBezTo>
                  <a:cubicBezTo>
                    <a:pt x="316" y="113"/>
                    <a:pt x="312" y="113"/>
                    <a:pt x="313" y="117"/>
                  </a:cubicBezTo>
                  <a:cubicBezTo>
                    <a:pt x="317" y="116"/>
                    <a:pt x="317" y="116"/>
                    <a:pt x="317" y="116"/>
                  </a:cubicBezTo>
                  <a:cubicBezTo>
                    <a:pt x="321" y="116"/>
                    <a:pt x="317" y="120"/>
                    <a:pt x="313" y="120"/>
                  </a:cubicBezTo>
                  <a:cubicBezTo>
                    <a:pt x="313" y="120"/>
                    <a:pt x="314" y="124"/>
                    <a:pt x="313" y="120"/>
                  </a:cubicBezTo>
                  <a:cubicBezTo>
                    <a:pt x="317" y="120"/>
                    <a:pt x="317" y="120"/>
                    <a:pt x="321" y="116"/>
                  </a:cubicBezTo>
                  <a:cubicBezTo>
                    <a:pt x="324" y="115"/>
                    <a:pt x="333" y="117"/>
                    <a:pt x="332" y="110"/>
                  </a:cubicBezTo>
                  <a:cubicBezTo>
                    <a:pt x="335" y="106"/>
                    <a:pt x="331" y="103"/>
                    <a:pt x="334" y="99"/>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59" name="Freeform 48"/>
            <p:cNvSpPr>
              <a:spLocks/>
            </p:cNvSpPr>
            <p:nvPr/>
          </p:nvSpPr>
          <p:spPr bwMode="gray">
            <a:xfrm>
              <a:off x="8494713" y="3773488"/>
              <a:ext cx="265113" cy="282575"/>
            </a:xfrm>
            <a:custGeom>
              <a:avLst/>
              <a:gdLst>
                <a:gd name="T0" fmla="*/ 127 w 135"/>
                <a:gd name="T1" fmla="*/ 65 h 112"/>
                <a:gd name="T2" fmla="*/ 125 w 135"/>
                <a:gd name="T3" fmla="*/ 55 h 112"/>
                <a:gd name="T4" fmla="*/ 113 w 135"/>
                <a:gd name="T5" fmla="*/ 53 h 112"/>
                <a:gd name="T6" fmla="*/ 112 w 135"/>
                <a:gd name="T7" fmla="*/ 46 h 112"/>
                <a:gd name="T8" fmla="*/ 107 w 135"/>
                <a:gd name="T9" fmla="*/ 43 h 112"/>
                <a:gd name="T10" fmla="*/ 106 w 135"/>
                <a:gd name="T11" fmla="*/ 36 h 112"/>
                <a:gd name="T12" fmla="*/ 99 w 135"/>
                <a:gd name="T13" fmla="*/ 37 h 112"/>
                <a:gd name="T14" fmla="*/ 94 w 135"/>
                <a:gd name="T15" fmla="*/ 34 h 112"/>
                <a:gd name="T16" fmla="*/ 93 w 135"/>
                <a:gd name="T17" fmla="*/ 23 h 112"/>
                <a:gd name="T18" fmla="*/ 92 w 135"/>
                <a:gd name="T19" fmla="*/ 20 h 112"/>
                <a:gd name="T20" fmla="*/ 88 w 135"/>
                <a:gd name="T21" fmla="*/ 17 h 112"/>
                <a:gd name="T22" fmla="*/ 84 w 135"/>
                <a:gd name="T23" fmla="*/ 17 h 112"/>
                <a:gd name="T24" fmla="*/ 71 w 135"/>
                <a:gd name="T25" fmla="*/ 9 h 112"/>
                <a:gd name="T26" fmla="*/ 63 w 135"/>
                <a:gd name="T27" fmla="*/ 10 h 112"/>
                <a:gd name="T28" fmla="*/ 59 w 135"/>
                <a:gd name="T29" fmla="*/ 10 h 112"/>
                <a:gd name="T30" fmla="*/ 51 w 135"/>
                <a:gd name="T31" fmla="*/ 8 h 112"/>
                <a:gd name="T32" fmla="*/ 51 w 135"/>
                <a:gd name="T33" fmla="*/ 8 h 112"/>
                <a:gd name="T34" fmla="*/ 39 w 135"/>
                <a:gd name="T35" fmla="*/ 6 h 112"/>
                <a:gd name="T36" fmla="*/ 30 w 135"/>
                <a:gd name="T37" fmla="*/ 4 h 112"/>
                <a:gd name="T38" fmla="*/ 23 w 135"/>
                <a:gd name="T39" fmla="*/ 8 h 112"/>
                <a:gd name="T40" fmla="*/ 15 w 135"/>
                <a:gd name="T41" fmla="*/ 9 h 112"/>
                <a:gd name="T42" fmla="*/ 7 w 135"/>
                <a:gd name="T43" fmla="*/ 11 h 112"/>
                <a:gd name="T44" fmla="*/ 4 w 135"/>
                <a:gd name="T45" fmla="*/ 15 h 112"/>
                <a:gd name="T46" fmla="*/ 8 w 135"/>
                <a:gd name="T47" fmla="*/ 18 h 112"/>
                <a:gd name="T48" fmla="*/ 17 w 135"/>
                <a:gd name="T49" fmla="*/ 20 h 112"/>
                <a:gd name="T50" fmla="*/ 22 w 135"/>
                <a:gd name="T51" fmla="*/ 26 h 112"/>
                <a:gd name="T52" fmla="*/ 27 w 135"/>
                <a:gd name="T53" fmla="*/ 33 h 112"/>
                <a:gd name="T54" fmla="*/ 35 w 135"/>
                <a:gd name="T55" fmla="*/ 39 h 112"/>
                <a:gd name="T56" fmla="*/ 40 w 135"/>
                <a:gd name="T57" fmla="*/ 45 h 112"/>
                <a:gd name="T58" fmla="*/ 53 w 135"/>
                <a:gd name="T59" fmla="*/ 51 h 112"/>
                <a:gd name="T60" fmla="*/ 62 w 135"/>
                <a:gd name="T61" fmla="*/ 60 h 112"/>
                <a:gd name="T62" fmla="*/ 72 w 135"/>
                <a:gd name="T63" fmla="*/ 70 h 112"/>
                <a:gd name="T64" fmla="*/ 69 w 135"/>
                <a:gd name="T65" fmla="*/ 81 h 112"/>
                <a:gd name="T66" fmla="*/ 70 w 135"/>
                <a:gd name="T67" fmla="*/ 88 h 112"/>
                <a:gd name="T68" fmla="*/ 72 w 135"/>
                <a:gd name="T69" fmla="*/ 98 h 112"/>
                <a:gd name="T70" fmla="*/ 77 w 135"/>
                <a:gd name="T71" fmla="*/ 105 h 112"/>
                <a:gd name="T72" fmla="*/ 82 w 135"/>
                <a:gd name="T73" fmla="*/ 111 h 112"/>
                <a:gd name="T74" fmla="*/ 88 w 135"/>
                <a:gd name="T75" fmla="*/ 103 h 112"/>
                <a:gd name="T76" fmla="*/ 92 w 135"/>
                <a:gd name="T77" fmla="*/ 99 h 112"/>
                <a:gd name="T78" fmla="*/ 95 w 135"/>
                <a:gd name="T79" fmla="*/ 95 h 112"/>
                <a:gd name="T80" fmla="*/ 98 w 135"/>
                <a:gd name="T81" fmla="*/ 87 h 112"/>
                <a:gd name="T82" fmla="*/ 101 w 135"/>
                <a:gd name="T83" fmla="*/ 80 h 112"/>
                <a:gd name="T84" fmla="*/ 95 w 135"/>
                <a:gd name="T85" fmla="*/ 70 h 112"/>
                <a:gd name="T86" fmla="*/ 103 w 135"/>
                <a:gd name="T87" fmla="*/ 69 h 112"/>
                <a:gd name="T88" fmla="*/ 108 w 135"/>
                <a:gd name="T89" fmla="*/ 72 h 112"/>
                <a:gd name="T90" fmla="*/ 111 w 135"/>
                <a:gd name="T91" fmla="*/ 68 h 112"/>
                <a:gd name="T92" fmla="*/ 119 w 135"/>
                <a:gd name="T93" fmla="*/ 70 h 112"/>
                <a:gd name="T94" fmla="*/ 123 w 135"/>
                <a:gd name="T95" fmla="*/ 66 h 112"/>
                <a:gd name="T96" fmla="*/ 127 w 135"/>
                <a:gd name="T97" fmla="*/ 69 h 112"/>
                <a:gd name="T98" fmla="*/ 135 w 135"/>
                <a:gd name="T99"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12">
                  <a:moveTo>
                    <a:pt x="130" y="65"/>
                  </a:moveTo>
                  <a:cubicBezTo>
                    <a:pt x="127" y="65"/>
                    <a:pt x="127" y="65"/>
                    <a:pt x="127" y="65"/>
                  </a:cubicBezTo>
                  <a:cubicBezTo>
                    <a:pt x="126" y="62"/>
                    <a:pt x="126" y="62"/>
                    <a:pt x="126" y="62"/>
                  </a:cubicBezTo>
                  <a:cubicBezTo>
                    <a:pt x="130" y="61"/>
                    <a:pt x="126" y="58"/>
                    <a:pt x="125" y="55"/>
                  </a:cubicBezTo>
                  <a:cubicBezTo>
                    <a:pt x="125" y="51"/>
                    <a:pt x="121" y="52"/>
                    <a:pt x="121" y="52"/>
                  </a:cubicBezTo>
                  <a:cubicBezTo>
                    <a:pt x="117" y="52"/>
                    <a:pt x="117" y="52"/>
                    <a:pt x="113" y="53"/>
                  </a:cubicBezTo>
                  <a:cubicBezTo>
                    <a:pt x="112" y="49"/>
                    <a:pt x="112" y="49"/>
                    <a:pt x="112" y="49"/>
                  </a:cubicBezTo>
                  <a:cubicBezTo>
                    <a:pt x="112" y="46"/>
                    <a:pt x="112" y="46"/>
                    <a:pt x="112" y="46"/>
                  </a:cubicBezTo>
                  <a:cubicBezTo>
                    <a:pt x="112" y="46"/>
                    <a:pt x="107" y="43"/>
                    <a:pt x="108" y="46"/>
                  </a:cubicBezTo>
                  <a:cubicBezTo>
                    <a:pt x="107" y="43"/>
                    <a:pt x="108" y="46"/>
                    <a:pt x="107" y="43"/>
                  </a:cubicBezTo>
                  <a:cubicBezTo>
                    <a:pt x="111" y="42"/>
                    <a:pt x="107" y="39"/>
                    <a:pt x="107" y="39"/>
                  </a:cubicBezTo>
                  <a:cubicBezTo>
                    <a:pt x="111" y="39"/>
                    <a:pt x="110" y="35"/>
                    <a:pt x="106" y="36"/>
                  </a:cubicBezTo>
                  <a:cubicBezTo>
                    <a:pt x="106" y="36"/>
                    <a:pt x="103" y="40"/>
                    <a:pt x="103" y="36"/>
                  </a:cubicBezTo>
                  <a:cubicBezTo>
                    <a:pt x="103" y="36"/>
                    <a:pt x="103" y="36"/>
                    <a:pt x="99" y="37"/>
                  </a:cubicBezTo>
                  <a:cubicBezTo>
                    <a:pt x="98" y="33"/>
                    <a:pt x="98" y="33"/>
                    <a:pt x="98" y="33"/>
                  </a:cubicBezTo>
                  <a:cubicBezTo>
                    <a:pt x="94" y="34"/>
                    <a:pt x="94" y="34"/>
                    <a:pt x="94" y="34"/>
                  </a:cubicBezTo>
                  <a:cubicBezTo>
                    <a:pt x="90" y="31"/>
                    <a:pt x="94" y="30"/>
                    <a:pt x="93" y="27"/>
                  </a:cubicBezTo>
                  <a:cubicBezTo>
                    <a:pt x="93" y="27"/>
                    <a:pt x="93" y="27"/>
                    <a:pt x="93" y="23"/>
                  </a:cubicBezTo>
                  <a:cubicBezTo>
                    <a:pt x="93" y="23"/>
                    <a:pt x="93" y="23"/>
                    <a:pt x="92" y="20"/>
                  </a:cubicBezTo>
                  <a:cubicBezTo>
                    <a:pt x="92" y="20"/>
                    <a:pt x="92" y="20"/>
                    <a:pt x="92" y="20"/>
                  </a:cubicBezTo>
                  <a:cubicBezTo>
                    <a:pt x="92" y="16"/>
                    <a:pt x="92" y="16"/>
                    <a:pt x="92" y="16"/>
                  </a:cubicBezTo>
                  <a:cubicBezTo>
                    <a:pt x="88" y="17"/>
                    <a:pt x="88" y="17"/>
                    <a:pt x="88" y="17"/>
                  </a:cubicBezTo>
                  <a:cubicBezTo>
                    <a:pt x="87" y="13"/>
                    <a:pt x="87" y="13"/>
                    <a:pt x="87" y="13"/>
                  </a:cubicBezTo>
                  <a:cubicBezTo>
                    <a:pt x="84" y="17"/>
                    <a:pt x="84" y="17"/>
                    <a:pt x="84" y="17"/>
                  </a:cubicBezTo>
                  <a:cubicBezTo>
                    <a:pt x="80" y="18"/>
                    <a:pt x="80" y="15"/>
                    <a:pt x="75" y="12"/>
                  </a:cubicBezTo>
                  <a:cubicBezTo>
                    <a:pt x="75" y="12"/>
                    <a:pt x="75" y="8"/>
                    <a:pt x="71" y="9"/>
                  </a:cubicBezTo>
                  <a:cubicBezTo>
                    <a:pt x="67" y="9"/>
                    <a:pt x="63" y="10"/>
                    <a:pt x="63" y="13"/>
                  </a:cubicBezTo>
                  <a:cubicBezTo>
                    <a:pt x="64" y="17"/>
                    <a:pt x="63" y="10"/>
                    <a:pt x="63" y="10"/>
                  </a:cubicBezTo>
                  <a:cubicBezTo>
                    <a:pt x="59" y="10"/>
                    <a:pt x="60" y="14"/>
                    <a:pt x="59" y="10"/>
                  </a:cubicBezTo>
                  <a:cubicBezTo>
                    <a:pt x="59" y="10"/>
                    <a:pt x="59" y="10"/>
                    <a:pt x="59" y="10"/>
                  </a:cubicBezTo>
                  <a:cubicBezTo>
                    <a:pt x="59" y="7"/>
                    <a:pt x="55" y="11"/>
                    <a:pt x="55" y="11"/>
                  </a:cubicBezTo>
                  <a:cubicBezTo>
                    <a:pt x="55" y="11"/>
                    <a:pt x="55" y="11"/>
                    <a:pt x="51" y="8"/>
                  </a:cubicBezTo>
                  <a:cubicBezTo>
                    <a:pt x="51" y="8"/>
                    <a:pt x="51" y="8"/>
                    <a:pt x="51" y="8"/>
                  </a:cubicBezTo>
                  <a:cubicBezTo>
                    <a:pt x="47" y="8"/>
                    <a:pt x="51" y="8"/>
                    <a:pt x="51" y="8"/>
                  </a:cubicBezTo>
                  <a:cubicBezTo>
                    <a:pt x="51" y="8"/>
                    <a:pt x="47" y="8"/>
                    <a:pt x="46" y="5"/>
                  </a:cubicBezTo>
                  <a:cubicBezTo>
                    <a:pt x="42" y="5"/>
                    <a:pt x="42" y="5"/>
                    <a:pt x="39" y="6"/>
                  </a:cubicBezTo>
                  <a:cubicBezTo>
                    <a:pt x="38" y="2"/>
                    <a:pt x="34" y="3"/>
                    <a:pt x="34" y="3"/>
                  </a:cubicBezTo>
                  <a:cubicBezTo>
                    <a:pt x="30" y="0"/>
                    <a:pt x="30" y="4"/>
                    <a:pt x="30" y="4"/>
                  </a:cubicBezTo>
                  <a:cubicBezTo>
                    <a:pt x="26" y="4"/>
                    <a:pt x="26" y="4"/>
                    <a:pt x="22" y="5"/>
                  </a:cubicBezTo>
                  <a:cubicBezTo>
                    <a:pt x="22" y="5"/>
                    <a:pt x="22" y="5"/>
                    <a:pt x="23" y="8"/>
                  </a:cubicBezTo>
                  <a:cubicBezTo>
                    <a:pt x="19" y="9"/>
                    <a:pt x="19" y="9"/>
                    <a:pt x="15" y="9"/>
                  </a:cubicBezTo>
                  <a:cubicBezTo>
                    <a:pt x="11" y="6"/>
                    <a:pt x="15" y="9"/>
                    <a:pt x="15" y="9"/>
                  </a:cubicBezTo>
                  <a:cubicBezTo>
                    <a:pt x="11" y="10"/>
                    <a:pt x="11" y="10"/>
                    <a:pt x="11" y="10"/>
                  </a:cubicBezTo>
                  <a:cubicBezTo>
                    <a:pt x="11" y="10"/>
                    <a:pt x="7" y="7"/>
                    <a:pt x="7" y="11"/>
                  </a:cubicBezTo>
                  <a:cubicBezTo>
                    <a:pt x="4" y="11"/>
                    <a:pt x="8" y="14"/>
                    <a:pt x="4" y="15"/>
                  </a:cubicBezTo>
                  <a:cubicBezTo>
                    <a:pt x="4" y="11"/>
                    <a:pt x="4" y="11"/>
                    <a:pt x="4" y="15"/>
                  </a:cubicBezTo>
                  <a:cubicBezTo>
                    <a:pt x="0" y="15"/>
                    <a:pt x="0" y="15"/>
                    <a:pt x="0" y="15"/>
                  </a:cubicBezTo>
                  <a:cubicBezTo>
                    <a:pt x="5" y="18"/>
                    <a:pt x="8" y="14"/>
                    <a:pt x="8" y="18"/>
                  </a:cubicBezTo>
                  <a:cubicBezTo>
                    <a:pt x="8" y="18"/>
                    <a:pt x="16" y="16"/>
                    <a:pt x="12" y="17"/>
                  </a:cubicBezTo>
                  <a:cubicBezTo>
                    <a:pt x="13" y="21"/>
                    <a:pt x="16" y="16"/>
                    <a:pt x="17" y="20"/>
                  </a:cubicBezTo>
                  <a:cubicBezTo>
                    <a:pt x="17" y="20"/>
                    <a:pt x="17" y="20"/>
                    <a:pt x="17" y="20"/>
                  </a:cubicBezTo>
                  <a:cubicBezTo>
                    <a:pt x="21" y="23"/>
                    <a:pt x="21" y="23"/>
                    <a:pt x="22" y="26"/>
                  </a:cubicBezTo>
                  <a:cubicBezTo>
                    <a:pt x="25" y="26"/>
                    <a:pt x="26" y="29"/>
                    <a:pt x="27" y="33"/>
                  </a:cubicBezTo>
                  <a:cubicBezTo>
                    <a:pt x="30" y="32"/>
                    <a:pt x="27" y="33"/>
                    <a:pt x="27" y="33"/>
                  </a:cubicBezTo>
                  <a:cubicBezTo>
                    <a:pt x="31" y="36"/>
                    <a:pt x="31" y="36"/>
                    <a:pt x="31" y="36"/>
                  </a:cubicBezTo>
                  <a:cubicBezTo>
                    <a:pt x="35" y="35"/>
                    <a:pt x="35" y="39"/>
                    <a:pt x="35" y="39"/>
                  </a:cubicBezTo>
                  <a:cubicBezTo>
                    <a:pt x="35" y="39"/>
                    <a:pt x="39" y="38"/>
                    <a:pt x="40" y="42"/>
                  </a:cubicBezTo>
                  <a:cubicBezTo>
                    <a:pt x="40" y="42"/>
                    <a:pt x="40" y="42"/>
                    <a:pt x="40" y="45"/>
                  </a:cubicBezTo>
                  <a:cubicBezTo>
                    <a:pt x="44" y="45"/>
                    <a:pt x="44" y="45"/>
                    <a:pt x="44" y="45"/>
                  </a:cubicBezTo>
                  <a:cubicBezTo>
                    <a:pt x="49" y="48"/>
                    <a:pt x="49" y="51"/>
                    <a:pt x="53" y="51"/>
                  </a:cubicBezTo>
                  <a:cubicBezTo>
                    <a:pt x="53" y="54"/>
                    <a:pt x="57" y="54"/>
                    <a:pt x="62" y="57"/>
                  </a:cubicBezTo>
                  <a:cubicBezTo>
                    <a:pt x="62" y="57"/>
                    <a:pt x="62" y="57"/>
                    <a:pt x="62" y="60"/>
                  </a:cubicBezTo>
                  <a:cubicBezTo>
                    <a:pt x="66" y="60"/>
                    <a:pt x="67" y="63"/>
                    <a:pt x="67" y="63"/>
                  </a:cubicBezTo>
                  <a:cubicBezTo>
                    <a:pt x="67" y="67"/>
                    <a:pt x="71" y="66"/>
                    <a:pt x="72" y="70"/>
                  </a:cubicBezTo>
                  <a:cubicBezTo>
                    <a:pt x="72" y="70"/>
                    <a:pt x="68" y="74"/>
                    <a:pt x="72" y="73"/>
                  </a:cubicBezTo>
                  <a:cubicBezTo>
                    <a:pt x="73" y="77"/>
                    <a:pt x="69" y="77"/>
                    <a:pt x="69" y="81"/>
                  </a:cubicBezTo>
                  <a:cubicBezTo>
                    <a:pt x="70" y="84"/>
                    <a:pt x="70" y="84"/>
                    <a:pt x="70" y="84"/>
                  </a:cubicBezTo>
                  <a:cubicBezTo>
                    <a:pt x="70" y="88"/>
                    <a:pt x="70" y="88"/>
                    <a:pt x="70" y="88"/>
                  </a:cubicBezTo>
                  <a:cubicBezTo>
                    <a:pt x="71" y="91"/>
                    <a:pt x="71" y="91"/>
                    <a:pt x="71" y="91"/>
                  </a:cubicBezTo>
                  <a:cubicBezTo>
                    <a:pt x="71" y="95"/>
                    <a:pt x="71" y="95"/>
                    <a:pt x="72" y="98"/>
                  </a:cubicBezTo>
                  <a:cubicBezTo>
                    <a:pt x="72" y="98"/>
                    <a:pt x="76" y="101"/>
                    <a:pt x="77" y="105"/>
                  </a:cubicBezTo>
                  <a:cubicBezTo>
                    <a:pt x="77" y="105"/>
                    <a:pt x="77" y="105"/>
                    <a:pt x="77" y="105"/>
                  </a:cubicBezTo>
                  <a:cubicBezTo>
                    <a:pt x="73" y="106"/>
                    <a:pt x="73" y="109"/>
                    <a:pt x="73" y="109"/>
                  </a:cubicBezTo>
                  <a:cubicBezTo>
                    <a:pt x="77" y="108"/>
                    <a:pt x="78" y="112"/>
                    <a:pt x="82" y="111"/>
                  </a:cubicBezTo>
                  <a:cubicBezTo>
                    <a:pt x="77" y="108"/>
                    <a:pt x="85" y="111"/>
                    <a:pt x="89" y="110"/>
                  </a:cubicBezTo>
                  <a:cubicBezTo>
                    <a:pt x="88" y="103"/>
                    <a:pt x="88" y="103"/>
                    <a:pt x="88" y="103"/>
                  </a:cubicBezTo>
                  <a:cubicBezTo>
                    <a:pt x="84" y="104"/>
                    <a:pt x="88" y="103"/>
                    <a:pt x="88" y="100"/>
                  </a:cubicBezTo>
                  <a:cubicBezTo>
                    <a:pt x="88" y="100"/>
                    <a:pt x="88" y="100"/>
                    <a:pt x="92" y="99"/>
                  </a:cubicBezTo>
                  <a:cubicBezTo>
                    <a:pt x="92" y="99"/>
                    <a:pt x="92" y="99"/>
                    <a:pt x="92" y="99"/>
                  </a:cubicBezTo>
                  <a:cubicBezTo>
                    <a:pt x="91" y="96"/>
                    <a:pt x="95" y="95"/>
                    <a:pt x="95" y="95"/>
                  </a:cubicBezTo>
                  <a:cubicBezTo>
                    <a:pt x="95" y="92"/>
                    <a:pt x="95" y="92"/>
                    <a:pt x="95" y="92"/>
                  </a:cubicBezTo>
                  <a:cubicBezTo>
                    <a:pt x="95" y="92"/>
                    <a:pt x="98" y="91"/>
                    <a:pt x="98" y="87"/>
                  </a:cubicBezTo>
                  <a:cubicBezTo>
                    <a:pt x="102" y="87"/>
                    <a:pt x="98" y="87"/>
                    <a:pt x="97" y="84"/>
                  </a:cubicBezTo>
                  <a:cubicBezTo>
                    <a:pt x="97" y="84"/>
                    <a:pt x="101" y="83"/>
                    <a:pt x="101" y="80"/>
                  </a:cubicBezTo>
                  <a:cubicBezTo>
                    <a:pt x="97" y="80"/>
                    <a:pt x="96" y="77"/>
                    <a:pt x="96" y="77"/>
                  </a:cubicBezTo>
                  <a:cubicBezTo>
                    <a:pt x="96" y="73"/>
                    <a:pt x="96" y="73"/>
                    <a:pt x="95" y="70"/>
                  </a:cubicBezTo>
                  <a:cubicBezTo>
                    <a:pt x="99" y="69"/>
                    <a:pt x="99" y="69"/>
                    <a:pt x="99" y="69"/>
                  </a:cubicBezTo>
                  <a:cubicBezTo>
                    <a:pt x="103" y="69"/>
                    <a:pt x="103" y="69"/>
                    <a:pt x="103" y="69"/>
                  </a:cubicBezTo>
                  <a:cubicBezTo>
                    <a:pt x="104" y="72"/>
                    <a:pt x="104" y="72"/>
                    <a:pt x="104" y="72"/>
                  </a:cubicBezTo>
                  <a:cubicBezTo>
                    <a:pt x="108" y="72"/>
                    <a:pt x="108" y="72"/>
                    <a:pt x="108" y="72"/>
                  </a:cubicBezTo>
                  <a:cubicBezTo>
                    <a:pt x="107" y="68"/>
                    <a:pt x="107" y="68"/>
                    <a:pt x="107" y="68"/>
                  </a:cubicBezTo>
                  <a:cubicBezTo>
                    <a:pt x="112" y="71"/>
                    <a:pt x="111" y="68"/>
                    <a:pt x="111" y="68"/>
                  </a:cubicBezTo>
                  <a:cubicBezTo>
                    <a:pt x="115" y="67"/>
                    <a:pt x="112" y="71"/>
                    <a:pt x="115" y="71"/>
                  </a:cubicBezTo>
                  <a:cubicBezTo>
                    <a:pt x="115" y="71"/>
                    <a:pt x="120" y="74"/>
                    <a:pt x="119" y="70"/>
                  </a:cubicBezTo>
                  <a:cubicBezTo>
                    <a:pt x="119" y="70"/>
                    <a:pt x="119" y="70"/>
                    <a:pt x="119" y="70"/>
                  </a:cubicBezTo>
                  <a:cubicBezTo>
                    <a:pt x="119" y="70"/>
                    <a:pt x="123" y="69"/>
                    <a:pt x="123" y="66"/>
                  </a:cubicBezTo>
                  <a:cubicBezTo>
                    <a:pt x="123" y="69"/>
                    <a:pt x="123" y="69"/>
                    <a:pt x="123" y="69"/>
                  </a:cubicBezTo>
                  <a:cubicBezTo>
                    <a:pt x="128" y="72"/>
                    <a:pt x="128" y="72"/>
                    <a:pt x="127" y="69"/>
                  </a:cubicBezTo>
                  <a:cubicBezTo>
                    <a:pt x="131" y="68"/>
                    <a:pt x="131" y="68"/>
                    <a:pt x="131" y="68"/>
                  </a:cubicBezTo>
                  <a:cubicBezTo>
                    <a:pt x="135" y="68"/>
                    <a:pt x="135" y="68"/>
                    <a:pt x="135" y="68"/>
                  </a:cubicBezTo>
                  <a:cubicBezTo>
                    <a:pt x="130" y="65"/>
                    <a:pt x="130" y="65"/>
                    <a:pt x="130" y="65"/>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62" name="Freeform 51"/>
            <p:cNvSpPr>
              <a:spLocks/>
            </p:cNvSpPr>
            <p:nvPr/>
          </p:nvSpPr>
          <p:spPr bwMode="gray">
            <a:xfrm>
              <a:off x="8650288" y="5410200"/>
              <a:ext cx="190500" cy="196850"/>
            </a:xfrm>
            <a:custGeom>
              <a:avLst/>
              <a:gdLst>
                <a:gd name="T0" fmla="*/ 89 w 97"/>
                <a:gd name="T1" fmla="*/ 4 h 78"/>
                <a:gd name="T2" fmla="*/ 81 w 97"/>
                <a:gd name="T3" fmla="*/ 5 h 78"/>
                <a:gd name="T4" fmla="*/ 76 w 97"/>
                <a:gd name="T5" fmla="*/ 2 h 78"/>
                <a:gd name="T6" fmla="*/ 68 w 97"/>
                <a:gd name="T7" fmla="*/ 3 h 78"/>
                <a:gd name="T8" fmla="*/ 60 w 97"/>
                <a:gd name="T9" fmla="*/ 4 h 78"/>
                <a:gd name="T10" fmla="*/ 28 w 97"/>
                <a:gd name="T11" fmla="*/ 5 h 78"/>
                <a:gd name="T12" fmla="*/ 9 w 97"/>
                <a:gd name="T13" fmla="*/ 7 h 78"/>
                <a:gd name="T14" fmla="*/ 7 w 97"/>
                <a:gd name="T15" fmla="*/ 11 h 78"/>
                <a:gd name="T16" fmla="*/ 5 w 97"/>
                <a:gd name="T17" fmla="*/ 12 h 78"/>
                <a:gd name="T18" fmla="*/ 5 w 97"/>
                <a:gd name="T19" fmla="*/ 12 h 78"/>
                <a:gd name="T20" fmla="*/ 4 w 97"/>
                <a:gd name="T21" fmla="*/ 12 h 78"/>
                <a:gd name="T22" fmla="*/ 3 w 97"/>
                <a:gd name="T23" fmla="*/ 15 h 78"/>
                <a:gd name="T24" fmla="*/ 4 w 97"/>
                <a:gd name="T25" fmla="*/ 22 h 78"/>
                <a:gd name="T26" fmla="*/ 11 w 97"/>
                <a:gd name="T27" fmla="*/ 39 h 78"/>
                <a:gd name="T28" fmla="*/ 7 w 97"/>
                <a:gd name="T29" fmla="*/ 52 h 78"/>
                <a:gd name="T30" fmla="*/ 5 w 97"/>
                <a:gd name="T31" fmla="*/ 56 h 78"/>
                <a:gd name="T32" fmla="*/ 6 w 97"/>
                <a:gd name="T33" fmla="*/ 61 h 78"/>
                <a:gd name="T34" fmla="*/ 11 w 97"/>
                <a:gd name="T35" fmla="*/ 71 h 78"/>
                <a:gd name="T36" fmla="*/ 11 w 97"/>
                <a:gd name="T37" fmla="*/ 78 h 78"/>
                <a:gd name="T38" fmla="*/ 97 w 97"/>
                <a:gd name="T39" fmla="*/ 78 h 78"/>
                <a:gd name="T40" fmla="*/ 97 w 97"/>
                <a:gd name="T41" fmla="*/ 10 h 78"/>
                <a:gd name="T42" fmla="*/ 94 w 97"/>
                <a:gd name="T43" fmla="*/ 10 h 78"/>
                <a:gd name="T44" fmla="*/ 89 w 97"/>
                <a:gd name="T45"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 h="78">
                  <a:moveTo>
                    <a:pt x="89" y="4"/>
                  </a:moveTo>
                  <a:cubicBezTo>
                    <a:pt x="85" y="4"/>
                    <a:pt x="85" y="4"/>
                    <a:pt x="81" y="5"/>
                  </a:cubicBezTo>
                  <a:cubicBezTo>
                    <a:pt x="76" y="2"/>
                    <a:pt x="76" y="2"/>
                    <a:pt x="76" y="2"/>
                  </a:cubicBezTo>
                  <a:cubicBezTo>
                    <a:pt x="72" y="2"/>
                    <a:pt x="72" y="2"/>
                    <a:pt x="68" y="3"/>
                  </a:cubicBezTo>
                  <a:cubicBezTo>
                    <a:pt x="68" y="3"/>
                    <a:pt x="64" y="4"/>
                    <a:pt x="60" y="4"/>
                  </a:cubicBezTo>
                  <a:cubicBezTo>
                    <a:pt x="48" y="2"/>
                    <a:pt x="40" y="0"/>
                    <a:pt x="28" y="5"/>
                  </a:cubicBezTo>
                  <a:cubicBezTo>
                    <a:pt x="25" y="6"/>
                    <a:pt x="12" y="14"/>
                    <a:pt x="9" y="7"/>
                  </a:cubicBezTo>
                  <a:cubicBezTo>
                    <a:pt x="8" y="8"/>
                    <a:pt x="7" y="9"/>
                    <a:pt x="7" y="11"/>
                  </a:cubicBezTo>
                  <a:cubicBezTo>
                    <a:pt x="6" y="11"/>
                    <a:pt x="5" y="11"/>
                    <a:pt x="5" y="12"/>
                  </a:cubicBezTo>
                  <a:cubicBezTo>
                    <a:pt x="5" y="12"/>
                    <a:pt x="5" y="12"/>
                    <a:pt x="5" y="12"/>
                  </a:cubicBezTo>
                  <a:cubicBezTo>
                    <a:pt x="5" y="12"/>
                    <a:pt x="4" y="12"/>
                    <a:pt x="4" y="12"/>
                  </a:cubicBezTo>
                  <a:cubicBezTo>
                    <a:pt x="3" y="14"/>
                    <a:pt x="3" y="15"/>
                    <a:pt x="3" y="15"/>
                  </a:cubicBezTo>
                  <a:cubicBezTo>
                    <a:pt x="0" y="19"/>
                    <a:pt x="0" y="23"/>
                    <a:pt x="4" y="22"/>
                  </a:cubicBezTo>
                  <a:cubicBezTo>
                    <a:pt x="5" y="29"/>
                    <a:pt x="10" y="35"/>
                    <a:pt x="11" y="39"/>
                  </a:cubicBezTo>
                  <a:cubicBezTo>
                    <a:pt x="12" y="45"/>
                    <a:pt x="9" y="49"/>
                    <a:pt x="7" y="52"/>
                  </a:cubicBezTo>
                  <a:cubicBezTo>
                    <a:pt x="6" y="53"/>
                    <a:pt x="6" y="55"/>
                    <a:pt x="5" y="56"/>
                  </a:cubicBezTo>
                  <a:cubicBezTo>
                    <a:pt x="6" y="59"/>
                    <a:pt x="6" y="61"/>
                    <a:pt x="6" y="61"/>
                  </a:cubicBezTo>
                  <a:cubicBezTo>
                    <a:pt x="3" y="65"/>
                    <a:pt x="7" y="68"/>
                    <a:pt x="11" y="71"/>
                  </a:cubicBezTo>
                  <a:cubicBezTo>
                    <a:pt x="12" y="74"/>
                    <a:pt x="9" y="75"/>
                    <a:pt x="11" y="78"/>
                  </a:cubicBezTo>
                  <a:cubicBezTo>
                    <a:pt x="97" y="78"/>
                    <a:pt x="97" y="78"/>
                    <a:pt x="97" y="78"/>
                  </a:cubicBezTo>
                  <a:cubicBezTo>
                    <a:pt x="97" y="10"/>
                    <a:pt x="97" y="10"/>
                    <a:pt x="97" y="10"/>
                  </a:cubicBezTo>
                  <a:cubicBezTo>
                    <a:pt x="96" y="10"/>
                    <a:pt x="95" y="10"/>
                    <a:pt x="94" y="10"/>
                  </a:cubicBezTo>
                  <a:cubicBezTo>
                    <a:pt x="93" y="7"/>
                    <a:pt x="93" y="3"/>
                    <a:pt x="89" y="4"/>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63" name="Freeform 52"/>
            <p:cNvSpPr>
              <a:spLocks/>
            </p:cNvSpPr>
            <p:nvPr/>
          </p:nvSpPr>
          <p:spPr bwMode="gray">
            <a:xfrm>
              <a:off x="8285163" y="5335588"/>
              <a:ext cx="384175" cy="271463"/>
            </a:xfrm>
            <a:custGeom>
              <a:avLst/>
              <a:gdLst>
                <a:gd name="T0" fmla="*/ 195 w 195"/>
                <a:gd name="T1" fmla="*/ 102 h 108"/>
                <a:gd name="T2" fmla="*/ 190 w 195"/>
                <a:gd name="T3" fmla="*/ 96 h 108"/>
                <a:gd name="T4" fmla="*/ 190 w 195"/>
                <a:gd name="T5" fmla="*/ 86 h 108"/>
                <a:gd name="T6" fmla="*/ 190 w 195"/>
                <a:gd name="T7" fmla="*/ 84 h 108"/>
                <a:gd name="T8" fmla="*/ 192 w 195"/>
                <a:gd name="T9" fmla="*/ 82 h 108"/>
                <a:gd name="T10" fmla="*/ 192 w 195"/>
                <a:gd name="T11" fmla="*/ 81 h 108"/>
                <a:gd name="T12" fmla="*/ 193 w 195"/>
                <a:gd name="T13" fmla="*/ 67 h 108"/>
                <a:gd name="T14" fmla="*/ 183 w 195"/>
                <a:gd name="T15" fmla="*/ 50 h 108"/>
                <a:gd name="T16" fmla="*/ 189 w 195"/>
                <a:gd name="T17" fmla="*/ 42 h 108"/>
                <a:gd name="T18" fmla="*/ 190 w 195"/>
                <a:gd name="T19" fmla="*/ 42 h 108"/>
                <a:gd name="T20" fmla="*/ 193 w 195"/>
                <a:gd name="T21" fmla="*/ 34 h 108"/>
                <a:gd name="T22" fmla="*/ 194 w 195"/>
                <a:gd name="T23" fmla="*/ 37 h 108"/>
                <a:gd name="T24" fmla="*/ 195 w 195"/>
                <a:gd name="T25" fmla="*/ 33 h 108"/>
                <a:gd name="T26" fmla="*/ 190 w 195"/>
                <a:gd name="T27" fmla="*/ 27 h 108"/>
                <a:gd name="T28" fmla="*/ 189 w 195"/>
                <a:gd name="T29" fmla="*/ 23 h 108"/>
                <a:gd name="T30" fmla="*/ 181 w 195"/>
                <a:gd name="T31" fmla="*/ 21 h 108"/>
                <a:gd name="T32" fmla="*/ 169 w 195"/>
                <a:gd name="T33" fmla="*/ 23 h 108"/>
                <a:gd name="T34" fmla="*/ 161 w 195"/>
                <a:gd name="T35" fmla="*/ 24 h 108"/>
                <a:gd name="T36" fmla="*/ 153 w 195"/>
                <a:gd name="T37" fmla="*/ 25 h 108"/>
                <a:gd name="T38" fmla="*/ 149 w 195"/>
                <a:gd name="T39" fmla="*/ 22 h 108"/>
                <a:gd name="T40" fmla="*/ 141 w 195"/>
                <a:gd name="T41" fmla="*/ 23 h 108"/>
                <a:gd name="T42" fmla="*/ 132 w 195"/>
                <a:gd name="T43" fmla="*/ 21 h 108"/>
                <a:gd name="T44" fmla="*/ 124 w 195"/>
                <a:gd name="T45" fmla="*/ 22 h 108"/>
                <a:gd name="T46" fmla="*/ 116 w 195"/>
                <a:gd name="T47" fmla="*/ 19 h 108"/>
                <a:gd name="T48" fmla="*/ 116 w 195"/>
                <a:gd name="T49" fmla="*/ 16 h 108"/>
                <a:gd name="T50" fmla="*/ 115 w 195"/>
                <a:gd name="T51" fmla="*/ 12 h 108"/>
                <a:gd name="T52" fmla="*/ 115 w 195"/>
                <a:gd name="T53" fmla="*/ 9 h 108"/>
                <a:gd name="T54" fmla="*/ 98 w 195"/>
                <a:gd name="T55" fmla="*/ 4 h 108"/>
                <a:gd name="T56" fmla="*/ 89 w 195"/>
                <a:gd name="T57" fmla="*/ 2 h 108"/>
                <a:gd name="T58" fmla="*/ 81 w 195"/>
                <a:gd name="T59" fmla="*/ 3 h 108"/>
                <a:gd name="T60" fmla="*/ 77 w 195"/>
                <a:gd name="T61" fmla="*/ 0 h 108"/>
                <a:gd name="T62" fmla="*/ 69 w 195"/>
                <a:gd name="T63" fmla="*/ 1 h 108"/>
                <a:gd name="T64" fmla="*/ 61 w 195"/>
                <a:gd name="T65" fmla="*/ 2 h 108"/>
                <a:gd name="T66" fmla="*/ 57 w 195"/>
                <a:gd name="T67" fmla="*/ 3 h 108"/>
                <a:gd name="T68" fmla="*/ 46 w 195"/>
                <a:gd name="T69" fmla="*/ 11 h 108"/>
                <a:gd name="T70" fmla="*/ 31 w 195"/>
                <a:gd name="T71" fmla="*/ 17 h 108"/>
                <a:gd name="T72" fmla="*/ 16 w 195"/>
                <a:gd name="T73" fmla="*/ 27 h 108"/>
                <a:gd name="T74" fmla="*/ 0 w 195"/>
                <a:gd name="T75" fmla="*/ 54 h 108"/>
                <a:gd name="T76" fmla="*/ 6 w 195"/>
                <a:gd name="T77" fmla="*/ 68 h 108"/>
                <a:gd name="T78" fmla="*/ 16 w 195"/>
                <a:gd name="T79" fmla="*/ 81 h 108"/>
                <a:gd name="T80" fmla="*/ 10 w 195"/>
                <a:gd name="T81" fmla="*/ 96 h 108"/>
                <a:gd name="T82" fmla="*/ 0 w 195"/>
                <a:gd name="T83" fmla="*/ 108 h 108"/>
                <a:gd name="T84" fmla="*/ 194 w 195"/>
                <a:gd name="T85" fmla="*/ 108 h 108"/>
                <a:gd name="T86" fmla="*/ 195 w 195"/>
                <a:gd name="T87"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5" h="108">
                  <a:moveTo>
                    <a:pt x="195" y="102"/>
                  </a:moveTo>
                  <a:cubicBezTo>
                    <a:pt x="190" y="100"/>
                    <a:pt x="190" y="100"/>
                    <a:pt x="190" y="96"/>
                  </a:cubicBezTo>
                  <a:cubicBezTo>
                    <a:pt x="187" y="94"/>
                    <a:pt x="189" y="90"/>
                    <a:pt x="190" y="86"/>
                  </a:cubicBezTo>
                  <a:cubicBezTo>
                    <a:pt x="190" y="86"/>
                    <a:pt x="190" y="85"/>
                    <a:pt x="190" y="84"/>
                  </a:cubicBezTo>
                  <a:cubicBezTo>
                    <a:pt x="190" y="84"/>
                    <a:pt x="191" y="83"/>
                    <a:pt x="192" y="82"/>
                  </a:cubicBezTo>
                  <a:cubicBezTo>
                    <a:pt x="192" y="82"/>
                    <a:pt x="192" y="82"/>
                    <a:pt x="192" y="81"/>
                  </a:cubicBezTo>
                  <a:cubicBezTo>
                    <a:pt x="195" y="77"/>
                    <a:pt x="194" y="70"/>
                    <a:pt x="193" y="67"/>
                  </a:cubicBezTo>
                  <a:cubicBezTo>
                    <a:pt x="189" y="60"/>
                    <a:pt x="184" y="54"/>
                    <a:pt x="183" y="50"/>
                  </a:cubicBezTo>
                  <a:cubicBezTo>
                    <a:pt x="183" y="47"/>
                    <a:pt x="185" y="43"/>
                    <a:pt x="189" y="42"/>
                  </a:cubicBezTo>
                  <a:cubicBezTo>
                    <a:pt x="189" y="42"/>
                    <a:pt x="190" y="42"/>
                    <a:pt x="190" y="42"/>
                  </a:cubicBezTo>
                  <a:cubicBezTo>
                    <a:pt x="189" y="39"/>
                    <a:pt x="190" y="38"/>
                    <a:pt x="193" y="34"/>
                  </a:cubicBezTo>
                  <a:cubicBezTo>
                    <a:pt x="193" y="35"/>
                    <a:pt x="193" y="36"/>
                    <a:pt x="194" y="37"/>
                  </a:cubicBezTo>
                  <a:cubicBezTo>
                    <a:pt x="194" y="36"/>
                    <a:pt x="195" y="35"/>
                    <a:pt x="195" y="33"/>
                  </a:cubicBezTo>
                  <a:cubicBezTo>
                    <a:pt x="195" y="33"/>
                    <a:pt x="190" y="30"/>
                    <a:pt x="190" y="27"/>
                  </a:cubicBezTo>
                  <a:cubicBezTo>
                    <a:pt x="190" y="27"/>
                    <a:pt x="190" y="27"/>
                    <a:pt x="189" y="23"/>
                  </a:cubicBezTo>
                  <a:cubicBezTo>
                    <a:pt x="185" y="20"/>
                    <a:pt x="181" y="21"/>
                    <a:pt x="181" y="21"/>
                  </a:cubicBezTo>
                  <a:cubicBezTo>
                    <a:pt x="177" y="21"/>
                    <a:pt x="173" y="22"/>
                    <a:pt x="169" y="23"/>
                  </a:cubicBezTo>
                  <a:cubicBezTo>
                    <a:pt x="169" y="26"/>
                    <a:pt x="165" y="23"/>
                    <a:pt x="161" y="24"/>
                  </a:cubicBezTo>
                  <a:cubicBezTo>
                    <a:pt x="157" y="24"/>
                    <a:pt x="153" y="25"/>
                    <a:pt x="153" y="25"/>
                  </a:cubicBezTo>
                  <a:cubicBezTo>
                    <a:pt x="149" y="25"/>
                    <a:pt x="149" y="25"/>
                    <a:pt x="149" y="22"/>
                  </a:cubicBezTo>
                  <a:cubicBezTo>
                    <a:pt x="141" y="23"/>
                    <a:pt x="141" y="23"/>
                    <a:pt x="141" y="23"/>
                  </a:cubicBezTo>
                  <a:cubicBezTo>
                    <a:pt x="140" y="19"/>
                    <a:pt x="136" y="20"/>
                    <a:pt x="132" y="21"/>
                  </a:cubicBezTo>
                  <a:cubicBezTo>
                    <a:pt x="132" y="21"/>
                    <a:pt x="128" y="21"/>
                    <a:pt x="124" y="22"/>
                  </a:cubicBezTo>
                  <a:cubicBezTo>
                    <a:pt x="120" y="22"/>
                    <a:pt x="120" y="19"/>
                    <a:pt x="116" y="19"/>
                  </a:cubicBezTo>
                  <a:cubicBezTo>
                    <a:pt x="112" y="20"/>
                    <a:pt x="112" y="16"/>
                    <a:pt x="116" y="16"/>
                  </a:cubicBezTo>
                  <a:cubicBezTo>
                    <a:pt x="115" y="12"/>
                    <a:pt x="115" y="12"/>
                    <a:pt x="115" y="12"/>
                  </a:cubicBezTo>
                  <a:cubicBezTo>
                    <a:pt x="115" y="9"/>
                    <a:pt x="111" y="9"/>
                    <a:pt x="115" y="9"/>
                  </a:cubicBezTo>
                  <a:cubicBezTo>
                    <a:pt x="114" y="5"/>
                    <a:pt x="102" y="3"/>
                    <a:pt x="98" y="4"/>
                  </a:cubicBezTo>
                  <a:cubicBezTo>
                    <a:pt x="94" y="5"/>
                    <a:pt x="94" y="5"/>
                    <a:pt x="89" y="2"/>
                  </a:cubicBezTo>
                  <a:cubicBezTo>
                    <a:pt x="85" y="2"/>
                    <a:pt x="85" y="2"/>
                    <a:pt x="81" y="3"/>
                  </a:cubicBezTo>
                  <a:cubicBezTo>
                    <a:pt x="81" y="3"/>
                    <a:pt x="77" y="3"/>
                    <a:pt x="77" y="0"/>
                  </a:cubicBezTo>
                  <a:cubicBezTo>
                    <a:pt x="73" y="0"/>
                    <a:pt x="73" y="0"/>
                    <a:pt x="69" y="1"/>
                  </a:cubicBezTo>
                  <a:cubicBezTo>
                    <a:pt x="69" y="1"/>
                    <a:pt x="65" y="2"/>
                    <a:pt x="61" y="2"/>
                  </a:cubicBezTo>
                  <a:cubicBezTo>
                    <a:pt x="57" y="3"/>
                    <a:pt x="57" y="3"/>
                    <a:pt x="57" y="3"/>
                  </a:cubicBezTo>
                  <a:cubicBezTo>
                    <a:pt x="53" y="3"/>
                    <a:pt x="50" y="11"/>
                    <a:pt x="46" y="11"/>
                  </a:cubicBezTo>
                  <a:cubicBezTo>
                    <a:pt x="38" y="13"/>
                    <a:pt x="34" y="13"/>
                    <a:pt x="31" y="17"/>
                  </a:cubicBezTo>
                  <a:cubicBezTo>
                    <a:pt x="27" y="21"/>
                    <a:pt x="20" y="22"/>
                    <a:pt x="16" y="27"/>
                  </a:cubicBezTo>
                  <a:cubicBezTo>
                    <a:pt x="9" y="35"/>
                    <a:pt x="2" y="43"/>
                    <a:pt x="0" y="54"/>
                  </a:cubicBezTo>
                  <a:cubicBezTo>
                    <a:pt x="0" y="58"/>
                    <a:pt x="5" y="64"/>
                    <a:pt x="6" y="68"/>
                  </a:cubicBezTo>
                  <a:cubicBezTo>
                    <a:pt x="11" y="74"/>
                    <a:pt x="15" y="77"/>
                    <a:pt x="16" y="81"/>
                  </a:cubicBezTo>
                  <a:cubicBezTo>
                    <a:pt x="17" y="88"/>
                    <a:pt x="13" y="92"/>
                    <a:pt x="10" y="96"/>
                  </a:cubicBezTo>
                  <a:cubicBezTo>
                    <a:pt x="7" y="100"/>
                    <a:pt x="7" y="103"/>
                    <a:pt x="0" y="108"/>
                  </a:cubicBezTo>
                  <a:cubicBezTo>
                    <a:pt x="194" y="108"/>
                    <a:pt x="194" y="108"/>
                    <a:pt x="194" y="108"/>
                  </a:cubicBezTo>
                  <a:cubicBezTo>
                    <a:pt x="194" y="106"/>
                    <a:pt x="195" y="104"/>
                    <a:pt x="195" y="102"/>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64" name="Freeform 53"/>
            <p:cNvSpPr>
              <a:spLocks/>
            </p:cNvSpPr>
            <p:nvPr/>
          </p:nvSpPr>
          <p:spPr bwMode="gray">
            <a:xfrm>
              <a:off x="7602538" y="5448300"/>
              <a:ext cx="582613" cy="158750"/>
            </a:xfrm>
            <a:custGeom>
              <a:avLst/>
              <a:gdLst>
                <a:gd name="T0" fmla="*/ 35 w 296"/>
                <a:gd name="T1" fmla="*/ 4 h 63"/>
                <a:gd name="T2" fmla="*/ 33 w 296"/>
                <a:gd name="T3" fmla="*/ 8 h 63"/>
                <a:gd name="T4" fmla="*/ 33 w 296"/>
                <a:gd name="T5" fmla="*/ 17 h 63"/>
                <a:gd name="T6" fmla="*/ 38 w 296"/>
                <a:gd name="T7" fmla="*/ 25 h 63"/>
                <a:gd name="T8" fmla="*/ 38 w 296"/>
                <a:gd name="T9" fmla="*/ 25 h 63"/>
                <a:gd name="T10" fmla="*/ 38 w 296"/>
                <a:gd name="T11" fmla="*/ 25 h 63"/>
                <a:gd name="T12" fmla="*/ 38 w 296"/>
                <a:gd name="T13" fmla="*/ 25 h 63"/>
                <a:gd name="T14" fmla="*/ 38 w 296"/>
                <a:gd name="T15" fmla="*/ 25 h 63"/>
                <a:gd name="T16" fmla="*/ 39 w 296"/>
                <a:gd name="T17" fmla="*/ 28 h 63"/>
                <a:gd name="T18" fmla="*/ 33 w 296"/>
                <a:gd name="T19" fmla="*/ 34 h 63"/>
                <a:gd name="T20" fmla="*/ 29 w 296"/>
                <a:gd name="T21" fmla="*/ 36 h 63"/>
                <a:gd name="T22" fmla="*/ 20 w 296"/>
                <a:gd name="T23" fmla="*/ 42 h 63"/>
                <a:gd name="T24" fmla="*/ 17 w 296"/>
                <a:gd name="T25" fmla="*/ 46 h 63"/>
                <a:gd name="T26" fmla="*/ 17 w 296"/>
                <a:gd name="T27" fmla="*/ 46 h 63"/>
                <a:gd name="T28" fmla="*/ 17 w 296"/>
                <a:gd name="T29" fmla="*/ 46 h 63"/>
                <a:gd name="T30" fmla="*/ 10 w 296"/>
                <a:gd name="T31" fmla="*/ 54 h 63"/>
                <a:gd name="T32" fmla="*/ 6 w 296"/>
                <a:gd name="T33" fmla="*/ 55 h 63"/>
                <a:gd name="T34" fmla="*/ 3 w 296"/>
                <a:gd name="T35" fmla="*/ 62 h 63"/>
                <a:gd name="T36" fmla="*/ 0 w 296"/>
                <a:gd name="T37" fmla="*/ 63 h 63"/>
                <a:gd name="T38" fmla="*/ 296 w 296"/>
                <a:gd name="T39" fmla="*/ 63 h 63"/>
                <a:gd name="T40" fmla="*/ 290 w 296"/>
                <a:gd name="T41" fmla="*/ 60 h 63"/>
                <a:gd name="T42" fmla="*/ 281 w 296"/>
                <a:gd name="T43" fmla="*/ 58 h 63"/>
                <a:gd name="T44" fmla="*/ 281 w 296"/>
                <a:gd name="T45" fmla="*/ 55 h 63"/>
                <a:gd name="T46" fmla="*/ 273 w 296"/>
                <a:gd name="T47" fmla="*/ 56 h 63"/>
                <a:gd name="T48" fmla="*/ 264 w 296"/>
                <a:gd name="T49" fmla="*/ 53 h 63"/>
                <a:gd name="T50" fmla="*/ 244 w 296"/>
                <a:gd name="T51" fmla="*/ 49 h 63"/>
                <a:gd name="T52" fmla="*/ 203 w 296"/>
                <a:gd name="T53" fmla="*/ 51 h 63"/>
                <a:gd name="T54" fmla="*/ 190 w 296"/>
                <a:gd name="T55" fmla="*/ 39 h 63"/>
                <a:gd name="T56" fmla="*/ 180 w 296"/>
                <a:gd name="T57" fmla="*/ 26 h 63"/>
                <a:gd name="T58" fmla="*/ 170 w 296"/>
                <a:gd name="T59" fmla="*/ 13 h 63"/>
                <a:gd name="T60" fmla="*/ 153 w 296"/>
                <a:gd name="T61" fmla="*/ 12 h 63"/>
                <a:gd name="T62" fmla="*/ 141 w 296"/>
                <a:gd name="T63" fmla="*/ 10 h 63"/>
                <a:gd name="T64" fmla="*/ 137 w 296"/>
                <a:gd name="T65" fmla="*/ 7 h 63"/>
                <a:gd name="T66" fmla="*/ 128 w 296"/>
                <a:gd name="T67" fmla="*/ 5 h 63"/>
                <a:gd name="T68" fmla="*/ 116 w 296"/>
                <a:gd name="T69" fmla="*/ 6 h 63"/>
                <a:gd name="T70" fmla="*/ 108 w 296"/>
                <a:gd name="T71" fmla="*/ 4 h 63"/>
                <a:gd name="T72" fmla="*/ 99 w 296"/>
                <a:gd name="T73" fmla="*/ 2 h 63"/>
                <a:gd name="T74" fmla="*/ 80 w 296"/>
                <a:gd name="T75" fmla="*/ 8 h 63"/>
                <a:gd name="T76" fmla="*/ 60 w 296"/>
                <a:gd name="T77" fmla="*/ 7 h 63"/>
                <a:gd name="T78" fmla="*/ 39 w 296"/>
                <a:gd name="T79" fmla="*/ 3 h 63"/>
                <a:gd name="T80" fmla="*/ 35 w 296"/>
                <a:gd name="T81" fmla="*/ 0 h 63"/>
                <a:gd name="T82" fmla="*/ 34 w 296"/>
                <a:gd name="T83" fmla="*/ 2 h 63"/>
                <a:gd name="T84" fmla="*/ 35 w 296"/>
                <a:gd name="T85"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6" h="63">
                  <a:moveTo>
                    <a:pt x="35" y="4"/>
                  </a:moveTo>
                  <a:cubicBezTo>
                    <a:pt x="34" y="5"/>
                    <a:pt x="33" y="6"/>
                    <a:pt x="33" y="8"/>
                  </a:cubicBezTo>
                  <a:cubicBezTo>
                    <a:pt x="32" y="11"/>
                    <a:pt x="33" y="15"/>
                    <a:pt x="33" y="17"/>
                  </a:cubicBezTo>
                  <a:cubicBezTo>
                    <a:pt x="33" y="20"/>
                    <a:pt x="34" y="22"/>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9" y="28"/>
                    <a:pt x="39" y="28"/>
                    <a:pt x="39" y="28"/>
                  </a:cubicBezTo>
                  <a:cubicBezTo>
                    <a:pt x="38" y="31"/>
                    <a:pt x="36" y="33"/>
                    <a:pt x="33" y="34"/>
                  </a:cubicBezTo>
                  <a:cubicBezTo>
                    <a:pt x="32" y="35"/>
                    <a:pt x="31" y="36"/>
                    <a:pt x="29" y="36"/>
                  </a:cubicBezTo>
                  <a:cubicBezTo>
                    <a:pt x="26" y="38"/>
                    <a:pt x="22" y="40"/>
                    <a:pt x="20" y="42"/>
                  </a:cubicBezTo>
                  <a:cubicBezTo>
                    <a:pt x="16" y="42"/>
                    <a:pt x="17" y="46"/>
                    <a:pt x="17" y="46"/>
                  </a:cubicBezTo>
                  <a:cubicBezTo>
                    <a:pt x="17" y="46"/>
                    <a:pt x="17" y="46"/>
                    <a:pt x="17" y="46"/>
                  </a:cubicBezTo>
                  <a:cubicBezTo>
                    <a:pt x="17" y="46"/>
                    <a:pt x="17" y="46"/>
                    <a:pt x="17" y="46"/>
                  </a:cubicBezTo>
                  <a:cubicBezTo>
                    <a:pt x="13" y="50"/>
                    <a:pt x="14" y="53"/>
                    <a:pt x="10" y="54"/>
                  </a:cubicBezTo>
                  <a:cubicBezTo>
                    <a:pt x="7" y="54"/>
                    <a:pt x="6" y="55"/>
                    <a:pt x="6" y="55"/>
                  </a:cubicBezTo>
                  <a:cubicBezTo>
                    <a:pt x="7" y="59"/>
                    <a:pt x="7" y="62"/>
                    <a:pt x="3" y="62"/>
                  </a:cubicBezTo>
                  <a:cubicBezTo>
                    <a:pt x="0" y="63"/>
                    <a:pt x="0" y="63"/>
                    <a:pt x="0" y="63"/>
                  </a:cubicBezTo>
                  <a:cubicBezTo>
                    <a:pt x="296" y="63"/>
                    <a:pt x="296" y="63"/>
                    <a:pt x="296" y="63"/>
                  </a:cubicBezTo>
                  <a:cubicBezTo>
                    <a:pt x="294" y="62"/>
                    <a:pt x="293" y="60"/>
                    <a:pt x="290" y="60"/>
                  </a:cubicBezTo>
                  <a:cubicBezTo>
                    <a:pt x="289" y="57"/>
                    <a:pt x="285" y="57"/>
                    <a:pt x="281" y="58"/>
                  </a:cubicBezTo>
                  <a:cubicBezTo>
                    <a:pt x="281" y="55"/>
                    <a:pt x="281" y="55"/>
                    <a:pt x="281" y="55"/>
                  </a:cubicBezTo>
                  <a:cubicBezTo>
                    <a:pt x="277" y="55"/>
                    <a:pt x="277" y="55"/>
                    <a:pt x="273" y="56"/>
                  </a:cubicBezTo>
                  <a:cubicBezTo>
                    <a:pt x="273" y="56"/>
                    <a:pt x="268" y="53"/>
                    <a:pt x="264" y="53"/>
                  </a:cubicBezTo>
                  <a:cubicBezTo>
                    <a:pt x="256" y="51"/>
                    <a:pt x="248" y="52"/>
                    <a:pt x="244" y="49"/>
                  </a:cubicBezTo>
                  <a:cubicBezTo>
                    <a:pt x="227" y="48"/>
                    <a:pt x="216" y="53"/>
                    <a:pt x="203" y="51"/>
                  </a:cubicBezTo>
                  <a:cubicBezTo>
                    <a:pt x="199" y="48"/>
                    <a:pt x="191" y="46"/>
                    <a:pt x="190" y="39"/>
                  </a:cubicBezTo>
                  <a:cubicBezTo>
                    <a:pt x="185" y="36"/>
                    <a:pt x="180" y="29"/>
                    <a:pt x="180" y="26"/>
                  </a:cubicBezTo>
                  <a:cubicBezTo>
                    <a:pt x="179" y="22"/>
                    <a:pt x="178" y="15"/>
                    <a:pt x="170" y="13"/>
                  </a:cubicBezTo>
                  <a:cubicBezTo>
                    <a:pt x="165" y="10"/>
                    <a:pt x="158" y="15"/>
                    <a:pt x="153" y="12"/>
                  </a:cubicBezTo>
                  <a:cubicBezTo>
                    <a:pt x="149" y="12"/>
                    <a:pt x="145" y="13"/>
                    <a:pt x="141" y="10"/>
                  </a:cubicBezTo>
                  <a:cubicBezTo>
                    <a:pt x="137" y="7"/>
                    <a:pt x="137" y="7"/>
                    <a:pt x="137" y="7"/>
                  </a:cubicBezTo>
                  <a:cubicBezTo>
                    <a:pt x="132" y="4"/>
                    <a:pt x="128" y="5"/>
                    <a:pt x="128" y="5"/>
                  </a:cubicBezTo>
                  <a:cubicBezTo>
                    <a:pt x="124" y="5"/>
                    <a:pt x="120" y="6"/>
                    <a:pt x="116" y="6"/>
                  </a:cubicBezTo>
                  <a:cubicBezTo>
                    <a:pt x="112" y="7"/>
                    <a:pt x="112" y="7"/>
                    <a:pt x="108" y="4"/>
                  </a:cubicBezTo>
                  <a:cubicBezTo>
                    <a:pt x="104" y="4"/>
                    <a:pt x="99" y="2"/>
                    <a:pt x="99" y="2"/>
                  </a:cubicBezTo>
                  <a:cubicBezTo>
                    <a:pt x="91" y="3"/>
                    <a:pt x="88" y="7"/>
                    <a:pt x="80" y="8"/>
                  </a:cubicBezTo>
                  <a:cubicBezTo>
                    <a:pt x="73" y="13"/>
                    <a:pt x="64" y="10"/>
                    <a:pt x="60" y="7"/>
                  </a:cubicBezTo>
                  <a:cubicBezTo>
                    <a:pt x="52" y="8"/>
                    <a:pt x="47" y="2"/>
                    <a:pt x="39" y="3"/>
                  </a:cubicBezTo>
                  <a:cubicBezTo>
                    <a:pt x="35" y="4"/>
                    <a:pt x="35" y="0"/>
                    <a:pt x="35" y="0"/>
                  </a:cubicBezTo>
                  <a:cubicBezTo>
                    <a:pt x="34" y="1"/>
                    <a:pt x="34" y="1"/>
                    <a:pt x="34" y="2"/>
                  </a:cubicBezTo>
                  <a:cubicBezTo>
                    <a:pt x="35" y="2"/>
                    <a:pt x="35" y="3"/>
                    <a:pt x="35" y="4"/>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65" name="Freeform 54"/>
            <p:cNvSpPr>
              <a:spLocks/>
            </p:cNvSpPr>
            <p:nvPr/>
          </p:nvSpPr>
          <p:spPr bwMode="gray">
            <a:xfrm>
              <a:off x="7367588" y="5067300"/>
              <a:ext cx="311150" cy="539750"/>
            </a:xfrm>
            <a:custGeom>
              <a:avLst/>
              <a:gdLst>
                <a:gd name="T0" fmla="*/ 26 w 158"/>
                <a:gd name="T1" fmla="*/ 25 h 214"/>
                <a:gd name="T2" fmla="*/ 21 w 158"/>
                <a:gd name="T3" fmla="*/ 28 h 214"/>
                <a:gd name="T4" fmla="*/ 23 w 158"/>
                <a:gd name="T5" fmla="*/ 34 h 214"/>
                <a:gd name="T6" fmla="*/ 16 w 158"/>
                <a:gd name="T7" fmla="*/ 39 h 214"/>
                <a:gd name="T8" fmla="*/ 19 w 158"/>
                <a:gd name="T9" fmla="*/ 43 h 214"/>
                <a:gd name="T10" fmla="*/ 18 w 158"/>
                <a:gd name="T11" fmla="*/ 64 h 214"/>
                <a:gd name="T12" fmla="*/ 20 w 158"/>
                <a:gd name="T13" fmla="*/ 70 h 214"/>
                <a:gd name="T14" fmla="*/ 22 w 158"/>
                <a:gd name="T15" fmla="*/ 84 h 214"/>
                <a:gd name="T16" fmla="*/ 27 w 158"/>
                <a:gd name="T17" fmla="*/ 91 h 214"/>
                <a:gd name="T18" fmla="*/ 26 w 158"/>
                <a:gd name="T19" fmla="*/ 109 h 214"/>
                <a:gd name="T20" fmla="*/ 22 w 158"/>
                <a:gd name="T21" fmla="*/ 116 h 214"/>
                <a:gd name="T22" fmla="*/ 12 w 158"/>
                <a:gd name="T23" fmla="*/ 125 h 214"/>
                <a:gd name="T24" fmla="*/ 7 w 158"/>
                <a:gd name="T25" fmla="*/ 133 h 214"/>
                <a:gd name="T26" fmla="*/ 2 w 158"/>
                <a:gd name="T27" fmla="*/ 150 h 214"/>
                <a:gd name="T28" fmla="*/ 4 w 158"/>
                <a:gd name="T29" fmla="*/ 152 h 214"/>
                <a:gd name="T30" fmla="*/ 14 w 158"/>
                <a:gd name="T31" fmla="*/ 168 h 214"/>
                <a:gd name="T32" fmla="*/ 14 w 158"/>
                <a:gd name="T33" fmla="*/ 171 h 214"/>
                <a:gd name="T34" fmla="*/ 31 w 158"/>
                <a:gd name="T35" fmla="*/ 176 h 214"/>
                <a:gd name="T36" fmla="*/ 36 w 158"/>
                <a:gd name="T37" fmla="*/ 183 h 214"/>
                <a:gd name="T38" fmla="*/ 37 w 158"/>
                <a:gd name="T39" fmla="*/ 187 h 214"/>
                <a:gd name="T40" fmla="*/ 51 w 158"/>
                <a:gd name="T41" fmla="*/ 199 h 214"/>
                <a:gd name="T42" fmla="*/ 119 w 158"/>
                <a:gd name="T43" fmla="*/ 214 h 214"/>
                <a:gd name="T44" fmla="*/ 125 w 158"/>
                <a:gd name="T45" fmla="*/ 206 h 214"/>
                <a:gd name="T46" fmla="*/ 136 w 158"/>
                <a:gd name="T47" fmla="*/ 197 h 214"/>
                <a:gd name="T48" fmla="*/ 152 w 158"/>
                <a:gd name="T49" fmla="*/ 185 h 214"/>
                <a:gd name="T50" fmla="*/ 157 w 158"/>
                <a:gd name="T51" fmla="*/ 176 h 214"/>
                <a:gd name="T52" fmla="*/ 152 w 158"/>
                <a:gd name="T53" fmla="*/ 168 h 214"/>
                <a:gd name="T54" fmla="*/ 153 w 158"/>
                <a:gd name="T55" fmla="*/ 153 h 214"/>
                <a:gd name="T56" fmla="*/ 137 w 158"/>
                <a:gd name="T57" fmla="*/ 150 h 214"/>
                <a:gd name="T58" fmla="*/ 131 w 158"/>
                <a:gd name="T59" fmla="*/ 136 h 214"/>
                <a:gd name="T60" fmla="*/ 120 w 158"/>
                <a:gd name="T61" fmla="*/ 145 h 214"/>
                <a:gd name="T62" fmla="*/ 98 w 158"/>
                <a:gd name="T63" fmla="*/ 134 h 214"/>
                <a:gd name="T64" fmla="*/ 107 w 158"/>
                <a:gd name="T65" fmla="*/ 107 h 214"/>
                <a:gd name="T66" fmla="*/ 121 w 158"/>
                <a:gd name="T67" fmla="*/ 91 h 214"/>
                <a:gd name="T68" fmla="*/ 126 w 158"/>
                <a:gd name="T69" fmla="*/ 76 h 214"/>
                <a:gd name="T70" fmla="*/ 111 w 158"/>
                <a:gd name="T71" fmla="*/ 56 h 214"/>
                <a:gd name="T72" fmla="*/ 96 w 158"/>
                <a:gd name="T73" fmla="*/ 37 h 214"/>
                <a:gd name="T74" fmla="*/ 113 w 158"/>
                <a:gd name="T75" fmla="*/ 9 h 214"/>
                <a:gd name="T76" fmla="*/ 105 w 158"/>
                <a:gd name="T77" fmla="*/ 10 h 214"/>
                <a:gd name="T78" fmla="*/ 94 w 158"/>
                <a:gd name="T79" fmla="*/ 19 h 214"/>
                <a:gd name="T80" fmla="*/ 85 w 158"/>
                <a:gd name="T81" fmla="*/ 17 h 214"/>
                <a:gd name="T82" fmla="*/ 80 w 158"/>
                <a:gd name="T83" fmla="*/ 7 h 214"/>
                <a:gd name="T84" fmla="*/ 79 w 158"/>
                <a:gd name="T85" fmla="*/ 7 h 214"/>
                <a:gd name="T86" fmla="*/ 80 w 158"/>
                <a:gd name="T87" fmla="*/ 7 h 214"/>
                <a:gd name="T88" fmla="*/ 80 w 158"/>
                <a:gd name="T89" fmla="*/ 6 h 214"/>
                <a:gd name="T90" fmla="*/ 80 w 158"/>
                <a:gd name="T91" fmla="*/ 6 h 214"/>
                <a:gd name="T92" fmla="*/ 80 w 158"/>
                <a:gd name="T93" fmla="*/ 7 h 214"/>
                <a:gd name="T94" fmla="*/ 68 w 158"/>
                <a:gd name="T95" fmla="*/ 5 h 214"/>
                <a:gd name="T96" fmla="*/ 67 w 158"/>
                <a:gd name="T97" fmla="*/ 2 h 214"/>
                <a:gd name="T98" fmla="*/ 55 w 158"/>
                <a:gd name="T99" fmla="*/ 3 h 214"/>
                <a:gd name="T100" fmla="*/ 33 w 158"/>
                <a:gd name="T101" fmla="*/ 17 h 214"/>
                <a:gd name="T102" fmla="*/ 26 w 158"/>
                <a:gd name="T103" fmla="*/ 2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214">
                  <a:moveTo>
                    <a:pt x="26" y="25"/>
                  </a:moveTo>
                  <a:cubicBezTo>
                    <a:pt x="26" y="25"/>
                    <a:pt x="26" y="25"/>
                    <a:pt x="26" y="25"/>
                  </a:cubicBezTo>
                  <a:cubicBezTo>
                    <a:pt x="27" y="25"/>
                    <a:pt x="27" y="25"/>
                    <a:pt x="26" y="25"/>
                  </a:cubicBezTo>
                  <a:cubicBezTo>
                    <a:pt x="26" y="25"/>
                    <a:pt x="26" y="25"/>
                    <a:pt x="26" y="25"/>
                  </a:cubicBezTo>
                  <a:cubicBezTo>
                    <a:pt x="26" y="26"/>
                    <a:pt x="26" y="26"/>
                    <a:pt x="26" y="26"/>
                  </a:cubicBezTo>
                  <a:cubicBezTo>
                    <a:pt x="26" y="26"/>
                    <a:pt x="23" y="27"/>
                    <a:pt x="21" y="28"/>
                  </a:cubicBezTo>
                  <a:cubicBezTo>
                    <a:pt x="20" y="30"/>
                    <a:pt x="22" y="30"/>
                    <a:pt x="23" y="33"/>
                  </a:cubicBezTo>
                  <a:cubicBezTo>
                    <a:pt x="23" y="33"/>
                    <a:pt x="23" y="33"/>
                    <a:pt x="23" y="33"/>
                  </a:cubicBezTo>
                  <a:cubicBezTo>
                    <a:pt x="23" y="33"/>
                    <a:pt x="23" y="34"/>
                    <a:pt x="23" y="34"/>
                  </a:cubicBezTo>
                  <a:cubicBezTo>
                    <a:pt x="22" y="34"/>
                    <a:pt x="22" y="34"/>
                    <a:pt x="22" y="34"/>
                  </a:cubicBezTo>
                  <a:cubicBezTo>
                    <a:pt x="21" y="35"/>
                    <a:pt x="20" y="35"/>
                    <a:pt x="20" y="36"/>
                  </a:cubicBezTo>
                  <a:cubicBezTo>
                    <a:pt x="19" y="37"/>
                    <a:pt x="18" y="38"/>
                    <a:pt x="16" y="39"/>
                  </a:cubicBezTo>
                  <a:cubicBezTo>
                    <a:pt x="16" y="39"/>
                    <a:pt x="13" y="39"/>
                    <a:pt x="12" y="41"/>
                  </a:cubicBezTo>
                  <a:cubicBezTo>
                    <a:pt x="14" y="42"/>
                    <a:pt x="16" y="41"/>
                    <a:pt x="16" y="41"/>
                  </a:cubicBezTo>
                  <a:cubicBezTo>
                    <a:pt x="18" y="41"/>
                    <a:pt x="19" y="42"/>
                    <a:pt x="19" y="43"/>
                  </a:cubicBezTo>
                  <a:cubicBezTo>
                    <a:pt x="20" y="43"/>
                    <a:pt x="21" y="45"/>
                    <a:pt x="21" y="45"/>
                  </a:cubicBezTo>
                  <a:cubicBezTo>
                    <a:pt x="17" y="49"/>
                    <a:pt x="18" y="53"/>
                    <a:pt x="18" y="56"/>
                  </a:cubicBezTo>
                  <a:cubicBezTo>
                    <a:pt x="18" y="58"/>
                    <a:pt x="18" y="61"/>
                    <a:pt x="18" y="64"/>
                  </a:cubicBezTo>
                  <a:cubicBezTo>
                    <a:pt x="18" y="65"/>
                    <a:pt x="18" y="65"/>
                    <a:pt x="19" y="66"/>
                  </a:cubicBezTo>
                  <a:cubicBezTo>
                    <a:pt x="20" y="67"/>
                    <a:pt x="20" y="69"/>
                    <a:pt x="20" y="70"/>
                  </a:cubicBezTo>
                  <a:cubicBezTo>
                    <a:pt x="20" y="70"/>
                    <a:pt x="20" y="70"/>
                    <a:pt x="20" y="70"/>
                  </a:cubicBezTo>
                  <a:cubicBezTo>
                    <a:pt x="21" y="73"/>
                    <a:pt x="24" y="76"/>
                    <a:pt x="22" y="80"/>
                  </a:cubicBezTo>
                  <a:cubicBezTo>
                    <a:pt x="22" y="80"/>
                    <a:pt x="22" y="81"/>
                    <a:pt x="22" y="82"/>
                  </a:cubicBezTo>
                  <a:cubicBezTo>
                    <a:pt x="22" y="83"/>
                    <a:pt x="22" y="84"/>
                    <a:pt x="22" y="84"/>
                  </a:cubicBezTo>
                  <a:cubicBezTo>
                    <a:pt x="23" y="85"/>
                    <a:pt x="24" y="87"/>
                    <a:pt x="26" y="87"/>
                  </a:cubicBezTo>
                  <a:cubicBezTo>
                    <a:pt x="26" y="87"/>
                    <a:pt x="26" y="87"/>
                    <a:pt x="27" y="89"/>
                  </a:cubicBezTo>
                  <a:cubicBezTo>
                    <a:pt x="27" y="89"/>
                    <a:pt x="27" y="90"/>
                    <a:pt x="27" y="91"/>
                  </a:cubicBezTo>
                  <a:cubicBezTo>
                    <a:pt x="27" y="91"/>
                    <a:pt x="27" y="91"/>
                    <a:pt x="28" y="94"/>
                  </a:cubicBezTo>
                  <a:cubicBezTo>
                    <a:pt x="24" y="95"/>
                    <a:pt x="24" y="98"/>
                    <a:pt x="25" y="102"/>
                  </a:cubicBezTo>
                  <a:cubicBezTo>
                    <a:pt x="25" y="102"/>
                    <a:pt x="25" y="105"/>
                    <a:pt x="26" y="109"/>
                  </a:cubicBezTo>
                  <a:cubicBezTo>
                    <a:pt x="26" y="109"/>
                    <a:pt x="26" y="109"/>
                    <a:pt x="25" y="109"/>
                  </a:cubicBezTo>
                  <a:cubicBezTo>
                    <a:pt x="25" y="111"/>
                    <a:pt x="25" y="113"/>
                    <a:pt x="22" y="116"/>
                  </a:cubicBezTo>
                  <a:cubicBezTo>
                    <a:pt x="22" y="116"/>
                    <a:pt x="22" y="116"/>
                    <a:pt x="22" y="116"/>
                  </a:cubicBezTo>
                  <a:cubicBezTo>
                    <a:pt x="22" y="116"/>
                    <a:pt x="21" y="117"/>
                    <a:pt x="20" y="117"/>
                  </a:cubicBezTo>
                  <a:cubicBezTo>
                    <a:pt x="19" y="117"/>
                    <a:pt x="19" y="118"/>
                    <a:pt x="18" y="119"/>
                  </a:cubicBezTo>
                  <a:cubicBezTo>
                    <a:pt x="17" y="121"/>
                    <a:pt x="11" y="122"/>
                    <a:pt x="12" y="125"/>
                  </a:cubicBezTo>
                  <a:cubicBezTo>
                    <a:pt x="9" y="126"/>
                    <a:pt x="11" y="128"/>
                    <a:pt x="10" y="129"/>
                  </a:cubicBezTo>
                  <a:cubicBezTo>
                    <a:pt x="10" y="130"/>
                    <a:pt x="10" y="131"/>
                    <a:pt x="9" y="132"/>
                  </a:cubicBezTo>
                  <a:cubicBezTo>
                    <a:pt x="8" y="132"/>
                    <a:pt x="8" y="132"/>
                    <a:pt x="7" y="133"/>
                  </a:cubicBezTo>
                  <a:cubicBezTo>
                    <a:pt x="6" y="133"/>
                    <a:pt x="5" y="133"/>
                    <a:pt x="5" y="133"/>
                  </a:cubicBezTo>
                  <a:cubicBezTo>
                    <a:pt x="2" y="138"/>
                    <a:pt x="2" y="138"/>
                    <a:pt x="2" y="141"/>
                  </a:cubicBezTo>
                  <a:cubicBezTo>
                    <a:pt x="3" y="144"/>
                    <a:pt x="0" y="148"/>
                    <a:pt x="2" y="150"/>
                  </a:cubicBezTo>
                  <a:cubicBezTo>
                    <a:pt x="3" y="151"/>
                    <a:pt x="3" y="151"/>
                    <a:pt x="3" y="151"/>
                  </a:cubicBezTo>
                  <a:cubicBezTo>
                    <a:pt x="3" y="151"/>
                    <a:pt x="3" y="151"/>
                    <a:pt x="3" y="151"/>
                  </a:cubicBezTo>
                  <a:cubicBezTo>
                    <a:pt x="3" y="151"/>
                    <a:pt x="3" y="151"/>
                    <a:pt x="4" y="152"/>
                  </a:cubicBezTo>
                  <a:cubicBezTo>
                    <a:pt x="4" y="155"/>
                    <a:pt x="8" y="155"/>
                    <a:pt x="9" y="158"/>
                  </a:cubicBezTo>
                  <a:cubicBezTo>
                    <a:pt x="9" y="159"/>
                    <a:pt x="9" y="160"/>
                    <a:pt x="9" y="161"/>
                  </a:cubicBezTo>
                  <a:cubicBezTo>
                    <a:pt x="10" y="162"/>
                    <a:pt x="13" y="165"/>
                    <a:pt x="14" y="168"/>
                  </a:cubicBezTo>
                  <a:cubicBezTo>
                    <a:pt x="13" y="169"/>
                    <a:pt x="12" y="170"/>
                    <a:pt x="12" y="170"/>
                  </a:cubicBezTo>
                  <a:cubicBezTo>
                    <a:pt x="14" y="171"/>
                    <a:pt x="14" y="171"/>
                    <a:pt x="14" y="171"/>
                  </a:cubicBezTo>
                  <a:cubicBezTo>
                    <a:pt x="14" y="171"/>
                    <a:pt x="14" y="171"/>
                    <a:pt x="14" y="171"/>
                  </a:cubicBezTo>
                  <a:cubicBezTo>
                    <a:pt x="18" y="171"/>
                    <a:pt x="23" y="174"/>
                    <a:pt x="23" y="174"/>
                  </a:cubicBezTo>
                  <a:cubicBezTo>
                    <a:pt x="23" y="173"/>
                    <a:pt x="24" y="174"/>
                    <a:pt x="25" y="174"/>
                  </a:cubicBezTo>
                  <a:cubicBezTo>
                    <a:pt x="27" y="174"/>
                    <a:pt x="28" y="174"/>
                    <a:pt x="31" y="176"/>
                  </a:cubicBezTo>
                  <a:cubicBezTo>
                    <a:pt x="31" y="176"/>
                    <a:pt x="32" y="178"/>
                    <a:pt x="34" y="180"/>
                  </a:cubicBezTo>
                  <a:cubicBezTo>
                    <a:pt x="34" y="181"/>
                    <a:pt x="35" y="182"/>
                    <a:pt x="36" y="182"/>
                  </a:cubicBezTo>
                  <a:cubicBezTo>
                    <a:pt x="36" y="182"/>
                    <a:pt x="36" y="183"/>
                    <a:pt x="36" y="183"/>
                  </a:cubicBezTo>
                  <a:cubicBezTo>
                    <a:pt x="36" y="183"/>
                    <a:pt x="36" y="183"/>
                    <a:pt x="36" y="183"/>
                  </a:cubicBezTo>
                  <a:cubicBezTo>
                    <a:pt x="37" y="186"/>
                    <a:pt x="37" y="186"/>
                    <a:pt x="37" y="186"/>
                  </a:cubicBezTo>
                  <a:cubicBezTo>
                    <a:pt x="37" y="186"/>
                    <a:pt x="37" y="187"/>
                    <a:pt x="37" y="187"/>
                  </a:cubicBezTo>
                  <a:cubicBezTo>
                    <a:pt x="38" y="190"/>
                    <a:pt x="39" y="194"/>
                    <a:pt x="42" y="196"/>
                  </a:cubicBezTo>
                  <a:cubicBezTo>
                    <a:pt x="43" y="197"/>
                    <a:pt x="45" y="197"/>
                    <a:pt x="46" y="198"/>
                  </a:cubicBezTo>
                  <a:cubicBezTo>
                    <a:pt x="48" y="199"/>
                    <a:pt x="49" y="199"/>
                    <a:pt x="51" y="199"/>
                  </a:cubicBezTo>
                  <a:cubicBezTo>
                    <a:pt x="54" y="201"/>
                    <a:pt x="60" y="203"/>
                    <a:pt x="62" y="205"/>
                  </a:cubicBezTo>
                  <a:cubicBezTo>
                    <a:pt x="68" y="207"/>
                    <a:pt x="69" y="211"/>
                    <a:pt x="69" y="214"/>
                  </a:cubicBezTo>
                  <a:cubicBezTo>
                    <a:pt x="119" y="214"/>
                    <a:pt x="119" y="214"/>
                    <a:pt x="119" y="214"/>
                  </a:cubicBezTo>
                  <a:cubicBezTo>
                    <a:pt x="122" y="213"/>
                    <a:pt x="125" y="209"/>
                    <a:pt x="125" y="209"/>
                  </a:cubicBezTo>
                  <a:cubicBezTo>
                    <a:pt x="125" y="208"/>
                    <a:pt x="125" y="207"/>
                    <a:pt x="125" y="206"/>
                  </a:cubicBezTo>
                  <a:cubicBezTo>
                    <a:pt x="125" y="206"/>
                    <a:pt x="125" y="206"/>
                    <a:pt x="125" y="206"/>
                  </a:cubicBezTo>
                  <a:cubicBezTo>
                    <a:pt x="125" y="202"/>
                    <a:pt x="125" y="206"/>
                    <a:pt x="125" y="206"/>
                  </a:cubicBezTo>
                  <a:cubicBezTo>
                    <a:pt x="129" y="205"/>
                    <a:pt x="128" y="201"/>
                    <a:pt x="132" y="201"/>
                  </a:cubicBezTo>
                  <a:cubicBezTo>
                    <a:pt x="132" y="201"/>
                    <a:pt x="132" y="197"/>
                    <a:pt x="136" y="197"/>
                  </a:cubicBezTo>
                  <a:cubicBezTo>
                    <a:pt x="135" y="193"/>
                    <a:pt x="139" y="193"/>
                    <a:pt x="143" y="189"/>
                  </a:cubicBezTo>
                  <a:cubicBezTo>
                    <a:pt x="145" y="188"/>
                    <a:pt x="147" y="188"/>
                    <a:pt x="148" y="187"/>
                  </a:cubicBezTo>
                  <a:cubicBezTo>
                    <a:pt x="150" y="187"/>
                    <a:pt x="151" y="186"/>
                    <a:pt x="152" y="185"/>
                  </a:cubicBezTo>
                  <a:cubicBezTo>
                    <a:pt x="153" y="185"/>
                    <a:pt x="154" y="184"/>
                    <a:pt x="154" y="183"/>
                  </a:cubicBezTo>
                  <a:cubicBezTo>
                    <a:pt x="158" y="179"/>
                    <a:pt x="158" y="179"/>
                    <a:pt x="157" y="176"/>
                  </a:cubicBezTo>
                  <a:cubicBezTo>
                    <a:pt x="157" y="176"/>
                    <a:pt x="157" y="176"/>
                    <a:pt x="157" y="176"/>
                  </a:cubicBezTo>
                  <a:cubicBezTo>
                    <a:pt x="157" y="176"/>
                    <a:pt x="157" y="176"/>
                    <a:pt x="157" y="176"/>
                  </a:cubicBezTo>
                  <a:cubicBezTo>
                    <a:pt x="153" y="173"/>
                    <a:pt x="153" y="173"/>
                    <a:pt x="152" y="169"/>
                  </a:cubicBezTo>
                  <a:cubicBezTo>
                    <a:pt x="152" y="169"/>
                    <a:pt x="152" y="168"/>
                    <a:pt x="152" y="168"/>
                  </a:cubicBezTo>
                  <a:cubicBezTo>
                    <a:pt x="152" y="167"/>
                    <a:pt x="152" y="166"/>
                    <a:pt x="152" y="166"/>
                  </a:cubicBezTo>
                  <a:cubicBezTo>
                    <a:pt x="151" y="163"/>
                    <a:pt x="151" y="161"/>
                    <a:pt x="152" y="159"/>
                  </a:cubicBezTo>
                  <a:cubicBezTo>
                    <a:pt x="152" y="157"/>
                    <a:pt x="152" y="155"/>
                    <a:pt x="153" y="153"/>
                  </a:cubicBezTo>
                  <a:cubicBezTo>
                    <a:pt x="152" y="151"/>
                    <a:pt x="149" y="152"/>
                    <a:pt x="146" y="152"/>
                  </a:cubicBezTo>
                  <a:cubicBezTo>
                    <a:pt x="143" y="153"/>
                    <a:pt x="140" y="153"/>
                    <a:pt x="138" y="153"/>
                  </a:cubicBezTo>
                  <a:cubicBezTo>
                    <a:pt x="137" y="150"/>
                    <a:pt x="137" y="150"/>
                    <a:pt x="137" y="150"/>
                  </a:cubicBezTo>
                  <a:cubicBezTo>
                    <a:pt x="141" y="149"/>
                    <a:pt x="141" y="149"/>
                    <a:pt x="141" y="149"/>
                  </a:cubicBezTo>
                  <a:cubicBezTo>
                    <a:pt x="141" y="149"/>
                    <a:pt x="137" y="150"/>
                    <a:pt x="137" y="146"/>
                  </a:cubicBezTo>
                  <a:cubicBezTo>
                    <a:pt x="136" y="143"/>
                    <a:pt x="136" y="139"/>
                    <a:pt x="131" y="136"/>
                  </a:cubicBezTo>
                  <a:cubicBezTo>
                    <a:pt x="127" y="137"/>
                    <a:pt x="127" y="137"/>
                    <a:pt x="127" y="137"/>
                  </a:cubicBezTo>
                  <a:cubicBezTo>
                    <a:pt x="128" y="140"/>
                    <a:pt x="128" y="140"/>
                    <a:pt x="128" y="140"/>
                  </a:cubicBezTo>
                  <a:cubicBezTo>
                    <a:pt x="128" y="144"/>
                    <a:pt x="124" y="145"/>
                    <a:pt x="120" y="145"/>
                  </a:cubicBezTo>
                  <a:cubicBezTo>
                    <a:pt x="116" y="146"/>
                    <a:pt x="123" y="134"/>
                    <a:pt x="119" y="135"/>
                  </a:cubicBezTo>
                  <a:cubicBezTo>
                    <a:pt x="115" y="139"/>
                    <a:pt x="115" y="139"/>
                    <a:pt x="111" y="139"/>
                  </a:cubicBezTo>
                  <a:cubicBezTo>
                    <a:pt x="107" y="140"/>
                    <a:pt x="103" y="137"/>
                    <a:pt x="98" y="134"/>
                  </a:cubicBezTo>
                  <a:cubicBezTo>
                    <a:pt x="94" y="131"/>
                    <a:pt x="89" y="124"/>
                    <a:pt x="92" y="117"/>
                  </a:cubicBezTo>
                  <a:cubicBezTo>
                    <a:pt x="95" y="113"/>
                    <a:pt x="99" y="112"/>
                    <a:pt x="103" y="112"/>
                  </a:cubicBezTo>
                  <a:cubicBezTo>
                    <a:pt x="103" y="108"/>
                    <a:pt x="103" y="108"/>
                    <a:pt x="107" y="107"/>
                  </a:cubicBezTo>
                  <a:cubicBezTo>
                    <a:pt x="107" y="107"/>
                    <a:pt x="111" y="107"/>
                    <a:pt x="110" y="103"/>
                  </a:cubicBezTo>
                  <a:cubicBezTo>
                    <a:pt x="114" y="99"/>
                    <a:pt x="114" y="99"/>
                    <a:pt x="114" y="99"/>
                  </a:cubicBezTo>
                  <a:cubicBezTo>
                    <a:pt x="117" y="95"/>
                    <a:pt x="117" y="92"/>
                    <a:pt x="121" y="91"/>
                  </a:cubicBezTo>
                  <a:cubicBezTo>
                    <a:pt x="120" y="87"/>
                    <a:pt x="120" y="87"/>
                    <a:pt x="120" y="84"/>
                  </a:cubicBezTo>
                  <a:cubicBezTo>
                    <a:pt x="120" y="84"/>
                    <a:pt x="123" y="83"/>
                    <a:pt x="123" y="80"/>
                  </a:cubicBezTo>
                  <a:cubicBezTo>
                    <a:pt x="123" y="80"/>
                    <a:pt x="122" y="76"/>
                    <a:pt x="126" y="76"/>
                  </a:cubicBezTo>
                  <a:cubicBezTo>
                    <a:pt x="122" y="73"/>
                    <a:pt x="121" y="69"/>
                    <a:pt x="121" y="66"/>
                  </a:cubicBezTo>
                  <a:cubicBezTo>
                    <a:pt x="121" y="66"/>
                    <a:pt x="121" y="66"/>
                    <a:pt x="120" y="62"/>
                  </a:cubicBezTo>
                  <a:cubicBezTo>
                    <a:pt x="120" y="59"/>
                    <a:pt x="112" y="60"/>
                    <a:pt x="111" y="56"/>
                  </a:cubicBezTo>
                  <a:cubicBezTo>
                    <a:pt x="107" y="57"/>
                    <a:pt x="107" y="57"/>
                    <a:pt x="107" y="57"/>
                  </a:cubicBezTo>
                  <a:cubicBezTo>
                    <a:pt x="103" y="54"/>
                    <a:pt x="99" y="51"/>
                    <a:pt x="98" y="47"/>
                  </a:cubicBezTo>
                  <a:cubicBezTo>
                    <a:pt x="97" y="44"/>
                    <a:pt x="97" y="40"/>
                    <a:pt x="96" y="37"/>
                  </a:cubicBezTo>
                  <a:cubicBezTo>
                    <a:pt x="95" y="30"/>
                    <a:pt x="108" y="32"/>
                    <a:pt x="107" y="25"/>
                  </a:cubicBezTo>
                  <a:cubicBezTo>
                    <a:pt x="110" y="20"/>
                    <a:pt x="110" y="17"/>
                    <a:pt x="113" y="13"/>
                  </a:cubicBezTo>
                  <a:cubicBezTo>
                    <a:pt x="117" y="12"/>
                    <a:pt x="117" y="9"/>
                    <a:pt x="113" y="9"/>
                  </a:cubicBezTo>
                  <a:cubicBezTo>
                    <a:pt x="112" y="2"/>
                    <a:pt x="112" y="2"/>
                    <a:pt x="112" y="2"/>
                  </a:cubicBezTo>
                  <a:cubicBezTo>
                    <a:pt x="108" y="6"/>
                    <a:pt x="108" y="6"/>
                    <a:pt x="108" y="6"/>
                  </a:cubicBezTo>
                  <a:cubicBezTo>
                    <a:pt x="104" y="7"/>
                    <a:pt x="104" y="7"/>
                    <a:pt x="105" y="10"/>
                  </a:cubicBezTo>
                  <a:cubicBezTo>
                    <a:pt x="101" y="11"/>
                    <a:pt x="101" y="15"/>
                    <a:pt x="101" y="15"/>
                  </a:cubicBezTo>
                  <a:cubicBezTo>
                    <a:pt x="97" y="15"/>
                    <a:pt x="97" y="15"/>
                    <a:pt x="97" y="15"/>
                  </a:cubicBezTo>
                  <a:cubicBezTo>
                    <a:pt x="93" y="16"/>
                    <a:pt x="94" y="19"/>
                    <a:pt x="94" y="19"/>
                  </a:cubicBezTo>
                  <a:cubicBezTo>
                    <a:pt x="90" y="20"/>
                    <a:pt x="90" y="23"/>
                    <a:pt x="86" y="20"/>
                  </a:cubicBezTo>
                  <a:cubicBezTo>
                    <a:pt x="82" y="21"/>
                    <a:pt x="82" y="21"/>
                    <a:pt x="81" y="17"/>
                  </a:cubicBezTo>
                  <a:cubicBezTo>
                    <a:pt x="85" y="17"/>
                    <a:pt x="85" y="17"/>
                    <a:pt x="85" y="17"/>
                  </a:cubicBezTo>
                  <a:cubicBezTo>
                    <a:pt x="89" y="16"/>
                    <a:pt x="89" y="16"/>
                    <a:pt x="89" y="16"/>
                  </a:cubicBezTo>
                  <a:cubicBezTo>
                    <a:pt x="85" y="13"/>
                    <a:pt x="85" y="13"/>
                    <a:pt x="85" y="13"/>
                  </a:cubicBezTo>
                  <a:cubicBezTo>
                    <a:pt x="80" y="10"/>
                    <a:pt x="80" y="10"/>
                    <a:pt x="80" y="7"/>
                  </a:cubicBezTo>
                  <a:cubicBezTo>
                    <a:pt x="80" y="7"/>
                    <a:pt x="80" y="7"/>
                    <a:pt x="80" y="7"/>
                  </a:cubicBezTo>
                  <a:cubicBezTo>
                    <a:pt x="80" y="7"/>
                    <a:pt x="79" y="7"/>
                    <a:pt x="79" y="7"/>
                  </a:cubicBezTo>
                  <a:cubicBezTo>
                    <a:pt x="79" y="7"/>
                    <a:pt x="79" y="7"/>
                    <a:pt x="79" y="7"/>
                  </a:cubicBezTo>
                  <a:cubicBezTo>
                    <a:pt x="79" y="7"/>
                    <a:pt x="79" y="7"/>
                    <a:pt x="79" y="7"/>
                  </a:cubicBezTo>
                  <a:cubicBezTo>
                    <a:pt x="79" y="7"/>
                    <a:pt x="79" y="7"/>
                    <a:pt x="79" y="7"/>
                  </a:cubicBezTo>
                  <a:cubicBezTo>
                    <a:pt x="79" y="7"/>
                    <a:pt x="80" y="7"/>
                    <a:pt x="80" y="7"/>
                  </a:cubicBezTo>
                  <a:cubicBezTo>
                    <a:pt x="80" y="7"/>
                    <a:pt x="80" y="7"/>
                    <a:pt x="80" y="7"/>
                  </a:cubicBezTo>
                  <a:cubicBezTo>
                    <a:pt x="80" y="7"/>
                    <a:pt x="80" y="7"/>
                    <a:pt x="80" y="6"/>
                  </a:cubicBezTo>
                  <a:cubicBezTo>
                    <a:pt x="80" y="6"/>
                    <a:pt x="80" y="6"/>
                    <a:pt x="80" y="6"/>
                  </a:cubicBezTo>
                  <a:cubicBezTo>
                    <a:pt x="80" y="6"/>
                    <a:pt x="80" y="6"/>
                    <a:pt x="80" y="6"/>
                  </a:cubicBezTo>
                  <a:cubicBezTo>
                    <a:pt x="80" y="5"/>
                    <a:pt x="80" y="5"/>
                    <a:pt x="80" y="6"/>
                  </a:cubicBezTo>
                  <a:cubicBezTo>
                    <a:pt x="80" y="6"/>
                    <a:pt x="80" y="6"/>
                    <a:pt x="80" y="6"/>
                  </a:cubicBezTo>
                  <a:cubicBezTo>
                    <a:pt x="80" y="6"/>
                    <a:pt x="80" y="6"/>
                    <a:pt x="80" y="6"/>
                  </a:cubicBezTo>
                  <a:cubicBezTo>
                    <a:pt x="80" y="7"/>
                    <a:pt x="80" y="7"/>
                    <a:pt x="80" y="7"/>
                  </a:cubicBezTo>
                  <a:cubicBezTo>
                    <a:pt x="80" y="7"/>
                    <a:pt x="80" y="7"/>
                    <a:pt x="80" y="7"/>
                  </a:cubicBezTo>
                  <a:cubicBezTo>
                    <a:pt x="84" y="6"/>
                    <a:pt x="83" y="3"/>
                    <a:pt x="83" y="3"/>
                  </a:cubicBezTo>
                  <a:cubicBezTo>
                    <a:pt x="79" y="3"/>
                    <a:pt x="75" y="0"/>
                    <a:pt x="75" y="4"/>
                  </a:cubicBezTo>
                  <a:cubicBezTo>
                    <a:pt x="71" y="4"/>
                    <a:pt x="67" y="2"/>
                    <a:pt x="68" y="5"/>
                  </a:cubicBezTo>
                  <a:cubicBezTo>
                    <a:pt x="71" y="4"/>
                    <a:pt x="71" y="4"/>
                    <a:pt x="71" y="4"/>
                  </a:cubicBezTo>
                  <a:cubicBezTo>
                    <a:pt x="71" y="4"/>
                    <a:pt x="72" y="8"/>
                    <a:pt x="68" y="9"/>
                  </a:cubicBezTo>
                  <a:cubicBezTo>
                    <a:pt x="64" y="9"/>
                    <a:pt x="68" y="5"/>
                    <a:pt x="67" y="2"/>
                  </a:cubicBezTo>
                  <a:cubicBezTo>
                    <a:pt x="67" y="1"/>
                    <a:pt x="67" y="1"/>
                    <a:pt x="68" y="1"/>
                  </a:cubicBezTo>
                  <a:cubicBezTo>
                    <a:pt x="67" y="2"/>
                    <a:pt x="65" y="2"/>
                    <a:pt x="63" y="2"/>
                  </a:cubicBezTo>
                  <a:cubicBezTo>
                    <a:pt x="63" y="2"/>
                    <a:pt x="59" y="3"/>
                    <a:pt x="55" y="3"/>
                  </a:cubicBezTo>
                  <a:cubicBezTo>
                    <a:pt x="55" y="3"/>
                    <a:pt x="52" y="7"/>
                    <a:pt x="48" y="8"/>
                  </a:cubicBezTo>
                  <a:cubicBezTo>
                    <a:pt x="44" y="8"/>
                    <a:pt x="44" y="8"/>
                    <a:pt x="40" y="13"/>
                  </a:cubicBezTo>
                  <a:cubicBezTo>
                    <a:pt x="36" y="13"/>
                    <a:pt x="37" y="17"/>
                    <a:pt x="33" y="17"/>
                  </a:cubicBezTo>
                  <a:cubicBezTo>
                    <a:pt x="30" y="20"/>
                    <a:pt x="26" y="21"/>
                    <a:pt x="25" y="23"/>
                  </a:cubicBezTo>
                  <a:cubicBezTo>
                    <a:pt x="25" y="23"/>
                    <a:pt x="25" y="23"/>
                    <a:pt x="25" y="23"/>
                  </a:cubicBezTo>
                  <a:lnTo>
                    <a:pt x="26" y="25"/>
                  </a:ln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66" name="Freeform 55"/>
            <p:cNvSpPr>
              <a:spLocks/>
            </p:cNvSpPr>
            <p:nvPr/>
          </p:nvSpPr>
          <p:spPr bwMode="gray">
            <a:xfrm>
              <a:off x="6669088" y="5121275"/>
              <a:ext cx="835025" cy="485775"/>
            </a:xfrm>
            <a:custGeom>
              <a:avLst/>
              <a:gdLst>
                <a:gd name="T0" fmla="*/ 18 w 424"/>
                <a:gd name="T1" fmla="*/ 140 h 193"/>
                <a:gd name="T2" fmla="*/ 18 w 424"/>
                <a:gd name="T3" fmla="*/ 153 h 193"/>
                <a:gd name="T4" fmla="*/ 17 w 424"/>
                <a:gd name="T5" fmla="*/ 154 h 193"/>
                <a:gd name="T6" fmla="*/ 21 w 424"/>
                <a:gd name="T7" fmla="*/ 165 h 193"/>
                <a:gd name="T8" fmla="*/ 22 w 424"/>
                <a:gd name="T9" fmla="*/ 182 h 193"/>
                <a:gd name="T10" fmla="*/ 29 w 424"/>
                <a:gd name="T11" fmla="*/ 189 h 193"/>
                <a:gd name="T12" fmla="*/ 419 w 424"/>
                <a:gd name="T13" fmla="*/ 187 h 193"/>
                <a:gd name="T14" fmla="*/ 401 w 424"/>
                <a:gd name="T15" fmla="*/ 177 h 193"/>
                <a:gd name="T16" fmla="*/ 391 w 424"/>
                <a:gd name="T17" fmla="*/ 162 h 193"/>
                <a:gd name="T18" fmla="*/ 378 w 424"/>
                <a:gd name="T19" fmla="*/ 153 h 193"/>
                <a:gd name="T20" fmla="*/ 367 w 424"/>
                <a:gd name="T21" fmla="*/ 149 h 193"/>
                <a:gd name="T22" fmla="*/ 364 w 424"/>
                <a:gd name="T23" fmla="*/ 140 h 193"/>
                <a:gd name="T24" fmla="*/ 356 w 424"/>
                <a:gd name="T25" fmla="*/ 116 h 193"/>
                <a:gd name="T26" fmla="*/ 365 w 424"/>
                <a:gd name="T27" fmla="*/ 108 h 193"/>
                <a:gd name="T28" fmla="*/ 373 w 424"/>
                <a:gd name="T29" fmla="*/ 98 h 193"/>
                <a:gd name="T30" fmla="*/ 377 w 424"/>
                <a:gd name="T31" fmla="*/ 95 h 193"/>
                <a:gd name="T32" fmla="*/ 380 w 424"/>
                <a:gd name="T33" fmla="*/ 84 h 193"/>
                <a:gd name="T34" fmla="*/ 378 w 424"/>
                <a:gd name="T35" fmla="*/ 67 h 193"/>
                <a:gd name="T36" fmla="*/ 377 w 424"/>
                <a:gd name="T37" fmla="*/ 61 h 193"/>
                <a:gd name="T38" fmla="*/ 376 w 424"/>
                <a:gd name="T39" fmla="*/ 56 h 193"/>
                <a:gd name="T40" fmla="*/ 373 w 424"/>
                <a:gd name="T41" fmla="*/ 34 h 193"/>
                <a:gd name="T42" fmla="*/ 371 w 424"/>
                <a:gd name="T43" fmla="*/ 21 h 193"/>
                <a:gd name="T44" fmla="*/ 366 w 424"/>
                <a:gd name="T45" fmla="*/ 17 h 193"/>
                <a:gd name="T46" fmla="*/ 378 w 424"/>
                <a:gd name="T47" fmla="*/ 12 h 193"/>
                <a:gd name="T48" fmla="*/ 377 w 424"/>
                <a:gd name="T49" fmla="*/ 5 h 193"/>
                <a:gd name="T50" fmla="*/ 381 w 424"/>
                <a:gd name="T51" fmla="*/ 4 h 193"/>
                <a:gd name="T52" fmla="*/ 365 w 424"/>
                <a:gd name="T53" fmla="*/ 4 h 193"/>
                <a:gd name="T54" fmla="*/ 336 w 424"/>
                <a:gd name="T55" fmla="*/ 1 h 193"/>
                <a:gd name="T56" fmla="*/ 317 w 424"/>
                <a:gd name="T57" fmla="*/ 11 h 193"/>
                <a:gd name="T58" fmla="*/ 298 w 424"/>
                <a:gd name="T59" fmla="*/ 14 h 193"/>
                <a:gd name="T60" fmla="*/ 263 w 424"/>
                <a:gd name="T61" fmla="*/ 29 h 193"/>
                <a:gd name="T62" fmla="*/ 251 w 424"/>
                <a:gd name="T63" fmla="*/ 24 h 193"/>
                <a:gd name="T64" fmla="*/ 211 w 424"/>
                <a:gd name="T65" fmla="*/ 26 h 193"/>
                <a:gd name="T66" fmla="*/ 187 w 424"/>
                <a:gd name="T67" fmla="*/ 33 h 193"/>
                <a:gd name="T68" fmla="*/ 165 w 424"/>
                <a:gd name="T69" fmla="*/ 47 h 193"/>
                <a:gd name="T70" fmla="*/ 142 w 424"/>
                <a:gd name="T71" fmla="*/ 50 h 193"/>
                <a:gd name="T72" fmla="*/ 111 w 424"/>
                <a:gd name="T73" fmla="*/ 59 h 193"/>
                <a:gd name="T74" fmla="*/ 88 w 424"/>
                <a:gd name="T75" fmla="*/ 73 h 193"/>
                <a:gd name="T76" fmla="*/ 62 w 424"/>
                <a:gd name="T77" fmla="*/ 87 h 193"/>
                <a:gd name="T78" fmla="*/ 55 w 424"/>
                <a:gd name="T79" fmla="*/ 95 h 193"/>
                <a:gd name="T80" fmla="*/ 36 w 424"/>
                <a:gd name="T81" fmla="*/ 102 h 193"/>
                <a:gd name="T82" fmla="*/ 22 w 424"/>
                <a:gd name="T83" fmla="*/ 118 h 193"/>
                <a:gd name="T84" fmla="*/ 0 w 424"/>
                <a:gd name="T85" fmla="*/ 128 h 193"/>
                <a:gd name="T86" fmla="*/ 8 w 424"/>
                <a:gd name="T87" fmla="*/ 13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4" h="193">
                  <a:moveTo>
                    <a:pt x="8" y="135"/>
                  </a:moveTo>
                  <a:cubicBezTo>
                    <a:pt x="9" y="135"/>
                    <a:pt x="9" y="135"/>
                    <a:pt x="9" y="138"/>
                  </a:cubicBezTo>
                  <a:cubicBezTo>
                    <a:pt x="9" y="138"/>
                    <a:pt x="13" y="137"/>
                    <a:pt x="18" y="140"/>
                  </a:cubicBezTo>
                  <a:cubicBezTo>
                    <a:pt x="14" y="144"/>
                    <a:pt x="14" y="144"/>
                    <a:pt x="14" y="144"/>
                  </a:cubicBezTo>
                  <a:cubicBezTo>
                    <a:pt x="15" y="148"/>
                    <a:pt x="19" y="151"/>
                    <a:pt x="19" y="151"/>
                  </a:cubicBezTo>
                  <a:cubicBezTo>
                    <a:pt x="19" y="151"/>
                    <a:pt x="19" y="152"/>
                    <a:pt x="18" y="153"/>
                  </a:cubicBezTo>
                  <a:cubicBezTo>
                    <a:pt x="18" y="154"/>
                    <a:pt x="18" y="154"/>
                    <a:pt x="18" y="154"/>
                  </a:cubicBezTo>
                  <a:cubicBezTo>
                    <a:pt x="18" y="154"/>
                    <a:pt x="18" y="154"/>
                    <a:pt x="18" y="154"/>
                  </a:cubicBezTo>
                  <a:cubicBezTo>
                    <a:pt x="18" y="154"/>
                    <a:pt x="17" y="154"/>
                    <a:pt x="17" y="154"/>
                  </a:cubicBezTo>
                  <a:cubicBezTo>
                    <a:pt x="17" y="155"/>
                    <a:pt x="17" y="155"/>
                    <a:pt x="17" y="156"/>
                  </a:cubicBezTo>
                  <a:cubicBezTo>
                    <a:pt x="20" y="158"/>
                    <a:pt x="20" y="158"/>
                    <a:pt x="20" y="158"/>
                  </a:cubicBezTo>
                  <a:cubicBezTo>
                    <a:pt x="21" y="161"/>
                    <a:pt x="21" y="165"/>
                    <a:pt x="21" y="165"/>
                  </a:cubicBezTo>
                  <a:cubicBezTo>
                    <a:pt x="22" y="168"/>
                    <a:pt x="22" y="172"/>
                    <a:pt x="22" y="172"/>
                  </a:cubicBezTo>
                  <a:cubicBezTo>
                    <a:pt x="23" y="175"/>
                    <a:pt x="23" y="175"/>
                    <a:pt x="23" y="179"/>
                  </a:cubicBezTo>
                  <a:cubicBezTo>
                    <a:pt x="23" y="179"/>
                    <a:pt x="22" y="181"/>
                    <a:pt x="22" y="182"/>
                  </a:cubicBezTo>
                  <a:cubicBezTo>
                    <a:pt x="22" y="182"/>
                    <a:pt x="22" y="182"/>
                    <a:pt x="22" y="182"/>
                  </a:cubicBezTo>
                  <a:cubicBezTo>
                    <a:pt x="24" y="182"/>
                    <a:pt x="25" y="182"/>
                    <a:pt x="25" y="182"/>
                  </a:cubicBezTo>
                  <a:cubicBezTo>
                    <a:pt x="28" y="183"/>
                    <a:pt x="28" y="186"/>
                    <a:pt x="29" y="189"/>
                  </a:cubicBezTo>
                  <a:cubicBezTo>
                    <a:pt x="28" y="190"/>
                    <a:pt x="27" y="191"/>
                    <a:pt x="26" y="193"/>
                  </a:cubicBezTo>
                  <a:cubicBezTo>
                    <a:pt x="424" y="193"/>
                    <a:pt x="424" y="193"/>
                    <a:pt x="424" y="193"/>
                  </a:cubicBezTo>
                  <a:cubicBezTo>
                    <a:pt x="422" y="190"/>
                    <a:pt x="421" y="188"/>
                    <a:pt x="419" y="187"/>
                  </a:cubicBezTo>
                  <a:cubicBezTo>
                    <a:pt x="419" y="186"/>
                    <a:pt x="418" y="185"/>
                    <a:pt x="417" y="184"/>
                  </a:cubicBezTo>
                  <a:cubicBezTo>
                    <a:pt x="417" y="184"/>
                    <a:pt x="416" y="184"/>
                    <a:pt x="415" y="183"/>
                  </a:cubicBezTo>
                  <a:cubicBezTo>
                    <a:pt x="411" y="181"/>
                    <a:pt x="406" y="179"/>
                    <a:pt x="401" y="177"/>
                  </a:cubicBezTo>
                  <a:cubicBezTo>
                    <a:pt x="399" y="176"/>
                    <a:pt x="396" y="174"/>
                    <a:pt x="393" y="172"/>
                  </a:cubicBezTo>
                  <a:cubicBezTo>
                    <a:pt x="393" y="172"/>
                    <a:pt x="392" y="169"/>
                    <a:pt x="392" y="166"/>
                  </a:cubicBezTo>
                  <a:cubicBezTo>
                    <a:pt x="392" y="164"/>
                    <a:pt x="391" y="163"/>
                    <a:pt x="391" y="162"/>
                  </a:cubicBezTo>
                  <a:cubicBezTo>
                    <a:pt x="390" y="161"/>
                    <a:pt x="389" y="160"/>
                    <a:pt x="389" y="159"/>
                  </a:cubicBezTo>
                  <a:cubicBezTo>
                    <a:pt x="385" y="157"/>
                    <a:pt x="382" y="154"/>
                    <a:pt x="380" y="153"/>
                  </a:cubicBezTo>
                  <a:cubicBezTo>
                    <a:pt x="379" y="153"/>
                    <a:pt x="379" y="153"/>
                    <a:pt x="378" y="153"/>
                  </a:cubicBezTo>
                  <a:cubicBezTo>
                    <a:pt x="378" y="153"/>
                    <a:pt x="373" y="150"/>
                    <a:pt x="370" y="151"/>
                  </a:cubicBezTo>
                  <a:cubicBezTo>
                    <a:pt x="369" y="150"/>
                    <a:pt x="369" y="150"/>
                    <a:pt x="369" y="150"/>
                  </a:cubicBezTo>
                  <a:cubicBezTo>
                    <a:pt x="368" y="150"/>
                    <a:pt x="367" y="150"/>
                    <a:pt x="367" y="149"/>
                  </a:cubicBezTo>
                  <a:cubicBezTo>
                    <a:pt x="365" y="148"/>
                    <a:pt x="365" y="148"/>
                    <a:pt x="365" y="148"/>
                  </a:cubicBezTo>
                  <a:cubicBezTo>
                    <a:pt x="365" y="145"/>
                    <a:pt x="364" y="143"/>
                    <a:pt x="364" y="140"/>
                  </a:cubicBezTo>
                  <a:cubicBezTo>
                    <a:pt x="364" y="140"/>
                    <a:pt x="364" y="140"/>
                    <a:pt x="364" y="140"/>
                  </a:cubicBezTo>
                  <a:cubicBezTo>
                    <a:pt x="363" y="137"/>
                    <a:pt x="359" y="134"/>
                    <a:pt x="358" y="130"/>
                  </a:cubicBezTo>
                  <a:cubicBezTo>
                    <a:pt x="358" y="130"/>
                    <a:pt x="357" y="130"/>
                    <a:pt x="357" y="129"/>
                  </a:cubicBezTo>
                  <a:cubicBezTo>
                    <a:pt x="354" y="126"/>
                    <a:pt x="353" y="120"/>
                    <a:pt x="356" y="116"/>
                  </a:cubicBezTo>
                  <a:cubicBezTo>
                    <a:pt x="359" y="112"/>
                    <a:pt x="360" y="112"/>
                    <a:pt x="362" y="112"/>
                  </a:cubicBezTo>
                  <a:cubicBezTo>
                    <a:pt x="363" y="111"/>
                    <a:pt x="364" y="110"/>
                    <a:pt x="363" y="108"/>
                  </a:cubicBezTo>
                  <a:cubicBezTo>
                    <a:pt x="364" y="108"/>
                    <a:pt x="365" y="108"/>
                    <a:pt x="365" y="108"/>
                  </a:cubicBezTo>
                  <a:cubicBezTo>
                    <a:pt x="365" y="106"/>
                    <a:pt x="364" y="104"/>
                    <a:pt x="367" y="104"/>
                  </a:cubicBezTo>
                  <a:cubicBezTo>
                    <a:pt x="366" y="100"/>
                    <a:pt x="370" y="100"/>
                    <a:pt x="370" y="100"/>
                  </a:cubicBezTo>
                  <a:cubicBezTo>
                    <a:pt x="372" y="99"/>
                    <a:pt x="373" y="99"/>
                    <a:pt x="373" y="98"/>
                  </a:cubicBezTo>
                  <a:cubicBezTo>
                    <a:pt x="374" y="97"/>
                    <a:pt x="374" y="97"/>
                    <a:pt x="374" y="96"/>
                  </a:cubicBezTo>
                  <a:cubicBezTo>
                    <a:pt x="374" y="96"/>
                    <a:pt x="375" y="96"/>
                    <a:pt x="375" y="96"/>
                  </a:cubicBezTo>
                  <a:cubicBezTo>
                    <a:pt x="376" y="95"/>
                    <a:pt x="376" y="95"/>
                    <a:pt x="377" y="95"/>
                  </a:cubicBezTo>
                  <a:cubicBezTo>
                    <a:pt x="378" y="94"/>
                    <a:pt x="377" y="94"/>
                    <a:pt x="377" y="92"/>
                  </a:cubicBezTo>
                  <a:cubicBezTo>
                    <a:pt x="377" y="89"/>
                    <a:pt x="379" y="88"/>
                    <a:pt x="380" y="88"/>
                  </a:cubicBezTo>
                  <a:cubicBezTo>
                    <a:pt x="380" y="87"/>
                    <a:pt x="380" y="85"/>
                    <a:pt x="380" y="84"/>
                  </a:cubicBezTo>
                  <a:cubicBezTo>
                    <a:pt x="375" y="77"/>
                    <a:pt x="378" y="73"/>
                    <a:pt x="382" y="69"/>
                  </a:cubicBezTo>
                  <a:cubicBezTo>
                    <a:pt x="382" y="69"/>
                    <a:pt x="382" y="68"/>
                    <a:pt x="382" y="68"/>
                  </a:cubicBezTo>
                  <a:cubicBezTo>
                    <a:pt x="381" y="66"/>
                    <a:pt x="380" y="66"/>
                    <a:pt x="378" y="67"/>
                  </a:cubicBezTo>
                  <a:cubicBezTo>
                    <a:pt x="377" y="66"/>
                    <a:pt x="377" y="65"/>
                    <a:pt x="377" y="63"/>
                  </a:cubicBezTo>
                  <a:cubicBezTo>
                    <a:pt x="377" y="63"/>
                    <a:pt x="377" y="63"/>
                    <a:pt x="377" y="63"/>
                  </a:cubicBezTo>
                  <a:cubicBezTo>
                    <a:pt x="377" y="62"/>
                    <a:pt x="377" y="62"/>
                    <a:pt x="377" y="61"/>
                  </a:cubicBezTo>
                  <a:cubicBezTo>
                    <a:pt x="377" y="60"/>
                    <a:pt x="377" y="60"/>
                    <a:pt x="377" y="60"/>
                  </a:cubicBezTo>
                  <a:cubicBezTo>
                    <a:pt x="377" y="59"/>
                    <a:pt x="377" y="59"/>
                    <a:pt x="377" y="59"/>
                  </a:cubicBezTo>
                  <a:cubicBezTo>
                    <a:pt x="378" y="57"/>
                    <a:pt x="378" y="55"/>
                    <a:pt x="376" y="56"/>
                  </a:cubicBezTo>
                  <a:cubicBezTo>
                    <a:pt x="376" y="53"/>
                    <a:pt x="375" y="51"/>
                    <a:pt x="375" y="49"/>
                  </a:cubicBezTo>
                  <a:cubicBezTo>
                    <a:pt x="373" y="48"/>
                    <a:pt x="373" y="45"/>
                    <a:pt x="373" y="43"/>
                  </a:cubicBezTo>
                  <a:cubicBezTo>
                    <a:pt x="371" y="40"/>
                    <a:pt x="373" y="37"/>
                    <a:pt x="373" y="34"/>
                  </a:cubicBezTo>
                  <a:cubicBezTo>
                    <a:pt x="372" y="31"/>
                    <a:pt x="372" y="27"/>
                    <a:pt x="372" y="27"/>
                  </a:cubicBezTo>
                  <a:cubicBezTo>
                    <a:pt x="374" y="25"/>
                    <a:pt x="374" y="23"/>
                    <a:pt x="374" y="22"/>
                  </a:cubicBezTo>
                  <a:cubicBezTo>
                    <a:pt x="373" y="21"/>
                    <a:pt x="372" y="21"/>
                    <a:pt x="371" y="21"/>
                  </a:cubicBezTo>
                  <a:cubicBezTo>
                    <a:pt x="367" y="22"/>
                    <a:pt x="367" y="22"/>
                    <a:pt x="367" y="22"/>
                  </a:cubicBezTo>
                  <a:cubicBezTo>
                    <a:pt x="367" y="21"/>
                    <a:pt x="367" y="21"/>
                    <a:pt x="367" y="20"/>
                  </a:cubicBezTo>
                  <a:cubicBezTo>
                    <a:pt x="366" y="20"/>
                    <a:pt x="365" y="19"/>
                    <a:pt x="366" y="17"/>
                  </a:cubicBezTo>
                  <a:cubicBezTo>
                    <a:pt x="369" y="17"/>
                    <a:pt x="372" y="16"/>
                    <a:pt x="375" y="15"/>
                  </a:cubicBezTo>
                  <a:cubicBezTo>
                    <a:pt x="375" y="14"/>
                    <a:pt x="376" y="14"/>
                    <a:pt x="377" y="13"/>
                  </a:cubicBezTo>
                  <a:cubicBezTo>
                    <a:pt x="377" y="13"/>
                    <a:pt x="377" y="13"/>
                    <a:pt x="378" y="12"/>
                  </a:cubicBezTo>
                  <a:cubicBezTo>
                    <a:pt x="377" y="10"/>
                    <a:pt x="373" y="10"/>
                    <a:pt x="373" y="10"/>
                  </a:cubicBezTo>
                  <a:cubicBezTo>
                    <a:pt x="373" y="9"/>
                    <a:pt x="374" y="8"/>
                    <a:pt x="376" y="7"/>
                  </a:cubicBezTo>
                  <a:cubicBezTo>
                    <a:pt x="376" y="6"/>
                    <a:pt x="376" y="6"/>
                    <a:pt x="377" y="5"/>
                  </a:cubicBezTo>
                  <a:cubicBezTo>
                    <a:pt x="377" y="5"/>
                    <a:pt x="379" y="5"/>
                    <a:pt x="381" y="4"/>
                  </a:cubicBezTo>
                  <a:cubicBezTo>
                    <a:pt x="381" y="4"/>
                    <a:pt x="381" y="4"/>
                    <a:pt x="381" y="4"/>
                  </a:cubicBezTo>
                  <a:cubicBezTo>
                    <a:pt x="381" y="4"/>
                    <a:pt x="381" y="4"/>
                    <a:pt x="381" y="4"/>
                  </a:cubicBezTo>
                  <a:cubicBezTo>
                    <a:pt x="379" y="3"/>
                    <a:pt x="379" y="3"/>
                    <a:pt x="380" y="2"/>
                  </a:cubicBezTo>
                  <a:cubicBezTo>
                    <a:pt x="376" y="2"/>
                    <a:pt x="372" y="3"/>
                    <a:pt x="369" y="3"/>
                  </a:cubicBezTo>
                  <a:cubicBezTo>
                    <a:pt x="369" y="3"/>
                    <a:pt x="364" y="1"/>
                    <a:pt x="365" y="4"/>
                  </a:cubicBezTo>
                  <a:cubicBezTo>
                    <a:pt x="357" y="9"/>
                    <a:pt x="349" y="10"/>
                    <a:pt x="348" y="3"/>
                  </a:cubicBezTo>
                  <a:cubicBezTo>
                    <a:pt x="349" y="6"/>
                    <a:pt x="344" y="3"/>
                    <a:pt x="340" y="4"/>
                  </a:cubicBezTo>
                  <a:cubicBezTo>
                    <a:pt x="340" y="4"/>
                    <a:pt x="340" y="0"/>
                    <a:pt x="336" y="1"/>
                  </a:cubicBezTo>
                  <a:cubicBezTo>
                    <a:pt x="332" y="2"/>
                    <a:pt x="328" y="2"/>
                    <a:pt x="328" y="2"/>
                  </a:cubicBezTo>
                  <a:cubicBezTo>
                    <a:pt x="332" y="5"/>
                    <a:pt x="329" y="9"/>
                    <a:pt x="329" y="9"/>
                  </a:cubicBezTo>
                  <a:cubicBezTo>
                    <a:pt x="325" y="10"/>
                    <a:pt x="322" y="14"/>
                    <a:pt x="317" y="11"/>
                  </a:cubicBezTo>
                  <a:cubicBezTo>
                    <a:pt x="313" y="8"/>
                    <a:pt x="309" y="12"/>
                    <a:pt x="309" y="8"/>
                  </a:cubicBezTo>
                  <a:cubicBezTo>
                    <a:pt x="305" y="9"/>
                    <a:pt x="304" y="6"/>
                    <a:pt x="300" y="6"/>
                  </a:cubicBezTo>
                  <a:cubicBezTo>
                    <a:pt x="296" y="7"/>
                    <a:pt x="297" y="10"/>
                    <a:pt x="298" y="14"/>
                  </a:cubicBezTo>
                  <a:cubicBezTo>
                    <a:pt x="294" y="18"/>
                    <a:pt x="282" y="19"/>
                    <a:pt x="278" y="20"/>
                  </a:cubicBezTo>
                  <a:cubicBezTo>
                    <a:pt x="274" y="21"/>
                    <a:pt x="270" y="21"/>
                    <a:pt x="271" y="25"/>
                  </a:cubicBezTo>
                  <a:cubicBezTo>
                    <a:pt x="267" y="29"/>
                    <a:pt x="263" y="29"/>
                    <a:pt x="263" y="29"/>
                  </a:cubicBezTo>
                  <a:cubicBezTo>
                    <a:pt x="260" y="30"/>
                    <a:pt x="256" y="31"/>
                    <a:pt x="255" y="27"/>
                  </a:cubicBezTo>
                  <a:cubicBezTo>
                    <a:pt x="255" y="23"/>
                    <a:pt x="255" y="23"/>
                    <a:pt x="255" y="23"/>
                  </a:cubicBezTo>
                  <a:cubicBezTo>
                    <a:pt x="251" y="24"/>
                    <a:pt x="251" y="24"/>
                    <a:pt x="251" y="24"/>
                  </a:cubicBezTo>
                  <a:cubicBezTo>
                    <a:pt x="247" y="25"/>
                    <a:pt x="246" y="21"/>
                    <a:pt x="242" y="22"/>
                  </a:cubicBezTo>
                  <a:cubicBezTo>
                    <a:pt x="238" y="22"/>
                    <a:pt x="234" y="23"/>
                    <a:pt x="230" y="23"/>
                  </a:cubicBezTo>
                  <a:cubicBezTo>
                    <a:pt x="226" y="24"/>
                    <a:pt x="219" y="25"/>
                    <a:pt x="211" y="26"/>
                  </a:cubicBezTo>
                  <a:cubicBezTo>
                    <a:pt x="207" y="27"/>
                    <a:pt x="207" y="27"/>
                    <a:pt x="203" y="31"/>
                  </a:cubicBezTo>
                  <a:cubicBezTo>
                    <a:pt x="199" y="31"/>
                    <a:pt x="195" y="32"/>
                    <a:pt x="191" y="33"/>
                  </a:cubicBezTo>
                  <a:cubicBezTo>
                    <a:pt x="187" y="33"/>
                    <a:pt x="187" y="33"/>
                    <a:pt x="187" y="33"/>
                  </a:cubicBezTo>
                  <a:cubicBezTo>
                    <a:pt x="188" y="37"/>
                    <a:pt x="184" y="37"/>
                    <a:pt x="184" y="37"/>
                  </a:cubicBezTo>
                  <a:cubicBezTo>
                    <a:pt x="175" y="31"/>
                    <a:pt x="176" y="38"/>
                    <a:pt x="173" y="42"/>
                  </a:cubicBezTo>
                  <a:cubicBezTo>
                    <a:pt x="169" y="43"/>
                    <a:pt x="165" y="44"/>
                    <a:pt x="165" y="47"/>
                  </a:cubicBezTo>
                  <a:cubicBezTo>
                    <a:pt x="161" y="48"/>
                    <a:pt x="161" y="44"/>
                    <a:pt x="157" y="45"/>
                  </a:cubicBezTo>
                  <a:cubicBezTo>
                    <a:pt x="157" y="45"/>
                    <a:pt x="153" y="45"/>
                    <a:pt x="149" y="46"/>
                  </a:cubicBezTo>
                  <a:cubicBezTo>
                    <a:pt x="146" y="50"/>
                    <a:pt x="146" y="50"/>
                    <a:pt x="142" y="50"/>
                  </a:cubicBezTo>
                  <a:cubicBezTo>
                    <a:pt x="138" y="51"/>
                    <a:pt x="134" y="52"/>
                    <a:pt x="126" y="53"/>
                  </a:cubicBezTo>
                  <a:cubicBezTo>
                    <a:pt x="126" y="53"/>
                    <a:pt x="122" y="53"/>
                    <a:pt x="118" y="54"/>
                  </a:cubicBezTo>
                  <a:cubicBezTo>
                    <a:pt x="114" y="54"/>
                    <a:pt x="111" y="59"/>
                    <a:pt x="111" y="59"/>
                  </a:cubicBezTo>
                  <a:cubicBezTo>
                    <a:pt x="107" y="59"/>
                    <a:pt x="107" y="63"/>
                    <a:pt x="103" y="63"/>
                  </a:cubicBezTo>
                  <a:cubicBezTo>
                    <a:pt x="99" y="64"/>
                    <a:pt x="95" y="64"/>
                    <a:pt x="96" y="68"/>
                  </a:cubicBezTo>
                  <a:cubicBezTo>
                    <a:pt x="92" y="68"/>
                    <a:pt x="88" y="69"/>
                    <a:pt x="88" y="73"/>
                  </a:cubicBezTo>
                  <a:cubicBezTo>
                    <a:pt x="85" y="77"/>
                    <a:pt x="77" y="78"/>
                    <a:pt x="78" y="81"/>
                  </a:cubicBezTo>
                  <a:cubicBezTo>
                    <a:pt x="79" y="88"/>
                    <a:pt x="71" y="93"/>
                    <a:pt x="67" y="90"/>
                  </a:cubicBezTo>
                  <a:cubicBezTo>
                    <a:pt x="63" y="91"/>
                    <a:pt x="66" y="86"/>
                    <a:pt x="62" y="87"/>
                  </a:cubicBezTo>
                  <a:cubicBezTo>
                    <a:pt x="58" y="88"/>
                    <a:pt x="58" y="88"/>
                    <a:pt x="58" y="88"/>
                  </a:cubicBezTo>
                  <a:cubicBezTo>
                    <a:pt x="59" y="91"/>
                    <a:pt x="59" y="91"/>
                    <a:pt x="59" y="91"/>
                  </a:cubicBezTo>
                  <a:cubicBezTo>
                    <a:pt x="55" y="92"/>
                    <a:pt x="55" y="95"/>
                    <a:pt x="55" y="95"/>
                  </a:cubicBezTo>
                  <a:cubicBezTo>
                    <a:pt x="51" y="96"/>
                    <a:pt x="51" y="96"/>
                    <a:pt x="48" y="96"/>
                  </a:cubicBezTo>
                  <a:cubicBezTo>
                    <a:pt x="47" y="93"/>
                    <a:pt x="48" y="96"/>
                    <a:pt x="44" y="97"/>
                  </a:cubicBezTo>
                  <a:cubicBezTo>
                    <a:pt x="40" y="98"/>
                    <a:pt x="40" y="101"/>
                    <a:pt x="36" y="102"/>
                  </a:cubicBezTo>
                  <a:cubicBezTo>
                    <a:pt x="37" y="105"/>
                    <a:pt x="33" y="106"/>
                    <a:pt x="33" y="109"/>
                  </a:cubicBezTo>
                  <a:cubicBezTo>
                    <a:pt x="34" y="113"/>
                    <a:pt x="30" y="113"/>
                    <a:pt x="26" y="114"/>
                  </a:cubicBezTo>
                  <a:cubicBezTo>
                    <a:pt x="26" y="117"/>
                    <a:pt x="22" y="118"/>
                    <a:pt x="22" y="118"/>
                  </a:cubicBezTo>
                  <a:cubicBezTo>
                    <a:pt x="19" y="122"/>
                    <a:pt x="15" y="123"/>
                    <a:pt x="16" y="126"/>
                  </a:cubicBezTo>
                  <a:cubicBezTo>
                    <a:pt x="12" y="127"/>
                    <a:pt x="8" y="127"/>
                    <a:pt x="4" y="128"/>
                  </a:cubicBezTo>
                  <a:cubicBezTo>
                    <a:pt x="0" y="128"/>
                    <a:pt x="0" y="128"/>
                    <a:pt x="0" y="128"/>
                  </a:cubicBezTo>
                  <a:cubicBezTo>
                    <a:pt x="0" y="132"/>
                    <a:pt x="0" y="132"/>
                    <a:pt x="4" y="134"/>
                  </a:cubicBezTo>
                  <a:cubicBezTo>
                    <a:pt x="7" y="134"/>
                    <a:pt x="7" y="134"/>
                    <a:pt x="7" y="134"/>
                  </a:cubicBezTo>
                  <a:lnTo>
                    <a:pt x="8" y="135"/>
                  </a:ln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67" name="Freeform 56"/>
            <p:cNvSpPr>
              <a:spLocks/>
            </p:cNvSpPr>
            <p:nvPr/>
          </p:nvSpPr>
          <p:spPr bwMode="gray">
            <a:xfrm>
              <a:off x="6343650" y="5405438"/>
              <a:ext cx="377825" cy="201613"/>
            </a:xfrm>
            <a:custGeom>
              <a:avLst/>
              <a:gdLst>
                <a:gd name="T0" fmla="*/ 192 w 192"/>
                <a:gd name="T1" fmla="*/ 75 h 80"/>
                <a:gd name="T2" fmla="*/ 190 w 192"/>
                <a:gd name="T3" fmla="*/ 69 h 80"/>
                <a:gd name="T4" fmla="*/ 189 w 192"/>
                <a:gd name="T5" fmla="*/ 69 h 80"/>
                <a:gd name="T6" fmla="*/ 187 w 192"/>
                <a:gd name="T7" fmla="*/ 69 h 80"/>
                <a:gd name="T8" fmla="*/ 187 w 192"/>
                <a:gd name="T9" fmla="*/ 65 h 80"/>
                <a:gd name="T10" fmla="*/ 186 w 192"/>
                <a:gd name="T11" fmla="*/ 58 h 80"/>
                <a:gd name="T12" fmla="*/ 184 w 192"/>
                <a:gd name="T13" fmla="*/ 48 h 80"/>
                <a:gd name="T14" fmla="*/ 182 w 192"/>
                <a:gd name="T15" fmla="*/ 43 h 80"/>
                <a:gd name="T16" fmla="*/ 181 w 192"/>
                <a:gd name="T17" fmla="*/ 42 h 80"/>
                <a:gd name="T18" fmla="*/ 182 w 192"/>
                <a:gd name="T19" fmla="*/ 41 h 80"/>
                <a:gd name="T20" fmla="*/ 183 w 192"/>
                <a:gd name="T21" fmla="*/ 41 h 80"/>
                <a:gd name="T22" fmla="*/ 183 w 192"/>
                <a:gd name="T23" fmla="*/ 40 h 80"/>
                <a:gd name="T24" fmla="*/ 183 w 192"/>
                <a:gd name="T25" fmla="*/ 37 h 80"/>
                <a:gd name="T26" fmla="*/ 178 w 192"/>
                <a:gd name="T27" fmla="*/ 31 h 80"/>
                <a:gd name="T28" fmla="*/ 173 w 192"/>
                <a:gd name="T29" fmla="*/ 24 h 80"/>
                <a:gd name="T30" fmla="*/ 173 w 192"/>
                <a:gd name="T31" fmla="*/ 22 h 80"/>
                <a:gd name="T32" fmla="*/ 170 w 192"/>
                <a:gd name="T33" fmla="*/ 22 h 80"/>
                <a:gd name="T34" fmla="*/ 169 w 192"/>
                <a:gd name="T35" fmla="*/ 21 h 80"/>
                <a:gd name="T36" fmla="*/ 168 w 192"/>
                <a:gd name="T37" fmla="*/ 21 h 80"/>
                <a:gd name="T38" fmla="*/ 164 w 192"/>
                <a:gd name="T39" fmla="*/ 18 h 80"/>
                <a:gd name="T40" fmla="*/ 152 w 192"/>
                <a:gd name="T41" fmla="*/ 16 h 80"/>
                <a:gd name="T42" fmla="*/ 144 w 192"/>
                <a:gd name="T43" fmla="*/ 18 h 80"/>
                <a:gd name="T44" fmla="*/ 135 w 192"/>
                <a:gd name="T45" fmla="*/ 15 h 80"/>
                <a:gd name="T46" fmla="*/ 135 w 192"/>
                <a:gd name="T47" fmla="*/ 12 h 80"/>
                <a:gd name="T48" fmla="*/ 134 w 192"/>
                <a:gd name="T49" fmla="*/ 8 h 80"/>
                <a:gd name="T50" fmla="*/ 131 w 192"/>
                <a:gd name="T51" fmla="*/ 12 h 80"/>
                <a:gd name="T52" fmla="*/ 124 w 192"/>
                <a:gd name="T53" fmla="*/ 17 h 80"/>
                <a:gd name="T54" fmla="*/ 107 w 192"/>
                <a:gd name="T55" fmla="*/ 16 h 80"/>
                <a:gd name="T56" fmla="*/ 104 w 192"/>
                <a:gd name="T57" fmla="*/ 20 h 80"/>
                <a:gd name="T58" fmla="*/ 99 w 192"/>
                <a:gd name="T59" fmla="*/ 17 h 80"/>
                <a:gd name="T60" fmla="*/ 88 w 192"/>
                <a:gd name="T61" fmla="*/ 22 h 80"/>
                <a:gd name="T62" fmla="*/ 72 w 192"/>
                <a:gd name="T63" fmla="*/ 24 h 80"/>
                <a:gd name="T64" fmla="*/ 63 w 192"/>
                <a:gd name="T65" fmla="*/ 18 h 80"/>
                <a:gd name="T66" fmla="*/ 60 w 192"/>
                <a:gd name="T67" fmla="*/ 19 h 80"/>
                <a:gd name="T68" fmla="*/ 50 w 192"/>
                <a:gd name="T69" fmla="*/ 6 h 80"/>
                <a:gd name="T70" fmla="*/ 45 w 192"/>
                <a:gd name="T71" fmla="*/ 0 h 80"/>
                <a:gd name="T72" fmla="*/ 41 w 192"/>
                <a:gd name="T73" fmla="*/ 4 h 80"/>
                <a:gd name="T74" fmla="*/ 34 w 192"/>
                <a:gd name="T75" fmla="*/ 8 h 80"/>
                <a:gd name="T76" fmla="*/ 26 w 192"/>
                <a:gd name="T77" fmla="*/ 9 h 80"/>
                <a:gd name="T78" fmla="*/ 27 w 192"/>
                <a:gd name="T79" fmla="*/ 13 h 80"/>
                <a:gd name="T80" fmla="*/ 18 w 192"/>
                <a:gd name="T81" fmla="*/ 39 h 80"/>
                <a:gd name="T82" fmla="*/ 6 w 192"/>
                <a:gd name="T83" fmla="*/ 66 h 80"/>
                <a:gd name="T84" fmla="*/ 0 w 192"/>
                <a:gd name="T85" fmla="*/ 80 h 80"/>
                <a:gd name="T86" fmla="*/ 189 w 192"/>
                <a:gd name="T87" fmla="*/ 80 h 80"/>
                <a:gd name="T88" fmla="*/ 192 w 192"/>
                <a:gd name="T89" fmla="*/ 7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80">
                  <a:moveTo>
                    <a:pt x="192" y="75"/>
                  </a:moveTo>
                  <a:cubicBezTo>
                    <a:pt x="192" y="73"/>
                    <a:pt x="192" y="71"/>
                    <a:pt x="190" y="69"/>
                  </a:cubicBezTo>
                  <a:cubicBezTo>
                    <a:pt x="190" y="69"/>
                    <a:pt x="189" y="69"/>
                    <a:pt x="189" y="69"/>
                  </a:cubicBezTo>
                  <a:cubicBezTo>
                    <a:pt x="187" y="70"/>
                    <a:pt x="187" y="69"/>
                    <a:pt x="187" y="69"/>
                  </a:cubicBezTo>
                  <a:cubicBezTo>
                    <a:pt x="184" y="69"/>
                    <a:pt x="187" y="65"/>
                    <a:pt x="187" y="65"/>
                  </a:cubicBezTo>
                  <a:cubicBezTo>
                    <a:pt x="186" y="62"/>
                    <a:pt x="186" y="58"/>
                    <a:pt x="186" y="58"/>
                  </a:cubicBezTo>
                  <a:cubicBezTo>
                    <a:pt x="185" y="55"/>
                    <a:pt x="185" y="51"/>
                    <a:pt x="184" y="48"/>
                  </a:cubicBezTo>
                  <a:cubicBezTo>
                    <a:pt x="184" y="48"/>
                    <a:pt x="182" y="45"/>
                    <a:pt x="182" y="43"/>
                  </a:cubicBezTo>
                  <a:cubicBezTo>
                    <a:pt x="181" y="42"/>
                    <a:pt x="181" y="42"/>
                    <a:pt x="181" y="42"/>
                  </a:cubicBezTo>
                  <a:cubicBezTo>
                    <a:pt x="181" y="42"/>
                    <a:pt x="182" y="42"/>
                    <a:pt x="182" y="41"/>
                  </a:cubicBezTo>
                  <a:cubicBezTo>
                    <a:pt x="182" y="41"/>
                    <a:pt x="183" y="41"/>
                    <a:pt x="183" y="41"/>
                  </a:cubicBezTo>
                  <a:cubicBezTo>
                    <a:pt x="183" y="41"/>
                    <a:pt x="183" y="41"/>
                    <a:pt x="183" y="40"/>
                  </a:cubicBezTo>
                  <a:cubicBezTo>
                    <a:pt x="183" y="37"/>
                    <a:pt x="183" y="37"/>
                    <a:pt x="183" y="37"/>
                  </a:cubicBezTo>
                  <a:cubicBezTo>
                    <a:pt x="178" y="34"/>
                    <a:pt x="178" y="34"/>
                    <a:pt x="178" y="31"/>
                  </a:cubicBezTo>
                  <a:cubicBezTo>
                    <a:pt x="181" y="27"/>
                    <a:pt x="177" y="27"/>
                    <a:pt x="173" y="24"/>
                  </a:cubicBezTo>
                  <a:cubicBezTo>
                    <a:pt x="173" y="22"/>
                    <a:pt x="173" y="22"/>
                    <a:pt x="173" y="22"/>
                  </a:cubicBezTo>
                  <a:cubicBezTo>
                    <a:pt x="172" y="22"/>
                    <a:pt x="171" y="22"/>
                    <a:pt x="170" y="22"/>
                  </a:cubicBezTo>
                  <a:cubicBezTo>
                    <a:pt x="169" y="22"/>
                    <a:pt x="169" y="21"/>
                    <a:pt x="169" y="21"/>
                  </a:cubicBezTo>
                  <a:cubicBezTo>
                    <a:pt x="168" y="21"/>
                    <a:pt x="168" y="21"/>
                    <a:pt x="168" y="21"/>
                  </a:cubicBezTo>
                  <a:cubicBezTo>
                    <a:pt x="164" y="18"/>
                    <a:pt x="164" y="18"/>
                    <a:pt x="164" y="18"/>
                  </a:cubicBezTo>
                  <a:cubicBezTo>
                    <a:pt x="160" y="15"/>
                    <a:pt x="156" y="16"/>
                    <a:pt x="152" y="16"/>
                  </a:cubicBezTo>
                  <a:cubicBezTo>
                    <a:pt x="152" y="16"/>
                    <a:pt x="148" y="17"/>
                    <a:pt x="144" y="18"/>
                  </a:cubicBezTo>
                  <a:cubicBezTo>
                    <a:pt x="140" y="18"/>
                    <a:pt x="140" y="18"/>
                    <a:pt x="135" y="15"/>
                  </a:cubicBezTo>
                  <a:cubicBezTo>
                    <a:pt x="135" y="15"/>
                    <a:pt x="139" y="11"/>
                    <a:pt x="135" y="12"/>
                  </a:cubicBezTo>
                  <a:cubicBezTo>
                    <a:pt x="134" y="8"/>
                    <a:pt x="134" y="8"/>
                    <a:pt x="134" y="8"/>
                  </a:cubicBezTo>
                  <a:cubicBezTo>
                    <a:pt x="134" y="8"/>
                    <a:pt x="135" y="12"/>
                    <a:pt x="131" y="12"/>
                  </a:cubicBezTo>
                  <a:cubicBezTo>
                    <a:pt x="131" y="12"/>
                    <a:pt x="128" y="16"/>
                    <a:pt x="124" y="17"/>
                  </a:cubicBezTo>
                  <a:cubicBezTo>
                    <a:pt x="120" y="21"/>
                    <a:pt x="116" y="18"/>
                    <a:pt x="107" y="16"/>
                  </a:cubicBezTo>
                  <a:cubicBezTo>
                    <a:pt x="107" y="16"/>
                    <a:pt x="108" y="19"/>
                    <a:pt x="104" y="20"/>
                  </a:cubicBezTo>
                  <a:cubicBezTo>
                    <a:pt x="104" y="20"/>
                    <a:pt x="104" y="20"/>
                    <a:pt x="99" y="17"/>
                  </a:cubicBezTo>
                  <a:cubicBezTo>
                    <a:pt x="96" y="17"/>
                    <a:pt x="92" y="21"/>
                    <a:pt x="88" y="22"/>
                  </a:cubicBezTo>
                  <a:cubicBezTo>
                    <a:pt x="85" y="26"/>
                    <a:pt x="76" y="24"/>
                    <a:pt x="72" y="24"/>
                  </a:cubicBezTo>
                  <a:cubicBezTo>
                    <a:pt x="68" y="21"/>
                    <a:pt x="68" y="21"/>
                    <a:pt x="63" y="18"/>
                  </a:cubicBezTo>
                  <a:cubicBezTo>
                    <a:pt x="60" y="19"/>
                    <a:pt x="60" y="19"/>
                    <a:pt x="60" y="19"/>
                  </a:cubicBezTo>
                  <a:cubicBezTo>
                    <a:pt x="55" y="12"/>
                    <a:pt x="51" y="13"/>
                    <a:pt x="50" y="6"/>
                  </a:cubicBezTo>
                  <a:cubicBezTo>
                    <a:pt x="50" y="6"/>
                    <a:pt x="49" y="3"/>
                    <a:pt x="45" y="0"/>
                  </a:cubicBezTo>
                  <a:cubicBezTo>
                    <a:pt x="45" y="0"/>
                    <a:pt x="41" y="0"/>
                    <a:pt x="41" y="4"/>
                  </a:cubicBezTo>
                  <a:cubicBezTo>
                    <a:pt x="41" y="4"/>
                    <a:pt x="33" y="5"/>
                    <a:pt x="34" y="8"/>
                  </a:cubicBezTo>
                  <a:cubicBezTo>
                    <a:pt x="30" y="9"/>
                    <a:pt x="29" y="5"/>
                    <a:pt x="26" y="9"/>
                  </a:cubicBezTo>
                  <a:cubicBezTo>
                    <a:pt x="26" y="9"/>
                    <a:pt x="26" y="9"/>
                    <a:pt x="27" y="13"/>
                  </a:cubicBezTo>
                  <a:cubicBezTo>
                    <a:pt x="24" y="21"/>
                    <a:pt x="21" y="32"/>
                    <a:pt x="18" y="39"/>
                  </a:cubicBezTo>
                  <a:cubicBezTo>
                    <a:pt x="16" y="50"/>
                    <a:pt x="13" y="58"/>
                    <a:pt x="6" y="66"/>
                  </a:cubicBezTo>
                  <a:cubicBezTo>
                    <a:pt x="4" y="71"/>
                    <a:pt x="3" y="75"/>
                    <a:pt x="0" y="80"/>
                  </a:cubicBezTo>
                  <a:cubicBezTo>
                    <a:pt x="189" y="80"/>
                    <a:pt x="189" y="80"/>
                    <a:pt x="189" y="80"/>
                  </a:cubicBezTo>
                  <a:cubicBezTo>
                    <a:pt x="190" y="79"/>
                    <a:pt x="190" y="78"/>
                    <a:pt x="192" y="75"/>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68" name="Freeform 57"/>
            <p:cNvSpPr>
              <a:spLocks/>
            </p:cNvSpPr>
            <p:nvPr/>
          </p:nvSpPr>
          <p:spPr bwMode="gray">
            <a:xfrm>
              <a:off x="8609013" y="4492625"/>
              <a:ext cx="231775" cy="406400"/>
            </a:xfrm>
            <a:custGeom>
              <a:avLst/>
              <a:gdLst>
                <a:gd name="T0" fmla="*/ 99 w 118"/>
                <a:gd name="T1" fmla="*/ 3 h 161"/>
                <a:gd name="T2" fmla="*/ 96 w 118"/>
                <a:gd name="T3" fmla="*/ 10 h 161"/>
                <a:gd name="T4" fmla="*/ 97 w 118"/>
                <a:gd name="T5" fmla="*/ 18 h 161"/>
                <a:gd name="T6" fmla="*/ 77 w 118"/>
                <a:gd name="T7" fmla="*/ 17 h 161"/>
                <a:gd name="T8" fmla="*/ 69 w 118"/>
                <a:gd name="T9" fmla="*/ 18 h 161"/>
                <a:gd name="T10" fmla="*/ 37 w 118"/>
                <a:gd name="T11" fmla="*/ 22 h 161"/>
                <a:gd name="T12" fmla="*/ 18 w 118"/>
                <a:gd name="T13" fmla="*/ 25 h 161"/>
                <a:gd name="T14" fmla="*/ 8 w 118"/>
                <a:gd name="T15" fmla="*/ 41 h 161"/>
                <a:gd name="T16" fmla="*/ 3 w 118"/>
                <a:gd name="T17" fmla="*/ 60 h 161"/>
                <a:gd name="T18" fmla="*/ 31 w 118"/>
                <a:gd name="T19" fmla="*/ 59 h 161"/>
                <a:gd name="T20" fmla="*/ 24 w 118"/>
                <a:gd name="T21" fmla="*/ 70 h 161"/>
                <a:gd name="T22" fmla="*/ 24 w 118"/>
                <a:gd name="T23" fmla="*/ 70 h 161"/>
                <a:gd name="T24" fmla="*/ 29 w 118"/>
                <a:gd name="T25" fmla="*/ 74 h 161"/>
                <a:gd name="T26" fmla="*/ 38 w 118"/>
                <a:gd name="T27" fmla="*/ 80 h 161"/>
                <a:gd name="T28" fmla="*/ 38 w 118"/>
                <a:gd name="T29" fmla="*/ 84 h 161"/>
                <a:gd name="T30" fmla="*/ 39 w 118"/>
                <a:gd name="T31" fmla="*/ 87 h 161"/>
                <a:gd name="T32" fmla="*/ 38 w 118"/>
                <a:gd name="T33" fmla="*/ 84 h 161"/>
                <a:gd name="T34" fmla="*/ 31 w 118"/>
                <a:gd name="T35" fmla="*/ 92 h 161"/>
                <a:gd name="T36" fmla="*/ 38 w 118"/>
                <a:gd name="T37" fmla="*/ 98 h 161"/>
                <a:gd name="T38" fmla="*/ 49 w 118"/>
                <a:gd name="T39" fmla="*/ 100 h 161"/>
                <a:gd name="T40" fmla="*/ 33 w 118"/>
                <a:gd name="T41" fmla="*/ 106 h 161"/>
                <a:gd name="T42" fmla="*/ 20 w 118"/>
                <a:gd name="T43" fmla="*/ 93 h 161"/>
                <a:gd name="T44" fmla="*/ 22 w 118"/>
                <a:gd name="T45" fmla="*/ 108 h 161"/>
                <a:gd name="T46" fmla="*/ 18 w 118"/>
                <a:gd name="T47" fmla="*/ 108 h 161"/>
                <a:gd name="T48" fmla="*/ 30 w 118"/>
                <a:gd name="T49" fmla="*/ 114 h 161"/>
                <a:gd name="T50" fmla="*/ 42 w 118"/>
                <a:gd name="T51" fmla="*/ 112 h 161"/>
                <a:gd name="T52" fmla="*/ 55 w 118"/>
                <a:gd name="T53" fmla="*/ 117 h 161"/>
                <a:gd name="T54" fmla="*/ 53 w 118"/>
                <a:gd name="T55" fmla="*/ 128 h 161"/>
                <a:gd name="T56" fmla="*/ 58 w 118"/>
                <a:gd name="T57" fmla="*/ 138 h 161"/>
                <a:gd name="T58" fmla="*/ 67 w 118"/>
                <a:gd name="T59" fmla="*/ 137 h 161"/>
                <a:gd name="T60" fmla="*/ 71 w 118"/>
                <a:gd name="T61" fmla="*/ 144 h 161"/>
                <a:gd name="T62" fmla="*/ 72 w 118"/>
                <a:gd name="T63" fmla="*/ 143 h 161"/>
                <a:gd name="T64" fmla="*/ 72 w 118"/>
                <a:gd name="T65" fmla="*/ 142 h 161"/>
                <a:gd name="T66" fmla="*/ 75 w 118"/>
                <a:gd name="T67" fmla="*/ 147 h 161"/>
                <a:gd name="T68" fmla="*/ 64 w 118"/>
                <a:gd name="T69" fmla="*/ 152 h 161"/>
                <a:gd name="T70" fmla="*/ 76 w 118"/>
                <a:gd name="T71" fmla="*/ 154 h 161"/>
                <a:gd name="T72" fmla="*/ 103 w 118"/>
                <a:gd name="T73" fmla="*/ 146 h 161"/>
                <a:gd name="T74" fmla="*/ 93 w 118"/>
                <a:gd name="T75" fmla="*/ 155 h 161"/>
                <a:gd name="T76" fmla="*/ 93 w 118"/>
                <a:gd name="T77" fmla="*/ 158 h 161"/>
                <a:gd name="T78" fmla="*/ 105 w 118"/>
                <a:gd name="T79" fmla="*/ 157 h 161"/>
                <a:gd name="T80" fmla="*/ 108 w 118"/>
                <a:gd name="T81" fmla="*/ 153 h 161"/>
                <a:gd name="T82" fmla="*/ 117 w 118"/>
                <a:gd name="T83" fmla="*/ 159 h 161"/>
                <a:gd name="T84" fmla="*/ 115 w 118"/>
                <a:gd name="T85"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161">
                  <a:moveTo>
                    <a:pt x="115" y="1"/>
                  </a:moveTo>
                  <a:cubicBezTo>
                    <a:pt x="111" y="1"/>
                    <a:pt x="107" y="2"/>
                    <a:pt x="107" y="2"/>
                  </a:cubicBezTo>
                  <a:cubicBezTo>
                    <a:pt x="103" y="2"/>
                    <a:pt x="103" y="2"/>
                    <a:pt x="99" y="3"/>
                  </a:cubicBezTo>
                  <a:cubicBezTo>
                    <a:pt x="95" y="7"/>
                    <a:pt x="95" y="7"/>
                    <a:pt x="91" y="8"/>
                  </a:cubicBezTo>
                  <a:cubicBezTo>
                    <a:pt x="88" y="8"/>
                    <a:pt x="88" y="8"/>
                    <a:pt x="88" y="12"/>
                  </a:cubicBezTo>
                  <a:cubicBezTo>
                    <a:pt x="92" y="11"/>
                    <a:pt x="92" y="11"/>
                    <a:pt x="96" y="10"/>
                  </a:cubicBezTo>
                  <a:cubicBezTo>
                    <a:pt x="100" y="10"/>
                    <a:pt x="100" y="10"/>
                    <a:pt x="100" y="10"/>
                  </a:cubicBezTo>
                  <a:cubicBezTo>
                    <a:pt x="104" y="13"/>
                    <a:pt x="100" y="13"/>
                    <a:pt x="100" y="13"/>
                  </a:cubicBezTo>
                  <a:cubicBezTo>
                    <a:pt x="96" y="14"/>
                    <a:pt x="100" y="13"/>
                    <a:pt x="97" y="18"/>
                  </a:cubicBezTo>
                  <a:cubicBezTo>
                    <a:pt x="97" y="18"/>
                    <a:pt x="97" y="18"/>
                    <a:pt x="93" y="18"/>
                  </a:cubicBezTo>
                  <a:cubicBezTo>
                    <a:pt x="93" y="15"/>
                    <a:pt x="89" y="15"/>
                    <a:pt x="85" y="16"/>
                  </a:cubicBezTo>
                  <a:cubicBezTo>
                    <a:pt x="85" y="19"/>
                    <a:pt x="81" y="16"/>
                    <a:pt x="77" y="17"/>
                  </a:cubicBezTo>
                  <a:cubicBezTo>
                    <a:pt x="77" y="17"/>
                    <a:pt x="77" y="17"/>
                    <a:pt x="77" y="17"/>
                  </a:cubicBezTo>
                  <a:cubicBezTo>
                    <a:pt x="75" y="17"/>
                    <a:pt x="73" y="17"/>
                    <a:pt x="73" y="17"/>
                  </a:cubicBezTo>
                  <a:cubicBezTo>
                    <a:pt x="69" y="18"/>
                    <a:pt x="69" y="18"/>
                    <a:pt x="69" y="18"/>
                  </a:cubicBezTo>
                  <a:cubicBezTo>
                    <a:pt x="65" y="19"/>
                    <a:pt x="65" y="22"/>
                    <a:pt x="62" y="23"/>
                  </a:cubicBezTo>
                  <a:cubicBezTo>
                    <a:pt x="57" y="20"/>
                    <a:pt x="57" y="20"/>
                    <a:pt x="57" y="20"/>
                  </a:cubicBezTo>
                  <a:cubicBezTo>
                    <a:pt x="54" y="24"/>
                    <a:pt x="38" y="30"/>
                    <a:pt x="37" y="22"/>
                  </a:cubicBezTo>
                  <a:cubicBezTo>
                    <a:pt x="37" y="22"/>
                    <a:pt x="37" y="19"/>
                    <a:pt x="33" y="23"/>
                  </a:cubicBezTo>
                  <a:cubicBezTo>
                    <a:pt x="30" y="24"/>
                    <a:pt x="30" y="24"/>
                    <a:pt x="30" y="24"/>
                  </a:cubicBezTo>
                  <a:cubicBezTo>
                    <a:pt x="26" y="24"/>
                    <a:pt x="22" y="25"/>
                    <a:pt x="18" y="25"/>
                  </a:cubicBezTo>
                  <a:cubicBezTo>
                    <a:pt x="14" y="29"/>
                    <a:pt x="14" y="29"/>
                    <a:pt x="14" y="29"/>
                  </a:cubicBezTo>
                  <a:cubicBezTo>
                    <a:pt x="11" y="34"/>
                    <a:pt x="11" y="34"/>
                    <a:pt x="7" y="34"/>
                  </a:cubicBezTo>
                  <a:cubicBezTo>
                    <a:pt x="8" y="38"/>
                    <a:pt x="8" y="41"/>
                    <a:pt x="8" y="41"/>
                  </a:cubicBezTo>
                  <a:cubicBezTo>
                    <a:pt x="5" y="45"/>
                    <a:pt x="0" y="42"/>
                    <a:pt x="1" y="46"/>
                  </a:cubicBezTo>
                  <a:cubicBezTo>
                    <a:pt x="1" y="49"/>
                    <a:pt x="1" y="49"/>
                    <a:pt x="1" y="49"/>
                  </a:cubicBezTo>
                  <a:cubicBezTo>
                    <a:pt x="2" y="53"/>
                    <a:pt x="2" y="56"/>
                    <a:pt x="3" y="60"/>
                  </a:cubicBezTo>
                  <a:cubicBezTo>
                    <a:pt x="3" y="63"/>
                    <a:pt x="0" y="68"/>
                    <a:pt x="3" y="63"/>
                  </a:cubicBezTo>
                  <a:cubicBezTo>
                    <a:pt x="11" y="62"/>
                    <a:pt x="15" y="62"/>
                    <a:pt x="22" y="57"/>
                  </a:cubicBezTo>
                  <a:cubicBezTo>
                    <a:pt x="26" y="57"/>
                    <a:pt x="34" y="55"/>
                    <a:pt x="31" y="59"/>
                  </a:cubicBezTo>
                  <a:cubicBezTo>
                    <a:pt x="31" y="63"/>
                    <a:pt x="27" y="64"/>
                    <a:pt x="27" y="64"/>
                  </a:cubicBezTo>
                  <a:cubicBezTo>
                    <a:pt x="28" y="67"/>
                    <a:pt x="24" y="68"/>
                    <a:pt x="24" y="68"/>
                  </a:cubicBezTo>
                  <a:cubicBezTo>
                    <a:pt x="24" y="68"/>
                    <a:pt x="24" y="68"/>
                    <a:pt x="24" y="70"/>
                  </a:cubicBezTo>
                  <a:cubicBezTo>
                    <a:pt x="24" y="70"/>
                    <a:pt x="24" y="70"/>
                    <a:pt x="24" y="70"/>
                  </a:cubicBezTo>
                  <a:cubicBezTo>
                    <a:pt x="24" y="70"/>
                    <a:pt x="24" y="70"/>
                    <a:pt x="24" y="70"/>
                  </a:cubicBezTo>
                  <a:cubicBezTo>
                    <a:pt x="24" y="70"/>
                    <a:pt x="24" y="70"/>
                    <a:pt x="24" y="70"/>
                  </a:cubicBezTo>
                  <a:cubicBezTo>
                    <a:pt x="24" y="71"/>
                    <a:pt x="24" y="71"/>
                    <a:pt x="24" y="71"/>
                  </a:cubicBezTo>
                  <a:cubicBezTo>
                    <a:pt x="24" y="71"/>
                    <a:pt x="24" y="71"/>
                    <a:pt x="24" y="71"/>
                  </a:cubicBezTo>
                  <a:cubicBezTo>
                    <a:pt x="28" y="71"/>
                    <a:pt x="28" y="71"/>
                    <a:pt x="29" y="74"/>
                  </a:cubicBezTo>
                  <a:cubicBezTo>
                    <a:pt x="33" y="74"/>
                    <a:pt x="33" y="74"/>
                    <a:pt x="33" y="77"/>
                  </a:cubicBezTo>
                  <a:cubicBezTo>
                    <a:pt x="33" y="77"/>
                    <a:pt x="29" y="78"/>
                    <a:pt x="34" y="81"/>
                  </a:cubicBezTo>
                  <a:cubicBezTo>
                    <a:pt x="34" y="84"/>
                    <a:pt x="34" y="81"/>
                    <a:pt x="38" y="80"/>
                  </a:cubicBezTo>
                  <a:cubicBezTo>
                    <a:pt x="42" y="79"/>
                    <a:pt x="42" y="79"/>
                    <a:pt x="42" y="79"/>
                  </a:cubicBezTo>
                  <a:cubicBezTo>
                    <a:pt x="42" y="83"/>
                    <a:pt x="38" y="84"/>
                    <a:pt x="38" y="84"/>
                  </a:cubicBezTo>
                  <a:cubicBezTo>
                    <a:pt x="38" y="84"/>
                    <a:pt x="38" y="84"/>
                    <a:pt x="38" y="84"/>
                  </a:cubicBezTo>
                  <a:cubicBezTo>
                    <a:pt x="38" y="84"/>
                    <a:pt x="38" y="84"/>
                    <a:pt x="38" y="85"/>
                  </a:cubicBezTo>
                  <a:cubicBezTo>
                    <a:pt x="38" y="85"/>
                    <a:pt x="38" y="85"/>
                    <a:pt x="38" y="85"/>
                  </a:cubicBezTo>
                  <a:cubicBezTo>
                    <a:pt x="39" y="86"/>
                    <a:pt x="39" y="86"/>
                    <a:pt x="39" y="87"/>
                  </a:cubicBezTo>
                  <a:cubicBezTo>
                    <a:pt x="38" y="85"/>
                    <a:pt x="38" y="85"/>
                    <a:pt x="38" y="85"/>
                  </a:cubicBezTo>
                  <a:cubicBezTo>
                    <a:pt x="38" y="85"/>
                    <a:pt x="38" y="85"/>
                    <a:pt x="38" y="85"/>
                  </a:cubicBezTo>
                  <a:cubicBezTo>
                    <a:pt x="38" y="84"/>
                    <a:pt x="38" y="84"/>
                    <a:pt x="38" y="84"/>
                  </a:cubicBezTo>
                  <a:cubicBezTo>
                    <a:pt x="38" y="84"/>
                    <a:pt x="38" y="84"/>
                    <a:pt x="38" y="84"/>
                  </a:cubicBezTo>
                  <a:cubicBezTo>
                    <a:pt x="35" y="88"/>
                    <a:pt x="39" y="87"/>
                    <a:pt x="35" y="88"/>
                  </a:cubicBezTo>
                  <a:cubicBezTo>
                    <a:pt x="35" y="88"/>
                    <a:pt x="31" y="88"/>
                    <a:pt x="31" y="92"/>
                  </a:cubicBezTo>
                  <a:cubicBezTo>
                    <a:pt x="36" y="95"/>
                    <a:pt x="36" y="95"/>
                    <a:pt x="36" y="95"/>
                  </a:cubicBezTo>
                  <a:cubicBezTo>
                    <a:pt x="36" y="98"/>
                    <a:pt x="40" y="98"/>
                    <a:pt x="40" y="98"/>
                  </a:cubicBezTo>
                  <a:cubicBezTo>
                    <a:pt x="39" y="98"/>
                    <a:pt x="38" y="98"/>
                    <a:pt x="38" y="98"/>
                  </a:cubicBezTo>
                  <a:cubicBezTo>
                    <a:pt x="39" y="99"/>
                    <a:pt x="42" y="100"/>
                    <a:pt x="44" y="97"/>
                  </a:cubicBezTo>
                  <a:cubicBezTo>
                    <a:pt x="44" y="97"/>
                    <a:pt x="49" y="100"/>
                    <a:pt x="48" y="97"/>
                  </a:cubicBezTo>
                  <a:cubicBezTo>
                    <a:pt x="49" y="100"/>
                    <a:pt x="49" y="100"/>
                    <a:pt x="49" y="100"/>
                  </a:cubicBezTo>
                  <a:cubicBezTo>
                    <a:pt x="45" y="101"/>
                    <a:pt x="45" y="101"/>
                    <a:pt x="45" y="101"/>
                  </a:cubicBezTo>
                  <a:cubicBezTo>
                    <a:pt x="41" y="101"/>
                    <a:pt x="37" y="105"/>
                    <a:pt x="37" y="102"/>
                  </a:cubicBezTo>
                  <a:cubicBezTo>
                    <a:pt x="32" y="99"/>
                    <a:pt x="33" y="106"/>
                    <a:pt x="33" y="106"/>
                  </a:cubicBezTo>
                  <a:cubicBezTo>
                    <a:pt x="29" y="106"/>
                    <a:pt x="29" y="103"/>
                    <a:pt x="28" y="99"/>
                  </a:cubicBezTo>
                  <a:cubicBezTo>
                    <a:pt x="32" y="99"/>
                    <a:pt x="28" y="96"/>
                    <a:pt x="28" y="96"/>
                  </a:cubicBezTo>
                  <a:cubicBezTo>
                    <a:pt x="24" y="96"/>
                    <a:pt x="19" y="90"/>
                    <a:pt x="20" y="93"/>
                  </a:cubicBezTo>
                  <a:cubicBezTo>
                    <a:pt x="20" y="97"/>
                    <a:pt x="21" y="101"/>
                    <a:pt x="21" y="101"/>
                  </a:cubicBezTo>
                  <a:cubicBezTo>
                    <a:pt x="21" y="104"/>
                    <a:pt x="24" y="100"/>
                    <a:pt x="25" y="103"/>
                  </a:cubicBezTo>
                  <a:cubicBezTo>
                    <a:pt x="25" y="103"/>
                    <a:pt x="25" y="107"/>
                    <a:pt x="22" y="108"/>
                  </a:cubicBezTo>
                  <a:cubicBezTo>
                    <a:pt x="22" y="108"/>
                    <a:pt x="22" y="108"/>
                    <a:pt x="21" y="104"/>
                  </a:cubicBezTo>
                  <a:cubicBezTo>
                    <a:pt x="21" y="104"/>
                    <a:pt x="18" y="108"/>
                    <a:pt x="17" y="105"/>
                  </a:cubicBezTo>
                  <a:cubicBezTo>
                    <a:pt x="18" y="108"/>
                    <a:pt x="22" y="108"/>
                    <a:pt x="18" y="108"/>
                  </a:cubicBezTo>
                  <a:cubicBezTo>
                    <a:pt x="18" y="108"/>
                    <a:pt x="18" y="108"/>
                    <a:pt x="18" y="112"/>
                  </a:cubicBezTo>
                  <a:cubicBezTo>
                    <a:pt x="22" y="111"/>
                    <a:pt x="22" y="111"/>
                    <a:pt x="22" y="111"/>
                  </a:cubicBezTo>
                  <a:cubicBezTo>
                    <a:pt x="22" y="111"/>
                    <a:pt x="26" y="111"/>
                    <a:pt x="30" y="114"/>
                  </a:cubicBezTo>
                  <a:cubicBezTo>
                    <a:pt x="34" y="113"/>
                    <a:pt x="34" y="113"/>
                    <a:pt x="34" y="109"/>
                  </a:cubicBezTo>
                  <a:cubicBezTo>
                    <a:pt x="34" y="109"/>
                    <a:pt x="34" y="109"/>
                    <a:pt x="38" y="109"/>
                  </a:cubicBezTo>
                  <a:cubicBezTo>
                    <a:pt x="42" y="112"/>
                    <a:pt x="42" y="112"/>
                    <a:pt x="42" y="112"/>
                  </a:cubicBezTo>
                  <a:cubicBezTo>
                    <a:pt x="43" y="115"/>
                    <a:pt x="43" y="115"/>
                    <a:pt x="43" y="115"/>
                  </a:cubicBezTo>
                  <a:cubicBezTo>
                    <a:pt x="47" y="115"/>
                    <a:pt x="47" y="115"/>
                    <a:pt x="47" y="115"/>
                  </a:cubicBezTo>
                  <a:cubicBezTo>
                    <a:pt x="51" y="114"/>
                    <a:pt x="55" y="114"/>
                    <a:pt x="55" y="117"/>
                  </a:cubicBezTo>
                  <a:cubicBezTo>
                    <a:pt x="59" y="117"/>
                    <a:pt x="56" y="121"/>
                    <a:pt x="56" y="121"/>
                  </a:cubicBezTo>
                  <a:cubicBezTo>
                    <a:pt x="56" y="124"/>
                    <a:pt x="60" y="124"/>
                    <a:pt x="56" y="124"/>
                  </a:cubicBezTo>
                  <a:cubicBezTo>
                    <a:pt x="57" y="128"/>
                    <a:pt x="53" y="128"/>
                    <a:pt x="53" y="128"/>
                  </a:cubicBezTo>
                  <a:cubicBezTo>
                    <a:pt x="49" y="129"/>
                    <a:pt x="57" y="131"/>
                    <a:pt x="57" y="131"/>
                  </a:cubicBezTo>
                  <a:cubicBezTo>
                    <a:pt x="58" y="135"/>
                    <a:pt x="58" y="135"/>
                    <a:pt x="58" y="135"/>
                  </a:cubicBezTo>
                  <a:cubicBezTo>
                    <a:pt x="62" y="134"/>
                    <a:pt x="58" y="138"/>
                    <a:pt x="58" y="138"/>
                  </a:cubicBezTo>
                  <a:cubicBezTo>
                    <a:pt x="59" y="142"/>
                    <a:pt x="63" y="141"/>
                    <a:pt x="66" y="137"/>
                  </a:cubicBezTo>
                  <a:cubicBezTo>
                    <a:pt x="67" y="137"/>
                    <a:pt x="67" y="137"/>
                    <a:pt x="67" y="137"/>
                  </a:cubicBezTo>
                  <a:cubicBezTo>
                    <a:pt x="68" y="137"/>
                    <a:pt x="68" y="137"/>
                    <a:pt x="67" y="137"/>
                  </a:cubicBezTo>
                  <a:cubicBezTo>
                    <a:pt x="67" y="137"/>
                    <a:pt x="66" y="137"/>
                    <a:pt x="66" y="137"/>
                  </a:cubicBezTo>
                  <a:cubicBezTo>
                    <a:pt x="66" y="141"/>
                    <a:pt x="70" y="140"/>
                    <a:pt x="70" y="140"/>
                  </a:cubicBezTo>
                  <a:cubicBezTo>
                    <a:pt x="70" y="140"/>
                    <a:pt x="70" y="140"/>
                    <a:pt x="71" y="144"/>
                  </a:cubicBezTo>
                  <a:cubicBezTo>
                    <a:pt x="71" y="144"/>
                    <a:pt x="71" y="144"/>
                    <a:pt x="71" y="143"/>
                  </a:cubicBezTo>
                  <a:cubicBezTo>
                    <a:pt x="71" y="143"/>
                    <a:pt x="72" y="143"/>
                    <a:pt x="72" y="143"/>
                  </a:cubicBezTo>
                  <a:cubicBezTo>
                    <a:pt x="72" y="143"/>
                    <a:pt x="72" y="143"/>
                    <a:pt x="72" y="143"/>
                  </a:cubicBezTo>
                  <a:cubicBezTo>
                    <a:pt x="72" y="142"/>
                    <a:pt x="72" y="142"/>
                    <a:pt x="72" y="142"/>
                  </a:cubicBezTo>
                  <a:cubicBezTo>
                    <a:pt x="72" y="142"/>
                    <a:pt x="72" y="142"/>
                    <a:pt x="72" y="142"/>
                  </a:cubicBezTo>
                  <a:cubicBezTo>
                    <a:pt x="72" y="142"/>
                    <a:pt x="72" y="142"/>
                    <a:pt x="72" y="142"/>
                  </a:cubicBezTo>
                  <a:cubicBezTo>
                    <a:pt x="74" y="140"/>
                    <a:pt x="74" y="140"/>
                    <a:pt x="74" y="140"/>
                  </a:cubicBezTo>
                  <a:cubicBezTo>
                    <a:pt x="75" y="143"/>
                    <a:pt x="75" y="143"/>
                    <a:pt x="75" y="143"/>
                  </a:cubicBezTo>
                  <a:cubicBezTo>
                    <a:pt x="75" y="143"/>
                    <a:pt x="71" y="147"/>
                    <a:pt x="75" y="147"/>
                  </a:cubicBezTo>
                  <a:cubicBezTo>
                    <a:pt x="71" y="147"/>
                    <a:pt x="72" y="151"/>
                    <a:pt x="68" y="148"/>
                  </a:cubicBezTo>
                  <a:cubicBezTo>
                    <a:pt x="64" y="148"/>
                    <a:pt x="64" y="148"/>
                    <a:pt x="64" y="148"/>
                  </a:cubicBezTo>
                  <a:cubicBezTo>
                    <a:pt x="64" y="148"/>
                    <a:pt x="64" y="148"/>
                    <a:pt x="64" y="152"/>
                  </a:cubicBezTo>
                  <a:cubicBezTo>
                    <a:pt x="64" y="152"/>
                    <a:pt x="64" y="152"/>
                    <a:pt x="65" y="155"/>
                  </a:cubicBezTo>
                  <a:cubicBezTo>
                    <a:pt x="69" y="155"/>
                    <a:pt x="68" y="151"/>
                    <a:pt x="68" y="151"/>
                  </a:cubicBezTo>
                  <a:cubicBezTo>
                    <a:pt x="68" y="151"/>
                    <a:pt x="72" y="151"/>
                    <a:pt x="76" y="154"/>
                  </a:cubicBezTo>
                  <a:cubicBezTo>
                    <a:pt x="76" y="150"/>
                    <a:pt x="80" y="150"/>
                    <a:pt x="80" y="150"/>
                  </a:cubicBezTo>
                  <a:cubicBezTo>
                    <a:pt x="84" y="149"/>
                    <a:pt x="92" y="148"/>
                    <a:pt x="96" y="147"/>
                  </a:cubicBezTo>
                  <a:cubicBezTo>
                    <a:pt x="103" y="146"/>
                    <a:pt x="103" y="146"/>
                    <a:pt x="103" y="146"/>
                  </a:cubicBezTo>
                  <a:cubicBezTo>
                    <a:pt x="104" y="150"/>
                    <a:pt x="96" y="147"/>
                    <a:pt x="96" y="151"/>
                  </a:cubicBezTo>
                  <a:cubicBezTo>
                    <a:pt x="96" y="151"/>
                    <a:pt x="96" y="151"/>
                    <a:pt x="92" y="151"/>
                  </a:cubicBezTo>
                  <a:cubicBezTo>
                    <a:pt x="92" y="151"/>
                    <a:pt x="92" y="151"/>
                    <a:pt x="93" y="155"/>
                  </a:cubicBezTo>
                  <a:cubicBezTo>
                    <a:pt x="97" y="158"/>
                    <a:pt x="89" y="156"/>
                    <a:pt x="85" y="156"/>
                  </a:cubicBezTo>
                  <a:cubicBezTo>
                    <a:pt x="85" y="160"/>
                    <a:pt x="85" y="160"/>
                    <a:pt x="81" y="160"/>
                  </a:cubicBezTo>
                  <a:cubicBezTo>
                    <a:pt x="85" y="160"/>
                    <a:pt x="93" y="158"/>
                    <a:pt x="93" y="158"/>
                  </a:cubicBezTo>
                  <a:cubicBezTo>
                    <a:pt x="97" y="158"/>
                    <a:pt x="97" y="154"/>
                    <a:pt x="97" y="158"/>
                  </a:cubicBezTo>
                  <a:cubicBezTo>
                    <a:pt x="98" y="161"/>
                    <a:pt x="98" y="161"/>
                    <a:pt x="98" y="161"/>
                  </a:cubicBezTo>
                  <a:cubicBezTo>
                    <a:pt x="98" y="161"/>
                    <a:pt x="101" y="157"/>
                    <a:pt x="105" y="157"/>
                  </a:cubicBezTo>
                  <a:cubicBezTo>
                    <a:pt x="101" y="157"/>
                    <a:pt x="101" y="157"/>
                    <a:pt x="101" y="157"/>
                  </a:cubicBezTo>
                  <a:cubicBezTo>
                    <a:pt x="100" y="154"/>
                    <a:pt x="100" y="154"/>
                    <a:pt x="104" y="153"/>
                  </a:cubicBezTo>
                  <a:cubicBezTo>
                    <a:pt x="108" y="153"/>
                    <a:pt x="108" y="153"/>
                    <a:pt x="108" y="153"/>
                  </a:cubicBezTo>
                  <a:cubicBezTo>
                    <a:pt x="108" y="153"/>
                    <a:pt x="109" y="156"/>
                    <a:pt x="113" y="156"/>
                  </a:cubicBezTo>
                  <a:cubicBezTo>
                    <a:pt x="108" y="153"/>
                    <a:pt x="113" y="156"/>
                    <a:pt x="112" y="152"/>
                  </a:cubicBezTo>
                  <a:cubicBezTo>
                    <a:pt x="117" y="155"/>
                    <a:pt x="113" y="156"/>
                    <a:pt x="117" y="159"/>
                  </a:cubicBezTo>
                  <a:cubicBezTo>
                    <a:pt x="117" y="157"/>
                    <a:pt x="118" y="157"/>
                    <a:pt x="118" y="157"/>
                  </a:cubicBezTo>
                  <a:cubicBezTo>
                    <a:pt x="118" y="0"/>
                    <a:pt x="118" y="0"/>
                    <a:pt x="118" y="0"/>
                  </a:cubicBezTo>
                  <a:lnTo>
                    <a:pt x="115" y="1"/>
                  </a:ln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69" name="Freeform 58"/>
            <p:cNvSpPr>
              <a:spLocks/>
            </p:cNvSpPr>
            <p:nvPr/>
          </p:nvSpPr>
          <p:spPr bwMode="gray">
            <a:xfrm>
              <a:off x="8193088" y="3352800"/>
              <a:ext cx="647700" cy="723900"/>
            </a:xfrm>
            <a:custGeom>
              <a:avLst/>
              <a:gdLst>
                <a:gd name="T0" fmla="*/ 312 w 329"/>
                <a:gd name="T1" fmla="*/ 4 h 287"/>
                <a:gd name="T2" fmla="*/ 299 w 329"/>
                <a:gd name="T3" fmla="*/ 16 h 287"/>
                <a:gd name="T4" fmla="*/ 289 w 329"/>
                <a:gd name="T5" fmla="*/ 15 h 287"/>
                <a:gd name="T6" fmla="*/ 269 w 329"/>
                <a:gd name="T7" fmla="*/ 21 h 287"/>
                <a:gd name="T8" fmla="*/ 259 w 329"/>
                <a:gd name="T9" fmla="*/ 22 h 287"/>
                <a:gd name="T10" fmla="*/ 258 w 329"/>
                <a:gd name="T11" fmla="*/ 22 h 287"/>
                <a:gd name="T12" fmla="*/ 251 w 329"/>
                <a:gd name="T13" fmla="*/ 30 h 287"/>
                <a:gd name="T14" fmla="*/ 252 w 329"/>
                <a:gd name="T15" fmla="*/ 41 h 287"/>
                <a:gd name="T16" fmla="*/ 245 w 329"/>
                <a:gd name="T17" fmla="*/ 49 h 287"/>
                <a:gd name="T18" fmla="*/ 217 w 329"/>
                <a:gd name="T19" fmla="*/ 50 h 287"/>
                <a:gd name="T20" fmla="*/ 204 w 329"/>
                <a:gd name="T21" fmla="*/ 44 h 287"/>
                <a:gd name="T22" fmla="*/ 194 w 329"/>
                <a:gd name="T23" fmla="*/ 57 h 287"/>
                <a:gd name="T24" fmla="*/ 173 w 329"/>
                <a:gd name="T25" fmla="*/ 49 h 287"/>
                <a:gd name="T26" fmla="*/ 158 w 329"/>
                <a:gd name="T27" fmla="*/ 58 h 287"/>
                <a:gd name="T28" fmla="*/ 137 w 329"/>
                <a:gd name="T29" fmla="*/ 50 h 287"/>
                <a:gd name="T30" fmla="*/ 105 w 329"/>
                <a:gd name="T31" fmla="*/ 51 h 287"/>
                <a:gd name="T32" fmla="*/ 69 w 329"/>
                <a:gd name="T33" fmla="*/ 53 h 287"/>
                <a:gd name="T34" fmla="*/ 39 w 329"/>
                <a:gd name="T35" fmla="*/ 68 h 287"/>
                <a:gd name="T36" fmla="*/ 24 w 329"/>
                <a:gd name="T37" fmla="*/ 81 h 287"/>
                <a:gd name="T38" fmla="*/ 43 w 329"/>
                <a:gd name="T39" fmla="*/ 96 h 287"/>
                <a:gd name="T40" fmla="*/ 41 w 329"/>
                <a:gd name="T41" fmla="*/ 115 h 287"/>
                <a:gd name="T42" fmla="*/ 10 w 329"/>
                <a:gd name="T43" fmla="*/ 148 h 287"/>
                <a:gd name="T44" fmla="*/ 21 w 329"/>
                <a:gd name="T45" fmla="*/ 172 h 287"/>
                <a:gd name="T46" fmla="*/ 7 w 329"/>
                <a:gd name="T47" fmla="*/ 181 h 287"/>
                <a:gd name="T48" fmla="*/ 5 w 329"/>
                <a:gd name="T49" fmla="*/ 199 h 287"/>
                <a:gd name="T50" fmla="*/ 27 w 329"/>
                <a:gd name="T51" fmla="*/ 211 h 287"/>
                <a:gd name="T52" fmla="*/ 47 w 329"/>
                <a:gd name="T53" fmla="*/ 208 h 287"/>
                <a:gd name="T54" fmla="*/ 75 w 329"/>
                <a:gd name="T55" fmla="*/ 207 h 287"/>
                <a:gd name="T56" fmla="*/ 103 w 329"/>
                <a:gd name="T57" fmla="*/ 211 h 287"/>
                <a:gd name="T58" fmla="*/ 133 w 329"/>
                <a:gd name="T59" fmla="*/ 195 h 287"/>
                <a:gd name="T60" fmla="*/ 155 w 329"/>
                <a:gd name="T61" fmla="*/ 178 h 287"/>
                <a:gd name="T62" fmla="*/ 157 w 329"/>
                <a:gd name="T63" fmla="*/ 176 h 287"/>
                <a:gd name="T64" fmla="*/ 171 w 329"/>
                <a:gd name="T65" fmla="*/ 176 h 287"/>
                <a:gd name="T66" fmla="*/ 190 w 329"/>
                <a:gd name="T67" fmla="*/ 169 h 287"/>
                <a:gd name="T68" fmla="*/ 211 w 329"/>
                <a:gd name="T69" fmla="*/ 177 h 287"/>
                <a:gd name="T70" fmla="*/ 236 w 329"/>
                <a:gd name="T71" fmla="*/ 181 h 287"/>
                <a:gd name="T72" fmla="*/ 242 w 329"/>
                <a:gd name="T73" fmla="*/ 198 h 287"/>
                <a:gd name="T74" fmla="*/ 264 w 329"/>
                <a:gd name="T75" fmla="*/ 206 h 287"/>
                <a:gd name="T76" fmla="*/ 265 w 329"/>
                <a:gd name="T77" fmla="*/ 213 h 287"/>
                <a:gd name="T78" fmla="*/ 278 w 329"/>
                <a:gd name="T79" fmla="*/ 222 h 287"/>
                <a:gd name="T80" fmla="*/ 288 w 329"/>
                <a:gd name="T81" fmla="*/ 235 h 287"/>
                <a:gd name="T82" fmla="*/ 272 w 329"/>
                <a:gd name="T83" fmla="*/ 237 h 287"/>
                <a:gd name="T84" fmla="*/ 272 w 329"/>
                <a:gd name="T85" fmla="*/ 238 h 287"/>
                <a:gd name="T86" fmla="*/ 264 w 329"/>
                <a:gd name="T87" fmla="*/ 238 h 287"/>
                <a:gd name="T88" fmla="*/ 256 w 329"/>
                <a:gd name="T89" fmla="*/ 236 h 287"/>
                <a:gd name="T90" fmla="*/ 251 w 329"/>
                <a:gd name="T91" fmla="*/ 254 h 287"/>
                <a:gd name="T92" fmla="*/ 240 w 329"/>
                <a:gd name="T93" fmla="*/ 267 h 287"/>
                <a:gd name="T94" fmla="*/ 234 w 329"/>
                <a:gd name="T95" fmla="*/ 278 h 287"/>
                <a:gd name="T96" fmla="*/ 259 w 329"/>
                <a:gd name="T97" fmla="*/ 282 h 287"/>
                <a:gd name="T98" fmla="*/ 283 w 329"/>
                <a:gd name="T99" fmla="*/ 282 h 287"/>
                <a:gd name="T100" fmla="*/ 281 w 329"/>
                <a:gd name="T101" fmla="*/ 268 h 287"/>
                <a:gd name="T102" fmla="*/ 284 w 329"/>
                <a:gd name="T103" fmla="*/ 260 h 287"/>
                <a:gd name="T104" fmla="*/ 291 w 329"/>
                <a:gd name="T105" fmla="*/ 256 h 287"/>
                <a:gd name="T106" fmla="*/ 295 w 329"/>
                <a:gd name="T107" fmla="*/ 254 h 287"/>
                <a:gd name="T108" fmla="*/ 285 w 329"/>
                <a:gd name="T109" fmla="*/ 267 h 287"/>
                <a:gd name="T110" fmla="*/ 297 w 329"/>
                <a:gd name="T111" fmla="*/ 240 h 287"/>
                <a:gd name="T112" fmla="*/ 301 w 329"/>
                <a:gd name="T113" fmla="*/ 240 h 287"/>
                <a:gd name="T114" fmla="*/ 308 w 329"/>
                <a:gd name="T115" fmla="*/ 235 h 287"/>
                <a:gd name="T116" fmla="*/ 329 w 329"/>
                <a:gd name="T1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9" h="287">
                  <a:moveTo>
                    <a:pt x="324" y="6"/>
                  </a:moveTo>
                  <a:cubicBezTo>
                    <a:pt x="322" y="6"/>
                    <a:pt x="320" y="6"/>
                    <a:pt x="318" y="5"/>
                  </a:cubicBezTo>
                  <a:cubicBezTo>
                    <a:pt x="316" y="6"/>
                    <a:pt x="314" y="6"/>
                    <a:pt x="312" y="4"/>
                  </a:cubicBezTo>
                  <a:cubicBezTo>
                    <a:pt x="312" y="4"/>
                    <a:pt x="312" y="4"/>
                    <a:pt x="312" y="4"/>
                  </a:cubicBezTo>
                  <a:cubicBezTo>
                    <a:pt x="308" y="5"/>
                    <a:pt x="304" y="5"/>
                    <a:pt x="304" y="5"/>
                  </a:cubicBezTo>
                  <a:cubicBezTo>
                    <a:pt x="304" y="8"/>
                    <a:pt x="305" y="11"/>
                    <a:pt x="303" y="12"/>
                  </a:cubicBezTo>
                  <a:cubicBezTo>
                    <a:pt x="303" y="13"/>
                    <a:pt x="302" y="15"/>
                    <a:pt x="301" y="16"/>
                  </a:cubicBezTo>
                  <a:cubicBezTo>
                    <a:pt x="300" y="16"/>
                    <a:pt x="300" y="16"/>
                    <a:pt x="299" y="16"/>
                  </a:cubicBezTo>
                  <a:cubicBezTo>
                    <a:pt x="298" y="17"/>
                    <a:pt x="296" y="17"/>
                    <a:pt x="294" y="18"/>
                  </a:cubicBezTo>
                  <a:cubicBezTo>
                    <a:pt x="290" y="18"/>
                    <a:pt x="290" y="18"/>
                    <a:pt x="290" y="18"/>
                  </a:cubicBezTo>
                  <a:cubicBezTo>
                    <a:pt x="290" y="17"/>
                    <a:pt x="289" y="16"/>
                    <a:pt x="289" y="16"/>
                  </a:cubicBezTo>
                  <a:cubicBezTo>
                    <a:pt x="289" y="16"/>
                    <a:pt x="289" y="15"/>
                    <a:pt x="289" y="15"/>
                  </a:cubicBezTo>
                  <a:cubicBezTo>
                    <a:pt x="288" y="15"/>
                    <a:pt x="287" y="15"/>
                    <a:pt x="285" y="15"/>
                  </a:cubicBezTo>
                  <a:cubicBezTo>
                    <a:pt x="285" y="15"/>
                    <a:pt x="284" y="15"/>
                    <a:pt x="283" y="15"/>
                  </a:cubicBezTo>
                  <a:cubicBezTo>
                    <a:pt x="279" y="16"/>
                    <a:pt x="272" y="17"/>
                    <a:pt x="269" y="17"/>
                  </a:cubicBezTo>
                  <a:cubicBezTo>
                    <a:pt x="269" y="21"/>
                    <a:pt x="269" y="21"/>
                    <a:pt x="269" y="21"/>
                  </a:cubicBezTo>
                  <a:cubicBezTo>
                    <a:pt x="265" y="21"/>
                    <a:pt x="265" y="18"/>
                    <a:pt x="261" y="18"/>
                  </a:cubicBezTo>
                  <a:cubicBezTo>
                    <a:pt x="261" y="18"/>
                    <a:pt x="257" y="19"/>
                    <a:pt x="257" y="22"/>
                  </a:cubicBezTo>
                  <a:cubicBezTo>
                    <a:pt x="258" y="22"/>
                    <a:pt x="258" y="22"/>
                    <a:pt x="258" y="22"/>
                  </a:cubicBezTo>
                  <a:cubicBezTo>
                    <a:pt x="258" y="22"/>
                    <a:pt x="259" y="22"/>
                    <a:pt x="259" y="22"/>
                  </a:cubicBezTo>
                  <a:cubicBezTo>
                    <a:pt x="259" y="22"/>
                    <a:pt x="259" y="22"/>
                    <a:pt x="259" y="22"/>
                  </a:cubicBezTo>
                  <a:cubicBezTo>
                    <a:pt x="259" y="22"/>
                    <a:pt x="259" y="22"/>
                    <a:pt x="259" y="22"/>
                  </a:cubicBezTo>
                  <a:cubicBezTo>
                    <a:pt x="259" y="22"/>
                    <a:pt x="259" y="22"/>
                    <a:pt x="259" y="22"/>
                  </a:cubicBezTo>
                  <a:cubicBezTo>
                    <a:pt x="259" y="22"/>
                    <a:pt x="258" y="22"/>
                    <a:pt x="258" y="22"/>
                  </a:cubicBezTo>
                  <a:cubicBezTo>
                    <a:pt x="258" y="22"/>
                    <a:pt x="257" y="22"/>
                    <a:pt x="257" y="22"/>
                  </a:cubicBezTo>
                  <a:cubicBezTo>
                    <a:pt x="261" y="22"/>
                    <a:pt x="258" y="26"/>
                    <a:pt x="258" y="26"/>
                  </a:cubicBezTo>
                  <a:cubicBezTo>
                    <a:pt x="254" y="26"/>
                    <a:pt x="254" y="26"/>
                    <a:pt x="254" y="26"/>
                  </a:cubicBezTo>
                  <a:cubicBezTo>
                    <a:pt x="254" y="30"/>
                    <a:pt x="254" y="30"/>
                    <a:pt x="251" y="30"/>
                  </a:cubicBezTo>
                  <a:cubicBezTo>
                    <a:pt x="251" y="34"/>
                    <a:pt x="251" y="34"/>
                    <a:pt x="251" y="34"/>
                  </a:cubicBezTo>
                  <a:cubicBezTo>
                    <a:pt x="252" y="38"/>
                    <a:pt x="252" y="38"/>
                    <a:pt x="252" y="38"/>
                  </a:cubicBezTo>
                  <a:cubicBezTo>
                    <a:pt x="248" y="38"/>
                    <a:pt x="248" y="42"/>
                    <a:pt x="248" y="42"/>
                  </a:cubicBezTo>
                  <a:cubicBezTo>
                    <a:pt x="252" y="41"/>
                    <a:pt x="252" y="41"/>
                    <a:pt x="252" y="41"/>
                  </a:cubicBezTo>
                  <a:cubicBezTo>
                    <a:pt x="253" y="45"/>
                    <a:pt x="253" y="45"/>
                    <a:pt x="253" y="48"/>
                  </a:cubicBezTo>
                  <a:cubicBezTo>
                    <a:pt x="257" y="48"/>
                    <a:pt x="257" y="48"/>
                    <a:pt x="258" y="51"/>
                  </a:cubicBezTo>
                  <a:cubicBezTo>
                    <a:pt x="254" y="52"/>
                    <a:pt x="254" y="52"/>
                    <a:pt x="254" y="52"/>
                  </a:cubicBezTo>
                  <a:cubicBezTo>
                    <a:pt x="250" y="52"/>
                    <a:pt x="246" y="53"/>
                    <a:pt x="245" y="49"/>
                  </a:cubicBezTo>
                  <a:cubicBezTo>
                    <a:pt x="241" y="46"/>
                    <a:pt x="241" y="46"/>
                    <a:pt x="241" y="46"/>
                  </a:cubicBezTo>
                  <a:cubicBezTo>
                    <a:pt x="237" y="47"/>
                    <a:pt x="233" y="47"/>
                    <a:pt x="229" y="48"/>
                  </a:cubicBezTo>
                  <a:cubicBezTo>
                    <a:pt x="229" y="48"/>
                    <a:pt x="229" y="52"/>
                    <a:pt x="225" y="49"/>
                  </a:cubicBezTo>
                  <a:cubicBezTo>
                    <a:pt x="221" y="49"/>
                    <a:pt x="217" y="50"/>
                    <a:pt x="217" y="50"/>
                  </a:cubicBezTo>
                  <a:cubicBezTo>
                    <a:pt x="218" y="53"/>
                    <a:pt x="214" y="54"/>
                    <a:pt x="214" y="54"/>
                  </a:cubicBezTo>
                  <a:cubicBezTo>
                    <a:pt x="209" y="51"/>
                    <a:pt x="209" y="51"/>
                    <a:pt x="209" y="51"/>
                  </a:cubicBezTo>
                  <a:cubicBezTo>
                    <a:pt x="209" y="47"/>
                    <a:pt x="209" y="47"/>
                    <a:pt x="209" y="47"/>
                  </a:cubicBezTo>
                  <a:cubicBezTo>
                    <a:pt x="205" y="48"/>
                    <a:pt x="205" y="48"/>
                    <a:pt x="204" y="44"/>
                  </a:cubicBezTo>
                  <a:cubicBezTo>
                    <a:pt x="200" y="45"/>
                    <a:pt x="200" y="45"/>
                    <a:pt x="200" y="45"/>
                  </a:cubicBezTo>
                  <a:cubicBezTo>
                    <a:pt x="201" y="48"/>
                    <a:pt x="201" y="48"/>
                    <a:pt x="201" y="48"/>
                  </a:cubicBezTo>
                  <a:cubicBezTo>
                    <a:pt x="197" y="49"/>
                    <a:pt x="193" y="50"/>
                    <a:pt x="193" y="53"/>
                  </a:cubicBezTo>
                  <a:cubicBezTo>
                    <a:pt x="194" y="57"/>
                    <a:pt x="194" y="57"/>
                    <a:pt x="194" y="57"/>
                  </a:cubicBezTo>
                  <a:cubicBezTo>
                    <a:pt x="193" y="53"/>
                    <a:pt x="189" y="54"/>
                    <a:pt x="189" y="54"/>
                  </a:cubicBezTo>
                  <a:cubicBezTo>
                    <a:pt x="189" y="50"/>
                    <a:pt x="185" y="51"/>
                    <a:pt x="185" y="51"/>
                  </a:cubicBezTo>
                  <a:cubicBezTo>
                    <a:pt x="181" y="51"/>
                    <a:pt x="177" y="52"/>
                    <a:pt x="177" y="52"/>
                  </a:cubicBezTo>
                  <a:cubicBezTo>
                    <a:pt x="177" y="52"/>
                    <a:pt x="173" y="52"/>
                    <a:pt x="173" y="49"/>
                  </a:cubicBezTo>
                  <a:cubicBezTo>
                    <a:pt x="173" y="52"/>
                    <a:pt x="173" y="52"/>
                    <a:pt x="173" y="52"/>
                  </a:cubicBezTo>
                  <a:cubicBezTo>
                    <a:pt x="169" y="53"/>
                    <a:pt x="165" y="54"/>
                    <a:pt x="165" y="54"/>
                  </a:cubicBezTo>
                  <a:cubicBezTo>
                    <a:pt x="161" y="51"/>
                    <a:pt x="161" y="54"/>
                    <a:pt x="161" y="54"/>
                  </a:cubicBezTo>
                  <a:cubicBezTo>
                    <a:pt x="162" y="58"/>
                    <a:pt x="158" y="58"/>
                    <a:pt x="158" y="58"/>
                  </a:cubicBezTo>
                  <a:cubicBezTo>
                    <a:pt x="157" y="55"/>
                    <a:pt x="157" y="55"/>
                    <a:pt x="157" y="55"/>
                  </a:cubicBezTo>
                  <a:cubicBezTo>
                    <a:pt x="153" y="55"/>
                    <a:pt x="149" y="52"/>
                    <a:pt x="149" y="52"/>
                  </a:cubicBezTo>
                  <a:cubicBezTo>
                    <a:pt x="150" y="56"/>
                    <a:pt x="146" y="56"/>
                    <a:pt x="141" y="53"/>
                  </a:cubicBezTo>
                  <a:cubicBezTo>
                    <a:pt x="137" y="54"/>
                    <a:pt x="141" y="50"/>
                    <a:pt x="137" y="50"/>
                  </a:cubicBezTo>
                  <a:cubicBezTo>
                    <a:pt x="137" y="50"/>
                    <a:pt x="133" y="51"/>
                    <a:pt x="129" y="52"/>
                  </a:cubicBezTo>
                  <a:cubicBezTo>
                    <a:pt x="129" y="52"/>
                    <a:pt x="125" y="52"/>
                    <a:pt x="120" y="49"/>
                  </a:cubicBezTo>
                  <a:cubicBezTo>
                    <a:pt x="113" y="50"/>
                    <a:pt x="113" y="50"/>
                    <a:pt x="113" y="50"/>
                  </a:cubicBezTo>
                  <a:cubicBezTo>
                    <a:pt x="113" y="50"/>
                    <a:pt x="109" y="51"/>
                    <a:pt x="105" y="51"/>
                  </a:cubicBezTo>
                  <a:cubicBezTo>
                    <a:pt x="105" y="51"/>
                    <a:pt x="100" y="48"/>
                    <a:pt x="96" y="49"/>
                  </a:cubicBezTo>
                  <a:cubicBezTo>
                    <a:pt x="96" y="49"/>
                    <a:pt x="92" y="50"/>
                    <a:pt x="88" y="50"/>
                  </a:cubicBezTo>
                  <a:cubicBezTo>
                    <a:pt x="84" y="51"/>
                    <a:pt x="80" y="51"/>
                    <a:pt x="76" y="52"/>
                  </a:cubicBezTo>
                  <a:cubicBezTo>
                    <a:pt x="73" y="52"/>
                    <a:pt x="73" y="52"/>
                    <a:pt x="69" y="53"/>
                  </a:cubicBezTo>
                  <a:cubicBezTo>
                    <a:pt x="65" y="54"/>
                    <a:pt x="61" y="58"/>
                    <a:pt x="57" y="58"/>
                  </a:cubicBezTo>
                  <a:cubicBezTo>
                    <a:pt x="53" y="59"/>
                    <a:pt x="53" y="55"/>
                    <a:pt x="49" y="56"/>
                  </a:cubicBezTo>
                  <a:cubicBezTo>
                    <a:pt x="45" y="56"/>
                    <a:pt x="45" y="60"/>
                    <a:pt x="45" y="60"/>
                  </a:cubicBezTo>
                  <a:cubicBezTo>
                    <a:pt x="42" y="64"/>
                    <a:pt x="42" y="64"/>
                    <a:pt x="39" y="68"/>
                  </a:cubicBezTo>
                  <a:cubicBezTo>
                    <a:pt x="39" y="68"/>
                    <a:pt x="35" y="72"/>
                    <a:pt x="31" y="69"/>
                  </a:cubicBezTo>
                  <a:cubicBezTo>
                    <a:pt x="27" y="70"/>
                    <a:pt x="27" y="70"/>
                    <a:pt x="27" y="70"/>
                  </a:cubicBezTo>
                  <a:cubicBezTo>
                    <a:pt x="27" y="70"/>
                    <a:pt x="23" y="70"/>
                    <a:pt x="23" y="74"/>
                  </a:cubicBezTo>
                  <a:cubicBezTo>
                    <a:pt x="24" y="78"/>
                    <a:pt x="28" y="77"/>
                    <a:pt x="24" y="81"/>
                  </a:cubicBezTo>
                  <a:cubicBezTo>
                    <a:pt x="25" y="85"/>
                    <a:pt x="29" y="84"/>
                    <a:pt x="29" y="84"/>
                  </a:cubicBezTo>
                  <a:cubicBezTo>
                    <a:pt x="29" y="88"/>
                    <a:pt x="33" y="87"/>
                    <a:pt x="33" y="87"/>
                  </a:cubicBezTo>
                  <a:cubicBezTo>
                    <a:pt x="34" y="91"/>
                    <a:pt x="38" y="90"/>
                    <a:pt x="38" y="94"/>
                  </a:cubicBezTo>
                  <a:cubicBezTo>
                    <a:pt x="43" y="96"/>
                    <a:pt x="43" y="96"/>
                    <a:pt x="43" y="96"/>
                  </a:cubicBezTo>
                  <a:cubicBezTo>
                    <a:pt x="47" y="99"/>
                    <a:pt x="47" y="99"/>
                    <a:pt x="43" y="100"/>
                  </a:cubicBezTo>
                  <a:cubicBezTo>
                    <a:pt x="39" y="101"/>
                    <a:pt x="44" y="104"/>
                    <a:pt x="44" y="104"/>
                  </a:cubicBezTo>
                  <a:cubicBezTo>
                    <a:pt x="48" y="103"/>
                    <a:pt x="49" y="110"/>
                    <a:pt x="49" y="110"/>
                  </a:cubicBezTo>
                  <a:cubicBezTo>
                    <a:pt x="45" y="111"/>
                    <a:pt x="49" y="114"/>
                    <a:pt x="41" y="115"/>
                  </a:cubicBezTo>
                  <a:cubicBezTo>
                    <a:pt x="37" y="115"/>
                    <a:pt x="37" y="115"/>
                    <a:pt x="34" y="119"/>
                  </a:cubicBezTo>
                  <a:cubicBezTo>
                    <a:pt x="30" y="124"/>
                    <a:pt x="27" y="128"/>
                    <a:pt x="27" y="128"/>
                  </a:cubicBezTo>
                  <a:cubicBezTo>
                    <a:pt x="24" y="132"/>
                    <a:pt x="20" y="136"/>
                    <a:pt x="17" y="140"/>
                  </a:cubicBezTo>
                  <a:cubicBezTo>
                    <a:pt x="17" y="143"/>
                    <a:pt x="14" y="148"/>
                    <a:pt x="10" y="148"/>
                  </a:cubicBezTo>
                  <a:cubicBezTo>
                    <a:pt x="6" y="152"/>
                    <a:pt x="11" y="155"/>
                    <a:pt x="11" y="159"/>
                  </a:cubicBezTo>
                  <a:cubicBezTo>
                    <a:pt x="11" y="159"/>
                    <a:pt x="12" y="162"/>
                    <a:pt x="12" y="166"/>
                  </a:cubicBezTo>
                  <a:cubicBezTo>
                    <a:pt x="13" y="169"/>
                    <a:pt x="17" y="169"/>
                    <a:pt x="17" y="169"/>
                  </a:cubicBezTo>
                  <a:cubicBezTo>
                    <a:pt x="21" y="172"/>
                    <a:pt x="21" y="172"/>
                    <a:pt x="21" y="172"/>
                  </a:cubicBezTo>
                  <a:cubicBezTo>
                    <a:pt x="17" y="172"/>
                    <a:pt x="17" y="172"/>
                    <a:pt x="13" y="173"/>
                  </a:cubicBezTo>
                  <a:cubicBezTo>
                    <a:pt x="13" y="173"/>
                    <a:pt x="13" y="169"/>
                    <a:pt x="9" y="170"/>
                  </a:cubicBezTo>
                  <a:cubicBezTo>
                    <a:pt x="9" y="173"/>
                    <a:pt x="9" y="173"/>
                    <a:pt x="9" y="173"/>
                  </a:cubicBezTo>
                  <a:cubicBezTo>
                    <a:pt x="5" y="174"/>
                    <a:pt x="7" y="181"/>
                    <a:pt x="7" y="181"/>
                  </a:cubicBezTo>
                  <a:cubicBezTo>
                    <a:pt x="3" y="182"/>
                    <a:pt x="7" y="185"/>
                    <a:pt x="4" y="189"/>
                  </a:cubicBezTo>
                  <a:cubicBezTo>
                    <a:pt x="4" y="189"/>
                    <a:pt x="0" y="189"/>
                    <a:pt x="0" y="193"/>
                  </a:cubicBezTo>
                  <a:cubicBezTo>
                    <a:pt x="1" y="196"/>
                    <a:pt x="1" y="196"/>
                    <a:pt x="1" y="196"/>
                  </a:cubicBezTo>
                  <a:cubicBezTo>
                    <a:pt x="1" y="200"/>
                    <a:pt x="1" y="196"/>
                    <a:pt x="5" y="199"/>
                  </a:cubicBezTo>
                  <a:cubicBezTo>
                    <a:pt x="10" y="202"/>
                    <a:pt x="10" y="202"/>
                    <a:pt x="14" y="202"/>
                  </a:cubicBezTo>
                  <a:cubicBezTo>
                    <a:pt x="14" y="202"/>
                    <a:pt x="18" y="205"/>
                    <a:pt x="18" y="208"/>
                  </a:cubicBezTo>
                  <a:cubicBezTo>
                    <a:pt x="18" y="208"/>
                    <a:pt x="22" y="208"/>
                    <a:pt x="26" y="207"/>
                  </a:cubicBezTo>
                  <a:cubicBezTo>
                    <a:pt x="30" y="207"/>
                    <a:pt x="27" y="211"/>
                    <a:pt x="27" y="211"/>
                  </a:cubicBezTo>
                  <a:cubicBezTo>
                    <a:pt x="31" y="214"/>
                    <a:pt x="31" y="210"/>
                    <a:pt x="31" y="210"/>
                  </a:cubicBezTo>
                  <a:cubicBezTo>
                    <a:pt x="35" y="210"/>
                    <a:pt x="35" y="210"/>
                    <a:pt x="34" y="206"/>
                  </a:cubicBezTo>
                  <a:cubicBezTo>
                    <a:pt x="38" y="205"/>
                    <a:pt x="38" y="205"/>
                    <a:pt x="42" y="205"/>
                  </a:cubicBezTo>
                  <a:cubicBezTo>
                    <a:pt x="42" y="205"/>
                    <a:pt x="43" y="208"/>
                    <a:pt x="47" y="208"/>
                  </a:cubicBezTo>
                  <a:cubicBezTo>
                    <a:pt x="51" y="207"/>
                    <a:pt x="51" y="207"/>
                    <a:pt x="54" y="207"/>
                  </a:cubicBezTo>
                  <a:cubicBezTo>
                    <a:pt x="54" y="207"/>
                    <a:pt x="58" y="206"/>
                    <a:pt x="62" y="206"/>
                  </a:cubicBezTo>
                  <a:cubicBezTo>
                    <a:pt x="63" y="209"/>
                    <a:pt x="66" y="205"/>
                    <a:pt x="66" y="205"/>
                  </a:cubicBezTo>
                  <a:cubicBezTo>
                    <a:pt x="70" y="204"/>
                    <a:pt x="71" y="208"/>
                    <a:pt x="75" y="207"/>
                  </a:cubicBezTo>
                  <a:cubicBezTo>
                    <a:pt x="79" y="207"/>
                    <a:pt x="78" y="203"/>
                    <a:pt x="82" y="203"/>
                  </a:cubicBezTo>
                  <a:cubicBezTo>
                    <a:pt x="86" y="202"/>
                    <a:pt x="87" y="206"/>
                    <a:pt x="90" y="205"/>
                  </a:cubicBezTo>
                  <a:cubicBezTo>
                    <a:pt x="91" y="209"/>
                    <a:pt x="95" y="208"/>
                    <a:pt x="95" y="208"/>
                  </a:cubicBezTo>
                  <a:cubicBezTo>
                    <a:pt x="99" y="211"/>
                    <a:pt x="99" y="211"/>
                    <a:pt x="103" y="211"/>
                  </a:cubicBezTo>
                  <a:cubicBezTo>
                    <a:pt x="107" y="210"/>
                    <a:pt x="107" y="206"/>
                    <a:pt x="107" y="206"/>
                  </a:cubicBezTo>
                  <a:cubicBezTo>
                    <a:pt x="110" y="202"/>
                    <a:pt x="114" y="202"/>
                    <a:pt x="118" y="201"/>
                  </a:cubicBezTo>
                  <a:cubicBezTo>
                    <a:pt x="118" y="201"/>
                    <a:pt x="122" y="201"/>
                    <a:pt x="126" y="200"/>
                  </a:cubicBezTo>
                  <a:cubicBezTo>
                    <a:pt x="126" y="200"/>
                    <a:pt x="129" y="196"/>
                    <a:pt x="133" y="195"/>
                  </a:cubicBezTo>
                  <a:cubicBezTo>
                    <a:pt x="137" y="195"/>
                    <a:pt x="141" y="194"/>
                    <a:pt x="141" y="191"/>
                  </a:cubicBezTo>
                  <a:cubicBezTo>
                    <a:pt x="141" y="191"/>
                    <a:pt x="140" y="187"/>
                    <a:pt x="144" y="187"/>
                  </a:cubicBezTo>
                  <a:cubicBezTo>
                    <a:pt x="148" y="186"/>
                    <a:pt x="148" y="186"/>
                    <a:pt x="148" y="186"/>
                  </a:cubicBezTo>
                  <a:cubicBezTo>
                    <a:pt x="152" y="182"/>
                    <a:pt x="152" y="182"/>
                    <a:pt x="155" y="178"/>
                  </a:cubicBezTo>
                  <a:cubicBezTo>
                    <a:pt x="155" y="178"/>
                    <a:pt x="159" y="181"/>
                    <a:pt x="159" y="177"/>
                  </a:cubicBezTo>
                  <a:cubicBezTo>
                    <a:pt x="159" y="177"/>
                    <a:pt x="159" y="177"/>
                    <a:pt x="159" y="177"/>
                  </a:cubicBezTo>
                  <a:cubicBezTo>
                    <a:pt x="158" y="177"/>
                    <a:pt x="157" y="176"/>
                    <a:pt x="157" y="176"/>
                  </a:cubicBezTo>
                  <a:cubicBezTo>
                    <a:pt x="157" y="176"/>
                    <a:pt x="157" y="176"/>
                    <a:pt x="157" y="176"/>
                  </a:cubicBezTo>
                  <a:cubicBezTo>
                    <a:pt x="158" y="176"/>
                    <a:pt x="158" y="177"/>
                    <a:pt x="159" y="177"/>
                  </a:cubicBezTo>
                  <a:cubicBezTo>
                    <a:pt x="159" y="177"/>
                    <a:pt x="159" y="177"/>
                    <a:pt x="159" y="177"/>
                  </a:cubicBezTo>
                  <a:cubicBezTo>
                    <a:pt x="167" y="176"/>
                    <a:pt x="167" y="176"/>
                    <a:pt x="167" y="176"/>
                  </a:cubicBezTo>
                  <a:cubicBezTo>
                    <a:pt x="171" y="176"/>
                    <a:pt x="171" y="176"/>
                    <a:pt x="171" y="176"/>
                  </a:cubicBezTo>
                  <a:cubicBezTo>
                    <a:pt x="175" y="175"/>
                    <a:pt x="174" y="171"/>
                    <a:pt x="174" y="171"/>
                  </a:cubicBezTo>
                  <a:cubicBezTo>
                    <a:pt x="178" y="171"/>
                    <a:pt x="178" y="171"/>
                    <a:pt x="178" y="171"/>
                  </a:cubicBezTo>
                  <a:cubicBezTo>
                    <a:pt x="182" y="170"/>
                    <a:pt x="182" y="170"/>
                    <a:pt x="182" y="170"/>
                  </a:cubicBezTo>
                  <a:cubicBezTo>
                    <a:pt x="186" y="170"/>
                    <a:pt x="186" y="170"/>
                    <a:pt x="190" y="169"/>
                  </a:cubicBezTo>
                  <a:cubicBezTo>
                    <a:pt x="194" y="172"/>
                    <a:pt x="194" y="172"/>
                    <a:pt x="194" y="172"/>
                  </a:cubicBezTo>
                  <a:cubicBezTo>
                    <a:pt x="199" y="175"/>
                    <a:pt x="202" y="171"/>
                    <a:pt x="203" y="175"/>
                  </a:cubicBezTo>
                  <a:cubicBezTo>
                    <a:pt x="207" y="174"/>
                    <a:pt x="207" y="178"/>
                    <a:pt x="207" y="178"/>
                  </a:cubicBezTo>
                  <a:cubicBezTo>
                    <a:pt x="207" y="178"/>
                    <a:pt x="211" y="173"/>
                    <a:pt x="211" y="177"/>
                  </a:cubicBezTo>
                  <a:cubicBezTo>
                    <a:pt x="215" y="176"/>
                    <a:pt x="216" y="180"/>
                    <a:pt x="216" y="180"/>
                  </a:cubicBezTo>
                  <a:cubicBezTo>
                    <a:pt x="215" y="176"/>
                    <a:pt x="219" y="176"/>
                    <a:pt x="219" y="176"/>
                  </a:cubicBezTo>
                  <a:cubicBezTo>
                    <a:pt x="219" y="176"/>
                    <a:pt x="223" y="175"/>
                    <a:pt x="227" y="178"/>
                  </a:cubicBezTo>
                  <a:cubicBezTo>
                    <a:pt x="227" y="178"/>
                    <a:pt x="236" y="184"/>
                    <a:pt x="236" y="181"/>
                  </a:cubicBezTo>
                  <a:cubicBezTo>
                    <a:pt x="239" y="177"/>
                    <a:pt x="244" y="183"/>
                    <a:pt x="245" y="187"/>
                  </a:cubicBezTo>
                  <a:cubicBezTo>
                    <a:pt x="241" y="187"/>
                    <a:pt x="245" y="187"/>
                    <a:pt x="245" y="190"/>
                  </a:cubicBezTo>
                  <a:cubicBezTo>
                    <a:pt x="246" y="194"/>
                    <a:pt x="246" y="194"/>
                    <a:pt x="246" y="194"/>
                  </a:cubicBezTo>
                  <a:cubicBezTo>
                    <a:pt x="246" y="194"/>
                    <a:pt x="242" y="194"/>
                    <a:pt x="242" y="198"/>
                  </a:cubicBezTo>
                  <a:cubicBezTo>
                    <a:pt x="247" y="201"/>
                    <a:pt x="247" y="201"/>
                    <a:pt x="247" y="201"/>
                  </a:cubicBezTo>
                  <a:cubicBezTo>
                    <a:pt x="251" y="200"/>
                    <a:pt x="256" y="207"/>
                    <a:pt x="255" y="203"/>
                  </a:cubicBezTo>
                  <a:cubicBezTo>
                    <a:pt x="259" y="203"/>
                    <a:pt x="259" y="203"/>
                    <a:pt x="259" y="203"/>
                  </a:cubicBezTo>
                  <a:cubicBezTo>
                    <a:pt x="264" y="206"/>
                    <a:pt x="264" y="206"/>
                    <a:pt x="264" y="206"/>
                  </a:cubicBezTo>
                  <a:cubicBezTo>
                    <a:pt x="260" y="206"/>
                    <a:pt x="260" y="206"/>
                    <a:pt x="260" y="206"/>
                  </a:cubicBezTo>
                  <a:cubicBezTo>
                    <a:pt x="260" y="210"/>
                    <a:pt x="264" y="209"/>
                    <a:pt x="260" y="210"/>
                  </a:cubicBezTo>
                  <a:cubicBezTo>
                    <a:pt x="261" y="213"/>
                    <a:pt x="261" y="213"/>
                    <a:pt x="261" y="213"/>
                  </a:cubicBezTo>
                  <a:cubicBezTo>
                    <a:pt x="260" y="210"/>
                    <a:pt x="265" y="213"/>
                    <a:pt x="265" y="213"/>
                  </a:cubicBezTo>
                  <a:cubicBezTo>
                    <a:pt x="265" y="216"/>
                    <a:pt x="265" y="216"/>
                    <a:pt x="265" y="216"/>
                  </a:cubicBezTo>
                  <a:cubicBezTo>
                    <a:pt x="265" y="216"/>
                    <a:pt x="269" y="216"/>
                    <a:pt x="270" y="219"/>
                  </a:cubicBezTo>
                  <a:cubicBezTo>
                    <a:pt x="270" y="219"/>
                    <a:pt x="270" y="219"/>
                    <a:pt x="274" y="219"/>
                  </a:cubicBezTo>
                  <a:cubicBezTo>
                    <a:pt x="278" y="222"/>
                    <a:pt x="278" y="222"/>
                    <a:pt x="278" y="222"/>
                  </a:cubicBezTo>
                  <a:cubicBezTo>
                    <a:pt x="283" y="228"/>
                    <a:pt x="283" y="228"/>
                    <a:pt x="283" y="228"/>
                  </a:cubicBezTo>
                  <a:cubicBezTo>
                    <a:pt x="279" y="229"/>
                    <a:pt x="279" y="229"/>
                    <a:pt x="280" y="232"/>
                  </a:cubicBezTo>
                  <a:cubicBezTo>
                    <a:pt x="284" y="232"/>
                    <a:pt x="284" y="232"/>
                    <a:pt x="284" y="232"/>
                  </a:cubicBezTo>
                  <a:cubicBezTo>
                    <a:pt x="284" y="232"/>
                    <a:pt x="284" y="235"/>
                    <a:pt x="288" y="235"/>
                  </a:cubicBezTo>
                  <a:cubicBezTo>
                    <a:pt x="288" y="238"/>
                    <a:pt x="284" y="235"/>
                    <a:pt x="284" y="235"/>
                  </a:cubicBezTo>
                  <a:cubicBezTo>
                    <a:pt x="280" y="236"/>
                    <a:pt x="281" y="239"/>
                    <a:pt x="281" y="239"/>
                  </a:cubicBezTo>
                  <a:cubicBezTo>
                    <a:pt x="281" y="239"/>
                    <a:pt x="276" y="236"/>
                    <a:pt x="276" y="233"/>
                  </a:cubicBezTo>
                  <a:cubicBezTo>
                    <a:pt x="276" y="236"/>
                    <a:pt x="272" y="237"/>
                    <a:pt x="272" y="237"/>
                  </a:cubicBezTo>
                  <a:cubicBezTo>
                    <a:pt x="272" y="237"/>
                    <a:pt x="272" y="237"/>
                    <a:pt x="272" y="238"/>
                  </a:cubicBezTo>
                  <a:cubicBezTo>
                    <a:pt x="272" y="238"/>
                    <a:pt x="272" y="238"/>
                    <a:pt x="272" y="238"/>
                  </a:cubicBezTo>
                  <a:cubicBezTo>
                    <a:pt x="272" y="238"/>
                    <a:pt x="272" y="239"/>
                    <a:pt x="272" y="238"/>
                  </a:cubicBezTo>
                  <a:cubicBezTo>
                    <a:pt x="272" y="238"/>
                    <a:pt x="272" y="238"/>
                    <a:pt x="272" y="238"/>
                  </a:cubicBezTo>
                  <a:cubicBezTo>
                    <a:pt x="272" y="237"/>
                    <a:pt x="272" y="237"/>
                    <a:pt x="272" y="237"/>
                  </a:cubicBezTo>
                  <a:cubicBezTo>
                    <a:pt x="268" y="237"/>
                    <a:pt x="268" y="237"/>
                    <a:pt x="268" y="237"/>
                  </a:cubicBezTo>
                  <a:cubicBezTo>
                    <a:pt x="264" y="238"/>
                    <a:pt x="268" y="234"/>
                    <a:pt x="268" y="234"/>
                  </a:cubicBezTo>
                  <a:cubicBezTo>
                    <a:pt x="264" y="234"/>
                    <a:pt x="264" y="234"/>
                    <a:pt x="264" y="238"/>
                  </a:cubicBezTo>
                  <a:cubicBezTo>
                    <a:pt x="260" y="239"/>
                    <a:pt x="260" y="239"/>
                    <a:pt x="260" y="235"/>
                  </a:cubicBezTo>
                  <a:cubicBezTo>
                    <a:pt x="260" y="239"/>
                    <a:pt x="260" y="239"/>
                    <a:pt x="260" y="239"/>
                  </a:cubicBezTo>
                  <a:cubicBezTo>
                    <a:pt x="256" y="239"/>
                    <a:pt x="256" y="239"/>
                    <a:pt x="256" y="239"/>
                  </a:cubicBezTo>
                  <a:cubicBezTo>
                    <a:pt x="256" y="236"/>
                    <a:pt x="256" y="236"/>
                    <a:pt x="256" y="236"/>
                  </a:cubicBezTo>
                  <a:cubicBezTo>
                    <a:pt x="255" y="232"/>
                    <a:pt x="252" y="236"/>
                    <a:pt x="252" y="236"/>
                  </a:cubicBezTo>
                  <a:cubicBezTo>
                    <a:pt x="248" y="240"/>
                    <a:pt x="249" y="244"/>
                    <a:pt x="253" y="247"/>
                  </a:cubicBezTo>
                  <a:cubicBezTo>
                    <a:pt x="250" y="251"/>
                    <a:pt x="250" y="251"/>
                    <a:pt x="250" y="251"/>
                  </a:cubicBezTo>
                  <a:cubicBezTo>
                    <a:pt x="251" y="254"/>
                    <a:pt x="254" y="254"/>
                    <a:pt x="251" y="254"/>
                  </a:cubicBezTo>
                  <a:cubicBezTo>
                    <a:pt x="251" y="258"/>
                    <a:pt x="251" y="258"/>
                    <a:pt x="251" y="258"/>
                  </a:cubicBezTo>
                  <a:cubicBezTo>
                    <a:pt x="247" y="258"/>
                    <a:pt x="243" y="259"/>
                    <a:pt x="248" y="262"/>
                  </a:cubicBezTo>
                  <a:cubicBezTo>
                    <a:pt x="248" y="262"/>
                    <a:pt x="244" y="263"/>
                    <a:pt x="244" y="266"/>
                  </a:cubicBezTo>
                  <a:cubicBezTo>
                    <a:pt x="240" y="267"/>
                    <a:pt x="240" y="267"/>
                    <a:pt x="240" y="267"/>
                  </a:cubicBezTo>
                  <a:cubicBezTo>
                    <a:pt x="244" y="266"/>
                    <a:pt x="240" y="267"/>
                    <a:pt x="241" y="270"/>
                  </a:cubicBezTo>
                  <a:cubicBezTo>
                    <a:pt x="237" y="271"/>
                    <a:pt x="245" y="273"/>
                    <a:pt x="241" y="274"/>
                  </a:cubicBezTo>
                  <a:cubicBezTo>
                    <a:pt x="241" y="274"/>
                    <a:pt x="242" y="277"/>
                    <a:pt x="238" y="278"/>
                  </a:cubicBezTo>
                  <a:cubicBezTo>
                    <a:pt x="238" y="278"/>
                    <a:pt x="237" y="274"/>
                    <a:pt x="234" y="278"/>
                  </a:cubicBezTo>
                  <a:cubicBezTo>
                    <a:pt x="234" y="282"/>
                    <a:pt x="234" y="282"/>
                    <a:pt x="239" y="285"/>
                  </a:cubicBezTo>
                  <a:cubicBezTo>
                    <a:pt x="239" y="285"/>
                    <a:pt x="251" y="287"/>
                    <a:pt x="255" y="286"/>
                  </a:cubicBezTo>
                  <a:cubicBezTo>
                    <a:pt x="255" y="283"/>
                    <a:pt x="255" y="283"/>
                    <a:pt x="255" y="283"/>
                  </a:cubicBezTo>
                  <a:cubicBezTo>
                    <a:pt x="259" y="282"/>
                    <a:pt x="259" y="282"/>
                    <a:pt x="259" y="282"/>
                  </a:cubicBezTo>
                  <a:cubicBezTo>
                    <a:pt x="259" y="282"/>
                    <a:pt x="262" y="278"/>
                    <a:pt x="266" y="277"/>
                  </a:cubicBezTo>
                  <a:cubicBezTo>
                    <a:pt x="266" y="277"/>
                    <a:pt x="266" y="277"/>
                    <a:pt x="270" y="277"/>
                  </a:cubicBezTo>
                  <a:cubicBezTo>
                    <a:pt x="269" y="273"/>
                    <a:pt x="273" y="273"/>
                    <a:pt x="274" y="276"/>
                  </a:cubicBezTo>
                  <a:cubicBezTo>
                    <a:pt x="282" y="275"/>
                    <a:pt x="282" y="279"/>
                    <a:pt x="283" y="282"/>
                  </a:cubicBezTo>
                  <a:cubicBezTo>
                    <a:pt x="287" y="282"/>
                    <a:pt x="286" y="275"/>
                    <a:pt x="285" y="271"/>
                  </a:cubicBezTo>
                  <a:cubicBezTo>
                    <a:pt x="281" y="272"/>
                    <a:pt x="281" y="272"/>
                    <a:pt x="281" y="272"/>
                  </a:cubicBezTo>
                  <a:cubicBezTo>
                    <a:pt x="282" y="275"/>
                    <a:pt x="281" y="272"/>
                    <a:pt x="281" y="272"/>
                  </a:cubicBezTo>
                  <a:cubicBezTo>
                    <a:pt x="281" y="268"/>
                    <a:pt x="281" y="268"/>
                    <a:pt x="281" y="268"/>
                  </a:cubicBezTo>
                  <a:cubicBezTo>
                    <a:pt x="281" y="272"/>
                    <a:pt x="277" y="269"/>
                    <a:pt x="276" y="265"/>
                  </a:cubicBezTo>
                  <a:cubicBezTo>
                    <a:pt x="276" y="265"/>
                    <a:pt x="280" y="261"/>
                    <a:pt x="275" y="258"/>
                  </a:cubicBezTo>
                  <a:cubicBezTo>
                    <a:pt x="280" y="261"/>
                    <a:pt x="281" y="268"/>
                    <a:pt x="284" y="264"/>
                  </a:cubicBezTo>
                  <a:cubicBezTo>
                    <a:pt x="288" y="263"/>
                    <a:pt x="284" y="264"/>
                    <a:pt x="284" y="260"/>
                  </a:cubicBezTo>
                  <a:cubicBezTo>
                    <a:pt x="288" y="260"/>
                    <a:pt x="288" y="260"/>
                    <a:pt x="288" y="260"/>
                  </a:cubicBezTo>
                  <a:cubicBezTo>
                    <a:pt x="288" y="260"/>
                    <a:pt x="288" y="260"/>
                    <a:pt x="287" y="256"/>
                  </a:cubicBezTo>
                  <a:cubicBezTo>
                    <a:pt x="288" y="260"/>
                    <a:pt x="288" y="260"/>
                    <a:pt x="288" y="260"/>
                  </a:cubicBezTo>
                  <a:cubicBezTo>
                    <a:pt x="292" y="259"/>
                    <a:pt x="287" y="256"/>
                    <a:pt x="291" y="256"/>
                  </a:cubicBezTo>
                  <a:cubicBezTo>
                    <a:pt x="292" y="259"/>
                    <a:pt x="291" y="256"/>
                    <a:pt x="295" y="255"/>
                  </a:cubicBezTo>
                  <a:cubicBezTo>
                    <a:pt x="295" y="255"/>
                    <a:pt x="295" y="255"/>
                    <a:pt x="295" y="255"/>
                  </a:cubicBezTo>
                  <a:cubicBezTo>
                    <a:pt x="295" y="255"/>
                    <a:pt x="295" y="255"/>
                    <a:pt x="295" y="254"/>
                  </a:cubicBezTo>
                  <a:cubicBezTo>
                    <a:pt x="295" y="253"/>
                    <a:pt x="295" y="254"/>
                    <a:pt x="295" y="254"/>
                  </a:cubicBezTo>
                  <a:cubicBezTo>
                    <a:pt x="295" y="254"/>
                    <a:pt x="295" y="255"/>
                    <a:pt x="295" y="255"/>
                  </a:cubicBezTo>
                  <a:cubicBezTo>
                    <a:pt x="295" y="255"/>
                    <a:pt x="295" y="255"/>
                    <a:pt x="295" y="255"/>
                  </a:cubicBezTo>
                  <a:cubicBezTo>
                    <a:pt x="295" y="259"/>
                    <a:pt x="292" y="259"/>
                    <a:pt x="292" y="259"/>
                  </a:cubicBezTo>
                  <a:cubicBezTo>
                    <a:pt x="288" y="260"/>
                    <a:pt x="285" y="267"/>
                    <a:pt x="285" y="267"/>
                  </a:cubicBezTo>
                  <a:cubicBezTo>
                    <a:pt x="289" y="267"/>
                    <a:pt x="292" y="259"/>
                    <a:pt x="295" y="259"/>
                  </a:cubicBezTo>
                  <a:cubicBezTo>
                    <a:pt x="295" y="255"/>
                    <a:pt x="299" y="255"/>
                    <a:pt x="298" y="251"/>
                  </a:cubicBezTo>
                  <a:cubicBezTo>
                    <a:pt x="302" y="247"/>
                    <a:pt x="302" y="247"/>
                    <a:pt x="302" y="247"/>
                  </a:cubicBezTo>
                  <a:cubicBezTo>
                    <a:pt x="301" y="243"/>
                    <a:pt x="297" y="240"/>
                    <a:pt x="297" y="240"/>
                  </a:cubicBezTo>
                  <a:cubicBezTo>
                    <a:pt x="293" y="241"/>
                    <a:pt x="289" y="242"/>
                    <a:pt x="288" y="238"/>
                  </a:cubicBezTo>
                  <a:cubicBezTo>
                    <a:pt x="288" y="235"/>
                    <a:pt x="292" y="234"/>
                    <a:pt x="292" y="234"/>
                  </a:cubicBezTo>
                  <a:cubicBezTo>
                    <a:pt x="292" y="238"/>
                    <a:pt x="296" y="237"/>
                    <a:pt x="296" y="233"/>
                  </a:cubicBezTo>
                  <a:cubicBezTo>
                    <a:pt x="296" y="237"/>
                    <a:pt x="296" y="237"/>
                    <a:pt x="301" y="240"/>
                  </a:cubicBezTo>
                  <a:cubicBezTo>
                    <a:pt x="301" y="243"/>
                    <a:pt x="305" y="243"/>
                    <a:pt x="305" y="243"/>
                  </a:cubicBezTo>
                  <a:cubicBezTo>
                    <a:pt x="302" y="247"/>
                    <a:pt x="302" y="247"/>
                    <a:pt x="302" y="247"/>
                  </a:cubicBezTo>
                  <a:cubicBezTo>
                    <a:pt x="306" y="246"/>
                    <a:pt x="309" y="239"/>
                    <a:pt x="309" y="239"/>
                  </a:cubicBezTo>
                  <a:cubicBezTo>
                    <a:pt x="308" y="235"/>
                    <a:pt x="308" y="235"/>
                    <a:pt x="308" y="235"/>
                  </a:cubicBezTo>
                  <a:cubicBezTo>
                    <a:pt x="312" y="231"/>
                    <a:pt x="312" y="231"/>
                    <a:pt x="311" y="228"/>
                  </a:cubicBezTo>
                  <a:cubicBezTo>
                    <a:pt x="307" y="225"/>
                    <a:pt x="311" y="224"/>
                    <a:pt x="315" y="223"/>
                  </a:cubicBezTo>
                  <a:cubicBezTo>
                    <a:pt x="318" y="223"/>
                    <a:pt x="322" y="222"/>
                    <a:pt x="329" y="221"/>
                  </a:cubicBezTo>
                  <a:cubicBezTo>
                    <a:pt x="329" y="0"/>
                    <a:pt x="329" y="0"/>
                    <a:pt x="329" y="0"/>
                  </a:cubicBezTo>
                  <a:cubicBezTo>
                    <a:pt x="327" y="0"/>
                    <a:pt x="327" y="3"/>
                    <a:pt x="324" y="6"/>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70" name="Freeform 59"/>
            <p:cNvSpPr>
              <a:spLocks noEditPoints="1"/>
            </p:cNvSpPr>
            <p:nvPr/>
          </p:nvSpPr>
          <p:spPr bwMode="gray">
            <a:xfrm>
              <a:off x="8199438" y="1849438"/>
              <a:ext cx="641350" cy="1546225"/>
            </a:xfrm>
            <a:custGeom>
              <a:avLst/>
              <a:gdLst>
                <a:gd name="T0" fmla="*/ 212 w 326"/>
                <a:gd name="T1" fmla="*/ 10 h 613"/>
                <a:gd name="T2" fmla="*/ 148 w 326"/>
                <a:gd name="T3" fmla="*/ 12 h 613"/>
                <a:gd name="T4" fmla="*/ 132 w 326"/>
                <a:gd name="T5" fmla="*/ 18 h 613"/>
                <a:gd name="T6" fmla="*/ 108 w 326"/>
                <a:gd name="T7" fmla="*/ 14 h 613"/>
                <a:gd name="T8" fmla="*/ 118 w 326"/>
                <a:gd name="T9" fmla="*/ 6 h 613"/>
                <a:gd name="T10" fmla="*/ 73 w 326"/>
                <a:gd name="T11" fmla="*/ 14 h 613"/>
                <a:gd name="T12" fmla="*/ 15 w 326"/>
                <a:gd name="T13" fmla="*/ 42 h 613"/>
                <a:gd name="T14" fmla="*/ 54 w 326"/>
                <a:gd name="T15" fmla="*/ 90 h 613"/>
                <a:gd name="T16" fmla="*/ 72 w 326"/>
                <a:gd name="T17" fmla="*/ 160 h 613"/>
                <a:gd name="T18" fmla="*/ 95 w 326"/>
                <a:gd name="T19" fmla="*/ 181 h 613"/>
                <a:gd name="T20" fmla="*/ 125 w 326"/>
                <a:gd name="T21" fmla="*/ 220 h 613"/>
                <a:gd name="T22" fmla="*/ 115 w 326"/>
                <a:gd name="T23" fmla="*/ 290 h 613"/>
                <a:gd name="T24" fmla="*/ 91 w 326"/>
                <a:gd name="T25" fmla="*/ 322 h 613"/>
                <a:gd name="T26" fmla="*/ 126 w 326"/>
                <a:gd name="T27" fmla="*/ 335 h 613"/>
                <a:gd name="T28" fmla="*/ 100 w 326"/>
                <a:gd name="T29" fmla="*/ 353 h 613"/>
                <a:gd name="T30" fmla="*/ 77 w 326"/>
                <a:gd name="T31" fmla="*/ 389 h 613"/>
                <a:gd name="T32" fmla="*/ 83 w 326"/>
                <a:gd name="T33" fmla="*/ 435 h 613"/>
                <a:gd name="T34" fmla="*/ 117 w 326"/>
                <a:gd name="T35" fmla="*/ 470 h 613"/>
                <a:gd name="T36" fmla="*/ 155 w 326"/>
                <a:gd name="T37" fmla="*/ 482 h 613"/>
                <a:gd name="T38" fmla="*/ 204 w 326"/>
                <a:gd name="T39" fmla="*/ 486 h 613"/>
                <a:gd name="T40" fmla="*/ 221 w 326"/>
                <a:gd name="T41" fmla="*/ 519 h 613"/>
                <a:gd name="T42" fmla="*/ 285 w 326"/>
                <a:gd name="T43" fmla="*/ 550 h 613"/>
                <a:gd name="T44" fmla="*/ 258 w 326"/>
                <a:gd name="T45" fmla="*/ 582 h 613"/>
                <a:gd name="T46" fmla="*/ 286 w 326"/>
                <a:gd name="T47" fmla="*/ 612 h 613"/>
                <a:gd name="T48" fmla="*/ 324 w 326"/>
                <a:gd name="T49" fmla="*/ 597 h 613"/>
                <a:gd name="T50" fmla="*/ 271 w 326"/>
                <a:gd name="T51" fmla="*/ 171 h 613"/>
                <a:gd name="T52" fmla="*/ 229 w 326"/>
                <a:gd name="T53" fmla="*/ 159 h 613"/>
                <a:gd name="T54" fmla="*/ 208 w 326"/>
                <a:gd name="T55" fmla="*/ 140 h 613"/>
                <a:gd name="T56" fmla="*/ 208 w 326"/>
                <a:gd name="T57" fmla="*/ 140 h 613"/>
                <a:gd name="T58" fmla="*/ 217 w 326"/>
                <a:gd name="T59" fmla="*/ 128 h 613"/>
                <a:gd name="T60" fmla="*/ 199 w 326"/>
                <a:gd name="T61" fmla="*/ 116 h 613"/>
                <a:gd name="T62" fmla="*/ 165 w 326"/>
                <a:gd name="T63" fmla="*/ 107 h 613"/>
                <a:gd name="T64" fmla="*/ 148 w 326"/>
                <a:gd name="T65" fmla="*/ 98 h 613"/>
                <a:gd name="T66" fmla="*/ 130 w 326"/>
                <a:gd name="T67" fmla="*/ 94 h 613"/>
                <a:gd name="T68" fmla="*/ 115 w 326"/>
                <a:gd name="T69" fmla="*/ 92 h 613"/>
                <a:gd name="T70" fmla="*/ 143 w 326"/>
                <a:gd name="T71" fmla="*/ 92 h 613"/>
                <a:gd name="T72" fmla="*/ 172 w 326"/>
                <a:gd name="T73" fmla="*/ 98 h 613"/>
                <a:gd name="T74" fmla="*/ 194 w 326"/>
                <a:gd name="T75" fmla="*/ 99 h 613"/>
                <a:gd name="T76" fmla="*/ 245 w 326"/>
                <a:gd name="T77" fmla="*/ 102 h 613"/>
                <a:gd name="T78" fmla="*/ 246 w 326"/>
                <a:gd name="T79" fmla="*/ 246 h 613"/>
                <a:gd name="T80" fmla="*/ 253 w 326"/>
                <a:gd name="T81" fmla="*/ 239 h 613"/>
                <a:gd name="T82" fmla="*/ 273 w 326"/>
                <a:gd name="T83" fmla="*/ 242 h 613"/>
                <a:gd name="T84" fmla="*/ 265 w 326"/>
                <a:gd name="T85" fmla="*/ 236 h 613"/>
                <a:gd name="T86" fmla="*/ 255 w 326"/>
                <a:gd name="T87" fmla="*/ 230 h 613"/>
                <a:gd name="T88" fmla="*/ 259 w 326"/>
                <a:gd name="T89" fmla="*/ 223 h 613"/>
                <a:gd name="T90" fmla="*/ 267 w 326"/>
                <a:gd name="T91" fmla="*/ 225 h 613"/>
                <a:gd name="T92" fmla="*/ 313 w 326"/>
                <a:gd name="T93" fmla="*/ 262 h 613"/>
                <a:gd name="T94" fmla="*/ 300 w 326"/>
                <a:gd name="T95" fmla="*/ 285 h 613"/>
                <a:gd name="T96" fmla="*/ 275 w 326"/>
                <a:gd name="T97" fmla="*/ 281 h 613"/>
                <a:gd name="T98" fmla="*/ 279 w 326"/>
                <a:gd name="T99" fmla="*/ 277 h 613"/>
                <a:gd name="T100" fmla="*/ 273 w 326"/>
                <a:gd name="T101" fmla="*/ 267 h 613"/>
                <a:gd name="T102" fmla="*/ 232 w 326"/>
                <a:gd name="T103" fmla="*/ 237 h 613"/>
                <a:gd name="T104" fmla="*/ 213 w 326"/>
                <a:gd name="T105" fmla="*/ 298 h 613"/>
                <a:gd name="T106" fmla="*/ 205 w 326"/>
                <a:gd name="T107" fmla="*/ 324 h 613"/>
                <a:gd name="T108" fmla="*/ 160 w 326"/>
                <a:gd name="T109" fmla="*/ 320 h 613"/>
                <a:gd name="T110" fmla="*/ 128 w 326"/>
                <a:gd name="T111" fmla="*/ 295 h 613"/>
                <a:gd name="T112" fmla="*/ 132 w 326"/>
                <a:gd name="T113" fmla="*/ 288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6" h="613">
                  <a:moveTo>
                    <a:pt x="303" y="29"/>
                  </a:moveTo>
                  <a:cubicBezTo>
                    <a:pt x="303" y="26"/>
                    <a:pt x="303" y="26"/>
                    <a:pt x="299" y="26"/>
                  </a:cubicBezTo>
                  <a:cubicBezTo>
                    <a:pt x="295" y="27"/>
                    <a:pt x="295" y="27"/>
                    <a:pt x="295" y="27"/>
                  </a:cubicBezTo>
                  <a:cubicBezTo>
                    <a:pt x="295" y="27"/>
                    <a:pt x="283" y="29"/>
                    <a:pt x="282" y="25"/>
                  </a:cubicBezTo>
                  <a:cubicBezTo>
                    <a:pt x="274" y="23"/>
                    <a:pt x="274" y="23"/>
                    <a:pt x="274" y="23"/>
                  </a:cubicBezTo>
                  <a:cubicBezTo>
                    <a:pt x="270" y="20"/>
                    <a:pt x="266" y="20"/>
                    <a:pt x="257" y="18"/>
                  </a:cubicBezTo>
                  <a:cubicBezTo>
                    <a:pt x="253" y="18"/>
                    <a:pt x="249" y="19"/>
                    <a:pt x="241" y="17"/>
                  </a:cubicBezTo>
                  <a:cubicBezTo>
                    <a:pt x="237" y="14"/>
                    <a:pt x="233" y="14"/>
                    <a:pt x="229" y="15"/>
                  </a:cubicBezTo>
                  <a:cubicBezTo>
                    <a:pt x="224" y="12"/>
                    <a:pt x="220" y="12"/>
                    <a:pt x="216" y="13"/>
                  </a:cubicBezTo>
                  <a:cubicBezTo>
                    <a:pt x="216" y="13"/>
                    <a:pt x="212" y="14"/>
                    <a:pt x="212" y="10"/>
                  </a:cubicBezTo>
                  <a:cubicBezTo>
                    <a:pt x="208" y="11"/>
                    <a:pt x="208" y="11"/>
                    <a:pt x="204" y="11"/>
                  </a:cubicBezTo>
                  <a:cubicBezTo>
                    <a:pt x="204" y="11"/>
                    <a:pt x="200" y="12"/>
                    <a:pt x="196" y="12"/>
                  </a:cubicBezTo>
                  <a:cubicBezTo>
                    <a:pt x="192" y="10"/>
                    <a:pt x="189" y="10"/>
                    <a:pt x="184" y="11"/>
                  </a:cubicBezTo>
                  <a:cubicBezTo>
                    <a:pt x="184" y="14"/>
                    <a:pt x="184" y="14"/>
                    <a:pt x="184" y="14"/>
                  </a:cubicBezTo>
                  <a:cubicBezTo>
                    <a:pt x="184" y="14"/>
                    <a:pt x="184" y="14"/>
                    <a:pt x="180" y="15"/>
                  </a:cubicBezTo>
                  <a:cubicBezTo>
                    <a:pt x="180" y="11"/>
                    <a:pt x="180" y="15"/>
                    <a:pt x="176" y="15"/>
                  </a:cubicBezTo>
                  <a:cubicBezTo>
                    <a:pt x="176" y="12"/>
                    <a:pt x="176" y="12"/>
                    <a:pt x="176" y="12"/>
                  </a:cubicBezTo>
                  <a:cubicBezTo>
                    <a:pt x="172" y="12"/>
                    <a:pt x="172" y="12"/>
                    <a:pt x="168" y="13"/>
                  </a:cubicBezTo>
                  <a:cubicBezTo>
                    <a:pt x="164" y="13"/>
                    <a:pt x="160" y="14"/>
                    <a:pt x="156" y="14"/>
                  </a:cubicBezTo>
                  <a:cubicBezTo>
                    <a:pt x="152" y="15"/>
                    <a:pt x="152" y="15"/>
                    <a:pt x="148" y="12"/>
                  </a:cubicBezTo>
                  <a:cubicBezTo>
                    <a:pt x="144" y="13"/>
                    <a:pt x="144" y="16"/>
                    <a:pt x="140" y="17"/>
                  </a:cubicBezTo>
                  <a:cubicBezTo>
                    <a:pt x="140" y="13"/>
                    <a:pt x="136" y="14"/>
                    <a:pt x="136" y="17"/>
                  </a:cubicBezTo>
                  <a:cubicBezTo>
                    <a:pt x="137" y="21"/>
                    <a:pt x="137" y="21"/>
                    <a:pt x="137" y="21"/>
                  </a:cubicBezTo>
                  <a:cubicBezTo>
                    <a:pt x="133" y="25"/>
                    <a:pt x="129" y="26"/>
                    <a:pt x="129" y="26"/>
                  </a:cubicBezTo>
                  <a:cubicBezTo>
                    <a:pt x="125" y="26"/>
                    <a:pt x="126" y="30"/>
                    <a:pt x="126" y="30"/>
                  </a:cubicBezTo>
                  <a:cubicBezTo>
                    <a:pt x="125" y="26"/>
                    <a:pt x="125" y="26"/>
                    <a:pt x="125" y="26"/>
                  </a:cubicBezTo>
                  <a:cubicBezTo>
                    <a:pt x="129" y="26"/>
                    <a:pt x="129" y="26"/>
                    <a:pt x="129" y="26"/>
                  </a:cubicBezTo>
                  <a:cubicBezTo>
                    <a:pt x="137" y="21"/>
                    <a:pt x="137" y="21"/>
                    <a:pt x="137" y="21"/>
                  </a:cubicBezTo>
                  <a:cubicBezTo>
                    <a:pt x="136" y="17"/>
                    <a:pt x="137" y="21"/>
                    <a:pt x="133" y="21"/>
                  </a:cubicBezTo>
                  <a:cubicBezTo>
                    <a:pt x="132" y="18"/>
                    <a:pt x="132" y="18"/>
                    <a:pt x="132" y="18"/>
                  </a:cubicBezTo>
                  <a:cubicBezTo>
                    <a:pt x="134" y="18"/>
                    <a:pt x="134" y="18"/>
                    <a:pt x="134" y="18"/>
                  </a:cubicBezTo>
                  <a:cubicBezTo>
                    <a:pt x="131" y="18"/>
                    <a:pt x="128" y="18"/>
                    <a:pt x="128" y="18"/>
                  </a:cubicBezTo>
                  <a:cubicBezTo>
                    <a:pt x="128" y="18"/>
                    <a:pt x="136" y="14"/>
                    <a:pt x="132" y="14"/>
                  </a:cubicBezTo>
                  <a:cubicBezTo>
                    <a:pt x="136" y="14"/>
                    <a:pt x="127" y="11"/>
                    <a:pt x="128" y="15"/>
                  </a:cubicBezTo>
                  <a:cubicBezTo>
                    <a:pt x="124" y="16"/>
                    <a:pt x="120" y="16"/>
                    <a:pt x="120" y="16"/>
                  </a:cubicBezTo>
                  <a:cubicBezTo>
                    <a:pt x="116" y="17"/>
                    <a:pt x="120" y="20"/>
                    <a:pt x="117" y="20"/>
                  </a:cubicBezTo>
                  <a:cubicBezTo>
                    <a:pt x="116" y="17"/>
                    <a:pt x="120" y="16"/>
                    <a:pt x="119" y="13"/>
                  </a:cubicBezTo>
                  <a:cubicBezTo>
                    <a:pt x="119" y="13"/>
                    <a:pt x="116" y="13"/>
                    <a:pt x="112" y="17"/>
                  </a:cubicBezTo>
                  <a:cubicBezTo>
                    <a:pt x="112" y="14"/>
                    <a:pt x="116" y="13"/>
                    <a:pt x="116" y="13"/>
                  </a:cubicBezTo>
                  <a:cubicBezTo>
                    <a:pt x="112" y="14"/>
                    <a:pt x="112" y="14"/>
                    <a:pt x="108" y="14"/>
                  </a:cubicBezTo>
                  <a:cubicBezTo>
                    <a:pt x="104" y="15"/>
                    <a:pt x="100" y="19"/>
                    <a:pt x="96" y="19"/>
                  </a:cubicBezTo>
                  <a:cubicBezTo>
                    <a:pt x="100" y="19"/>
                    <a:pt x="104" y="15"/>
                    <a:pt x="104" y="15"/>
                  </a:cubicBezTo>
                  <a:cubicBezTo>
                    <a:pt x="103" y="11"/>
                    <a:pt x="99" y="12"/>
                    <a:pt x="99" y="12"/>
                  </a:cubicBezTo>
                  <a:cubicBezTo>
                    <a:pt x="95" y="12"/>
                    <a:pt x="91" y="13"/>
                    <a:pt x="91" y="13"/>
                  </a:cubicBezTo>
                  <a:cubicBezTo>
                    <a:pt x="91" y="13"/>
                    <a:pt x="91" y="13"/>
                    <a:pt x="87" y="14"/>
                  </a:cubicBezTo>
                  <a:cubicBezTo>
                    <a:pt x="91" y="10"/>
                    <a:pt x="91" y="13"/>
                    <a:pt x="91" y="10"/>
                  </a:cubicBezTo>
                  <a:cubicBezTo>
                    <a:pt x="94" y="5"/>
                    <a:pt x="95" y="9"/>
                    <a:pt x="95" y="9"/>
                  </a:cubicBezTo>
                  <a:cubicBezTo>
                    <a:pt x="95" y="12"/>
                    <a:pt x="95" y="12"/>
                    <a:pt x="99" y="12"/>
                  </a:cubicBezTo>
                  <a:cubicBezTo>
                    <a:pt x="103" y="11"/>
                    <a:pt x="107" y="11"/>
                    <a:pt x="111" y="10"/>
                  </a:cubicBezTo>
                  <a:cubicBezTo>
                    <a:pt x="115" y="10"/>
                    <a:pt x="123" y="8"/>
                    <a:pt x="118" y="6"/>
                  </a:cubicBezTo>
                  <a:cubicBezTo>
                    <a:pt x="118" y="2"/>
                    <a:pt x="114" y="3"/>
                    <a:pt x="110" y="3"/>
                  </a:cubicBezTo>
                  <a:cubicBezTo>
                    <a:pt x="106" y="4"/>
                    <a:pt x="106" y="4"/>
                    <a:pt x="102" y="4"/>
                  </a:cubicBezTo>
                  <a:cubicBezTo>
                    <a:pt x="102" y="4"/>
                    <a:pt x="102" y="4"/>
                    <a:pt x="98" y="5"/>
                  </a:cubicBezTo>
                  <a:cubicBezTo>
                    <a:pt x="98" y="1"/>
                    <a:pt x="94" y="2"/>
                    <a:pt x="90" y="2"/>
                  </a:cubicBezTo>
                  <a:cubicBezTo>
                    <a:pt x="90" y="2"/>
                    <a:pt x="81" y="0"/>
                    <a:pt x="86" y="3"/>
                  </a:cubicBezTo>
                  <a:cubicBezTo>
                    <a:pt x="90" y="6"/>
                    <a:pt x="90" y="6"/>
                    <a:pt x="90" y="6"/>
                  </a:cubicBezTo>
                  <a:cubicBezTo>
                    <a:pt x="91" y="10"/>
                    <a:pt x="82" y="4"/>
                    <a:pt x="78" y="8"/>
                  </a:cubicBezTo>
                  <a:cubicBezTo>
                    <a:pt x="79" y="11"/>
                    <a:pt x="83" y="11"/>
                    <a:pt x="83" y="11"/>
                  </a:cubicBezTo>
                  <a:cubicBezTo>
                    <a:pt x="83" y="14"/>
                    <a:pt x="79" y="11"/>
                    <a:pt x="79" y="11"/>
                  </a:cubicBezTo>
                  <a:cubicBezTo>
                    <a:pt x="77" y="12"/>
                    <a:pt x="74" y="13"/>
                    <a:pt x="73" y="14"/>
                  </a:cubicBezTo>
                  <a:cubicBezTo>
                    <a:pt x="73" y="15"/>
                    <a:pt x="72" y="15"/>
                    <a:pt x="72" y="16"/>
                  </a:cubicBezTo>
                  <a:cubicBezTo>
                    <a:pt x="72" y="16"/>
                    <a:pt x="72" y="15"/>
                    <a:pt x="73" y="14"/>
                  </a:cubicBezTo>
                  <a:cubicBezTo>
                    <a:pt x="74" y="11"/>
                    <a:pt x="58" y="11"/>
                    <a:pt x="55" y="11"/>
                  </a:cubicBezTo>
                  <a:cubicBezTo>
                    <a:pt x="59" y="14"/>
                    <a:pt x="64" y="21"/>
                    <a:pt x="56" y="22"/>
                  </a:cubicBezTo>
                  <a:cubicBezTo>
                    <a:pt x="52" y="22"/>
                    <a:pt x="52" y="22"/>
                    <a:pt x="48" y="19"/>
                  </a:cubicBezTo>
                  <a:cubicBezTo>
                    <a:pt x="44" y="20"/>
                    <a:pt x="39" y="17"/>
                    <a:pt x="40" y="20"/>
                  </a:cubicBezTo>
                  <a:cubicBezTo>
                    <a:pt x="40" y="20"/>
                    <a:pt x="44" y="20"/>
                    <a:pt x="40" y="24"/>
                  </a:cubicBezTo>
                  <a:cubicBezTo>
                    <a:pt x="38" y="32"/>
                    <a:pt x="29" y="29"/>
                    <a:pt x="22" y="34"/>
                  </a:cubicBezTo>
                  <a:cubicBezTo>
                    <a:pt x="18" y="34"/>
                    <a:pt x="22" y="34"/>
                    <a:pt x="22" y="37"/>
                  </a:cubicBezTo>
                  <a:cubicBezTo>
                    <a:pt x="22" y="37"/>
                    <a:pt x="19" y="41"/>
                    <a:pt x="15" y="42"/>
                  </a:cubicBezTo>
                  <a:cubicBezTo>
                    <a:pt x="15" y="46"/>
                    <a:pt x="11" y="46"/>
                    <a:pt x="7" y="47"/>
                  </a:cubicBezTo>
                  <a:cubicBezTo>
                    <a:pt x="3" y="47"/>
                    <a:pt x="3" y="47"/>
                    <a:pt x="0" y="51"/>
                  </a:cubicBezTo>
                  <a:cubicBezTo>
                    <a:pt x="0" y="51"/>
                    <a:pt x="7" y="47"/>
                    <a:pt x="8" y="50"/>
                  </a:cubicBezTo>
                  <a:cubicBezTo>
                    <a:pt x="12" y="53"/>
                    <a:pt x="5" y="58"/>
                    <a:pt x="5" y="58"/>
                  </a:cubicBezTo>
                  <a:cubicBezTo>
                    <a:pt x="2" y="62"/>
                    <a:pt x="6" y="65"/>
                    <a:pt x="10" y="68"/>
                  </a:cubicBezTo>
                  <a:cubicBezTo>
                    <a:pt x="15" y="71"/>
                    <a:pt x="15" y="71"/>
                    <a:pt x="19" y="74"/>
                  </a:cubicBezTo>
                  <a:cubicBezTo>
                    <a:pt x="23" y="73"/>
                    <a:pt x="31" y="72"/>
                    <a:pt x="35" y="71"/>
                  </a:cubicBezTo>
                  <a:cubicBezTo>
                    <a:pt x="36" y="75"/>
                    <a:pt x="40" y="78"/>
                    <a:pt x="44" y="77"/>
                  </a:cubicBezTo>
                  <a:cubicBezTo>
                    <a:pt x="49" y="80"/>
                    <a:pt x="53" y="80"/>
                    <a:pt x="53" y="83"/>
                  </a:cubicBezTo>
                  <a:cubicBezTo>
                    <a:pt x="57" y="83"/>
                    <a:pt x="58" y="90"/>
                    <a:pt x="54" y="90"/>
                  </a:cubicBezTo>
                  <a:cubicBezTo>
                    <a:pt x="51" y="94"/>
                    <a:pt x="47" y="95"/>
                    <a:pt x="47" y="98"/>
                  </a:cubicBezTo>
                  <a:cubicBezTo>
                    <a:pt x="44" y="103"/>
                    <a:pt x="40" y="107"/>
                    <a:pt x="37" y="111"/>
                  </a:cubicBezTo>
                  <a:cubicBezTo>
                    <a:pt x="37" y="114"/>
                    <a:pt x="46" y="117"/>
                    <a:pt x="46" y="117"/>
                  </a:cubicBezTo>
                  <a:cubicBezTo>
                    <a:pt x="50" y="120"/>
                    <a:pt x="55" y="123"/>
                    <a:pt x="59" y="126"/>
                  </a:cubicBezTo>
                  <a:cubicBezTo>
                    <a:pt x="60" y="129"/>
                    <a:pt x="64" y="128"/>
                    <a:pt x="68" y="131"/>
                  </a:cubicBezTo>
                  <a:cubicBezTo>
                    <a:pt x="73" y="134"/>
                    <a:pt x="73" y="138"/>
                    <a:pt x="77" y="141"/>
                  </a:cubicBezTo>
                  <a:cubicBezTo>
                    <a:pt x="77" y="141"/>
                    <a:pt x="82" y="147"/>
                    <a:pt x="78" y="148"/>
                  </a:cubicBezTo>
                  <a:cubicBezTo>
                    <a:pt x="78" y="148"/>
                    <a:pt x="75" y="148"/>
                    <a:pt x="71" y="149"/>
                  </a:cubicBezTo>
                  <a:cubicBezTo>
                    <a:pt x="71" y="153"/>
                    <a:pt x="75" y="152"/>
                    <a:pt x="75" y="152"/>
                  </a:cubicBezTo>
                  <a:cubicBezTo>
                    <a:pt x="72" y="156"/>
                    <a:pt x="76" y="159"/>
                    <a:pt x="72" y="160"/>
                  </a:cubicBezTo>
                  <a:cubicBezTo>
                    <a:pt x="73" y="163"/>
                    <a:pt x="69" y="164"/>
                    <a:pt x="73" y="163"/>
                  </a:cubicBezTo>
                  <a:cubicBezTo>
                    <a:pt x="77" y="163"/>
                    <a:pt x="77" y="163"/>
                    <a:pt x="81" y="162"/>
                  </a:cubicBezTo>
                  <a:cubicBezTo>
                    <a:pt x="81" y="166"/>
                    <a:pt x="81" y="166"/>
                    <a:pt x="77" y="166"/>
                  </a:cubicBezTo>
                  <a:cubicBezTo>
                    <a:pt x="81" y="166"/>
                    <a:pt x="81" y="166"/>
                    <a:pt x="81" y="166"/>
                  </a:cubicBezTo>
                  <a:cubicBezTo>
                    <a:pt x="82" y="169"/>
                    <a:pt x="78" y="170"/>
                    <a:pt x="78" y="170"/>
                  </a:cubicBezTo>
                  <a:cubicBezTo>
                    <a:pt x="74" y="170"/>
                    <a:pt x="74" y="170"/>
                    <a:pt x="74" y="174"/>
                  </a:cubicBezTo>
                  <a:cubicBezTo>
                    <a:pt x="79" y="177"/>
                    <a:pt x="79" y="177"/>
                    <a:pt x="83" y="180"/>
                  </a:cubicBezTo>
                  <a:cubicBezTo>
                    <a:pt x="87" y="179"/>
                    <a:pt x="90" y="175"/>
                    <a:pt x="91" y="178"/>
                  </a:cubicBezTo>
                  <a:cubicBezTo>
                    <a:pt x="91" y="178"/>
                    <a:pt x="91" y="178"/>
                    <a:pt x="95" y="178"/>
                  </a:cubicBezTo>
                  <a:cubicBezTo>
                    <a:pt x="95" y="181"/>
                    <a:pt x="95" y="181"/>
                    <a:pt x="95" y="181"/>
                  </a:cubicBezTo>
                  <a:cubicBezTo>
                    <a:pt x="95" y="181"/>
                    <a:pt x="88" y="183"/>
                    <a:pt x="92" y="186"/>
                  </a:cubicBezTo>
                  <a:cubicBezTo>
                    <a:pt x="96" y="188"/>
                    <a:pt x="92" y="189"/>
                    <a:pt x="92" y="189"/>
                  </a:cubicBezTo>
                  <a:cubicBezTo>
                    <a:pt x="97" y="192"/>
                    <a:pt x="101" y="191"/>
                    <a:pt x="105" y="191"/>
                  </a:cubicBezTo>
                  <a:cubicBezTo>
                    <a:pt x="109" y="194"/>
                    <a:pt x="109" y="194"/>
                    <a:pt x="109" y="194"/>
                  </a:cubicBezTo>
                  <a:cubicBezTo>
                    <a:pt x="113" y="193"/>
                    <a:pt x="109" y="194"/>
                    <a:pt x="110" y="197"/>
                  </a:cubicBezTo>
                  <a:cubicBezTo>
                    <a:pt x="114" y="197"/>
                    <a:pt x="114" y="197"/>
                    <a:pt x="110" y="201"/>
                  </a:cubicBezTo>
                  <a:cubicBezTo>
                    <a:pt x="111" y="204"/>
                    <a:pt x="107" y="208"/>
                    <a:pt x="103" y="209"/>
                  </a:cubicBezTo>
                  <a:cubicBezTo>
                    <a:pt x="103" y="209"/>
                    <a:pt x="99" y="210"/>
                    <a:pt x="100" y="213"/>
                  </a:cubicBezTo>
                  <a:cubicBezTo>
                    <a:pt x="100" y="213"/>
                    <a:pt x="104" y="216"/>
                    <a:pt x="108" y="216"/>
                  </a:cubicBezTo>
                  <a:cubicBezTo>
                    <a:pt x="117" y="218"/>
                    <a:pt x="121" y="221"/>
                    <a:pt x="125" y="220"/>
                  </a:cubicBezTo>
                  <a:cubicBezTo>
                    <a:pt x="129" y="220"/>
                    <a:pt x="134" y="223"/>
                    <a:pt x="138" y="222"/>
                  </a:cubicBezTo>
                  <a:cubicBezTo>
                    <a:pt x="138" y="222"/>
                    <a:pt x="138" y="226"/>
                    <a:pt x="142" y="225"/>
                  </a:cubicBezTo>
                  <a:cubicBezTo>
                    <a:pt x="142" y="225"/>
                    <a:pt x="142" y="229"/>
                    <a:pt x="146" y="228"/>
                  </a:cubicBezTo>
                  <a:cubicBezTo>
                    <a:pt x="147" y="232"/>
                    <a:pt x="151" y="231"/>
                    <a:pt x="155" y="234"/>
                  </a:cubicBezTo>
                  <a:cubicBezTo>
                    <a:pt x="155" y="234"/>
                    <a:pt x="152" y="238"/>
                    <a:pt x="152" y="242"/>
                  </a:cubicBezTo>
                  <a:cubicBezTo>
                    <a:pt x="153" y="245"/>
                    <a:pt x="149" y="249"/>
                    <a:pt x="146" y="253"/>
                  </a:cubicBezTo>
                  <a:cubicBezTo>
                    <a:pt x="142" y="254"/>
                    <a:pt x="143" y="257"/>
                    <a:pt x="139" y="261"/>
                  </a:cubicBezTo>
                  <a:cubicBezTo>
                    <a:pt x="135" y="262"/>
                    <a:pt x="132" y="266"/>
                    <a:pt x="128" y="270"/>
                  </a:cubicBezTo>
                  <a:cubicBezTo>
                    <a:pt x="125" y="274"/>
                    <a:pt x="125" y="278"/>
                    <a:pt x="122" y="282"/>
                  </a:cubicBezTo>
                  <a:cubicBezTo>
                    <a:pt x="118" y="282"/>
                    <a:pt x="119" y="286"/>
                    <a:pt x="115" y="290"/>
                  </a:cubicBezTo>
                  <a:cubicBezTo>
                    <a:pt x="111" y="291"/>
                    <a:pt x="108" y="295"/>
                    <a:pt x="104" y="299"/>
                  </a:cubicBezTo>
                  <a:cubicBezTo>
                    <a:pt x="104" y="299"/>
                    <a:pt x="101" y="303"/>
                    <a:pt x="97" y="303"/>
                  </a:cubicBezTo>
                  <a:cubicBezTo>
                    <a:pt x="93" y="308"/>
                    <a:pt x="93" y="308"/>
                    <a:pt x="89" y="308"/>
                  </a:cubicBezTo>
                  <a:cubicBezTo>
                    <a:pt x="89" y="308"/>
                    <a:pt x="90" y="312"/>
                    <a:pt x="86" y="312"/>
                  </a:cubicBezTo>
                  <a:cubicBezTo>
                    <a:pt x="82" y="313"/>
                    <a:pt x="79" y="317"/>
                    <a:pt x="75" y="321"/>
                  </a:cubicBezTo>
                  <a:cubicBezTo>
                    <a:pt x="76" y="324"/>
                    <a:pt x="72" y="329"/>
                    <a:pt x="68" y="329"/>
                  </a:cubicBezTo>
                  <a:cubicBezTo>
                    <a:pt x="69" y="333"/>
                    <a:pt x="68" y="329"/>
                    <a:pt x="72" y="329"/>
                  </a:cubicBezTo>
                  <a:cubicBezTo>
                    <a:pt x="73" y="332"/>
                    <a:pt x="77" y="332"/>
                    <a:pt x="76" y="328"/>
                  </a:cubicBezTo>
                  <a:cubicBezTo>
                    <a:pt x="80" y="327"/>
                    <a:pt x="84" y="327"/>
                    <a:pt x="84" y="323"/>
                  </a:cubicBezTo>
                  <a:cubicBezTo>
                    <a:pt x="88" y="323"/>
                    <a:pt x="91" y="322"/>
                    <a:pt x="91" y="322"/>
                  </a:cubicBezTo>
                  <a:cubicBezTo>
                    <a:pt x="91" y="319"/>
                    <a:pt x="95" y="322"/>
                    <a:pt x="95" y="322"/>
                  </a:cubicBezTo>
                  <a:cubicBezTo>
                    <a:pt x="95" y="322"/>
                    <a:pt x="95" y="322"/>
                    <a:pt x="91" y="322"/>
                  </a:cubicBezTo>
                  <a:cubicBezTo>
                    <a:pt x="91" y="322"/>
                    <a:pt x="96" y="325"/>
                    <a:pt x="92" y="326"/>
                  </a:cubicBezTo>
                  <a:cubicBezTo>
                    <a:pt x="96" y="329"/>
                    <a:pt x="96" y="329"/>
                    <a:pt x="96" y="329"/>
                  </a:cubicBezTo>
                  <a:cubicBezTo>
                    <a:pt x="92" y="329"/>
                    <a:pt x="88" y="326"/>
                    <a:pt x="88" y="326"/>
                  </a:cubicBezTo>
                  <a:cubicBezTo>
                    <a:pt x="89" y="330"/>
                    <a:pt x="93" y="333"/>
                    <a:pt x="93" y="333"/>
                  </a:cubicBezTo>
                  <a:cubicBezTo>
                    <a:pt x="93" y="333"/>
                    <a:pt x="101" y="335"/>
                    <a:pt x="101" y="332"/>
                  </a:cubicBezTo>
                  <a:cubicBezTo>
                    <a:pt x="101" y="335"/>
                    <a:pt x="105" y="335"/>
                    <a:pt x="106" y="338"/>
                  </a:cubicBezTo>
                  <a:cubicBezTo>
                    <a:pt x="110" y="338"/>
                    <a:pt x="114" y="337"/>
                    <a:pt x="118" y="336"/>
                  </a:cubicBezTo>
                  <a:cubicBezTo>
                    <a:pt x="122" y="336"/>
                    <a:pt x="122" y="336"/>
                    <a:pt x="126" y="335"/>
                  </a:cubicBezTo>
                  <a:cubicBezTo>
                    <a:pt x="130" y="335"/>
                    <a:pt x="130" y="335"/>
                    <a:pt x="130" y="335"/>
                  </a:cubicBezTo>
                  <a:cubicBezTo>
                    <a:pt x="137" y="334"/>
                    <a:pt x="138" y="341"/>
                    <a:pt x="142" y="340"/>
                  </a:cubicBezTo>
                  <a:cubicBezTo>
                    <a:pt x="146" y="339"/>
                    <a:pt x="146" y="339"/>
                    <a:pt x="146" y="339"/>
                  </a:cubicBezTo>
                  <a:cubicBezTo>
                    <a:pt x="147" y="343"/>
                    <a:pt x="147" y="343"/>
                    <a:pt x="147" y="343"/>
                  </a:cubicBezTo>
                  <a:cubicBezTo>
                    <a:pt x="143" y="344"/>
                    <a:pt x="139" y="344"/>
                    <a:pt x="135" y="345"/>
                  </a:cubicBezTo>
                  <a:cubicBezTo>
                    <a:pt x="131" y="342"/>
                    <a:pt x="131" y="342"/>
                    <a:pt x="127" y="342"/>
                  </a:cubicBezTo>
                  <a:cubicBezTo>
                    <a:pt x="123" y="343"/>
                    <a:pt x="119" y="343"/>
                    <a:pt x="115" y="344"/>
                  </a:cubicBezTo>
                  <a:cubicBezTo>
                    <a:pt x="111" y="348"/>
                    <a:pt x="111" y="348"/>
                    <a:pt x="111" y="348"/>
                  </a:cubicBezTo>
                  <a:cubicBezTo>
                    <a:pt x="115" y="348"/>
                    <a:pt x="112" y="352"/>
                    <a:pt x="108" y="352"/>
                  </a:cubicBezTo>
                  <a:cubicBezTo>
                    <a:pt x="104" y="353"/>
                    <a:pt x="104" y="353"/>
                    <a:pt x="100" y="353"/>
                  </a:cubicBezTo>
                  <a:cubicBezTo>
                    <a:pt x="96" y="350"/>
                    <a:pt x="96" y="354"/>
                    <a:pt x="96" y="354"/>
                  </a:cubicBezTo>
                  <a:cubicBezTo>
                    <a:pt x="97" y="357"/>
                    <a:pt x="93" y="362"/>
                    <a:pt x="89" y="359"/>
                  </a:cubicBezTo>
                  <a:cubicBezTo>
                    <a:pt x="84" y="356"/>
                    <a:pt x="84" y="356"/>
                    <a:pt x="84" y="356"/>
                  </a:cubicBezTo>
                  <a:cubicBezTo>
                    <a:pt x="80" y="356"/>
                    <a:pt x="85" y="363"/>
                    <a:pt x="85" y="363"/>
                  </a:cubicBezTo>
                  <a:cubicBezTo>
                    <a:pt x="85" y="363"/>
                    <a:pt x="85" y="363"/>
                    <a:pt x="86" y="366"/>
                  </a:cubicBezTo>
                  <a:cubicBezTo>
                    <a:pt x="86" y="366"/>
                    <a:pt x="86" y="366"/>
                    <a:pt x="90" y="369"/>
                  </a:cubicBezTo>
                  <a:cubicBezTo>
                    <a:pt x="95" y="372"/>
                    <a:pt x="90" y="369"/>
                    <a:pt x="87" y="373"/>
                  </a:cubicBezTo>
                  <a:cubicBezTo>
                    <a:pt x="87" y="373"/>
                    <a:pt x="87" y="373"/>
                    <a:pt x="91" y="373"/>
                  </a:cubicBezTo>
                  <a:cubicBezTo>
                    <a:pt x="87" y="373"/>
                    <a:pt x="83" y="374"/>
                    <a:pt x="83" y="377"/>
                  </a:cubicBezTo>
                  <a:cubicBezTo>
                    <a:pt x="84" y="381"/>
                    <a:pt x="80" y="385"/>
                    <a:pt x="77" y="389"/>
                  </a:cubicBezTo>
                  <a:cubicBezTo>
                    <a:pt x="73" y="390"/>
                    <a:pt x="73" y="393"/>
                    <a:pt x="74" y="397"/>
                  </a:cubicBezTo>
                  <a:cubicBezTo>
                    <a:pt x="78" y="400"/>
                    <a:pt x="83" y="406"/>
                    <a:pt x="80" y="410"/>
                  </a:cubicBezTo>
                  <a:cubicBezTo>
                    <a:pt x="80" y="410"/>
                    <a:pt x="80" y="414"/>
                    <a:pt x="85" y="417"/>
                  </a:cubicBezTo>
                  <a:cubicBezTo>
                    <a:pt x="89" y="416"/>
                    <a:pt x="89" y="416"/>
                    <a:pt x="89" y="416"/>
                  </a:cubicBezTo>
                  <a:cubicBezTo>
                    <a:pt x="89" y="420"/>
                    <a:pt x="89" y="420"/>
                    <a:pt x="89" y="420"/>
                  </a:cubicBezTo>
                  <a:cubicBezTo>
                    <a:pt x="90" y="423"/>
                    <a:pt x="90" y="423"/>
                    <a:pt x="94" y="423"/>
                  </a:cubicBezTo>
                  <a:cubicBezTo>
                    <a:pt x="94" y="423"/>
                    <a:pt x="98" y="422"/>
                    <a:pt x="94" y="426"/>
                  </a:cubicBezTo>
                  <a:cubicBezTo>
                    <a:pt x="94" y="426"/>
                    <a:pt x="90" y="427"/>
                    <a:pt x="86" y="427"/>
                  </a:cubicBezTo>
                  <a:cubicBezTo>
                    <a:pt x="90" y="427"/>
                    <a:pt x="87" y="431"/>
                    <a:pt x="87" y="431"/>
                  </a:cubicBezTo>
                  <a:cubicBezTo>
                    <a:pt x="87" y="431"/>
                    <a:pt x="83" y="431"/>
                    <a:pt x="83" y="435"/>
                  </a:cubicBezTo>
                  <a:cubicBezTo>
                    <a:pt x="87" y="434"/>
                    <a:pt x="83" y="435"/>
                    <a:pt x="84" y="438"/>
                  </a:cubicBezTo>
                  <a:cubicBezTo>
                    <a:pt x="88" y="438"/>
                    <a:pt x="88" y="438"/>
                    <a:pt x="88" y="438"/>
                  </a:cubicBezTo>
                  <a:cubicBezTo>
                    <a:pt x="92" y="437"/>
                    <a:pt x="92" y="441"/>
                    <a:pt x="92" y="441"/>
                  </a:cubicBezTo>
                  <a:cubicBezTo>
                    <a:pt x="97" y="444"/>
                    <a:pt x="109" y="446"/>
                    <a:pt x="102" y="450"/>
                  </a:cubicBezTo>
                  <a:cubicBezTo>
                    <a:pt x="98" y="451"/>
                    <a:pt x="102" y="450"/>
                    <a:pt x="102" y="454"/>
                  </a:cubicBezTo>
                  <a:cubicBezTo>
                    <a:pt x="99" y="461"/>
                    <a:pt x="99" y="461"/>
                    <a:pt x="99" y="461"/>
                  </a:cubicBezTo>
                  <a:cubicBezTo>
                    <a:pt x="99" y="461"/>
                    <a:pt x="111" y="456"/>
                    <a:pt x="112" y="463"/>
                  </a:cubicBezTo>
                  <a:cubicBezTo>
                    <a:pt x="108" y="464"/>
                    <a:pt x="112" y="463"/>
                    <a:pt x="112" y="467"/>
                  </a:cubicBezTo>
                  <a:cubicBezTo>
                    <a:pt x="112" y="467"/>
                    <a:pt x="112" y="467"/>
                    <a:pt x="116" y="466"/>
                  </a:cubicBezTo>
                  <a:cubicBezTo>
                    <a:pt x="117" y="470"/>
                    <a:pt x="117" y="470"/>
                    <a:pt x="117" y="470"/>
                  </a:cubicBezTo>
                  <a:cubicBezTo>
                    <a:pt x="117" y="470"/>
                    <a:pt x="117" y="470"/>
                    <a:pt x="121" y="469"/>
                  </a:cubicBezTo>
                  <a:cubicBezTo>
                    <a:pt x="121" y="469"/>
                    <a:pt x="117" y="470"/>
                    <a:pt x="121" y="473"/>
                  </a:cubicBezTo>
                  <a:cubicBezTo>
                    <a:pt x="122" y="476"/>
                    <a:pt x="126" y="476"/>
                    <a:pt x="126" y="479"/>
                  </a:cubicBezTo>
                  <a:cubicBezTo>
                    <a:pt x="123" y="483"/>
                    <a:pt x="123" y="483"/>
                    <a:pt x="123" y="483"/>
                  </a:cubicBezTo>
                  <a:cubicBezTo>
                    <a:pt x="127" y="483"/>
                    <a:pt x="127" y="486"/>
                    <a:pt x="127" y="486"/>
                  </a:cubicBezTo>
                  <a:cubicBezTo>
                    <a:pt x="131" y="486"/>
                    <a:pt x="131" y="486"/>
                    <a:pt x="131" y="486"/>
                  </a:cubicBezTo>
                  <a:cubicBezTo>
                    <a:pt x="131" y="486"/>
                    <a:pt x="131" y="486"/>
                    <a:pt x="135" y="485"/>
                  </a:cubicBezTo>
                  <a:cubicBezTo>
                    <a:pt x="135" y="485"/>
                    <a:pt x="138" y="481"/>
                    <a:pt x="139" y="484"/>
                  </a:cubicBezTo>
                  <a:cubicBezTo>
                    <a:pt x="143" y="484"/>
                    <a:pt x="143" y="487"/>
                    <a:pt x="147" y="487"/>
                  </a:cubicBezTo>
                  <a:cubicBezTo>
                    <a:pt x="147" y="487"/>
                    <a:pt x="151" y="483"/>
                    <a:pt x="155" y="482"/>
                  </a:cubicBezTo>
                  <a:cubicBezTo>
                    <a:pt x="155" y="482"/>
                    <a:pt x="159" y="485"/>
                    <a:pt x="163" y="484"/>
                  </a:cubicBezTo>
                  <a:cubicBezTo>
                    <a:pt x="167" y="484"/>
                    <a:pt x="167" y="484"/>
                    <a:pt x="167" y="484"/>
                  </a:cubicBezTo>
                  <a:cubicBezTo>
                    <a:pt x="168" y="487"/>
                    <a:pt x="168" y="487"/>
                    <a:pt x="164" y="488"/>
                  </a:cubicBezTo>
                  <a:cubicBezTo>
                    <a:pt x="164" y="492"/>
                    <a:pt x="169" y="494"/>
                    <a:pt x="173" y="494"/>
                  </a:cubicBezTo>
                  <a:cubicBezTo>
                    <a:pt x="176" y="490"/>
                    <a:pt x="176" y="490"/>
                    <a:pt x="180" y="489"/>
                  </a:cubicBezTo>
                  <a:cubicBezTo>
                    <a:pt x="180" y="489"/>
                    <a:pt x="179" y="486"/>
                    <a:pt x="183" y="485"/>
                  </a:cubicBezTo>
                  <a:cubicBezTo>
                    <a:pt x="187" y="485"/>
                    <a:pt x="187" y="485"/>
                    <a:pt x="191" y="484"/>
                  </a:cubicBezTo>
                  <a:cubicBezTo>
                    <a:pt x="195" y="483"/>
                    <a:pt x="195" y="483"/>
                    <a:pt x="195" y="483"/>
                  </a:cubicBezTo>
                  <a:cubicBezTo>
                    <a:pt x="199" y="483"/>
                    <a:pt x="200" y="486"/>
                    <a:pt x="200" y="486"/>
                  </a:cubicBezTo>
                  <a:cubicBezTo>
                    <a:pt x="204" y="486"/>
                    <a:pt x="200" y="486"/>
                    <a:pt x="204" y="486"/>
                  </a:cubicBezTo>
                  <a:cubicBezTo>
                    <a:pt x="204" y="486"/>
                    <a:pt x="204" y="486"/>
                    <a:pt x="208" y="489"/>
                  </a:cubicBezTo>
                  <a:cubicBezTo>
                    <a:pt x="208" y="489"/>
                    <a:pt x="212" y="488"/>
                    <a:pt x="213" y="492"/>
                  </a:cubicBezTo>
                  <a:cubicBezTo>
                    <a:pt x="217" y="491"/>
                    <a:pt x="217" y="491"/>
                    <a:pt x="217" y="491"/>
                  </a:cubicBezTo>
                  <a:cubicBezTo>
                    <a:pt x="217" y="491"/>
                    <a:pt x="222" y="498"/>
                    <a:pt x="218" y="498"/>
                  </a:cubicBezTo>
                  <a:cubicBezTo>
                    <a:pt x="218" y="502"/>
                    <a:pt x="218" y="502"/>
                    <a:pt x="218" y="502"/>
                  </a:cubicBezTo>
                  <a:cubicBezTo>
                    <a:pt x="223" y="505"/>
                    <a:pt x="223" y="505"/>
                    <a:pt x="223" y="505"/>
                  </a:cubicBezTo>
                  <a:cubicBezTo>
                    <a:pt x="227" y="508"/>
                    <a:pt x="227" y="508"/>
                    <a:pt x="227" y="508"/>
                  </a:cubicBezTo>
                  <a:cubicBezTo>
                    <a:pt x="228" y="511"/>
                    <a:pt x="223" y="508"/>
                    <a:pt x="224" y="512"/>
                  </a:cubicBezTo>
                  <a:cubicBezTo>
                    <a:pt x="224" y="515"/>
                    <a:pt x="224" y="512"/>
                    <a:pt x="224" y="515"/>
                  </a:cubicBezTo>
                  <a:cubicBezTo>
                    <a:pt x="225" y="519"/>
                    <a:pt x="221" y="519"/>
                    <a:pt x="221" y="519"/>
                  </a:cubicBezTo>
                  <a:cubicBezTo>
                    <a:pt x="225" y="522"/>
                    <a:pt x="229" y="522"/>
                    <a:pt x="229" y="522"/>
                  </a:cubicBezTo>
                  <a:cubicBezTo>
                    <a:pt x="233" y="525"/>
                    <a:pt x="237" y="524"/>
                    <a:pt x="237" y="524"/>
                  </a:cubicBezTo>
                  <a:cubicBezTo>
                    <a:pt x="234" y="528"/>
                    <a:pt x="234" y="528"/>
                    <a:pt x="234" y="528"/>
                  </a:cubicBezTo>
                  <a:cubicBezTo>
                    <a:pt x="234" y="528"/>
                    <a:pt x="238" y="528"/>
                    <a:pt x="238" y="531"/>
                  </a:cubicBezTo>
                  <a:cubicBezTo>
                    <a:pt x="242" y="531"/>
                    <a:pt x="243" y="534"/>
                    <a:pt x="247" y="537"/>
                  </a:cubicBezTo>
                  <a:cubicBezTo>
                    <a:pt x="247" y="537"/>
                    <a:pt x="252" y="540"/>
                    <a:pt x="256" y="539"/>
                  </a:cubicBezTo>
                  <a:cubicBezTo>
                    <a:pt x="256" y="539"/>
                    <a:pt x="260" y="539"/>
                    <a:pt x="264" y="542"/>
                  </a:cubicBezTo>
                  <a:cubicBezTo>
                    <a:pt x="269" y="545"/>
                    <a:pt x="265" y="549"/>
                    <a:pt x="265" y="549"/>
                  </a:cubicBezTo>
                  <a:cubicBezTo>
                    <a:pt x="266" y="552"/>
                    <a:pt x="273" y="548"/>
                    <a:pt x="273" y="548"/>
                  </a:cubicBezTo>
                  <a:cubicBezTo>
                    <a:pt x="277" y="547"/>
                    <a:pt x="281" y="550"/>
                    <a:pt x="285" y="550"/>
                  </a:cubicBezTo>
                  <a:cubicBezTo>
                    <a:pt x="290" y="553"/>
                    <a:pt x="290" y="553"/>
                    <a:pt x="286" y="553"/>
                  </a:cubicBezTo>
                  <a:cubicBezTo>
                    <a:pt x="286" y="557"/>
                    <a:pt x="299" y="558"/>
                    <a:pt x="299" y="558"/>
                  </a:cubicBezTo>
                  <a:cubicBezTo>
                    <a:pt x="299" y="562"/>
                    <a:pt x="303" y="561"/>
                    <a:pt x="299" y="562"/>
                  </a:cubicBezTo>
                  <a:cubicBezTo>
                    <a:pt x="292" y="567"/>
                    <a:pt x="292" y="567"/>
                    <a:pt x="292" y="567"/>
                  </a:cubicBezTo>
                  <a:cubicBezTo>
                    <a:pt x="292" y="570"/>
                    <a:pt x="292" y="570"/>
                    <a:pt x="288" y="571"/>
                  </a:cubicBezTo>
                  <a:cubicBezTo>
                    <a:pt x="289" y="574"/>
                    <a:pt x="285" y="575"/>
                    <a:pt x="285" y="575"/>
                  </a:cubicBezTo>
                  <a:cubicBezTo>
                    <a:pt x="281" y="575"/>
                    <a:pt x="273" y="577"/>
                    <a:pt x="273" y="573"/>
                  </a:cubicBezTo>
                  <a:cubicBezTo>
                    <a:pt x="269" y="574"/>
                    <a:pt x="269" y="574"/>
                    <a:pt x="265" y="574"/>
                  </a:cubicBezTo>
                  <a:cubicBezTo>
                    <a:pt x="261" y="575"/>
                    <a:pt x="256" y="572"/>
                    <a:pt x="257" y="579"/>
                  </a:cubicBezTo>
                  <a:cubicBezTo>
                    <a:pt x="261" y="578"/>
                    <a:pt x="257" y="579"/>
                    <a:pt x="258" y="582"/>
                  </a:cubicBezTo>
                  <a:cubicBezTo>
                    <a:pt x="262" y="582"/>
                    <a:pt x="262" y="585"/>
                    <a:pt x="266" y="585"/>
                  </a:cubicBezTo>
                  <a:cubicBezTo>
                    <a:pt x="271" y="588"/>
                    <a:pt x="271" y="591"/>
                    <a:pt x="267" y="592"/>
                  </a:cubicBezTo>
                  <a:cubicBezTo>
                    <a:pt x="268" y="595"/>
                    <a:pt x="272" y="595"/>
                    <a:pt x="272" y="598"/>
                  </a:cubicBezTo>
                  <a:cubicBezTo>
                    <a:pt x="272" y="598"/>
                    <a:pt x="273" y="602"/>
                    <a:pt x="277" y="605"/>
                  </a:cubicBezTo>
                  <a:cubicBezTo>
                    <a:pt x="277" y="605"/>
                    <a:pt x="273" y="605"/>
                    <a:pt x="278" y="608"/>
                  </a:cubicBezTo>
                  <a:cubicBezTo>
                    <a:pt x="278" y="610"/>
                    <a:pt x="279" y="611"/>
                    <a:pt x="280" y="611"/>
                  </a:cubicBezTo>
                  <a:cubicBezTo>
                    <a:pt x="281" y="611"/>
                    <a:pt x="281" y="611"/>
                    <a:pt x="281" y="611"/>
                  </a:cubicBezTo>
                  <a:cubicBezTo>
                    <a:pt x="285" y="610"/>
                    <a:pt x="285" y="610"/>
                    <a:pt x="285" y="610"/>
                  </a:cubicBezTo>
                  <a:cubicBezTo>
                    <a:pt x="285" y="610"/>
                    <a:pt x="285" y="611"/>
                    <a:pt x="286" y="611"/>
                  </a:cubicBezTo>
                  <a:cubicBezTo>
                    <a:pt x="286" y="611"/>
                    <a:pt x="286" y="612"/>
                    <a:pt x="286" y="612"/>
                  </a:cubicBezTo>
                  <a:cubicBezTo>
                    <a:pt x="287" y="613"/>
                    <a:pt x="288" y="613"/>
                    <a:pt x="290" y="613"/>
                  </a:cubicBezTo>
                  <a:cubicBezTo>
                    <a:pt x="290" y="613"/>
                    <a:pt x="293" y="613"/>
                    <a:pt x="296" y="612"/>
                  </a:cubicBezTo>
                  <a:cubicBezTo>
                    <a:pt x="297" y="612"/>
                    <a:pt x="298" y="611"/>
                    <a:pt x="298" y="609"/>
                  </a:cubicBezTo>
                  <a:cubicBezTo>
                    <a:pt x="299" y="609"/>
                    <a:pt x="300" y="609"/>
                    <a:pt x="300" y="608"/>
                  </a:cubicBezTo>
                  <a:cubicBezTo>
                    <a:pt x="301" y="606"/>
                    <a:pt x="301" y="603"/>
                    <a:pt x="300" y="601"/>
                  </a:cubicBezTo>
                  <a:cubicBezTo>
                    <a:pt x="300" y="601"/>
                    <a:pt x="304" y="600"/>
                    <a:pt x="308" y="600"/>
                  </a:cubicBezTo>
                  <a:cubicBezTo>
                    <a:pt x="308" y="600"/>
                    <a:pt x="309" y="600"/>
                    <a:pt x="309" y="600"/>
                  </a:cubicBezTo>
                  <a:cubicBezTo>
                    <a:pt x="311" y="600"/>
                    <a:pt x="313" y="601"/>
                    <a:pt x="315" y="601"/>
                  </a:cubicBezTo>
                  <a:cubicBezTo>
                    <a:pt x="317" y="601"/>
                    <a:pt x="319" y="600"/>
                    <a:pt x="320" y="598"/>
                  </a:cubicBezTo>
                  <a:cubicBezTo>
                    <a:pt x="324" y="597"/>
                    <a:pt x="324" y="597"/>
                    <a:pt x="324" y="597"/>
                  </a:cubicBezTo>
                  <a:cubicBezTo>
                    <a:pt x="325" y="597"/>
                    <a:pt x="325" y="596"/>
                    <a:pt x="326" y="596"/>
                  </a:cubicBezTo>
                  <a:cubicBezTo>
                    <a:pt x="326" y="173"/>
                    <a:pt x="326" y="173"/>
                    <a:pt x="326" y="173"/>
                  </a:cubicBezTo>
                  <a:cubicBezTo>
                    <a:pt x="323" y="174"/>
                    <a:pt x="320" y="175"/>
                    <a:pt x="321" y="178"/>
                  </a:cubicBezTo>
                  <a:cubicBezTo>
                    <a:pt x="321" y="181"/>
                    <a:pt x="313" y="179"/>
                    <a:pt x="313" y="179"/>
                  </a:cubicBezTo>
                  <a:cubicBezTo>
                    <a:pt x="308" y="176"/>
                    <a:pt x="308" y="176"/>
                    <a:pt x="308" y="176"/>
                  </a:cubicBezTo>
                  <a:cubicBezTo>
                    <a:pt x="304" y="177"/>
                    <a:pt x="304" y="177"/>
                    <a:pt x="300" y="177"/>
                  </a:cubicBezTo>
                  <a:cubicBezTo>
                    <a:pt x="300" y="177"/>
                    <a:pt x="296" y="178"/>
                    <a:pt x="292" y="178"/>
                  </a:cubicBezTo>
                  <a:cubicBezTo>
                    <a:pt x="292" y="178"/>
                    <a:pt x="289" y="179"/>
                    <a:pt x="284" y="176"/>
                  </a:cubicBezTo>
                  <a:cubicBezTo>
                    <a:pt x="284" y="176"/>
                    <a:pt x="276" y="173"/>
                    <a:pt x="280" y="173"/>
                  </a:cubicBezTo>
                  <a:cubicBezTo>
                    <a:pt x="280" y="173"/>
                    <a:pt x="275" y="170"/>
                    <a:pt x="271" y="171"/>
                  </a:cubicBezTo>
                  <a:cubicBezTo>
                    <a:pt x="267" y="171"/>
                    <a:pt x="267" y="171"/>
                    <a:pt x="267" y="171"/>
                  </a:cubicBezTo>
                  <a:cubicBezTo>
                    <a:pt x="267" y="171"/>
                    <a:pt x="267" y="168"/>
                    <a:pt x="263" y="168"/>
                  </a:cubicBezTo>
                  <a:cubicBezTo>
                    <a:pt x="263" y="168"/>
                    <a:pt x="258" y="165"/>
                    <a:pt x="254" y="166"/>
                  </a:cubicBezTo>
                  <a:cubicBezTo>
                    <a:pt x="259" y="169"/>
                    <a:pt x="255" y="169"/>
                    <a:pt x="251" y="170"/>
                  </a:cubicBezTo>
                  <a:cubicBezTo>
                    <a:pt x="251" y="170"/>
                    <a:pt x="247" y="170"/>
                    <a:pt x="243" y="171"/>
                  </a:cubicBezTo>
                  <a:cubicBezTo>
                    <a:pt x="243" y="167"/>
                    <a:pt x="239" y="168"/>
                    <a:pt x="239" y="168"/>
                  </a:cubicBezTo>
                  <a:cubicBezTo>
                    <a:pt x="234" y="165"/>
                    <a:pt x="230" y="166"/>
                    <a:pt x="230" y="166"/>
                  </a:cubicBezTo>
                  <a:cubicBezTo>
                    <a:pt x="234" y="162"/>
                    <a:pt x="234" y="162"/>
                    <a:pt x="234" y="162"/>
                  </a:cubicBezTo>
                  <a:cubicBezTo>
                    <a:pt x="229" y="159"/>
                    <a:pt x="233" y="158"/>
                    <a:pt x="233" y="158"/>
                  </a:cubicBezTo>
                  <a:cubicBezTo>
                    <a:pt x="233" y="158"/>
                    <a:pt x="233" y="158"/>
                    <a:pt x="229" y="159"/>
                  </a:cubicBezTo>
                  <a:cubicBezTo>
                    <a:pt x="233" y="154"/>
                    <a:pt x="233" y="154"/>
                    <a:pt x="233" y="154"/>
                  </a:cubicBezTo>
                  <a:cubicBezTo>
                    <a:pt x="224" y="152"/>
                    <a:pt x="224" y="152"/>
                    <a:pt x="224" y="152"/>
                  </a:cubicBezTo>
                  <a:cubicBezTo>
                    <a:pt x="224" y="149"/>
                    <a:pt x="224" y="149"/>
                    <a:pt x="224" y="149"/>
                  </a:cubicBezTo>
                  <a:cubicBezTo>
                    <a:pt x="224" y="149"/>
                    <a:pt x="224" y="149"/>
                    <a:pt x="223" y="145"/>
                  </a:cubicBezTo>
                  <a:cubicBezTo>
                    <a:pt x="219" y="146"/>
                    <a:pt x="219" y="146"/>
                    <a:pt x="219" y="146"/>
                  </a:cubicBezTo>
                  <a:cubicBezTo>
                    <a:pt x="223" y="145"/>
                    <a:pt x="215" y="143"/>
                    <a:pt x="215" y="143"/>
                  </a:cubicBezTo>
                  <a:cubicBezTo>
                    <a:pt x="211" y="143"/>
                    <a:pt x="211" y="143"/>
                    <a:pt x="210" y="140"/>
                  </a:cubicBezTo>
                  <a:cubicBezTo>
                    <a:pt x="210" y="140"/>
                    <a:pt x="210" y="140"/>
                    <a:pt x="210" y="140"/>
                  </a:cubicBezTo>
                  <a:cubicBezTo>
                    <a:pt x="209" y="140"/>
                    <a:pt x="209" y="140"/>
                    <a:pt x="209" y="140"/>
                  </a:cubicBezTo>
                  <a:cubicBezTo>
                    <a:pt x="209" y="140"/>
                    <a:pt x="208" y="140"/>
                    <a:pt x="208" y="140"/>
                  </a:cubicBezTo>
                  <a:cubicBezTo>
                    <a:pt x="208" y="140"/>
                    <a:pt x="208" y="140"/>
                    <a:pt x="208" y="140"/>
                  </a:cubicBezTo>
                  <a:cubicBezTo>
                    <a:pt x="208" y="140"/>
                    <a:pt x="208" y="140"/>
                    <a:pt x="208" y="140"/>
                  </a:cubicBezTo>
                  <a:cubicBezTo>
                    <a:pt x="208" y="140"/>
                    <a:pt x="208" y="140"/>
                    <a:pt x="208" y="140"/>
                  </a:cubicBezTo>
                  <a:cubicBezTo>
                    <a:pt x="208" y="140"/>
                    <a:pt x="207" y="140"/>
                    <a:pt x="207" y="140"/>
                  </a:cubicBezTo>
                  <a:cubicBezTo>
                    <a:pt x="207" y="140"/>
                    <a:pt x="206" y="140"/>
                    <a:pt x="206" y="140"/>
                  </a:cubicBezTo>
                  <a:cubicBezTo>
                    <a:pt x="207" y="140"/>
                    <a:pt x="207" y="140"/>
                    <a:pt x="207" y="140"/>
                  </a:cubicBezTo>
                  <a:cubicBezTo>
                    <a:pt x="207" y="140"/>
                    <a:pt x="207" y="140"/>
                    <a:pt x="208" y="140"/>
                  </a:cubicBezTo>
                  <a:cubicBezTo>
                    <a:pt x="208" y="140"/>
                    <a:pt x="208" y="140"/>
                    <a:pt x="208" y="140"/>
                  </a:cubicBezTo>
                  <a:cubicBezTo>
                    <a:pt x="208" y="140"/>
                    <a:pt x="208" y="140"/>
                    <a:pt x="208" y="140"/>
                  </a:cubicBezTo>
                  <a:cubicBezTo>
                    <a:pt x="208" y="140"/>
                    <a:pt x="208" y="140"/>
                    <a:pt x="208" y="140"/>
                  </a:cubicBezTo>
                  <a:cubicBezTo>
                    <a:pt x="209" y="140"/>
                    <a:pt x="209" y="140"/>
                    <a:pt x="209" y="140"/>
                  </a:cubicBezTo>
                  <a:cubicBezTo>
                    <a:pt x="210" y="140"/>
                    <a:pt x="210" y="140"/>
                    <a:pt x="210" y="140"/>
                  </a:cubicBezTo>
                  <a:cubicBezTo>
                    <a:pt x="210" y="140"/>
                    <a:pt x="210" y="140"/>
                    <a:pt x="210" y="140"/>
                  </a:cubicBezTo>
                  <a:cubicBezTo>
                    <a:pt x="210" y="136"/>
                    <a:pt x="210" y="136"/>
                    <a:pt x="210" y="136"/>
                  </a:cubicBezTo>
                  <a:cubicBezTo>
                    <a:pt x="214" y="136"/>
                    <a:pt x="218" y="135"/>
                    <a:pt x="218" y="135"/>
                  </a:cubicBezTo>
                  <a:cubicBezTo>
                    <a:pt x="214" y="136"/>
                    <a:pt x="214" y="136"/>
                    <a:pt x="214" y="136"/>
                  </a:cubicBezTo>
                  <a:cubicBezTo>
                    <a:pt x="217" y="132"/>
                    <a:pt x="217" y="132"/>
                    <a:pt x="217" y="132"/>
                  </a:cubicBezTo>
                  <a:cubicBezTo>
                    <a:pt x="217" y="132"/>
                    <a:pt x="217" y="128"/>
                    <a:pt x="213" y="129"/>
                  </a:cubicBezTo>
                  <a:cubicBezTo>
                    <a:pt x="217" y="128"/>
                    <a:pt x="213" y="129"/>
                    <a:pt x="212" y="125"/>
                  </a:cubicBezTo>
                  <a:cubicBezTo>
                    <a:pt x="216" y="124"/>
                    <a:pt x="216" y="124"/>
                    <a:pt x="217" y="128"/>
                  </a:cubicBezTo>
                  <a:cubicBezTo>
                    <a:pt x="217" y="128"/>
                    <a:pt x="221" y="127"/>
                    <a:pt x="220" y="124"/>
                  </a:cubicBezTo>
                  <a:cubicBezTo>
                    <a:pt x="218" y="124"/>
                    <a:pt x="218" y="124"/>
                    <a:pt x="218" y="124"/>
                  </a:cubicBezTo>
                  <a:cubicBezTo>
                    <a:pt x="218" y="124"/>
                    <a:pt x="218" y="124"/>
                    <a:pt x="218" y="124"/>
                  </a:cubicBezTo>
                  <a:cubicBezTo>
                    <a:pt x="217" y="124"/>
                    <a:pt x="217" y="124"/>
                    <a:pt x="217" y="124"/>
                  </a:cubicBezTo>
                  <a:cubicBezTo>
                    <a:pt x="217" y="124"/>
                    <a:pt x="216" y="124"/>
                    <a:pt x="216" y="124"/>
                  </a:cubicBezTo>
                  <a:cubicBezTo>
                    <a:pt x="216" y="121"/>
                    <a:pt x="216" y="121"/>
                    <a:pt x="216" y="121"/>
                  </a:cubicBezTo>
                  <a:cubicBezTo>
                    <a:pt x="212" y="122"/>
                    <a:pt x="212" y="122"/>
                    <a:pt x="212" y="122"/>
                  </a:cubicBezTo>
                  <a:cubicBezTo>
                    <a:pt x="207" y="119"/>
                    <a:pt x="211" y="118"/>
                    <a:pt x="211" y="118"/>
                  </a:cubicBezTo>
                  <a:cubicBezTo>
                    <a:pt x="207" y="115"/>
                    <a:pt x="207" y="115"/>
                    <a:pt x="207" y="115"/>
                  </a:cubicBezTo>
                  <a:cubicBezTo>
                    <a:pt x="203" y="116"/>
                    <a:pt x="203" y="116"/>
                    <a:pt x="199" y="116"/>
                  </a:cubicBezTo>
                  <a:cubicBezTo>
                    <a:pt x="198" y="113"/>
                    <a:pt x="194" y="113"/>
                    <a:pt x="190" y="114"/>
                  </a:cubicBezTo>
                  <a:cubicBezTo>
                    <a:pt x="190" y="114"/>
                    <a:pt x="190" y="110"/>
                    <a:pt x="187" y="114"/>
                  </a:cubicBezTo>
                  <a:cubicBezTo>
                    <a:pt x="183" y="115"/>
                    <a:pt x="183" y="115"/>
                    <a:pt x="182" y="111"/>
                  </a:cubicBezTo>
                  <a:cubicBezTo>
                    <a:pt x="174" y="113"/>
                    <a:pt x="170" y="113"/>
                    <a:pt x="166" y="114"/>
                  </a:cubicBezTo>
                  <a:cubicBezTo>
                    <a:pt x="170" y="110"/>
                    <a:pt x="174" y="113"/>
                    <a:pt x="174" y="113"/>
                  </a:cubicBezTo>
                  <a:cubicBezTo>
                    <a:pt x="174" y="109"/>
                    <a:pt x="174" y="109"/>
                    <a:pt x="170" y="110"/>
                  </a:cubicBezTo>
                  <a:cubicBezTo>
                    <a:pt x="172" y="109"/>
                    <a:pt x="173" y="109"/>
                    <a:pt x="174" y="109"/>
                  </a:cubicBezTo>
                  <a:cubicBezTo>
                    <a:pt x="173" y="106"/>
                    <a:pt x="173" y="106"/>
                    <a:pt x="173" y="106"/>
                  </a:cubicBezTo>
                  <a:cubicBezTo>
                    <a:pt x="169" y="106"/>
                    <a:pt x="169" y="106"/>
                    <a:pt x="169" y="106"/>
                  </a:cubicBezTo>
                  <a:cubicBezTo>
                    <a:pt x="165" y="107"/>
                    <a:pt x="165" y="107"/>
                    <a:pt x="165" y="107"/>
                  </a:cubicBezTo>
                  <a:cubicBezTo>
                    <a:pt x="161" y="107"/>
                    <a:pt x="161" y="107"/>
                    <a:pt x="161" y="107"/>
                  </a:cubicBezTo>
                  <a:cubicBezTo>
                    <a:pt x="157" y="108"/>
                    <a:pt x="157" y="108"/>
                    <a:pt x="153" y="108"/>
                  </a:cubicBezTo>
                  <a:cubicBezTo>
                    <a:pt x="153" y="108"/>
                    <a:pt x="161" y="107"/>
                    <a:pt x="157" y="104"/>
                  </a:cubicBezTo>
                  <a:cubicBezTo>
                    <a:pt x="157" y="106"/>
                    <a:pt x="156" y="106"/>
                    <a:pt x="155" y="106"/>
                  </a:cubicBezTo>
                  <a:cubicBezTo>
                    <a:pt x="153" y="107"/>
                    <a:pt x="152" y="105"/>
                    <a:pt x="149" y="105"/>
                  </a:cubicBezTo>
                  <a:cubicBezTo>
                    <a:pt x="151" y="105"/>
                    <a:pt x="153" y="106"/>
                    <a:pt x="155" y="106"/>
                  </a:cubicBezTo>
                  <a:cubicBezTo>
                    <a:pt x="155" y="106"/>
                    <a:pt x="156" y="105"/>
                    <a:pt x="157" y="104"/>
                  </a:cubicBezTo>
                  <a:cubicBezTo>
                    <a:pt x="161" y="104"/>
                    <a:pt x="161" y="104"/>
                    <a:pt x="161" y="104"/>
                  </a:cubicBezTo>
                  <a:cubicBezTo>
                    <a:pt x="160" y="100"/>
                    <a:pt x="148" y="102"/>
                    <a:pt x="145" y="102"/>
                  </a:cubicBezTo>
                  <a:cubicBezTo>
                    <a:pt x="148" y="102"/>
                    <a:pt x="152" y="98"/>
                    <a:pt x="148" y="98"/>
                  </a:cubicBezTo>
                  <a:cubicBezTo>
                    <a:pt x="144" y="99"/>
                    <a:pt x="144" y="99"/>
                    <a:pt x="140" y="99"/>
                  </a:cubicBezTo>
                  <a:cubicBezTo>
                    <a:pt x="140" y="99"/>
                    <a:pt x="136" y="100"/>
                    <a:pt x="136" y="97"/>
                  </a:cubicBezTo>
                  <a:cubicBezTo>
                    <a:pt x="136" y="97"/>
                    <a:pt x="136" y="97"/>
                    <a:pt x="132" y="97"/>
                  </a:cubicBezTo>
                  <a:cubicBezTo>
                    <a:pt x="132" y="97"/>
                    <a:pt x="136" y="97"/>
                    <a:pt x="135" y="93"/>
                  </a:cubicBezTo>
                  <a:cubicBezTo>
                    <a:pt x="135" y="93"/>
                    <a:pt x="133" y="93"/>
                    <a:pt x="131" y="94"/>
                  </a:cubicBezTo>
                  <a:cubicBezTo>
                    <a:pt x="131" y="94"/>
                    <a:pt x="131" y="94"/>
                    <a:pt x="131" y="94"/>
                  </a:cubicBezTo>
                  <a:cubicBezTo>
                    <a:pt x="130" y="94"/>
                    <a:pt x="130" y="94"/>
                    <a:pt x="130" y="94"/>
                  </a:cubicBezTo>
                  <a:cubicBezTo>
                    <a:pt x="130" y="94"/>
                    <a:pt x="130" y="94"/>
                    <a:pt x="130" y="94"/>
                  </a:cubicBezTo>
                  <a:cubicBezTo>
                    <a:pt x="127" y="94"/>
                    <a:pt x="127" y="94"/>
                    <a:pt x="127" y="94"/>
                  </a:cubicBezTo>
                  <a:cubicBezTo>
                    <a:pt x="128" y="94"/>
                    <a:pt x="129" y="94"/>
                    <a:pt x="130" y="94"/>
                  </a:cubicBezTo>
                  <a:cubicBezTo>
                    <a:pt x="130" y="94"/>
                    <a:pt x="130" y="94"/>
                    <a:pt x="130" y="94"/>
                  </a:cubicBezTo>
                  <a:cubicBezTo>
                    <a:pt x="130" y="94"/>
                    <a:pt x="131" y="94"/>
                    <a:pt x="131" y="94"/>
                  </a:cubicBezTo>
                  <a:cubicBezTo>
                    <a:pt x="127" y="91"/>
                    <a:pt x="123" y="91"/>
                    <a:pt x="123" y="91"/>
                  </a:cubicBezTo>
                  <a:cubicBezTo>
                    <a:pt x="122" y="91"/>
                    <a:pt x="121" y="91"/>
                    <a:pt x="121" y="91"/>
                  </a:cubicBezTo>
                  <a:cubicBezTo>
                    <a:pt x="120" y="92"/>
                    <a:pt x="120" y="92"/>
                    <a:pt x="120" y="92"/>
                  </a:cubicBezTo>
                  <a:cubicBezTo>
                    <a:pt x="120" y="92"/>
                    <a:pt x="120" y="92"/>
                    <a:pt x="119" y="92"/>
                  </a:cubicBezTo>
                  <a:cubicBezTo>
                    <a:pt x="119" y="92"/>
                    <a:pt x="118" y="92"/>
                    <a:pt x="118" y="92"/>
                  </a:cubicBezTo>
                  <a:cubicBezTo>
                    <a:pt x="118" y="92"/>
                    <a:pt x="118" y="92"/>
                    <a:pt x="118" y="92"/>
                  </a:cubicBezTo>
                  <a:cubicBezTo>
                    <a:pt x="117" y="92"/>
                    <a:pt x="116" y="92"/>
                    <a:pt x="115" y="92"/>
                  </a:cubicBezTo>
                  <a:cubicBezTo>
                    <a:pt x="115" y="92"/>
                    <a:pt x="115" y="92"/>
                    <a:pt x="115" y="92"/>
                  </a:cubicBezTo>
                  <a:cubicBezTo>
                    <a:pt x="115" y="92"/>
                    <a:pt x="115" y="92"/>
                    <a:pt x="115" y="92"/>
                  </a:cubicBezTo>
                  <a:cubicBezTo>
                    <a:pt x="116" y="92"/>
                    <a:pt x="117" y="92"/>
                    <a:pt x="118" y="92"/>
                  </a:cubicBezTo>
                  <a:cubicBezTo>
                    <a:pt x="118" y="92"/>
                    <a:pt x="118" y="92"/>
                    <a:pt x="118" y="92"/>
                  </a:cubicBezTo>
                  <a:cubicBezTo>
                    <a:pt x="118" y="92"/>
                    <a:pt x="119" y="92"/>
                    <a:pt x="119" y="92"/>
                  </a:cubicBezTo>
                  <a:cubicBezTo>
                    <a:pt x="120" y="92"/>
                    <a:pt x="120" y="92"/>
                    <a:pt x="120" y="92"/>
                  </a:cubicBezTo>
                  <a:cubicBezTo>
                    <a:pt x="120" y="92"/>
                    <a:pt x="120" y="92"/>
                    <a:pt x="121" y="91"/>
                  </a:cubicBezTo>
                  <a:cubicBezTo>
                    <a:pt x="121" y="91"/>
                    <a:pt x="122" y="91"/>
                    <a:pt x="123" y="91"/>
                  </a:cubicBezTo>
                  <a:cubicBezTo>
                    <a:pt x="123" y="91"/>
                    <a:pt x="127" y="91"/>
                    <a:pt x="131" y="90"/>
                  </a:cubicBezTo>
                  <a:cubicBezTo>
                    <a:pt x="131" y="90"/>
                    <a:pt x="135" y="89"/>
                    <a:pt x="139" y="89"/>
                  </a:cubicBezTo>
                  <a:cubicBezTo>
                    <a:pt x="143" y="92"/>
                    <a:pt x="143" y="92"/>
                    <a:pt x="143" y="92"/>
                  </a:cubicBezTo>
                  <a:cubicBezTo>
                    <a:pt x="143" y="92"/>
                    <a:pt x="146" y="88"/>
                    <a:pt x="147" y="91"/>
                  </a:cubicBezTo>
                  <a:cubicBezTo>
                    <a:pt x="143" y="92"/>
                    <a:pt x="143" y="92"/>
                    <a:pt x="143" y="92"/>
                  </a:cubicBezTo>
                  <a:cubicBezTo>
                    <a:pt x="143" y="95"/>
                    <a:pt x="147" y="95"/>
                    <a:pt x="151" y="94"/>
                  </a:cubicBezTo>
                  <a:cubicBezTo>
                    <a:pt x="152" y="98"/>
                    <a:pt x="156" y="97"/>
                    <a:pt x="160" y="97"/>
                  </a:cubicBezTo>
                  <a:cubicBezTo>
                    <a:pt x="160" y="100"/>
                    <a:pt x="164" y="100"/>
                    <a:pt x="168" y="99"/>
                  </a:cubicBezTo>
                  <a:cubicBezTo>
                    <a:pt x="168" y="97"/>
                    <a:pt x="168" y="97"/>
                    <a:pt x="168" y="97"/>
                  </a:cubicBezTo>
                  <a:cubicBezTo>
                    <a:pt x="168" y="97"/>
                    <a:pt x="168" y="97"/>
                    <a:pt x="168" y="97"/>
                  </a:cubicBezTo>
                  <a:cubicBezTo>
                    <a:pt x="168" y="97"/>
                    <a:pt x="168" y="97"/>
                    <a:pt x="168" y="97"/>
                  </a:cubicBezTo>
                  <a:cubicBezTo>
                    <a:pt x="168" y="96"/>
                    <a:pt x="168" y="96"/>
                    <a:pt x="168" y="96"/>
                  </a:cubicBezTo>
                  <a:cubicBezTo>
                    <a:pt x="168" y="96"/>
                    <a:pt x="172" y="95"/>
                    <a:pt x="172" y="98"/>
                  </a:cubicBezTo>
                  <a:cubicBezTo>
                    <a:pt x="176" y="98"/>
                    <a:pt x="176" y="98"/>
                    <a:pt x="180" y="97"/>
                  </a:cubicBezTo>
                  <a:cubicBezTo>
                    <a:pt x="180" y="97"/>
                    <a:pt x="180" y="97"/>
                    <a:pt x="184" y="97"/>
                  </a:cubicBezTo>
                  <a:cubicBezTo>
                    <a:pt x="184" y="96"/>
                    <a:pt x="184" y="96"/>
                    <a:pt x="184" y="96"/>
                  </a:cubicBezTo>
                  <a:cubicBezTo>
                    <a:pt x="184" y="95"/>
                    <a:pt x="184" y="95"/>
                    <a:pt x="184" y="96"/>
                  </a:cubicBezTo>
                  <a:cubicBezTo>
                    <a:pt x="184" y="96"/>
                    <a:pt x="184" y="97"/>
                    <a:pt x="184" y="97"/>
                  </a:cubicBezTo>
                  <a:cubicBezTo>
                    <a:pt x="188" y="100"/>
                    <a:pt x="188" y="96"/>
                    <a:pt x="192" y="99"/>
                  </a:cubicBezTo>
                  <a:cubicBezTo>
                    <a:pt x="192" y="99"/>
                    <a:pt x="192" y="99"/>
                    <a:pt x="192" y="99"/>
                  </a:cubicBezTo>
                  <a:cubicBezTo>
                    <a:pt x="193" y="99"/>
                    <a:pt x="193" y="99"/>
                    <a:pt x="193" y="99"/>
                  </a:cubicBezTo>
                  <a:cubicBezTo>
                    <a:pt x="193" y="99"/>
                    <a:pt x="193" y="99"/>
                    <a:pt x="193" y="99"/>
                  </a:cubicBezTo>
                  <a:cubicBezTo>
                    <a:pt x="194" y="99"/>
                    <a:pt x="194" y="99"/>
                    <a:pt x="194" y="99"/>
                  </a:cubicBezTo>
                  <a:cubicBezTo>
                    <a:pt x="195" y="99"/>
                    <a:pt x="196" y="99"/>
                    <a:pt x="196" y="99"/>
                  </a:cubicBezTo>
                  <a:cubicBezTo>
                    <a:pt x="194" y="99"/>
                    <a:pt x="194" y="99"/>
                    <a:pt x="194" y="99"/>
                  </a:cubicBezTo>
                  <a:cubicBezTo>
                    <a:pt x="194" y="99"/>
                    <a:pt x="193" y="99"/>
                    <a:pt x="193" y="99"/>
                  </a:cubicBezTo>
                  <a:cubicBezTo>
                    <a:pt x="193" y="99"/>
                    <a:pt x="193" y="99"/>
                    <a:pt x="193" y="99"/>
                  </a:cubicBezTo>
                  <a:cubicBezTo>
                    <a:pt x="193" y="99"/>
                    <a:pt x="192" y="99"/>
                    <a:pt x="192" y="99"/>
                  </a:cubicBezTo>
                  <a:cubicBezTo>
                    <a:pt x="192" y="99"/>
                    <a:pt x="192" y="99"/>
                    <a:pt x="192" y="99"/>
                  </a:cubicBezTo>
                  <a:cubicBezTo>
                    <a:pt x="197" y="102"/>
                    <a:pt x="197" y="102"/>
                    <a:pt x="201" y="102"/>
                  </a:cubicBezTo>
                  <a:cubicBezTo>
                    <a:pt x="204" y="97"/>
                    <a:pt x="208" y="97"/>
                    <a:pt x="213" y="100"/>
                  </a:cubicBezTo>
                  <a:cubicBezTo>
                    <a:pt x="221" y="99"/>
                    <a:pt x="225" y="102"/>
                    <a:pt x="229" y="101"/>
                  </a:cubicBezTo>
                  <a:cubicBezTo>
                    <a:pt x="233" y="104"/>
                    <a:pt x="237" y="103"/>
                    <a:pt x="245" y="102"/>
                  </a:cubicBezTo>
                  <a:cubicBezTo>
                    <a:pt x="249" y="102"/>
                    <a:pt x="257" y="101"/>
                    <a:pt x="261" y="100"/>
                  </a:cubicBezTo>
                  <a:cubicBezTo>
                    <a:pt x="269" y="99"/>
                    <a:pt x="273" y="98"/>
                    <a:pt x="277" y="101"/>
                  </a:cubicBezTo>
                  <a:cubicBezTo>
                    <a:pt x="285" y="100"/>
                    <a:pt x="290" y="103"/>
                    <a:pt x="298" y="102"/>
                  </a:cubicBezTo>
                  <a:cubicBezTo>
                    <a:pt x="305" y="101"/>
                    <a:pt x="316" y="102"/>
                    <a:pt x="326" y="99"/>
                  </a:cubicBezTo>
                  <a:cubicBezTo>
                    <a:pt x="326" y="30"/>
                    <a:pt x="326" y="30"/>
                    <a:pt x="326" y="30"/>
                  </a:cubicBezTo>
                  <a:cubicBezTo>
                    <a:pt x="317" y="32"/>
                    <a:pt x="310" y="28"/>
                    <a:pt x="303" y="29"/>
                  </a:cubicBezTo>
                  <a:close/>
                  <a:moveTo>
                    <a:pt x="232" y="237"/>
                  </a:moveTo>
                  <a:cubicBezTo>
                    <a:pt x="236" y="237"/>
                    <a:pt x="236" y="237"/>
                    <a:pt x="237" y="240"/>
                  </a:cubicBezTo>
                  <a:cubicBezTo>
                    <a:pt x="241" y="243"/>
                    <a:pt x="245" y="243"/>
                    <a:pt x="245" y="243"/>
                  </a:cubicBezTo>
                  <a:cubicBezTo>
                    <a:pt x="246" y="246"/>
                    <a:pt x="246" y="246"/>
                    <a:pt x="246" y="246"/>
                  </a:cubicBezTo>
                  <a:cubicBezTo>
                    <a:pt x="250" y="249"/>
                    <a:pt x="250" y="249"/>
                    <a:pt x="250" y="249"/>
                  </a:cubicBezTo>
                  <a:cubicBezTo>
                    <a:pt x="254" y="248"/>
                    <a:pt x="259" y="251"/>
                    <a:pt x="263" y="251"/>
                  </a:cubicBezTo>
                  <a:cubicBezTo>
                    <a:pt x="262" y="247"/>
                    <a:pt x="254" y="245"/>
                    <a:pt x="254" y="245"/>
                  </a:cubicBezTo>
                  <a:cubicBezTo>
                    <a:pt x="253" y="241"/>
                    <a:pt x="258" y="244"/>
                    <a:pt x="258" y="244"/>
                  </a:cubicBezTo>
                  <a:cubicBezTo>
                    <a:pt x="258" y="244"/>
                    <a:pt x="254" y="242"/>
                    <a:pt x="253" y="239"/>
                  </a:cubicBezTo>
                  <a:cubicBezTo>
                    <a:pt x="252" y="239"/>
                    <a:pt x="252" y="238"/>
                    <a:pt x="251" y="238"/>
                  </a:cubicBezTo>
                  <a:cubicBezTo>
                    <a:pt x="248" y="239"/>
                    <a:pt x="245" y="239"/>
                    <a:pt x="248" y="235"/>
                  </a:cubicBezTo>
                  <a:cubicBezTo>
                    <a:pt x="248" y="237"/>
                    <a:pt x="250" y="237"/>
                    <a:pt x="251" y="238"/>
                  </a:cubicBezTo>
                  <a:cubicBezTo>
                    <a:pt x="252" y="238"/>
                    <a:pt x="252" y="238"/>
                    <a:pt x="253" y="238"/>
                  </a:cubicBezTo>
                  <a:cubicBezTo>
                    <a:pt x="253" y="238"/>
                    <a:pt x="253" y="239"/>
                    <a:pt x="253" y="239"/>
                  </a:cubicBezTo>
                  <a:cubicBezTo>
                    <a:pt x="254" y="239"/>
                    <a:pt x="256" y="240"/>
                    <a:pt x="257" y="241"/>
                  </a:cubicBezTo>
                  <a:cubicBezTo>
                    <a:pt x="257" y="237"/>
                    <a:pt x="248" y="235"/>
                    <a:pt x="244" y="232"/>
                  </a:cubicBezTo>
                  <a:cubicBezTo>
                    <a:pt x="248" y="235"/>
                    <a:pt x="252" y="234"/>
                    <a:pt x="252" y="234"/>
                  </a:cubicBezTo>
                  <a:cubicBezTo>
                    <a:pt x="257" y="237"/>
                    <a:pt x="257" y="237"/>
                    <a:pt x="261" y="240"/>
                  </a:cubicBezTo>
                  <a:cubicBezTo>
                    <a:pt x="261" y="239"/>
                    <a:pt x="261" y="239"/>
                    <a:pt x="261" y="240"/>
                  </a:cubicBezTo>
                  <a:cubicBezTo>
                    <a:pt x="266" y="243"/>
                    <a:pt x="266" y="247"/>
                    <a:pt x="274" y="249"/>
                  </a:cubicBezTo>
                  <a:cubicBezTo>
                    <a:pt x="274" y="246"/>
                    <a:pt x="274" y="246"/>
                    <a:pt x="269" y="243"/>
                  </a:cubicBezTo>
                  <a:cubicBezTo>
                    <a:pt x="269" y="243"/>
                    <a:pt x="269" y="243"/>
                    <a:pt x="265" y="240"/>
                  </a:cubicBezTo>
                  <a:cubicBezTo>
                    <a:pt x="269" y="239"/>
                    <a:pt x="269" y="243"/>
                    <a:pt x="269" y="243"/>
                  </a:cubicBezTo>
                  <a:cubicBezTo>
                    <a:pt x="273" y="242"/>
                    <a:pt x="273" y="242"/>
                    <a:pt x="273" y="242"/>
                  </a:cubicBezTo>
                  <a:cubicBezTo>
                    <a:pt x="278" y="245"/>
                    <a:pt x="278" y="245"/>
                    <a:pt x="278" y="245"/>
                  </a:cubicBezTo>
                  <a:cubicBezTo>
                    <a:pt x="277" y="242"/>
                    <a:pt x="277" y="242"/>
                    <a:pt x="281" y="241"/>
                  </a:cubicBezTo>
                  <a:cubicBezTo>
                    <a:pt x="285" y="240"/>
                    <a:pt x="281" y="237"/>
                    <a:pt x="280" y="234"/>
                  </a:cubicBezTo>
                  <a:cubicBezTo>
                    <a:pt x="276" y="234"/>
                    <a:pt x="275" y="227"/>
                    <a:pt x="271" y="228"/>
                  </a:cubicBezTo>
                  <a:cubicBezTo>
                    <a:pt x="272" y="232"/>
                    <a:pt x="272" y="232"/>
                    <a:pt x="272" y="232"/>
                  </a:cubicBezTo>
                  <a:cubicBezTo>
                    <a:pt x="268" y="232"/>
                    <a:pt x="268" y="232"/>
                    <a:pt x="268" y="232"/>
                  </a:cubicBezTo>
                  <a:cubicBezTo>
                    <a:pt x="267" y="229"/>
                    <a:pt x="263" y="229"/>
                    <a:pt x="263" y="229"/>
                  </a:cubicBezTo>
                  <a:cubicBezTo>
                    <a:pt x="263" y="229"/>
                    <a:pt x="259" y="226"/>
                    <a:pt x="260" y="230"/>
                  </a:cubicBezTo>
                  <a:cubicBezTo>
                    <a:pt x="260" y="232"/>
                    <a:pt x="261" y="232"/>
                    <a:pt x="262" y="233"/>
                  </a:cubicBezTo>
                  <a:cubicBezTo>
                    <a:pt x="264" y="233"/>
                    <a:pt x="264" y="233"/>
                    <a:pt x="265" y="236"/>
                  </a:cubicBezTo>
                  <a:cubicBezTo>
                    <a:pt x="264" y="234"/>
                    <a:pt x="263" y="234"/>
                    <a:pt x="262" y="233"/>
                  </a:cubicBezTo>
                  <a:cubicBezTo>
                    <a:pt x="262" y="233"/>
                    <a:pt x="261" y="233"/>
                    <a:pt x="260" y="233"/>
                  </a:cubicBezTo>
                  <a:cubicBezTo>
                    <a:pt x="251" y="227"/>
                    <a:pt x="251" y="227"/>
                    <a:pt x="251" y="227"/>
                  </a:cubicBezTo>
                  <a:cubicBezTo>
                    <a:pt x="251" y="228"/>
                    <a:pt x="251" y="228"/>
                    <a:pt x="251" y="228"/>
                  </a:cubicBezTo>
                  <a:cubicBezTo>
                    <a:pt x="252" y="228"/>
                    <a:pt x="252" y="229"/>
                    <a:pt x="252" y="230"/>
                  </a:cubicBezTo>
                  <a:cubicBezTo>
                    <a:pt x="252" y="230"/>
                    <a:pt x="253" y="230"/>
                    <a:pt x="253" y="230"/>
                  </a:cubicBezTo>
                  <a:cubicBezTo>
                    <a:pt x="253" y="230"/>
                    <a:pt x="253" y="230"/>
                    <a:pt x="253" y="230"/>
                  </a:cubicBezTo>
                  <a:cubicBezTo>
                    <a:pt x="254" y="230"/>
                    <a:pt x="254" y="230"/>
                    <a:pt x="255" y="230"/>
                  </a:cubicBezTo>
                  <a:cubicBezTo>
                    <a:pt x="255" y="230"/>
                    <a:pt x="255" y="230"/>
                    <a:pt x="256" y="230"/>
                  </a:cubicBezTo>
                  <a:cubicBezTo>
                    <a:pt x="256" y="230"/>
                    <a:pt x="255" y="230"/>
                    <a:pt x="255" y="230"/>
                  </a:cubicBezTo>
                  <a:cubicBezTo>
                    <a:pt x="254" y="230"/>
                    <a:pt x="253" y="230"/>
                    <a:pt x="253" y="230"/>
                  </a:cubicBezTo>
                  <a:cubicBezTo>
                    <a:pt x="253" y="230"/>
                    <a:pt x="253" y="230"/>
                    <a:pt x="253" y="230"/>
                  </a:cubicBezTo>
                  <a:cubicBezTo>
                    <a:pt x="253" y="230"/>
                    <a:pt x="252" y="230"/>
                    <a:pt x="252" y="230"/>
                  </a:cubicBezTo>
                  <a:cubicBezTo>
                    <a:pt x="252" y="229"/>
                    <a:pt x="252" y="229"/>
                    <a:pt x="251" y="228"/>
                  </a:cubicBezTo>
                  <a:cubicBezTo>
                    <a:pt x="251" y="228"/>
                    <a:pt x="251" y="227"/>
                    <a:pt x="251" y="227"/>
                  </a:cubicBezTo>
                  <a:cubicBezTo>
                    <a:pt x="247" y="228"/>
                    <a:pt x="247" y="224"/>
                    <a:pt x="247" y="224"/>
                  </a:cubicBezTo>
                  <a:cubicBezTo>
                    <a:pt x="247" y="224"/>
                    <a:pt x="238" y="222"/>
                    <a:pt x="242" y="221"/>
                  </a:cubicBezTo>
                  <a:cubicBezTo>
                    <a:pt x="246" y="221"/>
                    <a:pt x="247" y="224"/>
                    <a:pt x="251" y="224"/>
                  </a:cubicBezTo>
                  <a:cubicBezTo>
                    <a:pt x="255" y="223"/>
                    <a:pt x="255" y="223"/>
                    <a:pt x="255" y="223"/>
                  </a:cubicBezTo>
                  <a:cubicBezTo>
                    <a:pt x="257" y="223"/>
                    <a:pt x="258" y="223"/>
                    <a:pt x="259" y="223"/>
                  </a:cubicBezTo>
                  <a:cubicBezTo>
                    <a:pt x="259" y="223"/>
                    <a:pt x="259" y="223"/>
                    <a:pt x="259" y="223"/>
                  </a:cubicBezTo>
                  <a:cubicBezTo>
                    <a:pt x="259" y="223"/>
                    <a:pt x="259" y="223"/>
                    <a:pt x="260" y="222"/>
                  </a:cubicBezTo>
                  <a:cubicBezTo>
                    <a:pt x="260" y="222"/>
                    <a:pt x="260" y="222"/>
                    <a:pt x="261" y="222"/>
                  </a:cubicBezTo>
                  <a:cubicBezTo>
                    <a:pt x="261" y="222"/>
                    <a:pt x="262" y="222"/>
                    <a:pt x="262" y="222"/>
                  </a:cubicBezTo>
                  <a:cubicBezTo>
                    <a:pt x="262" y="222"/>
                    <a:pt x="261" y="222"/>
                    <a:pt x="261" y="222"/>
                  </a:cubicBezTo>
                  <a:cubicBezTo>
                    <a:pt x="260" y="222"/>
                    <a:pt x="260" y="222"/>
                    <a:pt x="260" y="222"/>
                  </a:cubicBezTo>
                  <a:cubicBezTo>
                    <a:pt x="259" y="223"/>
                    <a:pt x="259" y="223"/>
                    <a:pt x="259" y="223"/>
                  </a:cubicBezTo>
                  <a:cubicBezTo>
                    <a:pt x="259" y="223"/>
                    <a:pt x="259" y="223"/>
                    <a:pt x="259" y="223"/>
                  </a:cubicBezTo>
                  <a:cubicBezTo>
                    <a:pt x="259" y="223"/>
                    <a:pt x="259" y="223"/>
                    <a:pt x="259" y="223"/>
                  </a:cubicBezTo>
                  <a:cubicBezTo>
                    <a:pt x="263" y="226"/>
                    <a:pt x="267" y="225"/>
                    <a:pt x="267" y="225"/>
                  </a:cubicBezTo>
                  <a:cubicBezTo>
                    <a:pt x="271" y="224"/>
                    <a:pt x="271" y="224"/>
                    <a:pt x="271" y="224"/>
                  </a:cubicBezTo>
                  <a:cubicBezTo>
                    <a:pt x="275" y="227"/>
                    <a:pt x="275" y="227"/>
                    <a:pt x="275" y="227"/>
                  </a:cubicBezTo>
                  <a:cubicBezTo>
                    <a:pt x="275" y="227"/>
                    <a:pt x="275" y="224"/>
                    <a:pt x="279" y="227"/>
                  </a:cubicBezTo>
                  <a:cubicBezTo>
                    <a:pt x="283" y="226"/>
                    <a:pt x="288" y="229"/>
                    <a:pt x="288" y="233"/>
                  </a:cubicBezTo>
                  <a:cubicBezTo>
                    <a:pt x="289" y="236"/>
                    <a:pt x="289" y="236"/>
                    <a:pt x="289" y="240"/>
                  </a:cubicBezTo>
                  <a:cubicBezTo>
                    <a:pt x="290" y="243"/>
                    <a:pt x="290" y="243"/>
                    <a:pt x="290" y="243"/>
                  </a:cubicBezTo>
                  <a:cubicBezTo>
                    <a:pt x="286" y="247"/>
                    <a:pt x="294" y="246"/>
                    <a:pt x="295" y="250"/>
                  </a:cubicBezTo>
                  <a:cubicBezTo>
                    <a:pt x="295" y="253"/>
                    <a:pt x="299" y="253"/>
                    <a:pt x="303" y="252"/>
                  </a:cubicBezTo>
                  <a:cubicBezTo>
                    <a:pt x="304" y="256"/>
                    <a:pt x="304" y="256"/>
                    <a:pt x="308" y="259"/>
                  </a:cubicBezTo>
                  <a:cubicBezTo>
                    <a:pt x="308" y="259"/>
                    <a:pt x="312" y="258"/>
                    <a:pt x="313" y="262"/>
                  </a:cubicBezTo>
                  <a:cubicBezTo>
                    <a:pt x="313" y="262"/>
                    <a:pt x="320" y="261"/>
                    <a:pt x="321" y="268"/>
                  </a:cubicBezTo>
                  <a:cubicBezTo>
                    <a:pt x="317" y="268"/>
                    <a:pt x="317" y="268"/>
                    <a:pt x="317" y="268"/>
                  </a:cubicBezTo>
                  <a:cubicBezTo>
                    <a:pt x="318" y="272"/>
                    <a:pt x="322" y="271"/>
                    <a:pt x="322" y="271"/>
                  </a:cubicBezTo>
                  <a:cubicBezTo>
                    <a:pt x="318" y="275"/>
                    <a:pt x="318" y="275"/>
                    <a:pt x="318" y="275"/>
                  </a:cubicBezTo>
                  <a:cubicBezTo>
                    <a:pt x="315" y="276"/>
                    <a:pt x="315" y="276"/>
                    <a:pt x="315" y="276"/>
                  </a:cubicBezTo>
                  <a:cubicBezTo>
                    <a:pt x="311" y="276"/>
                    <a:pt x="311" y="280"/>
                    <a:pt x="311" y="280"/>
                  </a:cubicBezTo>
                  <a:cubicBezTo>
                    <a:pt x="311" y="280"/>
                    <a:pt x="307" y="280"/>
                    <a:pt x="308" y="284"/>
                  </a:cubicBezTo>
                  <a:cubicBezTo>
                    <a:pt x="307" y="280"/>
                    <a:pt x="316" y="283"/>
                    <a:pt x="308" y="284"/>
                  </a:cubicBezTo>
                  <a:cubicBezTo>
                    <a:pt x="304" y="284"/>
                    <a:pt x="304" y="284"/>
                    <a:pt x="304" y="284"/>
                  </a:cubicBezTo>
                  <a:cubicBezTo>
                    <a:pt x="300" y="285"/>
                    <a:pt x="300" y="285"/>
                    <a:pt x="300" y="285"/>
                  </a:cubicBezTo>
                  <a:cubicBezTo>
                    <a:pt x="295" y="282"/>
                    <a:pt x="295" y="282"/>
                    <a:pt x="295" y="282"/>
                  </a:cubicBezTo>
                  <a:cubicBezTo>
                    <a:pt x="291" y="279"/>
                    <a:pt x="291" y="279"/>
                    <a:pt x="291" y="283"/>
                  </a:cubicBezTo>
                  <a:cubicBezTo>
                    <a:pt x="288" y="283"/>
                    <a:pt x="285" y="284"/>
                    <a:pt x="284" y="284"/>
                  </a:cubicBezTo>
                  <a:cubicBezTo>
                    <a:pt x="284" y="284"/>
                    <a:pt x="284" y="284"/>
                    <a:pt x="283" y="284"/>
                  </a:cubicBezTo>
                  <a:cubicBezTo>
                    <a:pt x="283" y="280"/>
                    <a:pt x="283" y="280"/>
                    <a:pt x="283" y="280"/>
                  </a:cubicBezTo>
                  <a:cubicBezTo>
                    <a:pt x="275" y="281"/>
                    <a:pt x="275" y="281"/>
                    <a:pt x="275" y="281"/>
                  </a:cubicBezTo>
                  <a:cubicBezTo>
                    <a:pt x="275" y="281"/>
                    <a:pt x="275" y="281"/>
                    <a:pt x="275" y="281"/>
                  </a:cubicBezTo>
                  <a:cubicBezTo>
                    <a:pt x="275" y="281"/>
                    <a:pt x="280" y="284"/>
                    <a:pt x="276" y="285"/>
                  </a:cubicBezTo>
                  <a:cubicBezTo>
                    <a:pt x="275" y="284"/>
                    <a:pt x="275" y="283"/>
                    <a:pt x="275" y="281"/>
                  </a:cubicBezTo>
                  <a:cubicBezTo>
                    <a:pt x="275" y="281"/>
                    <a:pt x="275" y="281"/>
                    <a:pt x="275" y="281"/>
                  </a:cubicBezTo>
                  <a:cubicBezTo>
                    <a:pt x="275" y="281"/>
                    <a:pt x="275" y="281"/>
                    <a:pt x="275" y="281"/>
                  </a:cubicBezTo>
                  <a:cubicBezTo>
                    <a:pt x="275" y="279"/>
                    <a:pt x="275" y="278"/>
                    <a:pt x="275" y="278"/>
                  </a:cubicBezTo>
                  <a:cubicBezTo>
                    <a:pt x="274" y="274"/>
                    <a:pt x="279" y="277"/>
                    <a:pt x="279" y="277"/>
                  </a:cubicBezTo>
                  <a:cubicBezTo>
                    <a:pt x="281" y="277"/>
                    <a:pt x="281" y="277"/>
                    <a:pt x="281" y="277"/>
                  </a:cubicBezTo>
                  <a:cubicBezTo>
                    <a:pt x="281" y="277"/>
                    <a:pt x="281" y="277"/>
                    <a:pt x="281" y="277"/>
                  </a:cubicBezTo>
                  <a:cubicBezTo>
                    <a:pt x="286" y="276"/>
                    <a:pt x="286" y="276"/>
                    <a:pt x="286" y="276"/>
                  </a:cubicBezTo>
                  <a:cubicBezTo>
                    <a:pt x="282" y="277"/>
                    <a:pt x="282" y="277"/>
                    <a:pt x="282" y="277"/>
                  </a:cubicBezTo>
                  <a:cubicBezTo>
                    <a:pt x="282" y="277"/>
                    <a:pt x="282" y="277"/>
                    <a:pt x="281" y="277"/>
                  </a:cubicBezTo>
                  <a:cubicBezTo>
                    <a:pt x="281" y="277"/>
                    <a:pt x="281" y="277"/>
                    <a:pt x="281" y="277"/>
                  </a:cubicBezTo>
                  <a:cubicBezTo>
                    <a:pt x="280" y="277"/>
                    <a:pt x="279" y="277"/>
                    <a:pt x="279" y="277"/>
                  </a:cubicBezTo>
                  <a:cubicBezTo>
                    <a:pt x="283" y="280"/>
                    <a:pt x="283" y="280"/>
                    <a:pt x="283" y="280"/>
                  </a:cubicBezTo>
                  <a:cubicBezTo>
                    <a:pt x="287" y="280"/>
                    <a:pt x="287" y="280"/>
                    <a:pt x="291" y="279"/>
                  </a:cubicBezTo>
                  <a:cubicBezTo>
                    <a:pt x="295" y="279"/>
                    <a:pt x="299" y="282"/>
                    <a:pt x="299" y="278"/>
                  </a:cubicBezTo>
                  <a:cubicBezTo>
                    <a:pt x="299" y="278"/>
                    <a:pt x="303" y="277"/>
                    <a:pt x="298" y="274"/>
                  </a:cubicBezTo>
                  <a:cubicBezTo>
                    <a:pt x="298" y="274"/>
                    <a:pt x="298" y="274"/>
                    <a:pt x="294" y="272"/>
                  </a:cubicBezTo>
                  <a:cubicBezTo>
                    <a:pt x="294" y="272"/>
                    <a:pt x="293" y="268"/>
                    <a:pt x="289" y="269"/>
                  </a:cubicBezTo>
                  <a:cubicBezTo>
                    <a:pt x="285" y="269"/>
                    <a:pt x="285" y="269"/>
                    <a:pt x="285" y="266"/>
                  </a:cubicBezTo>
                  <a:cubicBezTo>
                    <a:pt x="281" y="266"/>
                    <a:pt x="281" y="266"/>
                    <a:pt x="281" y="266"/>
                  </a:cubicBezTo>
                  <a:cubicBezTo>
                    <a:pt x="277" y="267"/>
                    <a:pt x="277" y="267"/>
                    <a:pt x="277" y="267"/>
                  </a:cubicBezTo>
                  <a:cubicBezTo>
                    <a:pt x="277" y="267"/>
                    <a:pt x="277" y="267"/>
                    <a:pt x="273" y="267"/>
                  </a:cubicBezTo>
                  <a:cubicBezTo>
                    <a:pt x="269" y="268"/>
                    <a:pt x="265" y="265"/>
                    <a:pt x="260" y="262"/>
                  </a:cubicBezTo>
                  <a:cubicBezTo>
                    <a:pt x="247" y="257"/>
                    <a:pt x="247" y="257"/>
                    <a:pt x="247" y="257"/>
                  </a:cubicBezTo>
                  <a:cubicBezTo>
                    <a:pt x="247" y="257"/>
                    <a:pt x="256" y="259"/>
                    <a:pt x="260" y="258"/>
                  </a:cubicBezTo>
                  <a:cubicBezTo>
                    <a:pt x="259" y="255"/>
                    <a:pt x="255" y="252"/>
                    <a:pt x="250" y="249"/>
                  </a:cubicBezTo>
                  <a:cubicBezTo>
                    <a:pt x="250" y="249"/>
                    <a:pt x="250" y="249"/>
                    <a:pt x="246" y="250"/>
                  </a:cubicBezTo>
                  <a:cubicBezTo>
                    <a:pt x="246" y="250"/>
                    <a:pt x="246" y="250"/>
                    <a:pt x="246" y="246"/>
                  </a:cubicBezTo>
                  <a:cubicBezTo>
                    <a:pt x="242" y="247"/>
                    <a:pt x="246" y="246"/>
                    <a:pt x="245" y="243"/>
                  </a:cubicBezTo>
                  <a:cubicBezTo>
                    <a:pt x="241" y="243"/>
                    <a:pt x="237" y="244"/>
                    <a:pt x="237" y="240"/>
                  </a:cubicBezTo>
                  <a:cubicBezTo>
                    <a:pt x="236" y="237"/>
                    <a:pt x="233" y="241"/>
                    <a:pt x="233" y="241"/>
                  </a:cubicBezTo>
                  <a:cubicBezTo>
                    <a:pt x="229" y="241"/>
                    <a:pt x="228" y="234"/>
                    <a:pt x="232" y="237"/>
                  </a:cubicBezTo>
                  <a:close/>
                  <a:moveTo>
                    <a:pt x="161" y="276"/>
                  </a:moveTo>
                  <a:cubicBezTo>
                    <a:pt x="162" y="280"/>
                    <a:pt x="162" y="280"/>
                    <a:pt x="162" y="280"/>
                  </a:cubicBezTo>
                  <a:cubicBezTo>
                    <a:pt x="162" y="280"/>
                    <a:pt x="161" y="276"/>
                    <a:pt x="166" y="279"/>
                  </a:cubicBezTo>
                  <a:cubicBezTo>
                    <a:pt x="166" y="279"/>
                    <a:pt x="170" y="279"/>
                    <a:pt x="170" y="282"/>
                  </a:cubicBezTo>
                  <a:cubicBezTo>
                    <a:pt x="175" y="285"/>
                    <a:pt x="175" y="285"/>
                    <a:pt x="175" y="285"/>
                  </a:cubicBezTo>
                  <a:cubicBezTo>
                    <a:pt x="175" y="285"/>
                    <a:pt x="170" y="282"/>
                    <a:pt x="174" y="282"/>
                  </a:cubicBezTo>
                  <a:cubicBezTo>
                    <a:pt x="179" y="285"/>
                    <a:pt x="179" y="285"/>
                    <a:pt x="179" y="285"/>
                  </a:cubicBezTo>
                  <a:cubicBezTo>
                    <a:pt x="183" y="284"/>
                    <a:pt x="183" y="287"/>
                    <a:pt x="187" y="287"/>
                  </a:cubicBezTo>
                  <a:cubicBezTo>
                    <a:pt x="191" y="286"/>
                    <a:pt x="203" y="288"/>
                    <a:pt x="208" y="291"/>
                  </a:cubicBezTo>
                  <a:cubicBezTo>
                    <a:pt x="208" y="295"/>
                    <a:pt x="208" y="295"/>
                    <a:pt x="213" y="298"/>
                  </a:cubicBezTo>
                  <a:cubicBezTo>
                    <a:pt x="217" y="297"/>
                    <a:pt x="217" y="297"/>
                    <a:pt x="217" y="297"/>
                  </a:cubicBezTo>
                  <a:cubicBezTo>
                    <a:pt x="217" y="301"/>
                    <a:pt x="217" y="301"/>
                    <a:pt x="218" y="304"/>
                  </a:cubicBezTo>
                  <a:cubicBezTo>
                    <a:pt x="222" y="303"/>
                    <a:pt x="222" y="303"/>
                    <a:pt x="222" y="303"/>
                  </a:cubicBezTo>
                  <a:cubicBezTo>
                    <a:pt x="222" y="307"/>
                    <a:pt x="223" y="311"/>
                    <a:pt x="219" y="311"/>
                  </a:cubicBezTo>
                  <a:cubicBezTo>
                    <a:pt x="219" y="311"/>
                    <a:pt x="214" y="308"/>
                    <a:pt x="215" y="312"/>
                  </a:cubicBezTo>
                  <a:cubicBezTo>
                    <a:pt x="215" y="312"/>
                    <a:pt x="215" y="312"/>
                    <a:pt x="219" y="315"/>
                  </a:cubicBezTo>
                  <a:cubicBezTo>
                    <a:pt x="219" y="315"/>
                    <a:pt x="216" y="319"/>
                    <a:pt x="215" y="315"/>
                  </a:cubicBezTo>
                  <a:cubicBezTo>
                    <a:pt x="216" y="319"/>
                    <a:pt x="220" y="322"/>
                    <a:pt x="216" y="322"/>
                  </a:cubicBezTo>
                  <a:cubicBezTo>
                    <a:pt x="212" y="323"/>
                    <a:pt x="212" y="323"/>
                    <a:pt x="212" y="323"/>
                  </a:cubicBezTo>
                  <a:cubicBezTo>
                    <a:pt x="209" y="327"/>
                    <a:pt x="209" y="323"/>
                    <a:pt x="205" y="324"/>
                  </a:cubicBezTo>
                  <a:cubicBezTo>
                    <a:pt x="200" y="321"/>
                    <a:pt x="196" y="322"/>
                    <a:pt x="192" y="322"/>
                  </a:cubicBezTo>
                  <a:cubicBezTo>
                    <a:pt x="188" y="323"/>
                    <a:pt x="189" y="326"/>
                    <a:pt x="189" y="326"/>
                  </a:cubicBezTo>
                  <a:cubicBezTo>
                    <a:pt x="189" y="330"/>
                    <a:pt x="185" y="330"/>
                    <a:pt x="186" y="334"/>
                  </a:cubicBezTo>
                  <a:cubicBezTo>
                    <a:pt x="190" y="333"/>
                    <a:pt x="190" y="337"/>
                    <a:pt x="186" y="337"/>
                  </a:cubicBezTo>
                  <a:cubicBezTo>
                    <a:pt x="186" y="337"/>
                    <a:pt x="186" y="337"/>
                    <a:pt x="182" y="338"/>
                  </a:cubicBezTo>
                  <a:cubicBezTo>
                    <a:pt x="182" y="334"/>
                    <a:pt x="178" y="338"/>
                    <a:pt x="178" y="338"/>
                  </a:cubicBezTo>
                  <a:cubicBezTo>
                    <a:pt x="171" y="340"/>
                    <a:pt x="178" y="335"/>
                    <a:pt x="174" y="336"/>
                  </a:cubicBezTo>
                  <a:cubicBezTo>
                    <a:pt x="174" y="332"/>
                    <a:pt x="174" y="332"/>
                    <a:pt x="174" y="332"/>
                  </a:cubicBezTo>
                  <a:cubicBezTo>
                    <a:pt x="173" y="328"/>
                    <a:pt x="169" y="329"/>
                    <a:pt x="169" y="329"/>
                  </a:cubicBezTo>
                  <a:cubicBezTo>
                    <a:pt x="160" y="320"/>
                    <a:pt x="160" y="320"/>
                    <a:pt x="160" y="320"/>
                  </a:cubicBezTo>
                  <a:cubicBezTo>
                    <a:pt x="160" y="320"/>
                    <a:pt x="160" y="320"/>
                    <a:pt x="160" y="321"/>
                  </a:cubicBezTo>
                  <a:cubicBezTo>
                    <a:pt x="160" y="321"/>
                    <a:pt x="160" y="321"/>
                    <a:pt x="160" y="321"/>
                  </a:cubicBezTo>
                  <a:cubicBezTo>
                    <a:pt x="160" y="320"/>
                    <a:pt x="160" y="320"/>
                    <a:pt x="160" y="320"/>
                  </a:cubicBezTo>
                  <a:cubicBezTo>
                    <a:pt x="155" y="317"/>
                    <a:pt x="155" y="317"/>
                    <a:pt x="155" y="317"/>
                  </a:cubicBezTo>
                  <a:cubicBezTo>
                    <a:pt x="151" y="317"/>
                    <a:pt x="147" y="314"/>
                    <a:pt x="147" y="314"/>
                  </a:cubicBezTo>
                  <a:cubicBezTo>
                    <a:pt x="146" y="311"/>
                    <a:pt x="150" y="310"/>
                    <a:pt x="146" y="311"/>
                  </a:cubicBezTo>
                  <a:cubicBezTo>
                    <a:pt x="137" y="305"/>
                    <a:pt x="129" y="302"/>
                    <a:pt x="121" y="300"/>
                  </a:cubicBezTo>
                  <a:cubicBezTo>
                    <a:pt x="128" y="299"/>
                    <a:pt x="128" y="299"/>
                    <a:pt x="128" y="299"/>
                  </a:cubicBezTo>
                  <a:cubicBezTo>
                    <a:pt x="128" y="299"/>
                    <a:pt x="124" y="299"/>
                    <a:pt x="124" y="296"/>
                  </a:cubicBezTo>
                  <a:cubicBezTo>
                    <a:pt x="124" y="296"/>
                    <a:pt x="128" y="299"/>
                    <a:pt x="128" y="295"/>
                  </a:cubicBezTo>
                  <a:cubicBezTo>
                    <a:pt x="128" y="295"/>
                    <a:pt x="130" y="295"/>
                    <a:pt x="132" y="295"/>
                  </a:cubicBezTo>
                  <a:cubicBezTo>
                    <a:pt x="132" y="295"/>
                    <a:pt x="132" y="295"/>
                    <a:pt x="132" y="295"/>
                  </a:cubicBezTo>
                  <a:cubicBezTo>
                    <a:pt x="135" y="291"/>
                    <a:pt x="131" y="291"/>
                    <a:pt x="131" y="291"/>
                  </a:cubicBezTo>
                  <a:cubicBezTo>
                    <a:pt x="131" y="288"/>
                    <a:pt x="135" y="287"/>
                    <a:pt x="135" y="287"/>
                  </a:cubicBezTo>
                  <a:cubicBezTo>
                    <a:pt x="132" y="288"/>
                    <a:pt x="132" y="288"/>
                    <a:pt x="132" y="288"/>
                  </a:cubicBezTo>
                  <a:cubicBezTo>
                    <a:pt x="132" y="288"/>
                    <a:pt x="132" y="288"/>
                    <a:pt x="132" y="288"/>
                  </a:cubicBezTo>
                  <a:cubicBezTo>
                    <a:pt x="131" y="288"/>
                    <a:pt x="131" y="288"/>
                    <a:pt x="131" y="288"/>
                  </a:cubicBezTo>
                  <a:cubicBezTo>
                    <a:pt x="131" y="288"/>
                    <a:pt x="131" y="288"/>
                    <a:pt x="131" y="288"/>
                  </a:cubicBezTo>
                  <a:cubicBezTo>
                    <a:pt x="131" y="288"/>
                    <a:pt x="131" y="288"/>
                    <a:pt x="131" y="288"/>
                  </a:cubicBezTo>
                  <a:cubicBezTo>
                    <a:pt x="131" y="288"/>
                    <a:pt x="131" y="288"/>
                    <a:pt x="132" y="288"/>
                  </a:cubicBezTo>
                  <a:cubicBezTo>
                    <a:pt x="132" y="288"/>
                    <a:pt x="132" y="288"/>
                    <a:pt x="132" y="288"/>
                  </a:cubicBezTo>
                  <a:cubicBezTo>
                    <a:pt x="134" y="287"/>
                    <a:pt x="137" y="287"/>
                    <a:pt x="139" y="287"/>
                  </a:cubicBezTo>
                  <a:cubicBezTo>
                    <a:pt x="139" y="287"/>
                    <a:pt x="139" y="287"/>
                    <a:pt x="139" y="287"/>
                  </a:cubicBezTo>
                  <a:cubicBezTo>
                    <a:pt x="139" y="287"/>
                    <a:pt x="143" y="286"/>
                    <a:pt x="142" y="283"/>
                  </a:cubicBezTo>
                  <a:cubicBezTo>
                    <a:pt x="142" y="283"/>
                    <a:pt x="138" y="283"/>
                    <a:pt x="142" y="279"/>
                  </a:cubicBezTo>
                  <a:cubicBezTo>
                    <a:pt x="142" y="279"/>
                    <a:pt x="142" y="279"/>
                    <a:pt x="146" y="278"/>
                  </a:cubicBezTo>
                  <a:cubicBezTo>
                    <a:pt x="145" y="275"/>
                    <a:pt x="149" y="274"/>
                    <a:pt x="149" y="274"/>
                  </a:cubicBezTo>
                  <a:cubicBezTo>
                    <a:pt x="150" y="278"/>
                    <a:pt x="154" y="277"/>
                    <a:pt x="154" y="277"/>
                  </a:cubicBezTo>
                  <a:cubicBezTo>
                    <a:pt x="154" y="281"/>
                    <a:pt x="158" y="280"/>
                    <a:pt x="161" y="276"/>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71" name="Freeform 60"/>
            <p:cNvSpPr>
              <a:spLocks/>
            </p:cNvSpPr>
            <p:nvPr/>
          </p:nvSpPr>
          <p:spPr bwMode="gray">
            <a:xfrm>
              <a:off x="8580438" y="4384675"/>
              <a:ext cx="211138" cy="219075"/>
            </a:xfrm>
            <a:custGeom>
              <a:avLst/>
              <a:gdLst>
                <a:gd name="T0" fmla="*/ 17 w 107"/>
                <a:gd name="T1" fmla="*/ 61 h 87"/>
                <a:gd name="T2" fmla="*/ 21 w 107"/>
                <a:gd name="T3" fmla="*/ 61 h 87"/>
                <a:gd name="T4" fmla="*/ 28 w 107"/>
                <a:gd name="T5" fmla="*/ 60 h 87"/>
                <a:gd name="T6" fmla="*/ 21 w 107"/>
                <a:gd name="T7" fmla="*/ 64 h 87"/>
                <a:gd name="T8" fmla="*/ 10 w 107"/>
                <a:gd name="T9" fmla="*/ 73 h 87"/>
                <a:gd name="T10" fmla="*/ 15 w 107"/>
                <a:gd name="T11" fmla="*/ 76 h 87"/>
                <a:gd name="T12" fmla="*/ 11 w 107"/>
                <a:gd name="T13" fmla="*/ 80 h 87"/>
                <a:gd name="T14" fmla="*/ 15 w 107"/>
                <a:gd name="T15" fmla="*/ 79 h 87"/>
                <a:gd name="T16" fmla="*/ 19 w 107"/>
                <a:gd name="T17" fmla="*/ 78 h 87"/>
                <a:gd name="T18" fmla="*/ 19 w 107"/>
                <a:gd name="T19" fmla="*/ 78 h 87"/>
                <a:gd name="T20" fmla="*/ 19 w 107"/>
                <a:gd name="T21" fmla="*/ 75 h 87"/>
                <a:gd name="T22" fmla="*/ 26 w 107"/>
                <a:gd name="T23" fmla="*/ 71 h 87"/>
                <a:gd name="T24" fmla="*/ 25 w 107"/>
                <a:gd name="T25" fmla="*/ 67 h 87"/>
                <a:gd name="T26" fmla="*/ 36 w 107"/>
                <a:gd name="T27" fmla="*/ 59 h 87"/>
                <a:gd name="T28" fmla="*/ 48 w 107"/>
                <a:gd name="T29" fmla="*/ 53 h 87"/>
                <a:gd name="T30" fmla="*/ 50 w 107"/>
                <a:gd name="T31" fmla="*/ 46 h 87"/>
                <a:gd name="T32" fmla="*/ 50 w 107"/>
                <a:gd name="T33" fmla="*/ 43 h 87"/>
                <a:gd name="T34" fmla="*/ 62 w 107"/>
                <a:gd name="T35" fmla="*/ 41 h 87"/>
                <a:gd name="T36" fmla="*/ 66 w 107"/>
                <a:gd name="T37" fmla="*/ 40 h 87"/>
                <a:gd name="T38" fmla="*/ 69 w 107"/>
                <a:gd name="T39" fmla="*/ 36 h 87"/>
                <a:gd name="T40" fmla="*/ 81 w 107"/>
                <a:gd name="T41" fmla="*/ 35 h 87"/>
                <a:gd name="T42" fmla="*/ 89 w 107"/>
                <a:gd name="T43" fmla="*/ 37 h 87"/>
                <a:gd name="T44" fmla="*/ 85 w 107"/>
                <a:gd name="T45" fmla="*/ 34 h 87"/>
                <a:gd name="T46" fmla="*/ 89 w 107"/>
                <a:gd name="T47" fmla="*/ 37 h 87"/>
                <a:gd name="T48" fmla="*/ 93 w 107"/>
                <a:gd name="T49" fmla="*/ 36 h 87"/>
                <a:gd name="T50" fmla="*/ 104 w 107"/>
                <a:gd name="T51" fmla="*/ 31 h 87"/>
                <a:gd name="T52" fmla="*/ 104 w 107"/>
                <a:gd name="T53" fmla="*/ 28 h 87"/>
                <a:gd name="T54" fmla="*/ 103 w 107"/>
                <a:gd name="T55" fmla="*/ 24 h 87"/>
                <a:gd name="T56" fmla="*/ 99 w 107"/>
                <a:gd name="T57" fmla="*/ 25 h 87"/>
                <a:gd name="T58" fmla="*/ 96 w 107"/>
                <a:gd name="T59" fmla="*/ 26 h 87"/>
                <a:gd name="T60" fmla="*/ 83 w 107"/>
                <a:gd name="T61" fmla="*/ 20 h 87"/>
                <a:gd name="T62" fmla="*/ 79 w 107"/>
                <a:gd name="T63" fmla="*/ 21 h 87"/>
                <a:gd name="T64" fmla="*/ 70 w 107"/>
                <a:gd name="T65" fmla="*/ 15 h 87"/>
                <a:gd name="T66" fmla="*/ 61 w 107"/>
                <a:gd name="T67" fmla="*/ 10 h 87"/>
                <a:gd name="T68" fmla="*/ 61 w 107"/>
                <a:gd name="T69" fmla="*/ 6 h 87"/>
                <a:gd name="T70" fmla="*/ 61 w 107"/>
                <a:gd name="T71" fmla="*/ 6 h 87"/>
                <a:gd name="T72" fmla="*/ 52 w 107"/>
                <a:gd name="T73" fmla="*/ 4 h 87"/>
                <a:gd name="T74" fmla="*/ 52 w 107"/>
                <a:gd name="T75" fmla="*/ 4 h 87"/>
                <a:gd name="T76" fmla="*/ 52 w 107"/>
                <a:gd name="T77" fmla="*/ 4 h 87"/>
                <a:gd name="T78" fmla="*/ 45 w 107"/>
                <a:gd name="T79" fmla="*/ 8 h 87"/>
                <a:gd name="T80" fmla="*/ 41 w 107"/>
                <a:gd name="T81" fmla="*/ 6 h 87"/>
                <a:gd name="T82" fmla="*/ 32 w 107"/>
                <a:gd name="T83" fmla="*/ 3 h 87"/>
                <a:gd name="T84" fmla="*/ 28 w 107"/>
                <a:gd name="T85" fmla="*/ 4 h 87"/>
                <a:gd name="T86" fmla="*/ 25 w 107"/>
                <a:gd name="T87" fmla="*/ 8 h 87"/>
                <a:gd name="T88" fmla="*/ 17 w 107"/>
                <a:gd name="T89" fmla="*/ 9 h 87"/>
                <a:gd name="T90" fmla="*/ 13 w 107"/>
                <a:gd name="T91" fmla="*/ 10 h 87"/>
                <a:gd name="T92" fmla="*/ 10 w 107"/>
                <a:gd name="T93" fmla="*/ 17 h 87"/>
                <a:gd name="T94" fmla="*/ 2 w 107"/>
                <a:gd name="T95" fmla="*/ 18 h 87"/>
                <a:gd name="T96" fmla="*/ 7 w 107"/>
                <a:gd name="T97" fmla="*/ 21 h 87"/>
                <a:gd name="T98" fmla="*/ 16 w 107"/>
                <a:gd name="T99" fmla="*/ 27 h 87"/>
                <a:gd name="T100" fmla="*/ 17 w 107"/>
                <a:gd name="T101" fmla="*/ 33 h 87"/>
                <a:gd name="T102" fmla="*/ 13 w 107"/>
                <a:gd name="T103" fmla="*/ 37 h 87"/>
                <a:gd name="T104" fmla="*/ 9 w 107"/>
                <a:gd name="T105" fmla="*/ 38 h 87"/>
                <a:gd name="T106" fmla="*/ 10 w 107"/>
                <a:gd name="T107" fmla="*/ 45 h 87"/>
                <a:gd name="T108" fmla="*/ 11 w 107"/>
                <a:gd name="T109" fmla="*/ 48 h 87"/>
                <a:gd name="T110" fmla="*/ 11 w 107"/>
                <a:gd name="T111" fmla="*/ 48 h 87"/>
                <a:gd name="T112" fmla="*/ 7 w 107"/>
                <a:gd name="T113" fmla="*/ 52 h 87"/>
                <a:gd name="T114" fmla="*/ 0 w 107"/>
                <a:gd name="T115" fmla="*/ 60 h 87"/>
                <a:gd name="T116" fmla="*/ 5 w 107"/>
                <a:gd name="T117" fmla="*/ 63 h 87"/>
                <a:gd name="T118" fmla="*/ 9 w 107"/>
                <a:gd name="T119" fmla="*/ 63 h 87"/>
                <a:gd name="T120" fmla="*/ 17 w 107"/>
                <a:gd name="T12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 h="87">
                  <a:moveTo>
                    <a:pt x="17" y="61"/>
                  </a:moveTo>
                  <a:cubicBezTo>
                    <a:pt x="21" y="61"/>
                    <a:pt x="21" y="61"/>
                    <a:pt x="21" y="61"/>
                  </a:cubicBezTo>
                  <a:cubicBezTo>
                    <a:pt x="24" y="60"/>
                    <a:pt x="32" y="56"/>
                    <a:pt x="28" y="60"/>
                  </a:cubicBezTo>
                  <a:cubicBezTo>
                    <a:pt x="29" y="63"/>
                    <a:pt x="25" y="64"/>
                    <a:pt x="21" y="64"/>
                  </a:cubicBezTo>
                  <a:cubicBezTo>
                    <a:pt x="22" y="68"/>
                    <a:pt x="10" y="73"/>
                    <a:pt x="10" y="73"/>
                  </a:cubicBezTo>
                  <a:cubicBezTo>
                    <a:pt x="11" y="76"/>
                    <a:pt x="15" y="76"/>
                    <a:pt x="15" y="76"/>
                  </a:cubicBezTo>
                  <a:cubicBezTo>
                    <a:pt x="15" y="79"/>
                    <a:pt x="11" y="80"/>
                    <a:pt x="11" y="80"/>
                  </a:cubicBezTo>
                  <a:cubicBezTo>
                    <a:pt x="8" y="87"/>
                    <a:pt x="16" y="82"/>
                    <a:pt x="15" y="79"/>
                  </a:cubicBezTo>
                  <a:cubicBezTo>
                    <a:pt x="19" y="78"/>
                    <a:pt x="19" y="78"/>
                    <a:pt x="19" y="78"/>
                  </a:cubicBezTo>
                  <a:cubicBezTo>
                    <a:pt x="19" y="78"/>
                    <a:pt x="19" y="78"/>
                    <a:pt x="19" y="78"/>
                  </a:cubicBezTo>
                  <a:cubicBezTo>
                    <a:pt x="19" y="75"/>
                    <a:pt x="19" y="75"/>
                    <a:pt x="19" y="75"/>
                  </a:cubicBezTo>
                  <a:cubicBezTo>
                    <a:pt x="22" y="71"/>
                    <a:pt x="22" y="71"/>
                    <a:pt x="26" y="71"/>
                  </a:cubicBezTo>
                  <a:cubicBezTo>
                    <a:pt x="25" y="67"/>
                    <a:pt x="25" y="67"/>
                    <a:pt x="25" y="67"/>
                  </a:cubicBezTo>
                  <a:cubicBezTo>
                    <a:pt x="29" y="63"/>
                    <a:pt x="33" y="63"/>
                    <a:pt x="36" y="59"/>
                  </a:cubicBezTo>
                  <a:cubicBezTo>
                    <a:pt x="40" y="58"/>
                    <a:pt x="44" y="57"/>
                    <a:pt x="48" y="53"/>
                  </a:cubicBezTo>
                  <a:cubicBezTo>
                    <a:pt x="47" y="50"/>
                    <a:pt x="51" y="49"/>
                    <a:pt x="50" y="46"/>
                  </a:cubicBezTo>
                  <a:cubicBezTo>
                    <a:pt x="50" y="46"/>
                    <a:pt x="50" y="46"/>
                    <a:pt x="50" y="43"/>
                  </a:cubicBezTo>
                  <a:cubicBezTo>
                    <a:pt x="53" y="39"/>
                    <a:pt x="57" y="38"/>
                    <a:pt x="62" y="41"/>
                  </a:cubicBezTo>
                  <a:cubicBezTo>
                    <a:pt x="62" y="41"/>
                    <a:pt x="62" y="41"/>
                    <a:pt x="66" y="40"/>
                  </a:cubicBezTo>
                  <a:cubicBezTo>
                    <a:pt x="66" y="40"/>
                    <a:pt x="70" y="40"/>
                    <a:pt x="69" y="36"/>
                  </a:cubicBezTo>
                  <a:cubicBezTo>
                    <a:pt x="72" y="32"/>
                    <a:pt x="77" y="35"/>
                    <a:pt x="81" y="35"/>
                  </a:cubicBezTo>
                  <a:cubicBezTo>
                    <a:pt x="85" y="34"/>
                    <a:pt x="85" y="38"/>
                    <a:pt x="89" y="37"/>
                  </a:cubicBezTo>
                  <a:cubicBezTo>
                    <a:pt x="89" y="34"/>
                    <a:pt x="89" y="34"/>
                    <a:pt x="85" y="34"/>
                  </a:cubicBezTo>
                  <a:cubicBezTo>
                    <a:pt x="89" y="34"/>
                    <a:pt x="89" y="34"/>
                    <a:pt x="89" y="37"/>
                  </a:cubicBezTo>
                  <a:cubicBezTo>
                    <a:pt x="93" y="36"/>
                    <a:pt x="93" y="36"/>
                    <a:pt x="93" y="36"/>
                  </a:cubicBezTo>
                  <a:cubicBezTo>
                    <a:pt x="97" y="36"/>
                    <a:pt x="105" y="35"/>
                    <a:pt x="104" y="31"/>
                  </a:cubicBezTo>
                  <a:cubicBezTo>
                    <a:pt x="104" y="28"/>
                    <a:pt x="104" y="28"/>
                    <a:pt x="104" y="28"/>
                  </a:cubicBezTo>
                  <a:cubicBezTo>
                    <a:pt x="104" y="28"/>
                    <a:pt x="107" y="24"/>
                    <a:pt x="103" y="24"/>
                  </a:cubicBezTo>
                  <a:cubicBezTo>
                    <a:pt x="99" y="25"/>
                    <a:pt x="99" y="25"/>
                    <a:pt x="99" y="25"/>
                  </a:cubicBezTo>
                  <a:cubicBezTo>
                    <a:pt x="96" y="26"/>
                    <a:pt x="96" y="26"/>
                    <a:pt x="96" y="26"/>
                  </a:cubicBezTo>
                  <a:cubicBezTo>
                    <a:pt x="91" y="23"/>
                    <a:pt x="87" y="23"/>
                    <a:pt x="83" y="20"/>
                  </a:cubicBezTo>
                  <a:cubicBezTo>
                    <a:pt x="79" y="21"/>
                    <a:pt x="79" y="21"/>
                    <a:pt x="79" y="21"/>
                  </a:cubicBezTo>
                  <a:cubicBezTo>
                    <a:pt x="74" y="18"/>
                    <a:pt x="71" y="19"/>
                    <a:pt x="70" y="15"/>
                  </a:cubicBezTo>
                  <a:cubicBezTo>
                    <a:pt x="66" y="16"/>
                    <a:pt x="66" y="12"/>
                    <a:pt x="61" y="10"/>
                  </a:cubicBezTo>
                  <a:cubicBezTo>
                    <a:pt x="61" y="10"/>
                    <a:pt x="61" y="10"/>
                    <a:pt x="61" y="6"/>
                  </a:cubicBezTo>
                  <a:cubicBezTo>
                    <a:pt x="61" y="6"/>
                    <a:pt x="61" y="6"/>
                    <a:pt x="61" y="6"/>
                  </a:cubicBezTo>
                  <a:cubicBezTo>
                    <a:pt x="64" y="2"/>
                    <a:pt x="56" y="0"/>
                    <a:pt x="52" y="4"/>
                  </a:cubicBezTo>
                  <a:cubicBezTo>
                    <a:pt x="52" y="4"/>
                    <a:pt x="56" y="3"/>
                    <a:pt x="52" y="4"/>
                  </a:cubicBezTo>
                  <a:cubicBezTo>
                    <a:pt x="52" y="4"/>
                    <a:pt x="52" y="4"/>
                    <a:pt x="52" y="4"/>
                  </a:cubicBezTo>
                  <a:cubicBezTo>
                    <a:pt x="48" y="4"/>
                    <a:pt x="45" y="5"/>
                    <a:pt x="45" y="8"/>
                  </a:cubicBezTo>
                  <a:cubicBezTo>
                    <a:pt x="41" y="6"/>
                    <a:pt x="41" y="6"/>
                    <a:pt x="41" y="6"/>
                  </a:cubicBezTo>
                  <a:cubicBezTo>
                    <a:pt x="36" y="3"/>
                    <a:pt x="36" y="3"/>
                    <a:pt x="32" y="3"/>
                  </a:cubicBezTo>
                  <a:cubicBezTo>
                    <a:pt x="32" y="0"/>
                    <a:pt x="28" y="4"/>
                    <a:pt x="28" y="4"/>
                  </a:cubicBezTo>
                  <a:cubicBezTo>
                    <a:pt x="24" y="4"/>
                    <a:pt x="24" y="4"/>
                    <a:pt x="25" y="8"/>
                  </a:cubicBezTo>
                  <a:cubicBezTo>
                    <a:pt x="21" y="8"/>
                    <a:pt x="21" y="8"/>
                    <a:pt x="17" y="9"/>
                  </a:cubicBezTo>
                  <a:cubicBezTo>
                    <a:pt x="13" y="10"/>
                    <a:pt x="13" y="10"/>
                    <a:pt x="13" y="10"/>
                  </a:cubicBezTo>
                  <a:cubicBezTo>
                    <a:pt x="9" y="10"/>
                    <a:pt x="14" y="13"/>
                    <a:pt x="10" y="17"/>
                  </a:cubicBezTo>
                  <a:cubicBezTo>
                    <a:pt x="6" y="18"/>
                    <a:pt x="6" y="18"/>
                    <a:pt x="2" y="18"/>
                  </a:cubicBezTo>
                  <a:cubicBezTo>
                    <a:pt x="2" y="18"/>
                    <a:pt x="3" y="22"/>
                    <a:pt x="7" y="21"/>
                  </a:cubicBezTo>
                  <a:cubicBezTo>
                    <a:pt x="11" y="20"/>
                    <a:pt x="15" y="23"/>
                    <a:pt x="16" y="27"/>
                  </a:cubicBezTo>
                  <a:cubicBezTo>
                    <a:pt x="16" y="27"/>
                    <a:pt x="21" y="33"/>
                    <a:pt x="17" y="33"/>
                  </a:cubicBezTo>
                  <a:cubicBezTo>
                    <a:pt x="13" y="34"/>
                    <a:pt x="13" y="34"/>
                    <a:pt x="13" y="37"/>
                  </a:cubicBezTo>
                  <a:cubicBezTo>
                    <a:pt x="9" y="38"/>
                    <a:pt x="9" y="38"/>
                    <a:pt x="9" y="38"/>
                  </a:cubicBezTo>
                  <a:cubicBezTo>
                    <a:pt x="5" y="39"/>
                    <a:pt x="10" y="45"/>
                    <a:pt x="10" y="45"/>
                  </a:cubicBezTo>
                  <a:cubicBezTo>
                    <a:pt x="11" y="48"/>
                    <a:pt x="11" y="48"/>
                    <a:pt x="11" y="48"/>
                  </a:cubicBezTo>
                  <a:cubicBezTo>
                    <a:pt x="11" y="48"/>
                    <a:pt x="11" y="48"/>
                    <a:pt x="11" y="48"/>
                  </a:cubicBezTo>
                  <a:cubicBezTo>
                    <a:pt x="7" y="52"/>
                    <a:pt x="7" y="52"/>
                    <a:pt x="7" y="52"/>
                  </a:cubicBezTo>
                  <a:cubicBezTo>
                    <a:pt x="7" y="52"/>
                    <a:pt x="4" y="56"/>
                    <a:pt x="0" y="60"/>
                  </a:cubicBezTo>
                  <a:cubicBezTo>
                    <a:pt x="4" y="60"/>
                    <a:pt x="4" y="60"/>
                    <a:pt x="5" y="63"/>
                  </a:cubicBezTo>
                  <a:cubicBezTo>
                    <a:pt x="9" y="63"/>
                    <a:pt x="9" y="63"/>
                    <a:pt x="9" y="63"/>
                  </a:cubicBezTo>
                  <a:cubicBezTo>
                    <a:pt x="13" y="62"/>
                    <a:pt x="13" y="62"/>
                    <a:pt x="17" y="61"/>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72" name="Freeform 61"/>
            <p:cNvSpPr>
              <a:spLocks/>
            </p:cNvSpPr>
            <p:nvPr/>
          </p:nvSpPr>
          <p:spPr bwMode="gray">
            <a:xfrm>
              <a:off x="6865938" y="4659313"/>
              <a:ext cx="25400" cy="25400"/>
            </a:xfrm>
            <a:custGeom>
              <a:avLst/>
              <a:gdLst>
                <a:gd name="T0" fmla="*/ 12 w 13"/>
                <a:gd name="T1" fmla="*/ 0 h 10"/>
                <a:gd name="T2" fmla="*/ 8 w 13"/>
                <a:gd name="T3" fmla="*/ 1 h 10"/>
                <a:gd name="T4" fmla="*/ 8 w 13"/>
                <a:gd name="T5" fmla="*/ 1 h 10"/>
                <a:gd name="T6" fmla="*/ 4 w 13"/>
                <a:gd name="T7" fmla="*/ 1 h 10"/>
                <a:gd name="T8" fmla="*/ 0 w 13"/>
                <a:gd name="T9" fmla="*/ 2 h 10"/>
                <a:gd name="T10" fmla="*/ 0 w 13"/>
                <a:gd name="T11" fmla="*/ 2 h 10"/>
                <a:gd name="T12" fmla="*/ 1 w 13"/>
                <a:gd name="T13" fmla="*/ 6 h 10"/>
                <a:gd name="T14" fmla="*/ 1 w 13"/>
                <a:gd name="T15" fmla="*/ 6 h 10"/>
                <a:gd name="T16" fmla="*/ 1 w 13"/>
                <a:gd name="T17" fmla="*/ 6 h 10"/>
                <a:gd name="T18" fmla="*/ 1 w 13"/>
                <a:gd name="T19" fmla="*/ 10 h 10"/>
                <a:gd name="T20" fmla="*/ 5 w 13"/>
                <a:gd name="T21" fmla="*/ 9 h 10"/>
                <a:gd name="T22" fmla="*/ 5 w 13"/>
                <a:gd name="T23" fmla="*/ 9 h 10"/>
                <a:gd name="T24" fmla="*/ 9 w 13"/>
                <a:gd name="T25" fmla="*/ 9 h 10"/>
                <a:gd name="T26" fmla="*/ 9 w 13"/>
                <a:gd name="T27" fmla="*/ 5 h 10"/>
                <a:gd name="T28" fmla="*/ 9 w 13"/>
                <a:gd name="T29" fmla="*/ 5 h 10"/>
                <a:gd name="T30" fmla="*/ 13 w 13"/>
                <a:gd name="T31" fmla="*/ 4 h 10"/>
                <a:gd name="T32" fmla="*/ 12 w 1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0">
                  <a:moveTo>
                    <a:pt x="12" y="0"/>
                  </a:moveTo>
                  <a:cubicBezTo>
                    <a:pt x="8" y="1"/>
                    <a:pt x="12" y="0"/>
                    <a:pt x="8" y="1"/>
                  </a:cubicBezTo>
                  <a:cubicBezTo>
                    <a:pt x="8" y="1"/>
                    <a:pt x="8" y="1"/>
                    <a:pt x="8" y="1"/>
                  </a:cubicBezTo>
                  <a:cubicBezTo>
                    <a:pt x="4" y="1"/>
                    <a:pt x="4" y="1"/>
                    <a:pt x="4" y="1"/>
                  </a:cubicBezTo>
                  <a:cubicBezTo>
                    <a:pt x="4" y="1"/>
                    <a:pt x="4" y="1"/>
                    <a:pt x="0" y="2"/>
                  </a:cubicBezTo>
                  <a:cubicBezTo>
                    <a:pt x="0" y="2"/>
                    <a:pt x="0" y="2"/>
                    <a:pt x="0" y="2"/>
                  </a:cubicBezTo>
                  <a:cubicBezTo>
                    <a:pt x="1" y="6"/>
                    <a:pt x="1" y="6"/>
                    <a:pt x="1" y="6"/>
                  </a:cubicBezTo>
                  <a:cubicBezTo>
                    <a:pt x="1" y="6"/>
                    <a:pt x="1" y="6"/>
                    <a:pt x="1" y="6"/>
                  </a:cubicBezTo>
                  <a:cubicBezTo>
                    <a:pt x="1" y="6"/>
                    <a:pt x="1" y="6"/>
                    <a:pt x="1" y="6"/>
                  </a:cubicBezTo>
                  <a:cubicBezTo>
                    <a:pt x="1" y="10"/>
                    <a:pt x="1" y="10"/>
                    <a:pt x="1" y="10"/>
                  </a:cubicBezTo>
                  <a:cubicBezTo>
                    <a:pt x="5" y="9"/>
                    <a:pt x="5" y="9"/>
                    <a:pt x="5" y="9"/>
                  </a:cubicBezTo>
                  <a:cubicBezTo>
                    <a:pt x="5" y="9"/>
                    <a:pt x="5" y="9"/>
                    <a:pt x="5" y="9"/>
                  </a:cubicBezTo>
                  <a:cubicBezTo>
                    <a:pt x="9" y="9"/>
                    <a:pt x="9" y="9"/>
                    <a:pt x="9" y="9"/>
                  </a:cubicBezTo>
                  <a:cubicBezTo>
                    <a:pt x="9" y="5"/>
                    <a:pt x="9" y="5"/>
                    <a:pt x="9" y="5"/>
                  </a:cubicBezTo>
                  <a:cubicBezTo>
                    <a:pt x="9" y="5"/>
                    <a:pt x="9" y="5"/>
                    <a:pt x="9" y="5"/>
                  </a:cubicBezTo>
                  <a:cubicBezTo>
                    <a:pt x="13" y="4"/>
                    <a:pt x="13" y="4"/>
                    <a:pt x="13" y="4"/>
                  </a:cubicBezTo>
                  <a:cubicBezTo>
                    <a:pt x="12" y="0"/>
                    <a:pt x="12" y="0"/>
                    <a:pt x="12" y="0"/>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73" name="Freeform 62"/>
            <p:cNvSpPr>
              <a:spLocks/>
            </p:cNvSpPr>
            <p:nvPr/>
          </p:nvSpPr>
          <p:spPr bwMode="gray">
            <a:xfrm>
              <a:off x="6865938" y="4659313"/>
              <a:ext cx="25400" cy="25400"/>
            </a:xfrm>
            <a:custGeom>
              <a:avLst/>
              <a:gdLst>
                <a:gd name="T0" fmla="*/ 12 w 13"/>
                <a:gd name="T1" fmla="*/ 0 h 10"/>
                <a:gd name="T2" fmla="*/ 8 w 13"/>
                <a:gd name="T3" fmla="*/ 1 h 10"/>
                <a:gd name="T4" fmla="*/ 8 w 13"/>
                <a:gd name="T5" fmla="*/ 1 h 10"/>
                <a:gd name="T6" fmla="*/ 4 w 13"/>
                <a:gd name="T7" fmla="*/ 1 h 10"/>
                <a:gd name="T8" fmla="*/ 0 w 13"/>
                <a:gd name="T9" fmla="*/ 2 h 10"/>
                <a:gd name="T10" fmla="*/ 0 w 13"/>
                <a:gd name="T11" fmla="*/ 2 h 10"/>
                <a:gd name="T12" fmla="*/ 1 w 13"/>
                <a:gd name="T13" fmla="*/ 6 h 10"/>
                <a:gd name="T14" fmla="*/ 1 w 13"/>
                <a:gd name="T15" fmla="*/ 6 h 10"/>
                <a:gd name="T16" fmla="*/ 1 w 13"/>
                <a:gd name="T17" fmla="*/ 6 h 10"/>
                <a:gd name="T18" fmla="*/ 1 w 13"/>
                <a:gd name="T19" fmla="*/ 10 h 10"/>
                <a:gd name="T20" fmla="*/ 5 w 13"/>
                <a:gd name="T21" fmla="*/ 9 h 10"/>
                <a:gd name="T22" fmla="*/ 5 w 13"/>
                <a:gd name="T23" fmla="*/ 9 h 10"/>
                <a:gd name="T24" fmla="*/ 9 w 13"/>
                <a:gd name="T25" fmla="*/ 9 h 10"/>
                <a:gd name="T26" fmla="*/ 9 w 13"/>
                <a:gd name="T27" fmla="*/ 5 h 10"/>
                <a:gd name="T28" fmla="*/ 9 w 13"/>
                <a:gd name="T29" fmla="*/ 5 h 10"/>
                <a:gd name="T30" fmla="*/ 13 w 13"/>
                <a:gd name="T31" fmla="*/ 4 h 10"/>
                <a:gd name="T32" fmla="*/ 12 w 1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0">
                  <a:moveTo>
                    <a:pt x="12" y="0"/>
                  </a:moveTo>
                  <a:cubicBezTo>
                    <a:pt x="8" y="1"/>
                    <a:pt x="12" y="0"/>
                    <a:pt x="8" y="1"/>
                  </a:cubicBezTo>
                  <a:cubicBezTo>
                    <a:pt x="8" y="1"/>
                    <a:pt x="8" y="1"/>
                    <a:pt x="8" y="1"/>
                  </a:cubicBezTo>
                  <a:cubicBezTo>
                    <a:pt x="4" y="1"/>
                    <a:pt x="4" y="1"/>
                    <a:pt x="4" y="1"/>
                  </a:cubicBezTo>
                  <a:cubicBezTo>
                    <a:pt x="4" y="1"/>
                    <a:pt x="4" y="1"/>
                    <a:pt x="0" y="2"/>
                  </a:cubicBezTo>
                  <a:cubicBezTo>
                    <a:pt x="0" y="2"/>
                    <a:pt x="0" y="2"/>
                    <a:pt x="0" y="2"/>
                  </a:cubicBezTo>
                  <a:cubicBezTo>
                    <a:pt x="1" y="6"/>
                    <a:pt x="1" y="6"/>
                    <a:pt x="1" y="6"/>
                  </a:cubicBezTo>
                  <a:cubicBezTo>
                    <a:pt x="1" y="6"/>
                    <a:pt x="1" y="6"/>
                    <a:pt x="1" y="6"/>
                  </a:cubicBezTo>
                  <a:cubicBezTo>
                    <a:pt x="1" y="6"/>
                    <a:pt x="1" y="6"/>
                    <a:pt x="1" y="6"/>
                  </a:cubicBezTo>
                  <a:cubicBezTo>
                    <a:pt x="1" y="10"/>
                    <a:pt x="1" y="10"/>
                    <a:pt x="1" y="10"/>
                  </a:cubicBezTo>
                  <a:cubicBezTo>
                    <a:pt x="5" y="9"/>
                    <a:pt x="5" y="9"/>
                    <a:pt x="5" y="9"/>
                  </a:cubicBezTo>
                  <a:cubicBezTo>
                    <a:pt x="5" y="9"/>
                    <a:pt x="5" y="9"/>
                    <a:pt x="5" y="9"/>
                  </a:cubicBezTo>
                  <a:cubicBezTo>
                    <a:pt x="9" y="9"/>
                    <a:pt x="9" y="9"/>
                    <a:pt x="9" y="9"/>
                  </a:cubicBezTo>
                  <a:cubicBezTo>
                    <a:pt x="9" y="5"/>
                    <a:pt x="9" y="5"/>
                    <a:pt x="9" y="5"/>
                  </a:cubicBezTo>
                  <a:cubicBezTo>
                    <a:pt x="9" y="5"/>
                    <a:pt x="9" y="5"/>
                    <a:pt x="9" y="5"/>
                  </a:cubicBezTo>
                  <a:cubicBezTo>
                    <a:pt x="13" y="4"/>
                    <a:pt x="13" y="4"/>
                    <a:pt x="13" y="4"/>
                  </a:cubicBezTo>
                  <a:cubicBezTo>
                    <a:pt x="12" y="0"/>
                    <a:pt x="12" y="0"/>
                    <a:pt x="12" y="0"/>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74" name="Freeform 63"/>
            <p:cNvSpPr>
              <a:spLocks/>
            </p:cNvSpPr>
            <p:nvPr/>
          </p:nvSpPr>
          <p:spPr bwMode="gray">
            <a:xfrm>
              <a:off x="7366000" y="4119563"/>
              <a:ext cx="12700" cy="15875"/>
            </a:xfrm>
            <a:custGeom>
              <a:avLst/>
              <a:gdLst>
                <a:gd name="T0" fmla="*/ 6 w 7"/>
                <a:gd name="T1" fmla="*/ 3 h 6"/>
                <a:gd name="T2" fmla="*/ 6 w 7"/>
                <a:gd name="T3" fmla="*/ 0 h 6"/>
                <a:gd name="T4" fmla="*/ 0 w 7"/>
                <a:gd name="T5" fmla="*/ 1 h 6"/>
                <a:gd name="T6" fmla="*/ 0 w 7"/>
                <a:gd name="T7" fmla="*/ 4 h 6"/>
                <a:gd name="T8" fmla="*/ 0 w 7"/>
                <a:gd name="T9" fmla="*/ 4 h 6"/>
                <a:gd name="T10" fmla="*/ 1 w 7"/>
                <a:gd name="T11" fmla="*/ 6 h 6"/>
                <a:gd name="T12" fmla="*/ 7 w 7"/>
                <a:gd name="T13" fmla="*/ 6 h 6"/>
                <a:gd name="T14" fmla="*/ 6 w 7"/>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6" y="3"/>
                  </a:moveTo>
                  <a:cubicBezTo>
                    <a:pt x="6" y="0"/>
                    <a:pt x="6" y="0"/>
                    <a:pt x="6" y="0"/>
                  </a:cubicBezTo>
                  <a:cubicBezTo>
                    <a:pt x="0" y="1"/>
                    <a:pt x="0" y="1"/>
                    <a:pt x="0" y="1"/>
                  </a:cubicBezTo>
                  <a:cubicBezTo>
                    <a:pt x="0" y="1"/>
                    <a:pt x="0" y="1"/>
                    <a:pt x="0" y="4"/>
                  </a:cubicBezTo>
                  <a:cubicBezTo>
                    <a:pt x="0" y="4"/>
                    <a:pt x="0" y="4"/>
                    <a:pt x="0" y="4"/>
                  </a:cubicBezTo>
                  <a:cubicBezTo>
                    <a:pt x="1" y="6"/>
                    <a:pt x="1" y="6"/>
                    <a:pt x="1" y="6"/>
                  </a:cubicBezTo>
                  <a:cubicBezTo>
                    <a:pt x="7" y="6"/>
                    <a:pt x="7" y="6"/>
                    <a:pt x="7" y="6"/>
                  </a:cubicBezTo>
                  <a:cubicBezTo>
                    <a:pt x="6" y="3"/>
                    <a:pt x="6" y="3"/>
                    <a:pt x="6" y="3"/>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75" name="Freeform 64"/>
            <p:cNvSpPr>
              <a:spLocks/>
            </p:cNvSpPr>
            <p:nvPr/>
          </p:nvSpPr>
          <p:spPr bwMode="gray">
            <a:xfrm>
              <a:off x="7366000" y="4119563"/>
              <a:ext cx="12700" cy="15875"/>
            </a:xfrm>
            <a:custGeom>
              <a:avLst/>
              <a:gdLst>
                <a:gd name="T0" fmla="*/ 6 w 7"/>
                <a:gd name="T1" fmla="*/ 3 h 6"/>
                <a:gd name="T2" fmla="*/ 6 w 7"/>
                <a:gd name="T3" fmla="*/ 0 h 6"/>
                <a:gd name="T4" fmla="*/ 0 w 7"/>
                <a:gd name="T5" fmla="*/ 1 h 6"/>
                <a:gd name="T6" fmla="*/ 0 w 7"/>
                <a:gd name="T7" fmla="*/ 4 h 6"/>
                <a:gd name="T8" fmla="*/ 0 w 7"/>
                <a:gd name="T9" fmla="*/ 4 h 6"/>
                <a:gd name="T10" fmla="*/ 1 w 7"/>
                <a:gd name="T11" fmla="*/ 6 h 6"/>
                <a:gd name="T12" fmla="*/ 7 w 7"/>
                <a:gd name="T13" fmla="*/ 6 h 6"/>
                <a:gd name="T14" fmla="*/ 6 w 7"/>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6" y="3"/>
                  </a:moveTo>
                  <a:cubicBezTo>
                    <a:pt x="6" y="0"/>
                    <a:pt x="6" y="0"/>
                    <a:pt x="6" y="0"/>
                  </a:cubicBezTo>
                  <a:cubicBezTo>
                    <a:pt x="0" y="1"/>
                    <a:pt x="0" y="1"/>
                    <a:pt x="0" y="1"/>
                  </a:cubicBezTo>
                  <a:cubicBezTo>
                    <a:pt x="0" y="1"/>
                    <a:pt x="0" y="1"/>
                    <a:pt x="0" y="4"/>
                  </a:cubicBezTo>
                  <a:cubicBezTo>
                    <a:pt x="0" y="4"/>
                    <a:pt x="0" y="4"/>
                    <a:pt x="0" y="4"/>
                  </a:cubicBezTo>
                  <a:cubicBezTo>
                    <a:pt x="1" y="6"/>
                    <a:pt x="1" y="6"/>
                    <a:pt x="1" y="6"/>
                  </a:cubicBezTo>
                  <a:cubicBezTo>
                    <a:pt x="7" y="6"/>
                    <a:pt x="7" y="6"/>
                    <a:pt x="7" y="6"/>
                  </a:cubicBezTo>
                  <a:cubicBezTo>
                    <a:pt x="6" y="3"/>
                    <a:pt x="6" y="3"/>
                    <a:pt x="6" y="3"/>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76" name="Freeform 65"/>
            <p:cNvSpPr>
              <a:spLocks/>
            </p:cNvSpPr>
            <p:nvPr/>
          </p:nvSpPr>
          <p:spPr bwMode="gray">
            <a:xfrm>
              <a:off x="8088313" y="2778125"/>
              <a:ext cx="303213" cy="188913"/>
            </a:xfrm>
            <a:custGeom>
              <a:avLst/>
              <a:gdLst>
                <a:gd name="T0" fmla="*/ 142 w 154"/>
                <a:gd name="T1" fmla="*/ 0 h 75"/>
                <a:gd name="T2" fmla="*/ 123 w 154"/>
                <a:gd name="T3" fmla="*/ 6 h 75"/>
                <a:gd name="T4" fmla="*/ 98 w 154"/>
                <a:gd name="T5" fmla="*/ 3 h 75"/>
                <a:gd name="T6" fmla="*/ 82 w 154"/>
                <a:gd name="T7" fmla="*/ 5 h 75"/>
                <a:gd name="T8" fmla="*/ 74 w 154"/>
                <a:gd name="T9" fmla="*/ 6 h 75"/>
                <a:gd name="T10" fmla="*/ 69 w 154"/>
                <a:gd name="T11" fmla="*/ 3 h 75"/>
                <a:gd name="T12" fmla="*/ 61 w 154"/>
                <a:gd name="T13" fmla="*/ 4 h 75"/>
                <a:gd name="T14" fmla="*/ 62 w 154"/>
                <a:gd name="T15" fmla="*/ 11 h 75"/>
                <a:gd name="T16" fmla="*/ 54 w 154"/>
                <a:gd name="T17" fmla="*/ 12 h 75"/>
                <a:gd name="T18" fmla="*/ 42 w 154"/>
                <a:gd name="T19" fmla="*/ 11 h 75"/>
                <a:gd name="T20" fmla="*/ 38 w 154"/>
                <a:gd name="T21" fmla="*/ 15 h 75"/>
                <a:gd name="T22" fmla="*/ 26 w 154"/>
                <a:gd name="T23" fmla="*/ 16 h 75"/>
                <a:gd name="T24" fmla="*/ 23 w 154"/>
                <a:gd name="T25" fmla="*/ 21 h 75"/>
                <a:gd name="T26" fmla="*/ 20 w 154"/>
                <a:gd name="T27" fmla="*/ 25 h 75"/>
                <a:gd name="T28" fmla="*/ 12 w 154"/>
                <a:gd name="T29" fmla="*/ 29 h 75"/>
                <a:gd name="T30" fmla="*/ 4 w 154"/>
                <a:gd name="T31" fmla="*/ 30 h 75"/>
                <a:gd name="T32" fmla="*/ 5 w 154"/>
                <a:gd name="T33" fmla="*/ 37 h 75"/>
                <a:gd name="T34" fmla="*/ 9 w 154"/>
                <a:gd name="T35" fmla="*/ 37 h 75"/>
                <a:gd name="T36" fmla="*/ 6 w 154"/>
                <a:gd name="T37" fmla="*/ 41 h 75"/>
                <a:gd name="T38" fmla="*/ 6 w 154"/>
                <a:gd name="T39" fmla="*/ 44 h 75"/>
                <a:gd name="T40" fmla="*/ 19 w 154"/>
                <a:gd name="T41" fmla="*/ 46 h 75"/>
                <a:gd name="T42" fmla="*/ 11 w 154"/>
                <a:gd name="T43" fmla="*/ 51 h 75"/>
                <a:gd name="T44" fmla="*/ 21 w 154"/>
                <a:gd name="T45" fmla="*/ 60 h 75"/>
                <a:gd name="T46" fmla="*/ 36 w 154"/>
                <a:gd name="T47" fmla="*/ 58 h 75"/>
                <a:gd name="T48" fmla="*/ 41 w 154"/>
                <a:gd name="T49" fmla="*/ 61 h 75"/>
                <a:gd name="T50" fmla="*/ 42 w 154"/>
                <a:gd name="T51" fmla="*/ 71 h 75"/>
                <a:gd name="T52" fmla="*/ 54 w 154"/>
                <a:gd name="T53" fmla="*/ 66 h 75"/>
                <a:gd name="T54" fmla="*/ 66 w 154"/>
                <a:gd name="T55" fmla="*/ 64 h 75"/>
                <a:gd name="T56" fmla="*/ 70 w 154"/>
                <a:gd name="T57" fmla="*/ 64 h 75"/>
                <a:gd name="T58" fmla="*/ 78 w 154"/>
                <a:gd name="T59" fmla="*/ 62 h 75"/>
                <a:gd name="T60" fmla="*/ 91 w 154"/>
                <a:gd name="T61" fmla="*/ 68 h 75"/>
                <a:gd name="T62" fmla="*/ 95 w 154"/>
                <a:gd name="T63" fmla="*/ 67 h 75"/>
                <a:gd name="T64" fmla="*/ 108 w 154"/>
                <a:gd name="T65" fmla="*/ 72 h 75"/>
                <a:gd name="T66" fmla="*/ 116 w 154"/>
                <a:gd name="T67" fmla="*/ 75 h 75"/>
                <a:gd name="T68" fmla="*/ 124 w 154"/>
                <a:gd name="T69" fmla="*/ 70 h 75"/>
                <a:gd name="T70" fmla="*/ 132 w 154"/>
                <a:gd name="T71" fmla="*/ 72 h 75"/>
                <a:gd name="T72" fmla="*/ 140 w 154"/>
                <a:gd name="T73" fmla="*/ 68 h 75"/>
                <a:gd name="T74" fmla="*/ 143 w 154"/>
                <a:gd name="T75" fmla="*/ 64 h 75"/>
                <a:gd name="T76" fmla="*/ 142 w 154"/>
                <a:gd name="T77" fmla="*/ 60 h 75"/>
                <a:gd name="T78" fmla="*/ 146 w 154"/>
                <a:gd name="T79" fmla="*/ 56 h 75"/>
                <a:gd name="T80" fmla="*/ 145 w 154"/>
                <a:gd name="T81" fmla="*/ 53 h 75"/>
                <a:gd name="T82" fmla="*/ 136 w 154"/>
                <a:gd name="T83" fmla="*/ 43 h 75"/>
                <a:gd name="T84" fmla="*/ 134 w 154"/>
                <a:gd name="T85" fmla="*/ 29 h 75"/>
                <a:gd name="T86" fmla="*/ 139 w 154"/>
                <a:gd name="T87" fmla="*/ 11 h 75"/>
                <a:gd name="T88" fmla="*/ 143 w 154"/>
                <a:gd name="T89"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4" h="75">
                  <a:moveTo>
                    <a:pt x="146" y="3"/>
                  </a:moveTo>
                  <a:cubicBezTo>
                    <a:pt x="142" y="0"/>
                    <a:pt x="142" y="0"/>
                    <a:pt x="142" y="0"/>
                  </a:cubicBezTo>
                  <a:cubicBezTo>
                    <a:pt x="138" y="4"/>
                    <a:pt x="138" y="4"/>
                    <a:pt x="138" y="4"/>
                  </a:cubicBezTo>
                  <a:cubicBezTo>
                    <a:pt x="134" y="4"/>
                    <a:pt x="127" y="6"/>
                    <a:pt x="123" y="6"/>
                  </a:cubicBezTo>
                  <a:cubicBezTo>
                    <a:pt x="119" y="7"/>
                    <a:pt x="111" y="8"/>
                    <a:pt x="106" y="5"/>
                  </a:cubicBezTo>
                  <a:cubicBezTo>
                    <a:pt x="102" y="6"/>
                    <a:pt x="102" y="6"/>
                    <a:pt x="98" y="3"/>
                  </a:cubicBezTo>
                  <a:cubicBezTo>
                    <a:pt x="98" y="3"/>
                    <a:pt x="94" y="7"/>
                    <a:pt x="94" y="3"/>
                  </a:cubicBezTo>
                  <a:cubicBezTo>
                    <a:pt x="90" y="4"/>
                    <a:pt x="86" y="4"/>
                    <a:pt x="82" y="5"/>
                  </a:cubicBezTo>
                  <a:cubicBezTo>
                    <a:pt x="78" y="6"/>
                    <a:pt x="78" y="6"/>
                    <a:pt x="78" y="6"/>
                  </a:cubicBezTo>
                  <a:cubicBezTo>
                    <a:pt x="78" y="6"/>
                    <a:pt x="78" y="6"/>
                    <a:pt x="74" y="6"/>
                  </a:cubicBezTo>
                  <a:cubicBezTo>
                    <a:pt x="74" y="6"/>
                    <a:pt x="74" y="6"/>
                    <a:pt x="70" y="7"/>
                  </a:cubicBezTo>
                  <a:cubicBezTo>
                    <a:pt x="69" y="3"/>
                    <a:pt x="69" y="3"/>
                    <a:pt x="69" y="3"/>
                  </a:cubicBezTo>
                  <a:cubicBezTo>
                    <a:pt x="65" y="4"/>
                    <a:pt x="70" y="7"/>
                    <a:pt x="70" y="7"/>
                  </a:cubicBezTo>
                  <a:cubicBezTo>
                    <a:pt x="66" y="11"/>
                    <a:pt x="66" y="7"/>
                    <a:pt x="61" y="4"/>
                  </a:cubicBezTo>
                  <a:cubicBezTo>
                    <a:pt x="61" y="4"/>
                    <a:pt x="62" y="8"/>
                    <a:pt x="66" y="11"/>
                  </a:cubicBezTo>
                  <a:cubicBezTo>
                    <a:pt x="62" y="11"/>
                    <a:pt x="62" y="11"/>
                    <a:pt x="62" y="11"/>
                  </a:cubicBezTo>
                  <a:cubicBezTo>
                    <a:pt x="58" y="12"/>
                    <a:pt x="58" y="12"/>
                    <a:pt x="58" y="12"/>
                  </a:cubicBezTo>
                  <a:cubicBezTo>
                    <a:pt x="54" y="12"/>
                    <a:pt x="54" y="12"/>
                    <a:pt x="54" y="12"/>
                  </a:cubicBezTo>
                  <a:cubicBezTo>
                    <a:pt x="50" y="13"/>
                    <a:pt x="46" y="14"/>
                    <a:pt x="46" y="14"/>
                  </a:cubicBezTo>
                  <a:cubicBezTo>
                    <a:pt x="42" y="14"/>
                    <a:pt x="42" y="11"/>
                    <a:pt x="42" y="11"/>
                  </a:cubicBezTo>
                  <a:cubicBezTo>
                    <a:pt x="42" y="14"/>
                    <a:pt x="42" y="14"/>
                    <a:pt x="42" y="14"/>
                  </a:cubicBezTo>
                  <a:cubicBezTo>
                    <a:pt x="43" y="18"/>
                    <a:pt x="38" y="15"/>
                    <a:pt x="38" y="15"/>
                  </a:cubicBezTo>
                  <a:cubicBezTo>
                    <a:pt x="38" y="15"/>
                    <a:pt x="34" y="15"/>
                    <a:pt x="38" y="15"/>
                  </a:cubicBezTo>
                  <a:cubicBezTo>
                    <a:pt x="35" y="19"/>
                    <a:pt x="30" y="16"/>
                    <a:pt x="26" y="16"/>
                  </a:cubicBezTo>
                  <a:cubicBezTo>
                    <a:pt x="27" y="20"/>
                    <a:pt x="27" y="20"/>
                    <a:pt x="27" y="20"/>
                  </a:cubicBezTo>
                  <a:cubicBezTo>
                    <a:pt x="23" y="21"/>
                    <a:pt x="23" y="21"/>
                    <a:pt x="23" y="21"/>
                  </a:cubicBezTo>
                  <a:cubicBezTo>
                    <a:pt x="23" y="21"/>
                    <a:pt x="23" y="21"/>
                    <a:pt x="23" y="21"/>
                  </a:cubicBezTo>
                  <a:cubicBezTo>
                    <a:pt x="23" y="24"/>
                    <a:pt x="15" y="18"/>
                    <a:pt x="20" y="25"/>
                  </a:cubicBezTo>
                  <a:cubicBezTo>
                    <a:pt x="23" y="24"/>
                    <a:pt x="12" y="26"/>
                    <a:pt x="12" y="26"/>
                  </a:cubicBezTo>
                  <a:cubicBezTo>
                    <a:pt x="12" y="26"/>
                    <a:pt x="12" y="26"/>
                    <a:pt x="12" y="29"/>
                  </a:cubicBezTo>
                  <a:cubicBezTo>
                    <a:pt x="8" y="30"/>
                    <a:pt x="8" y="30"/>
                    <a:pt x="8" y="30"/>
                  </a:cubicBezTo>
                  <a:cubicBezTo>
                    <a:pt x="4" y="30"/>
                    <a:pt x="0" y="31"/>
                    <a:pt x="4" y="30"/>
                  </a:cubicBezTo>
                  <a:cubicBezTo>
                    <a:pt x="5" y="34"/>
                    <a:pt x="5" y="34"/>
                    <a:pt x="5" y="34"/>
                  </a:cubicBezTo>
                  <a:cubicBezTo>
                    <a:pt x="5" y="34"/>
                    <a:pt x="1" y="38"/>
                    <a:pt x="5" y="37"/>
                  </a:cubicBezTo>
                  <a:cubicBezTo>
                    <a:pt x="5" y="37"/>
                    <a:pt x="5" y="37"/>
                    <a:pt x="9" y="37"/>
                  </a:cubicBezTo>
                  <a:cubicBezTo>
                    <a:pt x="9" y="37"/>
                    <a:pt x="9" y="37"/>
                    <a:pt x="9" y="37"/>
                  </a:cubicBezTo>
                  <a:cubicBezTo>
                    <a:pt x="9" y="37"/>
                    <a:pt x="9" y="37"/>
                    <a:pt x="9" y="37"/>
                  </a:cubicBezTo>
                  <a:cubicBezTo>
                    <a:pt x="10" y="40"/>
                    <a:pt x="5" y="37"/>
                    <a:pt x="6" y="41"/>
                  </a:cubicBezTo>
                  <a:cubicBezTo>
                    <a:pt x="2" y="41"/>
                    <a:pt x="6" y="44"/>
                    <a:pt x="6" y="44"/>
                  </a:cubicBezTo>
                  <a:cubicBezTo>
                    <a:pt x="6" y="44"/>
                    <a:pt x="6" y="44"/>
                    <a:pt x="6" y="44"/>
                  </a:cubicBezTo>
                  <a:cubicBezTo>
                    <a:pt x="10" y="44"/>
                    <a:pt x="14" y="43"/>
                    <a:pt x="18" y="43"/>
                  </a:cubicBezTo>
                  <a:cubicBezTo>
                    <a:pt x="14" y="43"/>
                    <a:pt x="18" y="43"/>
                    <a:pt x="19" y="46"/>
                  </a:cubicBezTo>
                  <a:cubicBezTo>
                    <a:pt x="19" y="46"/>
                    <a:pt x="6" y="44"/>
                    <a:pt x="11" y="47"/>
                  </a:cubicBezTo>
                  <a:cubicBezTo>
                    <a:pt x="7" y="48"/>
                    <a:pt x="11" y="51"/>
                    <a:pt x="11" y="51"/>
                  </a:cubicBezTo>
                  <a:cubicBezTo>
                    <a:pt x="16" y="54"/>
                    <a:pt x="16" y="54"/>
                    <a:pt x="16" y="54"/>
                  </a:cubicBezTo>
                  <a:cubicBezTo>
                    <a:pt x="16" y="57"/>
                    <a:pt x="17" y="61"/>
                    <a:pt x="21" y="60"/>
                  </a:cubicBezTo>
                  <a:cubicBezTo>
                    <a:pt x="25" y="59"/>
                    <a:pt x="28" y="59"/>
                    <a:pt x="29" y="62"/>
                  </a:cubicBezTo>
                  <a:cubicBezTo>
                    <a:pt x="33" y="62"/>
                    <a:pt x="36" y="58"/>
                    <a:pt x="36" y="58"/>
                  </a:cubicBezTo>
                  <a:cubicBezTo>
                    <a:pt x="40" y="54"/>
                    <a:pt x="44" y="53"/>
                    <a:pt x="44" y="57"/>
                  </a:cubicBezTo>
                  <a:cubicBezTo>
                    <a:pt x="44" y="57"/>
                    <a:pt x="44" y="57"/>
                    <a:pt x="41" y="61"/>
                  </a:cubicBezTo>
                  <a:cubicBezTo>
                    <a:pt x="41" y="61"/>
                    <a:pt x="41" y="64"/>
                    <a:pt x="45" y="64"/>
                  </a:cubicBezTo>
                  <a:cubicBezTo>
                    <a:pt x="46" y="67"/>
                    <a:pt x="42" y="71"/>
                    <a:pt x="42" y="71"/>
                  </a:cubicBezTo>
                  <a:cubicBezTo>
                    <a:pt x="47" y="74"/>
                    <a:pt x="46" y="71"/>
                    <a:pt x="50" y="70"/>
                  </a:cubicBezTo>
                  <a:cubicBezTo>
                    <a:pt x="54" y="69"/>
                    <a:pt x="54" y="66"/>
                    <a:pt x="54" y="66"/>
                  </a:cubicBezTo>
                  <a:cubicBezTo>
                    <a:pt x="58" y="65"/>
                    <a:pt x="58" y="65"/>
                    <a:pt x="58" y="65"/>
                  </a:cubicBezTo>
                  <a:cubicBezTo>
                    <a:pt x="58" y="65"/>
                    <a:pt x="65" y="61"/>
                    <a:pt x="66" y="64"/>
                  </a:cubicBezTo>
                  <a:cubicBezTo>
                    <a:pt x="70" y="64"/>
                    <a:pt x="70" y="64"/>
                    <a:pt x="69" y="60"/>
                  </a:cubicBezTo>
                  <a:cubicBezTo>
                    <a:pt x="69" y="60"/>
                    <a:pt x="69" y="60"/>
                    <a:pt x="70" y="64"/>
                  </a:cubicBezTo>
                  <a:cubicBezTo>
                    <a:pt x="74" y="63"/>
                    <a:pt x="74" y="63"/>
                    <a:pt x="74" y="63"/>
                  </a:cubicBezTo>
                  <a:cubicBezTo>
                    <a:pt x="78" y="62"/>
                    <a:pt x="78" y="62"/>
                    <a:pt x="78" y="62"/>
                  </a:cubicBezTo>
                  <a:cubicBezTo>
                    <a:pt x="82" y="65"/>
                    <a:pt x="82" y="65"/>
                    <a:pt x="82" y="65"/>
                  </a:cubicBezTo>
                  <a:cubicBezTo>
                    <a:pt x="86" y="65"/>
                    <a:pt x="86" y="65"/>
                    <a:pt x="91" y="68"/>
                  </a:cubicBezTo>
                  <a:cubicBezTo>
                    <a:pt x="95" y="67"/>
                    <a:pt x="95" y="67"/>
                    <a:pt x="95" y="67"/>
                  </a:cubicBezTo>
                  <a:cubicBezTo>
                    <a:pt x="99" y="67"/>
                    <a:pt x="95" y="67"/>
                    <a:pt x="95" y="67"/>
                  </a:cubicBezTo>
                  <a:cubicBezTo>
                    <a:pt x="99" y="70"/>
                    <a:pt x="99" y="70"/>
                    <a:pt x="99" y="70"/>
                  </a:cubicBezTo>
                  <a:cubicBezTo>
                    <a:pt x="103" y="69"/>
                    <a:pt x="104" y="73"/>
                    <a:pt x="108" y="72"/>
                  </a:cubicBezTo>
                  <a:cubicBezTo>
                    <a:pt x="108" y="72"/>
                    <a:pt x="112" y="75"/>
                    <a:pt x="116" y="75"/>
                  </a:cubicBezTo>
                  <a:cubicBezTo>
                    <a:pt x="116" y="75"/>
                    <a:pt x="116" y="75"/>
                    <a:pt x="116" y="75"/>
                  </a:cubicBezTo>
                  <a:cubicBezTo>
                    <a:pt x="120" y="71"/>
                    <a:pt x="120" y="74"/>
                    <a:pt x="124" y="74"/>
                  </a:cubicBezTo>
                  <a:cubicBezTo>
                    <a:pt x="124" y="70"/>
                    <a:pt x="124" y="70"/>
                    <a:pt x="124" y="70"/>
                  </a:cubicBezTo>
                  <a:cubicBezTo>
                    <a:pt x="128" y="70"/>
                    <a:pt x="128" y="70"/>
                    <a:pt x="128" y="70"/>
                  </a:cubicBezTo>
                  <a:cubicBezTo>
                    <a:pt x="132" y="72"/>
                    <a:pt x="132" y="72"/>
                    <a:pt x="132" y="72"/>
                  </a:cubicBezTo>
                  <a:cubicBezTo>
                    <a:pt x="136" y="72"/>
                    <a:pt x="136" y="72"/>
                    <a:pt x="136" y="72"/>
                  </a:cubicBezTo>
                  <a:cubicBezTo>
                    <a:pt x="140" y="71"/>
                    <a:pt x="140" y="71"/>
                    <a:pt x="140" y="68"/>
                  </a:cubicBezTo>
                  <a:cubicBezTo>
                    <a:pt x="140" y="68"/>
                    <a:pt x="140" y="68"/>
                    <a:pt x="140" y="68"/>
                  </a:cubicBezTo>
                  <a:cubicBezTo>
                    <a:pt x="143" y="64"/>
                    <a:pt x="140" y="68"/>
                    <a:pt x="143" y="64"/>
                  </a:cubicBezTo>
                  <a:cubicBezTo>
                    <a:pt x="143" y="64"/>
                    <a:pt x="143" y="64"/>
                    <a:pt x="143" y="64"/>
                  </a:cubicBezTo>
                  <a:cubicBezTo>
                    <a:pt x="142" y="60"/>
                    <a:pt x="142" y="60"/>
                    <a:pt x="142" y="60"/>
                  </a:cubicBezTo>
                  <a:cubicBezTo>
                    <a:pt x="142" y="60"/>
                    <a:pt x="154" y="59"/>
                    <a:pt x="150" y="56"/>
                  </a:cubicBezTo>
                  <a:cubicBezTo>
                    <a:pt x="150" y="56"/>
                    <a:pt x="150" y="56"/>
                    <a:pt x="146" y="56"/>
                  </a:cubicBezTo>
                  <a:cubicBezTo>
                    <a:pt x="146" y="56"/>
                    <a:pt x="146" y="56"/>
                    <a:pt x="145" y="53"/>
                  </a:cubicBezTo>
                  <a:cubicBezTo>
                    <a:pt x="145" y="53"/>
                    <a:pt x="145" y="53"/>
                    <a:pt x="145" y="53"/>
                  </a:cubicBezTo>
                  <a:cubicBezTo>
                    <a:pt x="145" y="49"/>
                    <a:pt x="141" y="50"/>
                    <a:pt x="141" y="50"/>
                  </a:cubicBezTo>
                  <a:cubicBezTo>
                    <a:pt x="137" y="47"/>
                    <a:pt x="137" y="47"/>
                    <a:pt x="136" y="43"/>
                  </a:cubicBezTo>
                  <a:cubicBezTo>
                    <a:pt x="139" y="39"/>
                    <a:pt x="136" y="40"/>
                    <a:pt x="135" y="36"/>
                  </a:cubicBezTo>
                  <a:cubicBezTo>
                    <a:pt x="135" y="33"/>
                    <a:pt x="135" y="33"/>
                    <a:pt x="134" y="29"/>
                  </a:cubicBezTo>
                  <a:cubicBezTo>
                    <a:pt x="130" y="27"/>
                    <a:pt x="130" y="27"/>
                    <a:pt x="133" y="22"/>
                  </a:cubicBezTo>
                  <a:cubicBezTo>
                    <a:pt x="136" y="18"/>
                    <a:pt x="140" y="14"/>
                    <a:pt x="139" y="11"/>
                  </a:cubicBezTo>
                  <a:cubicBezTo>
                    <a:pt x="139" y="7"/>
                    <a:pt x="143" y="7"/>
                    <a:pt x="147" y="6"/>
                  </a:cubicBezTo>
                  <a:cubicBezTo>
                    <a:pt x="143" y="7"/>
                    <a:pt x="143" y="7"/>
                    <a:pt x="143" y="7"/>
                  </a:cubicBezTo>
                  <a:cubicBezTo>
                    <a:pt x="142" y="3"/>
                    <a:pt x="151" y="6"/>
                    <a:pt x="146" y="3"/>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77" name="Freeform 66"/>
            <p:cNvSpPr>
              <a:spLocks/>
            </p:cNvSpPr>
            <p:nvPr/>
          </p:nvSpPr>
          <p:spPr bwMode="gray">
            <a:xfrm>
              <a:off x="8088313" y="2778125"/>
              <a:ext cx="303213" cy="188913"/>
            </a:xfrm>
            <a:custGeom>
              <a:avLst/>
              <a:gdLst>
                <a:gd name="T0" fmla="*/ 142 w 154"/>
                <a:gd name="T1" fmla="*/ 0 h 75"/>
                <a:gd name="T2" fmla="*/ 123 w 154"/>
                <a:gd name="T3" fmla="*/ 6 h 75"/>
                <a:gd name="T4" fmla="*/ 98 w 154"/>
                <a:gd name="T5" fmla="*/ 3 h 75"/>
                <a:gd name="T6" fmla="*/ 82 w 154"/>
                <a:gd name="T7" fmla="*/ 5 h 75"/>
                <a:gd name="T8" fmla="*/ 74 w 154"/>
                <a:gd name="T9" fmla="*/ 6 h 75"/>
                <a:gd name="T10" fmla="*/ 69 w 154"/>
                <a:gd name="T11" fmla="*/ 3 h 75"/>
                <a:gd name="T12" fmla="*/ 61 w 154"/>
                <a:gd name="T13" fmla="*/ 4 h 75"/>
                <a:gd name="T14" fmla="*/ 62 w 154"/>
                <a:gd name="T15" fmla="*/ 11 h 75"/>
                <a:gd name="T16" fmla="*/ 54 w 154"/>
                <a:gd name="T17" fmla="*/ 12 h 75"/>
                <a:gd name="T18" fmla="*/ 42 w 154"/>
                <a:gd name="T19" fmla="*/ 11 h 75"/>
                <a:gd name="T20" fmla="*/ 38 w 154"/>
                <a:gd name="T21" fmla="*/ 15 h 75"/>
                <a:gd name="T22" fmla="*/ 26 w 154"/>
                <a:gd name="T23" fmla="*/ 16 h 75"/>
                <a:gd name="T24" fmla="*/ 23 w 154"/>
                <a:gd name="T25" fmla="*/ 21 h 75"/>
                <a:gd name="T26" fmla="*/ 20 w 154"/>
                <a:gd name="T27" fmla="*/ 25 h 75"/>
                <a:gd name="T28" fmla="*/ 12 w 154"/>
                <a:gd name="T29" fmla="*/ 29 h 75"/>
                <a:gd name="T30" fmla="*/ 4 w 154"/>
                <a:gd name="T31" fmla="*/ 30 h 75"/>
                <a:gd name="T32" fmla="*/ 5 w 154"/>
                <a:gd name="T33" fmla="*/ 37 h 75"/>
                <a:gd name="T34" fmla="*/ 9 w 154"/>
                <a:gd name="T35" fmla="*/ 37 h 75"/>
                <a:gd name="T36" fmla="*/ 6 w 154"/>
                <a:gd name="T37" fmla="*/ 41 h 75"/>
                <a:gd name="T38" fmla="*/ 6 w 154"/>
                <a:gd name="T39" fmla="*/ 44 h 75"/>
                <a:gd name="T40" fmla="*/ 19 w 154"/>
                <a:gd name="T41" fmla="*/ 46 h 75"/>
                <a:gd name="T42" fmla="*/ 11 w 154"/>
                <a:gd name="T43" fmla="*/ 51 h 75"/>
                <a:gd name="T44" fmla="*/ 21 w 154"/>
                <a:gd name="T45" fmla="*/ 60 h 75"/>
                <a:gd name="T46" fmla="*/ 36 w 154"/>
                <a:gd name="T47" fmla="*/ 58 h 75"/>
                <a:gd name="T48" fmla="*/ 41 w 154"/>
                <a:gd name="T49" fmla="*/ 61 h 75"/>
                <a:gd name="T50" fmla="*/ 42 w 154"/>
                <a:gd name="T51" fmla="*/ 71 h 75"/>
                <a:gd name="T52" fmla="*/ 54 w 154"/>
                <a:gd name="T53" fmla="*/ 66 h 75"/>
                <a:gd name="T54" fmla="*/ 66 w 154"/>
                <a:gd name="T55" fmla="*/ 64 h 75"/>
                <a:gd name="T56" fmla="*/ 70 w 154"/>
                <a:gd name="T57" fmla="*/ 64 h 75"/>
                <a:gd name="T58" fmla="*/ 78 w 154"/>
                <a:gd name="T59" fmla="*/ 62 h 75"/>
                <a:gd name="T60" fmla="*/ 91 w 154"/>
                <a:gd name="T61" fmla="*/ 68 h 75"/>
                <a:gd name="T62" fmla="*/ 95 w 154"/>
                <a:gd name="T63" fmla="*/ 67 h 75"/>
                <a:gd name="T64" fmla="*/ 108 w 154"/>
                <a:gd name="T65" fmla="*/ 72 h 75"/>
                <a:gd name="T66" fmla="*/ 116 w 154"/>
                <a:gd name="T67" fmla="*/ 75 h 75"/>
                <a:gd name="T68" fmla="*/ 124 w 154"/>
                <a:gd name="T69" fmla="*/ 70 h 75"/>
                <a:gd name="T70" fmla="*/ 132 w 154"/>
                <a:gd name="T71" fmla="*/ 72 h 75"/>
                <a:gd name="T72" fmla="*/ 140 w 154"/>
                <a:gd name="T73" fmla="*/ 68 h 75"/>
                <a:gd name="T74" fmla="*/ 143 w 154"/>
                <a:gd name="T75" fmla="*/ 64 h 75"/>
                <a:gd name="T76" fmla="*/ 142 w 154"/>
                <a:gd name="T77" fmla="*/ 60 h 75"/>
                <a:gd name="T78" fmla="*/ 146 w 154"/>
                <a:gd name="T79" fmla="*/ 56 h 75"/>
                <a:gd name="T80" fmla="*/ 145 w 154"/>
                <a:gd name="T81" fmla="*/ 53 h 75"/>
                <a:gd name="T82" fmla="*/ 136 w 154"/>
                <a:gd name="T83" fmla="*/ 43 h 75"/>
                <a:gd name="T84" fmla="*/ 134 w 154"/>
                <a:gd name="T85" fmla="*/ 29 h 75"/>
                <a:gd name="T86" fmla="*/ 139 w 154"/>
                <a:gd name="T87" fmla="*/ 11 h 75"/>
                <a:gd name="T88" fmla="*/ 143 w 154"/>
                <a:gd name="T89"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4" h="75">
                  <a:moveTo>
                    <a:pt x="146" y="3"/>
                  </a:moveTo>
                  <a:cubicBezTo>
                    <a:pt x="142" y="0"/>
                    <a:pt x="142" y="0"/>
                    <a:pt x="142" y="0"/>
                  </a:cubicBezTo>
                  <a:cubicBezTo>
                    <a:pt x="138" y="4"/>
                    <a:pt x="138" y="4"/>
                    <a:pt x="138" y="4"/>
                  </a:cubicBezTo>
                  <a:cubicBezTo>
                    <a:pt x="134" y="4"/>
                    <a:pt x="127" y="6"/>
                    <a:pt x="123" y="6"/>
                  </a:cubicBezTo>
                  <a:cubicBezTo>
                    <a:pt x="119" y="7"/>
                    <a:pt x="111" y="8"/>
                    <a:pt x="106" y="5"/>
                  </a:cubicBezTo>
                  <a:cubicBezTo>
                    <a:pt x="102" y="6"/>
                    <a:pt x="102" y="6"/>
                    <a:pt x="98" y="3"/>
                  </a:cubicBezTo>
                  <a:cubicBezTo>
                    <a:pt x="98" y="3"/>
                    <a:pt x="94" y="7"/>
                    <a:pt x="94" y="3"/>
                  </a:cubicBezTo>
                  <a:cubicBezTo>
                    <a:pt x="90" y="4"/>
                    <a:pt x="86" y="4"/>
                    <a:pt x="82" y="5"/>
                  </a:cubicBezTo>
                  <a:cubicBezTo>
                    <a:pt x="78" y="6"/>
                    <a:pt x="78" y="6"/>
                    <a:pt x="78" y="6"/>
                  </a:cubicBezTo>
                  <a:cubicBezTo>
                    <a:pt x="78" y="6"/>
                    <a:pt x="78" y="6"/>
                    <a:pt x="74" y="6"/>
                  </a:cubicBezTo>
                  <a:cubicBezTo>
                    <a:pt x="74" y="6"/>
                    <a:pt x="74" y="6"/>
                    <a:pt x="70" y="7"/>
                  </a:cubicBezTo>
                  <a:cubicBezTo>
                    <a:pt x="69" y="3"/>
                    <a:pt x="69" y="3"/>
                    <a:pt x="69" y="3"/>
                  </a:cubicBezTo>
                  <a:cubicBezTo>
                    <a:pt x="65" y="4"/>
                    <a:pt x="70" y="7"/>
                    <a:pt x="70" y="7"/>
                  </a:cubicBezTo>
                  <a:cubicBezTo>
                    <a:pt x="66" y="11"/>
                    <a:pt x="66" y="7"/>
                    <a:pt x="61" y="4"/>
                  </a:cubicBezTo>
                  <a:cubicBezTo>
                    <a:pt x="61" y="4"/>
                    <a:pt x="62" y="8"/>
                    <a:pt x="66" y="11"/>
                  </a:cubicBezTo>
                  <a:cubicBezTo>
                    <a:pt x="62" y="11"/>
                    <a:pt x="62" y="11"/>
                    <a:pt x="62" y="11"/>
                  </a:cubicBezTo>
                  <a:cubicBezTo>
                    <a:pt x="58" y="12"/>
                    <a:pt x="58" y="12"/>
                    <a:pt x="58" y="12"/>
                  </a:cubicBezTo>
                  <a:cubicBezTo>
                    <a:pt x="54" y="12"/>
                    <a:pt x="54" y="12"/>
                    <a:pt x="54" y="12"/>
                  </a:cubicBezTo>
                  <a:cubicBezTo>
                    <a:pt x="50" y="13"/>
                    <a:pt x="46" y="14"/>
                    <a:pt x="46" y="14"/>
                  </a:cubicBezTo>
                  <a:cubicBezTo>
                    <a:pt x="42" y="14"/>
                    <a:pt x="42" y="11"/>
                    <a:pt x="42" y="11"/>
                  </a:cubicBezTo>
                  <a:cubicBezTo>
                    <a:pt x="42" y="14"/>
                    <a:pt x="42" y="14"/>
                    <a:pt x="42" y="14"/>
                  </a:cubicBezTo>
                  <a:cubicBezTo>
                    <a:pt x="43" y="18"/>
                    <a:pt x="38" y="15"/>
                    <a:pt x="38" y="15"/>
                  </a:cubicBezTo>
                  <a:cubicBezTo>
                    <a:pt x="38" y="15"/>
                    <a:pt x="34" y="15"/>
                    <a:pt x="38" y="15"/>
                  </a:cubicBezTo>
                  <a:cubicBezTo>
                    <a:pt x="35" y="19"/>
                    <a:pt x="30" y="16"/>
                    <a:pt x="26" y="16"/>
                  </a:cubicBezTo>
                  <a:cubicBezTo>
                    <a:pt x="27" y="20"/>
                    <a:pt x="27" y="20"/>
                    <a:pt x="27" y="20"/>
                  </a:cubicBezTo>
                  <a:cubicBezTo>
                    <a:pt x="23" y="21"/>
                    <a:pt x="23" y="21"/>
                    <a:pt x="23" y="21"/>
                  </a:cubicBezTo>
                  <a:cubicBezTo>
                    <a:pt x="23" y="21"/>
                    <a:pt x="23" y="21"/>
                    <a:pt x="23" y="21"/>
                  </a:cubicBezTo>
                  <a:cubicBezTo>
                    <a:pt x="23" y="24"/>
                    <a:pt x="15" y="18"/>
                    <a:pt x="20" y="25"/>
                  </a:cubicBezTo>
                  <a:cubicBezTo>
                    <a:pt x="23" y="24"/>
                    <a:pt x="12" y="26"/>
                    <a:pt x="12" y="26"/>
                  </a:cubicBezTo>
                  <a:cubicBezTo>
                    <a:pt x="12" y="26"/>
                    <a:pt x="12" y="26"/>
                    <a:pt x="12" y="29"/>
                  </a:cubicBezTo>
                  <a:cubicBezTo>
                    <a:pt x="8" y="30"/>
                    <a:pt x="8" y="30"/>
                    <a:pt x="8" y="30"/>
                  </a:cubicBezTo>
                  <a:cubicBezTo>
                    <a:pt x="4" y="30"/>
                    <a:pt x="0" y="31"/>
                    <a:pt x="4" y="30"/>
                  </a:cubicBezTo>
                  <a:cubicBezTo>
                    <a:pt x="5" y="34"/>
                    <a:pt x="5" y="34"/>
                    <a:pt x="5" y="34"/>
                  </a:cubicBezTo>
                  <a:cubicBezTo>
                    <a:pt x="5" y="34"/>
                    <a:pt x="1" y="38"/>
                    <a:pt x="5" y="37"/>
                  </a:cubicBezTo>
                  <a:cubicBezTo>
                    <a:pt x="5" y="37"/>
                    <a:pt x="5" y="37"/>
                    <a:pt x="9" y="37"/>
                  </a:cubicBezTo>
                  <a:cubicBezTo>
                    <a:pt x="9" y="37"/>
                    <a:pt x="9" y="37"/>
                    <a:pt x="9" y="37"/>
                  </a:cubicBezTo>
                  <a:cubicBezTo>
                    <a:pt x="9" y="37"/>
                    <a:pt x="9" y="37"/>
                    <a:pt x="9" y="37"/>
                  </a:cubicBezTo>
                  <a:cubicBezTo>
                    <a:pt x="10" y="40"/>
                    <a:pt x="5" y="37"/>
                    <a:pt x="6" y="41"/>
                  </a:cubicBezTo>
                  <a:cubicBezTo>
                    <a:pt x="2" y="41"/>
                    <a:pt x="6" y="44"/>
                    <a:pt x="6" y="44"/>
                  </a:cubicBezTo>
                  <a:cubicBezTo>
                    <a:pt x="6" y="44"/>
                    <a:pt x="6" y="44"/>
                    <a:pt x="6" y="44"/>
                  </a:cubicBezTo>
                  <a:cubicBezTo>
                    <a:pt x="10" y="44"/>
                    <a:pt x="14" y="43"/>
                    <a:pt x="18" y="43"/>
                  </a:cubicBezTo>
                  <a:cubicBezTo>
                    <a:pt x="14" y="43"/>
                    <a:pt x="18" y="43"/>
                    <a:pt x="19" y="46"/>
                  </a:cubicBezTo>
                  <a:cubicBezTo>
                    <a:pt x="19" y="46"/>
                    <a:pt x="6" y="44"/>
                    <a:pt x="11" y="47"/>
                  </a:cubicBezTo>
                  <a:cubicBezTo>
                    <a:pt x="7" y="48"/>
                    <a:pt x="11" y="51"/>
                    <a:pt x="11" y="51"/>
                  </a:cubicBezTo>
                  <a:cubicBezTo>
                    <a:pt x="16" y="54"/>
                    <a:pt x="16" y="54"/>
                    <a:pt x="16" y="54"/>
                  </a:cubicBezTo>
                  <a:cubicBezTo>
                    <a:pt x="16" y="57"/>
                    <a:pt x="17" y="61"/>
                    <a:pt x="21" y="60"/>
                  </a:cubicBezTo>
                  <a:cubicBezTo>
                    <a:pt x="25" y="59"/>
                    <a:pt x="28" y="59"/>
                    <a:pt x="29" y="62"/>
                  </a:cubicBezTo>
                  <a:cubicBezTo>
                    <a:pt x="33" y="62"/>
                    <a:pt x="36" y="58"/>
                    <a:pt x="36" y="58"/>
                  </a:cubicBezTo>
                  <a:cubicBezTo>
                    <a:pt x="40" y="54"/>
                    <a:pt x="44" y="53"/>
                    <a:pt x="44" y="57"/>
                  </a:cubicBezTo>
                  <a:cubicBezTo>
                    <a:pt x="44" y="57"/>
                    <a:pt x="44" y="57"/>
                    <a:pt x="41" y="61"/>
                  </a:cubicBezTo>
                  <a:cubicBezTo>
                    <a:pt x="41" y="61"/>
                    <a:pt x="41" y="64"/>
                    <a:pt x="45" y="64"/>
                  </a:cubicBezTo>
                  <a:cubicBezTo>
                    <a:pt x="46" y="67"/>
                    <a:pt x="42" y="71"/>
                    <a:pt x="42" y="71"/>
                  </a:cubicBezTo>
                  <a:cubicBezTo>
                    <a:pt x="47" y="74"/>
                    <a:pt x="46" y="71"/>
                    <a:pt x="50" y="70"/>
                  </a:cubicBezTo>
                  <a:cubicBezTo>
                    <a:pt x="54" y="69"/>
                    <a:pt x="54" y="66"/>
                    <a:pt x="54" y="66"/>
                  </a:cubicBezTo>
                  <a:cubicBezTo>
                    <a:pt x="58" y="65"/>
                    <a:pt x="58" y="65"/>
                    <a:pt x="58" y="65"/>
                  </a:cubicBezTo>
                  <a:cubicBezTo>
                    <a:pt x="58" y="65"/>
                    <a:pt x="65" y="61"/>
                    <a:pt x="66" y="64"/>
                  </a:cubicBezTo>
                  <a:cubicBezTo>
                    <a:pt x="70" y="64"/>
                    <a:pt x="70" y="64"/>
                    <a:pt x="69" y="60"/>
                  </a:cubicBezTo>
                  <a:cubicBezTo>
                    <a:pt x="69" y="60"/>
                    <a:pt x="69" y="60"/>
                    <a:pt x="70" y="64"/>
                  </a:cubicBezTo>
                  <a:cubicBezTo>
                    <a:pt x="74" y="63"/>
                    <a:pt x="74" y="63"/>
                    <a:pt x="74" y="63"/>
                  </a:cubicBezTo>
                  <a:cubicBezTo>
                    <a:pt x="78" y="62"/>
                    <a:pt x="78" y="62"/>
                    <a:pt x="78" y="62"/>
                  </a:cubicBezTo>
                  <a:cubicBezTo>
                    <a:pt x="82" y="65"/>
                    <a:pt x="82" y="65"/>
                    <a:pt x="82" y="65"/>
                  </a:cubicBezTo>
                  <a:cubicBezTo>
                    <a:pt x="86" y="65"/>
                    <a:pt x="86" y="65"/>
                    <a:pt x="91" y="68"/>
                  </a:cubicBezTo>
                  <a:cubicBezTo>
                    <a:pt x="95" y="67"/>
                    <a:pt x="95" y="67"/>
                    <a:pt x="95" y="67"/>
                  </a:cubicBezTo>
                  <a:cubicBezTo>
                    <a:pt x="99" y="67"/>
                    <a:pt x="95" y="67"/>
                    <a:pt x="95" y="67"/>
                  </a:cubicBezTo>
                  <a:cubicBezTo>
                    <a:pt x="99" y="70"/>
                    <a:pt x="99" y="70"/>
                    <a:pt x="99" y="70"/>
                  </a:cubicBezTo>
                  <a:cubicBezTo>
                    <a:pt x="103" y="69"/>
                    <a:pt x="104" y="73"/>
                    <a:pt x="108" y="72"/>
                  </a:cubicBezTo>
                  <a:cubicBezTo>
                    <a:pt x="108" y="72"/>
                    <a:pt x="112" y="75"/>
                    <a:pt x="116" y="75"/>
                  </a:cubicBezTo>
                  <a:cubicBezTo>
                    <a:pt x="116" y="75"/>
                    <a:pt x="116" y="75"/>
                    <a:pt x="116" y="75"/>
                  </a:cubicBezTo>
                  <a:cubicBezTo>
                    <a:pt x="120" y="71"/>
                    <a:pt x="120" y="74"/>
                    <a:pt x="124" y="74"/>
                  </a:cubicBezTo>
                  <a:cubicBezTo>
                    <a:pt x="124" y="70"/>
                    <a:pt x="124" y="70"/>
                    <a:pt x="124" y="70"/>
                  </a:cubicBezTo>
                  <a:cubicBezTo>
                    <a:pt x="128" y="70"/>
                    <a:pt x="128" y="70"/>
                    <a:pt x="128" y="70"/>
                  </a:cubicBezTo>
                  <a:cubicBezTo>
                    <a:pt x="132" y="72"/>
                    <a:pt x="132" y="72"/>
                    <a:pt x="132" y="72"/>
                  </a:cubicBezTo>
                  <a:cubicBezTo>
                    <a:pt x="136" y="72"/>
                    <a:pt x="136" y="72"/>
                    <a:pt x="136" y="72"/>
                  </a:cubicBezTo>
                  <a:cubicBezTo>
                    <a:pt x="140" y="71"/>
                    <a:pt x="140" y="71"/>
                    <a:pt x="140" y="68"/>
                  </a:cubicBezTo>
                  <a:cubicBezTo>
                    <a:pt x="140" y="68"/>
                    <a:pt x="140" y="68"/>
                    <a:pt x="140" y="68"/>
                  </a:cubicBezTo>
                  <a:cubicBezTo>
                    <a:pt x="143" y="64"/>
                    <a:pt x="140" y="68"/>
                    <a:pt x="143" y="64"/>
                  </a:cubicBezTo>
                  <a:cubicBezTo>
                    <a:pt x="143" y="64"/>
                    <a:pt x="143" y="64"/>
                    <a:pt x="143" y="64"/>
                  </a:cubicBezTo>
                  <a:cubicBezTo>
                    <a:pt x="142" y="60"/>
                    <a:pt x="142" y="60"/>
                    <a:pt x="142" y="60"/>
                  </a:cubicBezTo>
                  <a:cubicBezTo>
                    <a:pt x="142" y="60"/>
                    <a:pt x="154" y="59"/>
                    <a:pt x="150" y="56"/>
                  </a:cubicBezTo>
                  <a:cubicBezTo>
                    <a:pt x="150" y="56"/>
                    <a:pt x="150" y="56"/>
                    <a:pt x="146" y="56"/>
                  </a:cubicBezTo>
                  <a:cubicBezTo>
                    <a:pt x="146" y="56"/>
                    <a:pt x="146" y="56"/>
                    <a:pt x="145" y="53"/>
                  </a:cubicBezTo>
                  <a:cubicBezTo>
                    <a:pt x="145" y="53"/>
                    <a:pt x="145" y="53"/>
                    <a:pt x="145" y="53"/>
                  </a:cubicBezTo>
                  <a:cubicBezTo>
                    <a:pt x="145" y="49"/>
                    <a:pt x="141" y="50"/>
                    <a:pt x="141" y="50"/>
                  </a:cubicBezTo>
                  <a:cubicBezTo>
                    <a:pt x="137" y="47"/>
                    <a:pt x="137" y="47"/>
                    <a:pt x="136" y="43"/>
                  </a:cubicBezTo>
                  <a:cubicBezTo>
                    <a:pt x="139" y="39"/>
                    <a:pt x="136" y="40"/>
                    <a:pt x="135" y="36"/>
                  </a:cubicBezTo>
                  <a:cubicBezTo>
                    <a:pt x="135" y="33"/>
                    <a:pt x="135" y="33"/>
                    <a:pt x="134" y="29"/>
                  </a:cubicBezTo>
                  <a:cubicBezTo>
                    <a:pt x="130" y="27"/>
                    <a:pt x="130" y="27"/>
                    <a:pt x="133" y="22"/>
                  </a:cubicBezTo>
                  <a:cubicBezTo>
                    <a:pt x="136" y="18"/>
                    <a:pt x="140" y="14"/>
                    <a:pt x="139" y="11"/>
                  </a:cubicBezTo>
                  <a:cubicBezTo>
                    <a:pt x="139" y="7"/>
                    <a:pt x="143" y="7"/>
                    <a:pt x="147" y="6"/>
                  </a:cubicBezTo>
                  <a:cubicBezTo>
                    <a:pt x="143" y="7"/>
                    <a:pt x="143" y="7"/>
                    <a:pt x="143" y="7"/>
                  </a:cubicBezTo>
                  <a:cubicBezTo>
                    <a:pt x="142" y="3"/>
                    <a:pt x="151" y="6"/>
                    <a:pt x="146" y="3"/>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78" name="Freeform 67"/>
            <p:cNvSpPr>
              <a:spLocks/>
            </p:cNvSpPr>
            <p:nvPr/>
          </p:nvSpPr>
          <p:spPr bwMode="gray">
            <a:xfrm>
              <a:off x="7997825" y="3078163"/>
              <a:ext cx="382588" cy="244475"/>
            </a:xfrm>
            <a:custGeom>
              <a:avLst/>
              <a:gdLst>
                <a:gd name="T0" fmla="*/ 182 w 194"/>
                <a:gd name="T1" fmla="*/ 34 h 97"/>
                <a:gd name="T2" fmla="*/ 180 w 194"/>
                <a:gd name="T3" fmla="*/ 20 h 97"/>
                <a:gd name="T4" fmla="*/ 167 w 194"/>
                <a:gd name="T5" fmla="*/ 14 h 97"/>
                <a:gd name="T6" fmla="*/ 150 w 194"/>
                <a:gd name="T7" fmla="*/ 10 h 97"/>
                <a:gd name="T8" fmla="*/ 138 w 194"/>
                <a:gd name="T9" fmla="*/ 8 h 97"/>
                <a:gd name="T10" fmla="*/ 120 w 194"/>
                <a:gd name="T11" fmla="*/ 0 h 97"/>
                <a:gd name="T12" fmla="*/ 109 w 194"/>
                <a:gd name="T13" fmla="*/ 8 h 97"/>
                <a:gd name="T14" fmla="*/ 93 w 194"/>
                <a:gd name="T15" fmla="*/ 7 h 97"/>
                <a:gd name="T16" fmla="*/ 81 w 194"/>
                <a:gd name="T17" fmla="*/ 9 h 97"/>
                <a:gd name="T18" fmla="*/ 69 w 194"/>
                <a:gd name="T19" fmla="*/ 10 h 97"/>
                <a:gd name="T20" fmla="*/ 57 w 194"/>
                <a:gd name="T21" fmla="*/ 9 h 97"/>
                <a:gd name="T22" fmla="*/ 41 w 194"/>
                <a:gd name="T23" fmla="*/ 11 h 97"/>
                <a:gd name="T24" fmla="*/ 22 w 194"/>
                <a:gd name="T25" fmla="*/ 17 h 97"/>
                <a:gd name="T26" fmla="*/ 7 w 194"/>
                <a:gd name="T27" fmla="*/ 27 h 97"/>
                <a:gd name="T28" fmla="*/ 1 w 194"/>
                <a:gd name="T29" fmla="*/ 38 h 97"/>
                <a:gd name="T30" fmla="*/ 11 w 194"/>
                <a:gd name="T31" fmla="*/ 55 h 97"/>
                <a:gd name="T32" fmla="*/ 16 w 194"/>
                <a:gd name="T33" fmla="*/ 58 h 97"/>
                <a:gd name="T34" fmla="*/ 28 w 194"/>
                <a:gd name="T35" fmla="*/ 60 h 97"/>
                <a:gd name="T36" fmla="*/ 40 w 194"/>
                <a:gd name="T37" fmla="*/ 61 h 97"/>
                <a:gd name="T38" fmla="*/ 48 w 194"/>
                <a:gd name="T39" fmla="*/ 60 h 97"/>
                <a:gd name="T40" fmla="*/ 61 w 194"/>
                <a:gd name="T41" fmla="*/ 62 h 97"/>
                <a:gd name="T42" fmla="*/ 70 w 194"/>
                <a:gd name="T43" fmla="*/ 68 h 97"/>
                <a:gd name="T44" fmla="*/ 72 w 194"/>
                <a:gd name="T45" fmla="*/ 86 h 97"/>
                <a:gd name="T46" fmla="*/ 80 w 194"/>
                <a:gd name="T47" fmla="*/ 85 h 97"/>
                <a:gd name="T48" fmla="*/ 97 w 194"/>
                <a:gd name="T49" fmla="*/ 93 h 97"/>
                <a:gd name="T50" fmla="*/ 110 w 194"/>
                <a:gd name="T51" fmla="*/ 95 h 97"/>
                <a:gd name="T52" fmla="*/ 122 w 194"/>
                <a:gd name="T53" fmla="*/ 93 h 97"/>
                <a:gd name="T54" fmla="*/ 141 w 194"/>
                <a:gd name="T55" fmla="*/ 90 h 97"/>
                <a:gd name="T56" fmla="*/ 148 w 194"/>
                <a:gd name="T57" fmla="*/ 82 h 97"/>
                <a:gd name="T58" fmla="*/ 159 w 194"/>
                <a:gd name="T59" fmla="*/ 73 h 97"/>
                <a:gd name="T60" fmla="*/ 160 w 194"/>
                <a:gd name="T61" fmla="*/ 77 h 97"/>
                <a:gd name="T62" fmla="*/ 160 w 194"/>
                <a:gd name="T63" fmla="*/ 77 h 97"/>
                <a:gd name="T64" fmla="*/ 163 w 194"/>
                <a:gd name="T65" fmla="*/ 73 h 97"/>
                <a:gd name="T66" fmla="*/ 163 w 194"/>
                <a:gd name="T67" fmla="*/ 69 h 97"/>
                <a:gd name="T68" fmla="*/ 161 w 194"/>
                <a:gd name="T69" fmla="*/ 59 h 97"/>
                <a:gd name="T70" fmla="*/ 164 w 194"/>
                <a:gd name="T71" fmla="*/ 51 h 97"/>
                <a:gd name="T72" fmla="*/ 175 w 194"/>
                <a:gd name="T73" fmla="*/ 46 h 97"/>
                <a:gd name="T74" fmla="*/ 182 w 194"/>
                <a:gd name="T75" fmla="*/ 37 h 97"/>
                <a:gd name="T76" fmla="*/ 190 w 194"/>
                <a:gd name="T77"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4" h="97">
                  <a:moveTo>
                    <a:pt x="190" y="33"/>
                  </a:moveTo>
                  <a:cubicBezTo>
                    <a:pt x="186" y="33"/>
                    <a:pt x="186" y="33"/>
                    <a:pt x="182" y="34"/>
                  </a:cubicBezTo>
                  <a:cubicBezTo>
                    <a:pt x="178" y="34"/>
                    <a:pt x="181" y="27"/>
                    <a:pt x="181" y="27"/>
                  </a:cubicBezTo>
                  <a:cubicBezTo>
                    <a:pt x="180" y="23"/>
                    <a:pt x="184" y="19"/>
                    <a:pt x="180" y="20"/>
                  </a:cubicBezTo>
                  <a:cubicBezTo>
                    <a:pt x="176" y="20"/>
                    <a:pt x="172" y="21"/>
                    <a:pt x="171" y="17"/>
                  </a:cubicBezTo>
                  <a:cubicBezTo>
                    <a:pt x="167" y="18"/>
                    <a:pt x="167" y="14"/>
                    <a:pt x="167" y="14"/>
                  </a:cubicBezTo>
                  <a:cubicBezTo>
                    <a:pt x="163" y="15"/>
                    <a:pt x="158" y="12"/>
                    <a:pt x="158" y="12"/>
                  </a:cubicBezTo>
                  <a:cubicBezTo>
                    <a:pt x="154" y="9"/>
                    <a:pt x="154" y="9"/>
                    <a:pt x="150" y="10"/>
                  </a:cubicBezTo>
                  <a:cubicBezTo>
                    <a:pt x="150" y="10"/>
                    <a:pt x="150" y="6"/>
                    <a:pt x="146" y="7"/>
                  </a:cubicBezTo>
                  <a:cubicBezTo>
                    <a:pt x="146" y="7"/>
                    <a:pt x="142" y="7"/>
                    <a:pt x="138" y="8"/>
                  </a:cubicBezTo>
                  <a:cubicBezTo>
                    <a:pt x="134" y="8"/>
                    <a:pt x="130" y="9"/>
                    <a:pt x="125" y="6"/>
                  </a:cubicBezTo>
                  <a:cubicBezTo>
                    <a:pt x="120" y="0"/>
                    <a:pt x="120" y="0"/>
                    <a:pt x="120" y="0"/>
                  </a:cubicBezTo>
                  <a:cubicBezTo>
                    <a:pt x="117" y="4"/>
                    <a:pt x="113" y="4"/>
                    <a:pt x="113" y="4"/>
                  </a:cubicBezTo>
                  <a:cubicBezTo>
                    <a:pt x="109" y="8"/>
                    <a:pt x="109" y="8"/>
                    <a:pt x="109" y="8"/>
                  </a:cubicBezTo>
                  <a:cubicBezTo>
                    <a:pt x="105" y="9"/>
                    <a:pt x="105" y="5"/>
                    <a:pt x="102" y="9"/>
                  </a:cubicBezTo>
                  <a:cubicBezTo>
                    <a:pt x="98" y="10"/>
                    <a:pt x="98" y="10"/>
                    <a:pt x="93" y="7"/>
                  </a:cubicBezTo>
                  <a:cubicBezTo>
                    <a:pt x="89" y="8"/>
                    <a:pt x="85" y="8"/>
                    <a:pt x="85" y="8"/>
                  </a:cubicBezTo>
                  <a:cubicBezTo>
                    <a:pt x="81" y="9"/>
                    <a:pt x="81" y="9"/>
                    <a:pt x="81" y="9"/>
                  </a:cubicBezTo>
                  <a:cubicBezTo>
                    <a:pt x="77" y="9"/>
                    <a:pt x="77" y="9"/>
                    <a:pt x="77" y="9"/>
                  </a:cubicBezTo>
                  <a:cubicBezTo>
                    <a:pt x="73" y="10"/>
                    <a:pt x="73" y="10"/>
                    <a:pt x="69" y="10"/>
                  </a:cubicBezTo>
                  <a:cubicBezTo>
                    <a:pt x="65" y="11"/>
                    <a:pt x="65" y="11"/>
                    <a:pt x="61" y="12"/>
                  </a:cubicBezTo>
                  <a:cubicBezTo>
                    <a:pt x="61" y="12"/>
                    <a:pt x="61" y="8"/>
                    <a:pt x="57" y="9"/>
                  </a:cubicBezTo>
                  <a:cubicBezTo>
                    <a:pt x="53" y="9"/>
                    <a:pt x="54" y="13"/>
                    <a:pt x="50" y="13"/>
                  </a:cubicBezTo>
                  <a:cubicBezTo>
                    <a:pt x="50" y="13"/>
                    <a:pt x="46" y="14"/>
                    <a:pt x="41" y="11"/>
                  </a:cubicBezTo>
                  <a:cubicBezTo>
                    <a:pt x="37" y="12"/>
                    <a:pt x="33" y="12"/>
                    <a:pt x="29" y="13"/>
                  </a:cubicBezTo>
                  <a:cubicBezTo>
                    <a:pt x="26" y="17"/>
                    <a:pt x="26" y="17"/>
                    <a:pt x="22" y="17"/>
                  </a:cubicBezTo>
                  <a:cubicBezTo>
                    <a:pt x="18" y="18"/>
                    <a:pt x="14" y="22"/>
                    <a:pt x="10" y="23"/>
                  </a:cubicBezTo>
                  <a:cubicBezTo>
                    <a:pt x="10" y="23"/>
                    <a:pt x="7" y="23"/>
                    <a:pt x="7" y="27"/>
                  </a:cubicBezTo>
                  <a:cubicBezTo>
                    <a:pt x="8" y="30"/>
                    <a:pt x="4" y="31"/>
                    <a:pt x="0" y="31"/>
                  </a:cubicBezTo>
                  <a:cubicBezTo>
                    <a:pt x="4" y="34"/>
                    <a:pt x="1" y="38"/>
                    <a:pt x="1" y="38"/>
                  </a:cubicBezTo>
                  <a:cubicBezTo>
                    <a:pt x="5" y="41"/>
                    <a:pt x="6" y="45"/>
                    <a:pt x="10" y="48"/>
                  </a:cubicBezTo>
                  <a:cubicBezTo>
                    <a:pt x="10" y="48"/>
                    <a:pt x="11" y="51"/>
                    <a:pt x="11" y="55"/>
                  </a:cubicBezTo>
                  <a:cubicBezTo>
                    <a:pt x="11" y="55"/>
                    <a:pt x="12" y="58"/>
                    <a:pt x="11" y="55"/>
                  </a:cubicBezTo>
                  <a:cubicBezTo>
                    <a:pt x="15" y="54"/>
                    <a:pt x="16" y="58"/>
                    <a:pt x="16" y="58"/>
                  </a:cubicBezTo>
                  <a:cubicBezTo>
                    <a:pt x="20" y="57"/>
                    <a:pt x="20" y="61"/>
                    <a:pt x="24" y="60"/>
                  </a:cubicBezTo>
                  <a:cubicBezTo>
                    <a:pt x="28" y="60"/>
                    <a:pt x="28" y="60"/>
                    <a:pt x="28" y="60"/>
                  </a:cubicBezTo>
                  <a:cubicBezTo>
                    <a:pt x="32" y="63"/>
                    <a:pt x="32" y="63"/>
                    <a:pt x="36" y="62"/>
                  </a:cubicBezTo>
                  <a:cubicBezTo>
                    <a:pt x="40" y="61"/>
                    <a:pt x="40" y="61"/>
                    <a:pt x="40" y="61"/>
                  </a:cubicBezTo>
                  <a:cubicBezTo>
                    <a:pt x="41" y="65"/>
                    <a:pt x="45" y="64"/>
                    <a:pt x="45" y="64"/>
                  </a:cubicBezTo>
                  <a:cubicBezTo>
                    <a:pt x="44" y="61"/>
                    <a:pt x="48" y="60"/>
                    <a:pt x="48" y="60"/>
                  </a:cubicBezTo>
                  <a:cubicBezTo>
                    <a:pt x="52" y="60"/>
                    <a:pt x="56" y="59"/>
                    <a:pt x="56" y="59"/>
                  </a:cubicBezTo>
                  <a:cubicBezTo>
                    <a:pt x="60" y="59"/>
                    <a:pt x="61" y="62"/>
                    <a:pt x="61" y="62"/>
                  </a:cubicBezTo>
                  <a:cubicBezTo>
                    <a:pt x="61" y="62"/>
                    <a:pt x="65" y="62"/>
                    <a:pt x="65" y="65"/>
                  </a:cubicBezTo>
                  <a:cubicBezTo>
                    <a:pt x="70" y="68"/>
                    <a:pt x="70" y="68"/>
                    <a:pt x="70" y="68"/>
                  </a:cubicBezTo>
                  <a:cubicBezTo>
                    <a:pt x="66" y="72"/>
                    <a:pt x="66" y="72"/>
                    <a:pt x="67" y="76"/>
                  </a:cubicBezTo>
                  <a:cubicBezTo>
                    <a:pt x="67" y="79"/>
                    <a:pt x="68" y="83"/>
                    <a:pt x="72" y="86"/>
                  </a:cubicBezTo>
                  <a:cubicBezTo>
                    <a:pt x="72" y="82"/>
                    <a:pt x="76" y="82"/>
                    <a:pt x="76" y="82"/>
                  </a:cubicBezTo>
                  <a:cubicBezTo>
                    <a:pt x="80" y="85"/>
                    <a:pt x="80" y="85"/>
                    <a:pt x="80" y="85"/>
                  </a:cubicBezTo>
                  <a:cubicBezTo>
                    <a:pt x="84" y="84"/>
                    <a:pt x="88" y="87"/>
                    <a:pt x="88" y="87"/>
                  </a:cubicBezTo>
                  <a:cubicBezTo>
                    <a:pt x="92" y="86"/>
                    <a:pt x="97" y="89"/>
                    <a:pt x="97" y="93"/>
                  </a:cubicBezTo>
                  <a:cubicBezTo>
                    <a:pt x="97" y="93"/>
                    <a:pt x="94" y="97"/>
                    <a:pt x="98" y="96"/>
                  </a:cubicBezTo>
                  <a:cubicBezTo>
                    <a:pt x="102" y="96"/>
                    <a:pt x="106" y="95"/>
                    <a:pt x="110" y="95"/>
                  </a:cubicBezTo>
                  <a:cubicBezTo>
                    <a:pt x="110" y="95"/>
                    <a:pt x="114" y="94"/>
                    <a:pt x="118" y="94"/>
                  </a:cubicBezTo>
                  <a:cubicBezTo>
                    <a:pt x="122" y="93"/>
                    <a:pt x="122" y="93"/>
                    <a:pt x="122" y="93"/>
                  </a:cubicBezTo>
                  <a:cubicBezTo>
                    <a:pt x="126" y="96"/>
                    <a:pt x="130" y="92"/>
                    <a:pt x="133" y="91"/>
                  </a:cubicBezTo>
                  <a:cubicBezTo>
                    <a:pt x="137" y="87"/>
                    <a:pt x="137" y="91"/>
                    <a:pt x="141" y="90"/>
                  </a:cubicBezTo>
                  <a:cubicBezTo>
                    <a:pt x="141" y="87"/>
                    <a:pt x="132" y="84"/>
                    <a:pt x="140" y="83"/>
                  </a:cubicBezTo>
                  <a:cubicBezTo>
                    <a:pt x="144" y="83"/>
                    <a:pt x="144" y="83"/>
                    <a:pt x="148" y="82"/>
                  </a:cubicBezTo>
                  <a:cubicBezTo>
                    <a:pt x="152" y="78"/>
                    <a:pt x="148" y="78"/>
                    <a:pt x="152" y="78"/>
                  </a:cubicBezTo>
                  <a:cubicBezTo>
                    <a:pt x="156" y="77"/>
                    <a:pt x="155" y="74"/>
                    <a:pt x="159" y="73"/>
                  </a:cubicBezTo>
                  <a:cubicBezTo>
                    <a:pt x="164" y="76"/>
                    <a:pt x="164" y="76"/>
                    <a:pt x="164" y="76"/>
                  </a:cubicBezTo>
                  <a:cubicBezTo>
                    <a:pt x="160" y="77"/>
                    <a:pt x="160" y="77"/>
                    <a:pt x="160" y="77"/>
                  </a:cubicBezTo>
                  <a:cubicBezTo>
                    <a:pt x="160" y="77"/>
                    <a:pt x="160" y="77"/>
                    <a:pt x="160" y="77"/>
                  </a:cubicBezTo>
                  <a:cubicBezTo>
                    <a:pt x="160" y="77"/>
                    <a:pt x="160" y="80"/>
                    <a:pt x="160" y="77"/>
                  </a:cubicBezTo>
                  <a:cubicBezTo>
                    <a:pt x="160" y="80"/>
                    <a:pt x="168" y="79"/>
                    <a:pt x="168" y="79"/>
                  </a:cubicBezTo>
                  <a:cubicBezTo>
                    <a:pt x="168" y="76"/>
                    <a:pt x="167" y="72"/>
                    <a:pt x="163" y="73"/>
                  </a:cubicBezTo>
                  <a:cubicBezTo>
                    <a:pt x="159" y="73"/>
                    <a:pt x="159" y="73"/>
                    <a:pt x="159" y="73"/>
                  </a:cubicBezTo>
                  <a:cubicBezTo>
                    <a:pt x="159" y="70"/>
                    <a:pt x="163" y="69"/>
                    <a:pt x="163" y="69"/>
                  </a:cubicBezTo>
                  <a:cubicBezTo>
                    <a:pt x="162" y="66"/>
                    <a:pt x="162" y="66"/>
                    <a:pt x="166" y="61"/>
                  </a:cubicBezTo>
                  <a:cubicBezTo>
                    <a:pt x="161" y="59"/>
                    <a:pt x="161" y="59"/>
                    <a:pt x="161" y="59"/>
                  </a:cubicBezTo>
                  <a:cubicBezTo>
                    <a:pt x="161" y="55"/>
                    <a:pt x="161" y="55"/>
                    <a:pt x="165" y="54"/>
                  </a:cubicBezTo>
                  <a:cubicBezTo>
                    <a:pt x="165" y="54"/>
                    <a:pt x="165" y="54"/>
                    <a:pt x="164" y="51"/>
                  </a:cubicBezTo>
                  <a:cubicBezTo>
                    <a:pt x="164" y="51"/>
                    <a:pt x="164" y="51"/>
                    <a:pt x="164" y="51"/>
                  </a:cubicBezTo>
                  <a:cubicBezTo>
                    <a:pt x="167" y="47"/>
                    <a:pt x="172" y="50"/>
                    <a:pt x="175" y="46"/>
                  </a:cubicBezTo>
                  <a:cubicBezTo>
                    <a:pt x="175" y="46"/>
                    <a:pt x="175" y="42"/>
                    <a:pt x="178" y="38"/>
                  </a:cubicBezTo>
                  <a:cubicBezTo>
                    <a:pt x="178" y="38"/>
                    <a:pt x="179" y="42"/>
                    <a:pt x="182" y="37"/>
                  </a:cubicBezTo>
                  <a:cubicBezTo>
                    <a:pt x="183" y="41"/>
                    <a:pt x="187" y="40"/>
                    <a:pt x="187" y="40"/>
                  </a:cubicBezTo>
                  <a:cubicBezTo>
                    <a:pt x="186" y="37"/>
                    <a:pt x="186" y="37"/>
                    <a:pt x="190" y="36"/>
                  </a:cubicBezTo>
                  <a:cubicBezTo>
                    <a:pt x="190" y="33"/>
                    <a:pt x="194" y="32"/>
                    <a:pt x="190" y="33"/>
                  </a:cubicBezTo>
                  <a:close/>
                </a:path>
              </a:pathLst>
            </a:custGeom>
            <a:solidFill>
              <a:srgbClr val="F2F2F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2079" name="Freeform 68"/>
            <p:cNvSpPr>
              <a:spLocks/>
            </p:cNvSpPr>
            <p:nvPr/>
          </p:nvSpPr>
          <p:spPr bwMode="gray">
            <a:xfrm>
              <a:off x="7997825" y="3078163"/>
              <a:ext cx="382588" cy="244475"/>
            </a:xfrm>
            <a:custGeom>
              <a:avLst/>
              <a:gdLst>
                <a:gd name="T0" fmla="*/ 182 w 194"/>
                <a:gd name="T1" fmla="*/ 34 h 97"/>
                <a:gd name="T2" fmla="*/ 180 w 194"/>
                <a:gd name="T3" fmla="*/ 20 h 97"/>
                <a:gd name="T4" fmla="*/ 167 w 194"/>
                <a:gd name="T5" fmla="*/ 14 h 97"/>
                <a:gd name="T6" fmla="*/ 150 w 194"/>
                <a:gd name="T7" fmla="*/ 10 h 97"/>
                <a:gd name="T8" fmla="*/ 138 w 194"/>
                <a:gd name="T9" fmla="*/ 8 h 97"/>
                <a:gd name="T10" fmla="*/ 120 w 194"/>
                <a:gd name="T11" fmla="*/ 0 h 97"/>
                <a:gd name="T12" fmla="*/ 109 w 194"/>
                <a:gd name="T13" fmla="*/ 8 h 97"/>
                <a:gd name="T14" fmla="*/ 93 w 194"/>
                <a:gd name="T15" fmla="*/ 7 h 97"/>
                <a:gd name="T16" fmla="*/ 81 w 194"/>
                <a:gd name="T17" fmla="*/ 9 h 97"/>
                <a:gd name="T18" fmla="*/ 69 w 194"/>
                <a:gd name="T19" fmla="*/ 10 h 97"/>
                <a:gd name="T20" fmla="*/ 57 w 194"/>
                <a:gd name="T21" fmla="*/ 9 h 97"/>
                <a:gd name="T22" fmla="*/ 41 w 194"/>
                <a:gd name="T23" fmla="*/ 11 h 97"/>
                <a:gd name="T24" fmla="*/ 22 w 194"/>
                <a:gd name="T25" fmla="*/ 17 h 97"/>
                <a:gd name="T26" fmla="*/ 7 w 194"/>
                <a:gd name="T27" fmla="*/ 27 h 97"/>
                <a:gd name="T28" fmla="*/ 1 w 194"/>
                <a:gd name="T29" fmla="*/ 38 h 97"/>
                <a:gd name="T30" fmla="*/ 11 w 194"/>
                <a:gd name="T31" fmla="*/ 55 h 97"/>
                <a:gd name="T32" fmla="*/ 16 w 194"/>
                <a:gd name="T33" fmla="*/ 58 h 97"/>
                <a:gd name="T34" fmla="*/ 28 w 194"/>
                <a:gd name="T35" fmla="*/ 60 h 97"/>
                <a:gd name="T36" fmla="*/ 40 w 194"/>
                <a:gd name="T37" fmla="*/ 61 h 97"/>
                <a:gd name="T38" fmla="*/ 48 w 194"/>
                <a:gd name="T39" fmla="*/ 60 h 97"/>
                <a:gd name="T40" fmla="*/ 61 w 194"/>
                <a:gd name="T41" fmla="*/ 62 h 97"/>
                <a:gd name="T42" fmla="*/ 70 w 194"/>
                <a:gd name="T43" fmla="*/ 68 h 97"/>
                <a:gd name="T44" fmla="*/ 72 w 194"/>
                <a:gd name="T45" fmla="*/ 86 h 97"/>
                <a:gd name="T46" fmla="*/ 80 w 194"/>
                <a:gd name="T47" fmla="*/ 85 h 97"/>
                <a:gd name="T48" fmla="*/ 97 w 194"/>
                <a:gd name="T49" fmla="*/ 93 h 97"/>
                <a:gd name="T50" fmla="*/ 110 w 194"/>
                <a:gd name="T51" fmla="*/ 95 h 97"/>
                <a:gd name="T52" fmla="*/ 122 w 194"/>
                <a:gd name="T53" fmla="*/ 93 h 97"/>
                <a:gd name="T54" fmla="*/ 141 w 194"/>
                <a:gd name="T55" fmla="*/ 90 h 97"/>
                <a:gd name="T56" fmla="*/ 148 w 194"/>
                <a:gd name="T57" fmla="*/ 82 h 97"/>
                <a:gd name="T58" fmla="*/ 159 w 194"/>
                <a:gd name="T59" fmla="*/ 73 h 97"/>
                <a:gd name="T60" fmla="*/ 160 w 194"/>
                <a:gd name="T61" fmla="*/ 77 h 97"/>
                <a:gd name="T62" fmla="*/ 160 w 194"/>
                <a:gd name="T63" fmla="*/ 77 h 97"/>
                <a:gd name="T64" fmla="*/ 163 w 194"/>
                <a:gd name="T65" fmla="*/ 73 h 97"/>
                <a:gd name="T66" fmla="*/ 163 w 194"/>
                <a:gd name="T67" fmla="*/ 69 h 97"/>
                <a:gd name="T68" fmla="*/ 161 w 194"/>
                <a:gd name="T69" fmla="*/ 59 h 97"/>
                <a:gd name="T70" fmla="*/ 164 w 194"/>
                <a:gd name="T71" fmla="*/ 51 h 97"/>
                <a:gd name="T72" fmla="*/ 175 w 194"/>
                <a:gd name="T73" fmla="*/ 46 h 97"/>
                <a:gd name="T74" fmla="*/ 182 w 194"/>
                <a:gd name="T75" fmla="*/ 37 h 97"/>
                <a:gd name="T76" fmla="*/ 190 w 194"/>
                <a:gd name="T77"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4" h="97">
                  <a:moveTo>
                    <a:pt x="190" y="33"/>
                  </a:moveTo>
                  <a:cubicBezTo>
                    <a:pt x="186" y="33"/>
                    <a:pt x="186" y="33"/>
                    <a:pt x="182" y="34"/>
                  </a:cubicBezTo>
                  <a:cubicBezTo>
                    <a:pt x="178" y="34"/>
                    <a:pt x="181" y="27"/>
                    <a:pt x="181" y="27"/>
                  </a:cubicBezTo>
                  <a:cubicBezTo>
                    <a:pt x="180" y="23"/>
                    <a:pt x="184" y="19"/>
                    <a:pt x="180" y="20"/>
                  </a:cubicBezTo>
                  <a:cubicBezTo>
                    <a:pt x="176" y="20"/>
                    <a:pt x="172" y="21"/>
                    <a:pt x="171" y="17"/>
                  </a:cubicBezTo>
                  <a:cubicBezTo>
                    <a:pt x="167" y="18"/>
                    <a:pt x="167" y="14"/>
                    <a:pt x="167" y="14"/>
                  </a:cubicBezTo>
                  <a:cubicBezTo>
                    <a:pt x="163" y="15"/>
                    <a:pt x="158" y="12"/>
                    <a:pt x="158" y="12"/>
                  </a:cubicBezTo>
                  <a:cubicBezTo>
                    <a:pt x="154" y="9"/>
                    <a:pt x="154" y="9"/>
                    <a:pt x="150" y="10"/>
                  </a:cubicBezTo>
                  <a:cubicBezTo>
                    <a:pt x="150" y="10"/>
                    <a:pt x="150" y="6"/>
                    <a:pt x="146" y="7"/>
                  </a:cubicBezTo>
                  <a:cubicBezTo>
                    <a:pt x="146" y="7"/>
                    <a:pt x="142" y="7"/>
                    <a:pt x="138" y="8"/>
                  </a:cubicBezTo>
                  <a:cubicBezTo>
                    <a:pt x="134" y="8"/>
                    <a:pt x="130" y="9"/>
                    <a:pt x="125" y="6"/>
                  </a:cubicBezTo>
                  <a:cubicBezTo>
                    <a:pt x="120" y="0"/>
                    <a:pt x="120" y="0"/>
                    <a:pt x="120" y="0"/>
                  </a:cubicBezTo>
                  <a:cubicBezTo>
                    <a:pt x="117" y="4"/>
                    <a:pt x="113" y="4"/>
                    <a:pt x="113" y="4"/>
                  </a:cubicBezTo>
                  <a:cubicBezTo>
                    <a:pt x="109" y="8"/>
                    <a:pt x="109" y="8"/>
                    <a:pt x="109" y="8"/>
                  </a:cubicBezTo>
                  <a:cubicBezTo>
                    <a:pt x="105" y="9"/>
                    <a:pt x="105" y="5"/>
                    <a:pt x="102" y="9"/>
                  </a:cubicBezTo>
                  <a:cubicBezTo>
                    <a:pt x="98" y="10"/>
                    <a:pt x="98" y="10"/>
                    <a:pt x="93" y="7"/>
                  </a:cubicBezTo>
                  <a:cubicBezTo>
                    <a:pt x="89" y="8"/>
                    <a:pt x="85" y="8"/>
                    <a:pt x="85" y="8"/>
                  </a:cubicBezTo>
                  <a:cubicBezTo>
                    <a:pt x="81" y="9"/>
                    <a:pt x="81" y="9"/>
                    <a:pt x="81" y="9"/>
                  </a:cubicBezTo>
                  <a:cubicBezTo>
                    <a:pt x="77" y="9"/>
                    <a:pt x="77" y="9"/>
                    <a:pt x="77" y="9"/>
                  </a:cubicBezTo>
                  <a:cubicBezTo>
                    <a:pt x="73" y="10"/>
                    <a:pt x="73" y="10"/>
                    <a:pt x="69" y="10"/>
                  </a:cubicBezTo>
                  <a:cubicBezTo>
                    <a:pt x="65" y="11"/>
                    <a:pt x="65" y="11"/>
                    <a:pt x="61" y="12"/>
                  </a:cubicBezTo>
                  <a:cubicBezTo>
                    <a:pt x="61" y="12"/>
                    <a:pt x="61" y="8"/>
                    <a:pt x="57" y="9"/>
                  </a:cubicBezTo>
                  <a:cubicBezTo>
                    <a:pt x="53" y="9"/>
                    <a:pt x="54" y="13"/>
                    <a:pt x="50" y="13"/>
                  </a:cubicBezTo>
                  <a:cubicBezTo>
                    <a:pt x="50" y="13"/>
                    <a:pt x="46" y="14"/>
                    <a:pt x="41" y="11"/>
                  </a:cubicBezTo>
                  <a:cubicBezTo>
                    <a:pt x="37" y="12"/>
                    <a:pt x="33" y="12"/>
                    <a:pt x="29" y="13"/>
                  </a:cubicBezTo>
                  <a:cubicBezTo>
                    <a:pt x="26" y="17"/>
                    <a:pt x="26" y="17"/>
                    <a:pt x="22" y="17"/>
                  </a:cubicBezTo>
                  <a:cubicBezTo>
                    <a:pt x="18" y="18"/>
                    <a:pt x="14" y="22"/>
                    <a:pt x="10" y="23"/>
                  </a:cubicBezTo>
                  <a:cubicBezTo>
                    <a:pt x="10" y="23"/>
                    <a:pt x="7" y="23"/>
                    <a:pt x="7" y="27"/>
                  </a:cubicBezTo>
                  <a:cubicBezTo>
                    <a:pt x="8" y="30"/>
                    <a:pt x="4" y="31"/>
                    <a:pt x="0" y="31"/>
                  </a:cubicBezTo>
                  <a:cubicBezTo>
                    <a:pt x="4" y="34"/>
                    <a:pt x="1" y="38"/>
                    <a:pt x="1" y="38"/>
                  </a:cubicBezTo>
                  <a:cubicBezTo>
                    <a:pt x="5" y="41"/>
                    <a:pt x="6" y="45"/>
                    <a:pt x="10" y="48"/>
                  </a:cubicBezTo>
                  <a:cubicBezTo>
                    <a:pt x="10" y="48"/>
                    <a:pt x="11" y="51"/>
                    <a:pt x="11" y="55"/>
                  </a:cubicBezTo>
                  <a:cubicBezTo>
                    <a:pt x="11" y="55"/>
                    <a:pt x="12" y="58"/>
                    <a:pt x="11" y="55"/>
                  </a:cubicBezTo>
                  <a:cubicBezTo>
                    <a:pt x="15" y="54"/>
                    <a:pt x="16" y="58"/>
                    <a:pt x="16" y="58"/>
                  </a:cubicBezTo>
                  <a:cubicBezTo>
                    <a:pt x="20" y="57"/>
                    <a:pt x="20" y="61"/>
                    <a:pt x="24" y="60"/>
                  </a:cubicBezTo>
                  <a:cubicBezTo>
                    <a:pt x="28" y="60"/>
                    <a:pt x="28" y="60"/>
                    <a:pt x="28" y="60"/>
                  </a:cubicBezTo>
                  <a:cubicBezTo>
                    <a:pt x="32" y="63"/>
                    <a:pt x="32" y="63"/>
                    <a:pt x="36" y="62"/>
                  </a:cubicBezTo>
                  <a:cubicBezTo>
                    <a:pt x="40" y="61"/>
                    <a:pt x="40" y="61"/>
                    <a:pt x="40" y="61"/>
                  </a:cubicBezTo>
                  <a:cubicBezTo>
                    <a:pt x="41" y="65"/>
                    <a:pt x="45" y="64"/>
                    <a:pt x="45" y="64"/>
                  </a:cubicBezTo>
                  <a:cubicBezTo>
                    <a:pt x="44" y="61"/>
                    <a:pt x="48" y="60"/>
                    <a:pt x="48" y="60"/>
                  </a:cubicBezTo>
                  <a:cubicBezTo>
                    <a:pt x="52" y="60"/>
                    <a:pt x="56" y="59"/>
                    <a:pt x="56" y="59"/>
                  </a:cubicBezTo>
                  <a:cubicBezTo>
                    <a:pt x="60" y="59"/>
                    <a:pt x="61" y="62"/>
                    <a:pt x="61" y="62"/>
                  </a:cubicBezTo>
                  <a:cubicBezTo>
                    <a:pt x="61" y="62"/>
                    <a:pt x="65" y="62"/>
                    <a:pt x="65" y="65"/>
                  </a:cubicBezTo>
                  <a:cubicBezTo>
                    <a:pt x="70" y="68"/>
                    <a:pt x="70" y="68"/>
                    <a:pt x="70" y="68"/>
                  </a:cubicBezTo>
                  <a:cubicBezTo>
                    <a:pt x="66" y="72"/>
                    <a:pt x="66" y="72"/>
                    <a:pt x="67" y="76"/>
                  </a:cubicBezTo>
                  <a:cubicBezTo>
                    <a:pt x="67" y="79"/>
                    <a:pt x="68" y="83"/>
                    <a:pt x="72" y="86"/>
                  </a:cubicBezTo>
                  <a:cubicBezTo>
                    <a:pt x="72" y="82"/>
                    <a:pt x="76" y="82"/>
                    <a:pt x="76" y="82"/>
                  </a:cubicBezTo>
                  <a:cubicBezTo>
                    <a:pt x="80" y="85"/>
                    <a:pt x="80" y="85"/>
                    <a:pt x="80" y="85"/>
                  </a:cubicBezTo>
                  <a:cubicBezTo>
                    <a:pt x="84" y="84"/>
                    <a:pt x="88" y="87"/>
                    <a:pt x="88" y="87"/>
                  </a:cubicBezTo>
                  <a:cubicBezTo>
                    <a:pt x="92" y="86"/>
                    <a:pt x="97" y="89"/>
                    <a:pt x="97" y="93"/>
                  </a:cubicBezTo>
                  <a:cubicBezTo>
                    <a:pt x="97" y="93"/>
                    <a:pt x="94" y="97"/>
                    <a:pt x="98" y="96"/>
                  </a:cubicBezTo>
                  <a:cubicBezTo>
                    <a:pt x="102" y="96"/>
                    <a:pt x="106" y="95"/>
                    <a:pt x="110" y="95"/>
                  </a:cubicBezTo>
                  <a:cubicBezTo>
                    <a:pt x="110" y="95"/>
                    <a:pt x="114" y="94"/>
                    <a:pt x="118" y="94"/>
                  </a:cubicBezTo>
                  <a:cubicBezTo>
                    <a:pt x="122" y="93"/>
                    <a:pt x="122" y="93"/>
                    <a:pt x="122" y="93"/>
                  </a:cubicBezTo>
                  <a:cubicBezTo>
                    <a:pt x="126" y="96"/>
                    <a:pt x="130" y="92"/>
                    <a:pt x="133" y="91"/>
                  </a:cubicBezTo>
                  <a:cubicBezTo>
                    <a:pt x="137" y="87"/>
                    <a:pt x="137" y="91"/>
                    <a:pt x="141" y="90"/>
                  </a:cubicBezTo>
                  <a:cubicBezTo>
                    <a:pt x="141" y="87"/>
                    <a:pt x="132" y="84"/>
                    <a:pt x="140" y="83"/>
                  </a:cubicBezTo>
                  <a:cubicBezTo>
                    <a:pt x="144" y="83"/>
                    <a:pt x="144" y="83"/>
                    <a:pt x="148" y="82"/>
                  </a:cubicBezTo>
                  <a:cubicBezTo>
                    <a:pt x="152" y="78"/>
                    <a:pt x="148" y="78"/>
                    <a:pt x="152" y="78"/>
                  </a:cubicBezTo>
                  <a:cubicBezTo>
                    <a:pt x="156" y="77"/>
                    <a:pt x="155" y="74"/>
                    <a:pt x="159" y="73"/>
                  </a:cubicBezTo>
                  <a:cubicBezTo>
                    <a:pt x="164" y="76"/>
                    <a:pt x="164" y="76"/>
                    <a:pt x="164" y="76"/>
                  </a:cubicBezTo>
                  <a:cubicBezTo>
                    <a:pt x="160" y="77"/>
                    <a:pt x="160" y="77"/>
                    <a:pt x="160" y="77"/>
                  </a:cubicBezTo>
                  <a:cubicBezTo>
                    <a:pt x="160" y="77"/>
                    <a:pt x="160" y="77"/>
                    <a:pt x="160" y="77"/>
                  </a:cubicBezTo>
                  <a:cubicBezTo>
                    <a:pt x="160" y="77"/>
                    <a:pt x="160" y="80"/>
                    <a:pt x="160" y="77"/>
                  </a:cubicBezTo>
                  <a:cubicBezTo>
                    <a:pt x="160" y="80"/>
                    <a:pt x="168" y="79"/>
                    <a:pt x="168" y="79"/>
                  </a:cubicBezTo>
                  <a:cubicBezTo>
                    <a:pt x="168" y="76"/>
                    <a:pt x="167" y="72"/>
                    <a:pt x="163" y="73"/>
                  </a:cubicBezTo>
                  <a:cubicBezTo>
                    <a:pt x="159" y="73"/>
                    <a:pt x="159" y="73"/>
                    <a:pt x="159" y="73"/>
                  </a:cubicBezTo>
                  <a:cubicBezTo>
                    <a:pt x="159" y="70"/>
                    <a:pt x="163" y="69"/>
                    <a:pt x="163" y="69"/>
                  </a:cubicBezTo>
                  <a:cubicBezTo>
                    <a:pt x="162" y="66"/>
                    <a:pt x="162" y="66"/>
                    <a:pt x="166" y="61"/>
                  </a:cubicBezTo>
                  <a:cubicBezTo>
                    <a:pt x="161" y="59"/>
                    <a:pt x="161" y="59"/>
                    <a:pt x="161" y="59"/>
                  </a:cubicBezTo>
                  <a:cubicBezTo>
                    <a:pt x="161" y="55"/>
                    <a:pt x="161" y="55"/>
                    <a:pt x="165" y="54"/>
                  </a:cubicBezTo>
                  <a:cubicBezTo>
                    <a:pt x="165" y="54"/>
                    <a:pt x="165" y="54"/>
                    <a:pt x="164" y="51"/>
                  </a:cubicBezTo>
                  <a:cubicBezTo>
                    <a:pt x="164" y="51"/>
                    <a:pt x="164" y="51"/>
                    <a:pt x="164" y="51"/>
                  </a:cubicBezTo>
                  <a:cubicBezTo>
                    <a:pt x="167" y="47"/>
                    <a:pt x="172" y="50"/>
                    <a:pt x="175" y="46"/>
                  </a:cubicBezTo>
                  <a:cubicBezTo>
                    <a:pt x="175" y="46"/>
                    <a:pt x="175" y="42"/>
                    <a:pt x="178" y="38"/>
                  </a:cubicBezTo>
                  <a:cubicBezTo>
                    <a:pt x="178" y="38"/>
                    <a:pt x="179" y="42"/>
                    <a:pt x="182" y="37"/>
                  </a:cubicBezTo>
                  <a:cubicBezTo>
                    <a:pt x="183" y="41"/>
                    <a:pt x="187" y="40"/>
                    <a:pt x="187" y="40"/>
                  </a:cubicBezTo>
                  <a:cubicBezTo>
                    <a:pt x="186" y="37"/>
                    <a:pt x="186" y="37"/>
                    <a:pt x="190" y="36"/>
                  </a:cubicBezTo>
                  <a:cubicBezTo>
                    <a:pt x="190" y="33"/>
                    <a:pt x="194" y="32"/>
                    <a:pt x="190" y="33"/>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17731" name="Freeform 71"/>
            <p:cNvSpPr>
              <a:spLocks/>
            </p:cNvSpPr>
            <p:nvPr/>
          </p:nvSpPr>
          <p:spPr bwMode="gray">
            <a:xfrm>
              <a:off x="6032500" y="3557588"/>
              <a:ext cx="285750" cy="387350"/>
            </a:xfrm>
            <a:custGeom>
              <a:avLst/>
              <a:gdLst>
                <a:gd name="T0" fmla="*/ 132 w 145"/>
                <a:gd name="T1" fmla="*/ 45 h 154"/>
                <a:gd name="T2" fmla="*/ 127 w 145"/>
                <a:gd name="T3" fmla="*/ 42 h 154"/>
                <a:gd name="T4" fmla="*/ 114 w 145"/>
                <a:gd name="T5" fmla="*/ 34 h 154"/>
                <a:gd name="T6" fmla="*/ 99 w 145"/>
                <a:gd name="T7" fmla="*/ 43 h 154"/>
                <a:gd name="T8" fmla="*/ 88 w 145"/>
                <a:gd name="T9" fmla="*/ 45 h 154"/>
                <a:gd name="T10" fmla="*/ 82 w 145"/>
                <a:gd name="T11" fmla="*/ 31 h 154"/>
                <a:gd name="T12" fmla="*/ 92 w 145"/>
                <a:gd name="T13" fmla="*/ 19 h 154"/>
                <a:gd name="T14" fmla="*/ 101 w 145"/>
                <a:gd name="T15" fmla="*/ 0 h 154"/>
                <a:gd name="T16" fmla="*/ 87 w 145"/>
                <a:gd name="T17" fmla="*/ 16 h 154"/>
                <a:gd name="T18" fmla="*/ 86 w 145"/>
                <a:gd name="T19" fmla="*/ 6 h 154"/>
                <a:gd name="T20" fmla="*/ 82 w 145"/>
                <a:gd name="T21" fmla="*/ 6 h 154"/>
                <a:gd name="T22" fmla="*/ 71 w 145"/>
                <a:gd name="T23" fmla="*/ 11 h 154"/>
                <a:gd name="T24" fmla="*/ 68 w 145"/>
                <a:gd name="T25" fmla="*/ 19 h 154"/>
                <a:gd name="T26" fmla="*/ 61 w 145"/>
                <a:gd name="T27" fmla="*/ 24 h 154"/>
                <a:gd name="T28" fmla="*/ 62 w 145"/>
                <a:gd name="T29" fmla="*/ 31 h 154"/>
                <a:gd name="T30" fmla="*/ 73 w 145"/>
                <a:gd name="T31" fmla="*/ 29 h 154"/>
                <a:gd name="T32" fmla="*/ 59 w 145"/>
                <a:gd name="T33" fmla="*/ 42 h 154"/>
                <a:gd name="T34" fmla="*/ 48 w 145"/>
                <a:gd name="T35" fmla="*/ 47 h 154"/>
                <a:gd name="T36" fmla="*/ 28 w 145"/>
                <a:gd name="T37" fmla="*/ 46 h 154"/>
                <a:gd name="T38" fmla="*/ 17 w 145"/>
                <a:gd name="T39" fmla="*/ 51 h 154"/>
                <a:gd name="T40" fmla="*/ 13 w 145"/>
                <a:gd name="T41" fmla="*/ 55 h 154"/>
                <a:gd name="T42" fmla="*/ 14 w 145"/>
                <a:gd name="T43" fmla="*/ 59 h 154"/>
                <a:gd name="T44" fmla="*/ 23 w 145"/>
                <a:gd name="T45" fmla="*/ 65 h 154"/>
                <a:gd name="T46" fmla="*/ 24 w 145"/>
                <a:gd name="T47" fmla="*/ 75 h 154"/>
                <a:gd name="T48" fmla="*/ 13 w 145"/>
                <a:gd name="T49" fmla="*/ 80 h 154"/>
                <a:gd name="T50" fmla="*/ 17 w 145"/>
                <a:gd name="T51" fmla="*/ 80 h 154"/>
                <a:gd name="T52" fmla="*/ 25 w 145"/>
                <a:gd name="T53" fmla="*/ 82 h 154"/>
                <a:gd name="T54" fmla="*/ 30 w 145"/>
                <a:gd name="T55" fmla="*/ 88 h 154"/>
                <a:gd name="T56" fmla="*/ 50 w 145"/>
                <a:gd name="T57" fmla="*/ 86 h 154"/>
                <a:gd name="T58" fmla="*/ 42 w 145"/>
                <a:gd name="T59" fmla="*/ 87 h 154"/>
                <a:gd name="T60" fmla="*/ 28 w 145"/>
                <a:gd name="T61" fmla="*/ 103 h 154"/>
                <a:gd name="T62" fmla="*/ 25 w 145"/>
                <a:gd name="T63" fmla="*/ 110 h 154"/>
                <a:gd name="T64" fmla="*/ 45 w 145"/>
                <a:gd name="T65" fmla="*/ 108 h 154"/>
                <a:gd name="T66" fmla="*/ 37 w 145"/>
                <a:gd name="T67" fmla="*/ 109 h 154"/>
                <a:gd name="T68" fmla="*/ 18 w 145"/>
                <a:gd name="T69" fmla="*/ 119 h 154"/>
                <a:gd name="T70" fmla="*/ 16 w 145"/>
                <a:gd name="T71" fmla="*/ 126 h 154"/>
                <a:gd name="T72" fmla="*/ 4 w 145"/>
                <a:gd name="T73" fmla="*/ 128 h 154"/>
                <a:gd name="T74" fmla="*/ 4 w 145"/>
                <a:gd name="T75" fmla="*/ 131 h 154"/>
                <a:gd name="T76" fmla="*/ 16 w 145"/>
                <a:gd name="T77" fmla="*/ 130 h 154"/>
                <a:gd name="T78" fmla="*/ 5 w 145"/>
                <a:gd name="T79" fmla="*/ 138 h 154"/>
                <a:gd name="T80" fmla="*/ 6 w 145"/>
                <a:gd name="T81" fmla="*/ 145 h 154"/>
                <a:gd name="T82" fmla="*/ 22 w 145"/>
                <a:gd name="T83" fmla="*/ 143 h 154"/>
                <a:gd name="T84" fmla="*/ 26 w 145"/>
                <a:gd name="T85" fmla="*/ 146 h 154"/>
                <a:gd name="T86" fmla="*/ 20 w 145"/>
                <a:gd name="T87" fmla="*/ 154 h 154"/>
                <a:gd name="T88" fmla="*/ 35 w 145"/>
                <a:gd name="T89" fmla="*/ 148 h 154"/>
                <a:gd name="T90" fmla="*/ 50 w 145"/>
                <a:gd name="T91" fmla="*/ 146 h 154"/>
                <a:gd name="T92" fmla="*/ 62 w 145"/>
                <a:gd name="T93" fmla="*/ 141 h 154"/>
                <a:gd name="T94" fmla="*/ 72 w 145"/>
                <a:gd name="T95" fmla="*/ 132 h 154"/>
                <a:gd name="T96" fmla="*/ 83 w 145"/>
                <a:gd name="T97" fmla="*/ 127 h 154"/>
                <a:gd name="T98" fmla="*/ 106 w 145"/>
                <a:gd name="T99" fmla="*/ 117 h 154"/>
                <a:gd name="T100" fmla="*/ 114 w 145"/>
                <a:gd name="T101" fmla="*/ 116 h 154"/>
                <a:gd name="T102" fmla="*/ 125 w 145"/>
                <a:gd name="T103" fmla="*/ 110 h 154"/>
                <a:gd name="T104" fmla="*/ 132 w 145"/>
                <a:gd name="T105" fmla="*/ 106 h 154"/>
                <a:gd name="T106" fmla="*/ 140 w 145"/>
                <a:gd name="T107" fmla="*/ 76 h 154"/>
                <a:gd name="T108" fmla="*/ 138 w 145"/>
                <a:gd name="T109" fmla="*/ 6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154">
                  <a:moveTo>
                    <a:pt x="138" y="62"/>
                  </a:moveTo>
                  <a:cubicBezTo>
                    <a:pt x="141" y="58"/>
                    <a:pt x="141" y="58"/>
                    <a:pt x="137" y="59"/>
                  </a:cubicBezTo>
                  <a:cubicBezTo>
                    <a:pt x="133" y="56"/>
                    <a:pt x="133" y="56"/>
                    <a:pt x="133" y="56"/>
                  </a:cubicBezTo>
                  <a:cubicBezTo>
                    <a:pt x="133" y="52"/>
                    <a:pt x="136" y="48"/>
                    <a:pt x="132" y="49"/>
                  </a:cubicBezTo>
                  <a:cubicBezTo>
                    <a:pt x="132" y="49"/>
                    <a:pt x="128" y="46"/>
                    <a:pt x="132" y="45"/>
                  </a:cubicBezTo>
                  <a:cubicBezTo>
                    <a:pt x="131" y="42"/>
                    <a:pt x="135" y="45"/>
                    <a:pt x="135" y="45"/>
                  </a:cubicBezTo>
                  <a:cubicBezTo>
                    <a:pt x="139" y="44"/>
                    <a:pt x="135" y="41"/>
                    <a:pt x="135" y="41"/>
                  </a:cubicBezTo>
                  <a:cubicBezTo>
                    <a:pt x="131" y="38"/>
                    <a:pt x="131" y="38"/>
                    <a:pt x="131" y="38"/>
                  </a:cubicBezTo>
                  <a:cubicBezTo>
                    <a:pt x="131" y="42"/>
                    <a:pt x="131" y="42"/>
                    <a:pt x="131" y="42"/>
                  </a:cubicBezTo>
                  <a:cubicBezTo>
                    <a:pt x="127" y="42"/>
                    <a:pt x="127" y="42"/>
                    <a:pt x="127" y="42"/>
                  </a:cubicBezTo>
                  <a:cubicBezTo>
                    <a:pt x="119" y="44"/>
                    <a:pt x="119" y="44"/>
                    <a:pt x="119" y="44"/>
                  </a:cubicBezTo>
                  <a:cubicBezTo>
                    <a:pt x="119" y="40"/>
                    <a:pt x="123" y="40"/>
                    <a:pt x="122" y="36"/>
                  </a:cubicBezTo>
                  <a:cubicBezTo>
                    <a:pt x="118" y="37"/>
                    <a:pt x="119" y="40"/>
                    <a:pt x="114" y="37"/>
                  </a:cubicBezTo>
                  <a:cubicBezTo>
                    <a:pt x="114" y="37"/>
                    <a:pt x="114" y="37"/>
                    <a:pt x="114" y="34"/>
                  </a:cubicBezTo>
                  <a:cubicBezTo>
                    <a:pt x="114" y="34"/>
                    <a:pt x="114" y="34"/>
                    <a:pt x="114" y="34"/>
                  </a:cubicBezTo>
                  <a:cubicBezTo>
                    <a:pt x="109" y="31"/>
                    <a:pt x="109" y="31"/>
                    <a:pt x="106" y="31"/>
                  </a:cubicBezTo>
                  <a:cubicBezTo>
                    <a:pt x="106" y="35"/>
                    <a:pt x="102" y="35"/>
                    <a:pt x="102" y="35"/>
                  </a:cubicBezTo>
                  <a:cubicBezTo>
                    <a:pt x="103" y="39"/>
                    <a:pt x="107" y="38"/>
                    <a:pt x="103" y="39"/>
                  </a:cubicBezTo>
                  <a:cubicBezTo>
                    <a:pt x="103" y="39"/>
                    <a:pt x="103" y="39"/>
                    <a:pt x="103" y="42"/>
                  </a:cubicBezTo>
                  <a:cubicBezTo>
                    <a:pt x="103" y="42"/>
                    <a:pt x="103" y="42"/>
                    <a:pt x="99" y="43"/>
                  </a:cubicBezTo>
                  <a:cubicBezTo>
                    <a:pt x="99" y="43"/>
                    <a:pt x="99" y="43"/>
                    <a:pt x="99" y="43"/>
                  </a:cubicBezTo>
                  <a:cubicBezTo>
                    <a:pt x="99" y="43"/>
                    <a:pt x="99" y="43"/>
                    <a:pt x="99" y="43"/>
                  </a:cubicBezTo>
                  <a:cubicBezTo>
                    <a:pt x="99" y="43"/>
                    <a:pt x="99" y="43"/>
                    <a:pt x="95" y="44"/>
                  </a:cubicBezTo>
                  <a:cubicBezTo>
                    <a:pt x="95" y="44"/>
                    <a:pt x="95" y="44"/>
                    <a:pt x="91" y="44"/>
                  </a:cubicBezTo>
                  <a:cubicBezTo>
                    <a:pt x="91" y="44"/>
                    <a:pt x="91" y="44"/>
                    <a:pt x="88" y="45"/>
                  </a:cubicBezTo>
                  <a:cubicBezTo>
                    <a:pt x="87" y="41"/>
                    <a:pt x="87" y="41"/>
                    <a:pt x="83" y="42"/>
                  </a:cubicBezTo>
                  <a:cubicBezTo>
                    <a:pt x="83" y="42"/>
                    <a:pt x="83" y="38"/>
                    <a:pt x="79" y="39"/>
                  </a:cubicBezTo>
                  <a:cubicBezTo>
                    <a:pt x="79" y="39"/>
                    <a:pt x="79" y="39"/>
                    <a:pt x="79" y="39"/>
                  </a:cubicBezTo>
                  <a:cubicBezTo>
                    <a:pt x="75" y="39"/>
                    <a:pt x="74" y="36"/>
                    <a:pt x="74" y="36"/>
                  </a:cubicBezTo>
                  <a:cubicBezTo>
                    <a:pt x="74" y="32"/>
                    <a:pt x="78" y="32"/>
                    <a:pt x="82" y="31"/>
                  </a:cubicBezTo>
                  <a:cubicBezTo>
                    <a:pt x="82" y="31"/>
                    <a:pt x="89" y="27"/>
                    <a:pt x="85" y="27"/>
                  </a:cubicBezTo>
                  <a:cubicBezTo>
                    <a:pt x="85" y="27"/>
                    <a:pt x="81" y="28"/>
                    <a:pt x="81" y="24"/>
                  </a:cubicBezTo>
                  <a:cubicBezTo>
                    <a:pt x="81" y="24"/>
                    <a:pt x="81" y="24"/>
                    <a:pt x="85" y="24"/>
                  </a:cubicBezTo>
                  <a:cubicBezTo>
                    <a:pt x="85" y="24"/>
                    <a:pt x="85" y="24"/>
                    <a:pt x="88" y="23"/>
                  </a:cubicBezTo>
                  <a:cubicBezTo>
                    <a:pt x="88" y="20"/>
                    <a:pt x="92" y="23"/>
                    <a:pt x="92" y="19"/>
                  </a:cubicBezTo>
                  <a:cubicBezTo>
                    <a:pt x="91" y="16"/>
                    <a:pt x="95" y="15"/>
                    <a:pt x="95" y="12"/>
                  </a:cubicBezTo>
                  <a:cubicBezTo>
                    <a:pt x="99" y="11"/>
                    <a:pt x="99" y="11"/>
                    <a:pt x="98" y="8"/>
                  </a:cubicBezTo>
                  <a:cubicBezTo>
                    <a:pt x="102" y="7"/>
                    <a:pt x="102" y="7"/>
                    <a:pt x="102" y="7"/>
                  </a:cubicBezTo>
                  <a:cubicBezTo>
                    <a:pt x="105" y="3"/>
                    <a:pt x="109" y="2"/>
                    <a:pt x="109" y="2"/>
                  </a:cubicBezTo>
                  <a:cubicBezTo>
                    <a:pt x="101" y="0"/>
                    <a:pt x="101" y="0"/>
                    <a:pt x="101" y="0"/>
                  </a:cubicBezTo>
                  <a:cubicBezTo>
                    <a:pt x="101" y="0"/>
                    <a:pt x="101" y="0"/>
                    <a:pt x="97" y="1"/>
                  </a:cubicBezTo>
                  <a:cubicBezTo>
                    <a:pt x="101" y="0"/>
                    <a:pt x="97" y="1"/>
                    <a:pt x="97" y="1"/>
                  </a:cubicBezTo>
                  <a:cubicBezTo>
                    <a:pt x="93" y="1"/>
                    <a:pt x="93" y="1"/>
                    <a:pt x="93" y="1"/>
                  </a:cubicBezTo>
                  <a:cubicBezTo>
                    <a:pt x="89" y="2"/>
                    <a:pt x="94" y="5"/>
                    <a:pt x="94" y="8"/>
                  </a:cubicBezTo>
                  <a:cubicBezTo>
                    <a:pt x="95" y="12"/>
                    <a:pt x="91" y="12"/>
                    <a:pt x="87" y="16"/>
                  </a:cubicBezTo>
                  <a:cubicBezTo>
                    <a:pt x="87" y="13"/>
                    <a:pt x="91" y="12"/>
                    <a:pt x="91" y="12"/>
                  </a:cubicBezTo>
                  <a:cubicBezTo>
                    <a:pt x="90" y="9"/>
                    <a:pt x="91" y="12"/>
                    <a:pt x="91" y="12"/>
                  </a:cubicBezTo>
                  <a:cubicBezTo>
                    <a:pt x="90" y="9"/>
                    <a:pt x="94" y="8"/>
                    <a:pt x="90" y="5"/>
                  </a:cubicBezTo>
                  <a:cubicBezTo>
                    <a:pt x="89" y="2"/>
                    <a:pt x="89" y="2"/>
                    <a:pt x="89" y="2"/>
                  </a:cubicBezTo>
                  <a:cubicBezTo>
                    <a:pt x="85" y="2"/>
                    <a:pt x="82" y="6"/>
                    <a:pt x="86" y="6"/>
                  </a:cubicBezTo>
                  <a:cubicBezTo>
                    <a:pt x="86" y="6"/>
                    <a:pt x="86" y="6"/>
                    <a:pt x="86" y="6"/>
                  </a:cubicBezTo>
                  <a:cubicBezTo>
                    <a:pt x="86" y="6"/>
                    <a:pt x="90" y="9"/>
                    <a:pt x="86" y="9"/>
                  </a:cubicBezTo>
                  <a:cubicBezTo>
                    <a:pt x="86" y="6"/>
                    <a:pt x="86" y="6"/>
                    <a:pt x="86" y="6"/>
                  </a:cubicBezTo>
                  <a:cubicBezTo>
                    <a:pt x="82" y="6"/>
                    <a:pt x="82" y="6"/>
                    <a:pt x="82" y="3"/>
                  </a:cubicBezTo>
                  <a:cubicBezTo>
                    <a:pt x="82" y="6"/>
                    <a:pt x="82" y="6"/>
                    <a:pt x="82" y="6"/>
                  </a:cubicBezTo>
                  <a:cubicBezTo>
                    <a:pt x="83" y="10"/>
                    <a:pt x="83" y="10"/>
                    <a:pt x="83" y="10"/>
                  </a:cubicBezTo>
                  <a:cubicBezTo>
                    <a:pt x="82" y="6"/>
                    <a:pt x="82" y="6"/>
                    <a:pt x="82" y="6"/>
                  </a:cubicBezTo>
                  <a:cubicBezTo>
                    <a:pt x="83" y="10"/>
                    <a:pt x="78" y="7"/>
                    <a:pt x="78" y="7"/>
                  </a:cubicBezTo>
                  <a:cubicBezTo>
                    <a:pt x="78" y="7"/>
                    <a:pt x="78" y="7"/>
                    <a:pt x="78" y="7"/>
                  </a:cubicBezTo>
                  <a:cubicBezTo>
                    <a:pt x="78" y="7"/>
                    <a:pt x="75" y="11"/>
                    <a:pt x="71" y="11"/>
                  </a:cubicBezTo>
                  <a:cubicBezTo>
                    <a:pt x="74" y="7"/>
                    <a:pt x="66" y="9"/>
                    <a:pt x="67" y="12"/>
                  </a:cubicBezTo>
                  <a:cubicBezTo>
                    <a:pt x="67" y="16"/>
                    <a:pt x="67" y="16"/>
                    <a:pt x="67" y="16"/>
                  </a:cubicBezTo>
                  <a:cubicBezTo>
                    <a:pt x="67" y="12"/>
                    <a:pt x="60" y="17"/>
                    <a:pt x="64" y="20"/>
                  </a:cubicBezTo>
                  <a:cubicBezTo>
                    <a:pt x="64" y="20"/>
                    <a:pt x="64" y="20"/>
                    <a:pt x="64" y="20"/>
                  </a:cubicBezTo>
                  <a:cubicBezTo>
                    <a:pt x="68" y="19"/>
                    <a:pt x="68" y="19"/>
                    <a:pt x="68" y="19"/>
                  </a:cubicBezTo>
                  <a:cubicBezTo>
                    <a:pt x="64" y="20"/>
                    <a:pt x="65" y="23"/>
                    <a:pt x="68" y="22"/>
                  </a:cubicBezTo>
                  <a:cubicBezTo>
                    <a:pt x="65" y="23"/>
                    <a:pt x="65" y="23"/>
                    <a:pt x="61" y="24"/>
                  </a:cubicBezTo>
                  <a:cubicBezTo>
                    <a:pt x="61" y="24"/>
                    <a:pt x="61" y="24"/>
                    <a:pt x="61" y="24"/>
                  </a:cubicBezTo>
                  <a:cubicBezTo>
                    <a:pt x="61" y="24"/>
                    <a:pt x="65" y="23"/>
                    <a:pt x="65" y="27"/>
                  </a:cubicBezTo>
                  <a:cubicBezTo>
                    <a:pt x="61" y="24"/>
                    <a:pt x="61" y="24"/>
                    <a:pt x="61" y="24"/>
                  </a:cubicBezTo>
                  <a:cubicBezTo>
                    <a:pt x="61" y="24"/>
                    <a:pt x="61" y="27"/>
                    <a:pt x="65" y="27"/>
                  </a:cubicBezTo>
                  <a:cubicBezTo>
                    <a:pt x="61" y="27"/>
                    <a:pt x="57" y="24"/>
                    <a:pt x="53" y="28"/>
                  </a:cubicBezTo>
                  <a:cubicBezTo>
                    <a:pt x="49" y="29"/>
                    <a:pt x="53" y="28"/>
                    <a:pt x="54" y="32"/>
                  </a:cubicBezTo>
                  <a:cubicBezTo>
                    <a:pt x="58" y="31"/>
                    <a:pt x="58" y="31"/>
                    <a:pt x="58" y="31"/>
                  </a:cubicBezTo>
                  <a:cubicBezTo>
                    <a:pt x="62" y="31"/>
                    <a:pt x="62" y="31"/>
                    <a:pt x="62" y="31"/>
                  </a:cubicBezTo>
                  <a:cubicBezTo>
                    <a:pt x="66" y="30"/>
                    <a:pt x="66" y="30"/>
                    <a:pt x="66" y="30"/>
                  </a:cubicBezTo>
                  <a:cubicBezTo>
                    <a:pt x="66" y="30"/>
                    <a:pt x="66" y="30"/>
                    <a:pt x="66" y="30"/>
                  </a:cubicBezTo>
                  <a:cubicBezTo>
                    <a:pt x="66" y="30"/>
                    <a:pt x="62" y="31"/>
                    <a:pt x="62" y="34"/>
                  </a:cubicBezTo>
                  <a:cubicBezTo>
                    <a:pt x="66" y="30"/>
                    <a:pt x="69" y="29"/>
                    <a:pt x="69" y="29"/>
                  </a:cubicBezTo>
                  <a:cubicBezTo>
                    <a:pt x="73" y="29"/>
                    <a:pt x="73" y="29"/>
                    <a:pt x="73" y="29"/>
                  </a:cubicBezTo>
                  <a:cubicBezTo>
                    <a:pt x="73" y="29"/>
                    <a:pt x="66" y="33"/>
                    <a:pt x="70" y="33"/>
                  </a:cubicBezTo>
                  <a:cubicBezTo>
                    <a:pt x="70" y="33"/>
                    <a:pt x="66" y="33"/>
                    <a:pt x="63" y="38"/>
                  </a:cubicBezTo>
                  <a:cubicBezTo>
                    <a:pt x="63" y="38"/>
                    <a:pt x="63" y="38"/>
                    <a:pt x="63" y="38"/>
                  </a:cubicBezTo>
                  <a:cubicBezTo>
                    <a:pt x="59" y="38"/>
                    <a:pt x="59" y="38"/>
                    <a:pt x="59" y="38"/>
                  </a:cubicBezTo>
                  <a:cubicBezTo>
                    <a:pt x="51" y="43"/>
                    <a:pt x="59" y="42"/>
                    <a:pt x="59" y="42"/>
                  </a:cubicBezTo>
                  <a:cubicBezTo>
                    <a:pt x="59" y="42"/>
                    <a:pt x="59" y="42"/>
                    <a:pt x="59" y="42"/>
                  </a:cubicBezTo>
                  <a:cubicBezTo>
                    <a:pt x="59" y="42"/>
                    <a:pt x="63" y="41"/>
                    <a:pt x="64" y="45"/>
                  </a:cubicBezTo>
                  <a:cubicBezTo>
                    <a:pt x="59" y="42"/>
                    <a:pt x="56" y="46"/>
                    <a:pt x="60" y="45"/>
                  </a:cubicBezTo>
                  <a:cubicBezTo>
                    <a:pt x="60" y="45"/>
                    <a:pt x="60" y="45"/>
                    <a:pt x="56" y="46"/>
                  </a:cubicBezTo>
                  <a:cubicBezTo>
                    <a:pt x="55" y="42"/>
                    <a:pt x="52" y="46"/>
                    <a:pt x="48" y="47"/>
                  </a:cubicBezTo>
                  <a:cubicBezTo>
                    <a:pt x="44" y="44"/>
                    <a:pt x="44" y="47"/>
                    <a:pt x="41" y="51"/>
                  </a:cubicBezTo>
                  <a:cubicBezTo>
                    <a:pt x="40" y="48"/>
                    <a:pt x="41" y="51"/>
                    <a:pt x="40" y="48"/>
                  </a:cubicBezTo>
                  <a:cubicBezTo>
                    <a:pt x="40" y="48"/>
                    <a:pt x="40" y="48"/>
                    <a:pt x="40" y="48"/>
                  </a:cubicBezTo>
                  <a:cubicBezTo>
                    <a:pt x="36" y="45"/>
                    <a:pt x="36" y="45"/>
                    <a:pt x="32" y="46"/>
                  </a:cubicBezTo>
                  <a:cubicBezTo>
                    <a:pt x="28" y="46"/>
                    <a:pt x="28" y="46"/>
                    <a:pt x="28" y="46"/>
                  </a:cubicBezTo>
                  <a:cubicBezTo>
                    <a:pt x="24" y="47"/>
                    <a:pt x="20" y="47"/>
                    <a:pt x="20" y="47"/>
                  </a:cubicBezTo>
                  <a:cubicBezTo>
                    <a:pt x="16" y="48"/>
                    <a:pt x="20" y="47"/>
                    <a:pt x="20" y="47"/>
                  </a:cubicBezTo>
                  <a:cubicBezTo>
                    <a:pt x="21" y="51"/>
                    <a:pt x="21" y="51"/>
                    <a:pt x="21" y="51"/>
                  </a:cubicBezTo>
                  <a:cubicBezTo>
                    <a:pt x="21" y="51"/>
                    <a:pt x="21" y="51"/>
                    <a:pt x="17" y="51"/>
                  </a:cubicBezTo>
                  <a:cubicBezTo>
                    <a:pt x="17" y="51"/>
                    <a:pt x="17" y="51"/>
                    <a:pt x="17" y="51"/>
                  </a:cubicBezTo>
                  <a:cubicBezTo>
                    <a:pt x="13" y="52"/>
                    <a:pt x="21" y="51"/>
                    <a:pt x="16" y="48"/>
                  </a:cubicBezTo>
                  <a:cubicBezTo>
                    <a:pt x="12" y="48"/>
                    <a:pt x="12" y="48"/>
                    <a:pt x="13" y="52"/>
                  </a:cubicBezTo>
                  <a:cubicBezTo>
                    <a:pt x="9" y="52"/>
                    <a:pt x="13" y="52"/>
                    <a:pt x="13" y="52"/>
                  </a:cubicBezTo>
                  <a:cubicBezTo>
                    <a:pt x="13" y="55"/>
                    <a:pt x="9" y="56"/>
                    <a:pt x="9" y="56"/>
                  </a:cubicBezTo>
                  <a:cubicBezTo>
                    <a:pt x="10" y="59"/>
                    <a:pt x="10" y="59"/>
                    <a:pt x="13" y="55"/>
                  </a:cubicBezTo>
                  <a:cubicBezTo>
                    <a:pt x="13" y="55"/>
                    <a:pt x="13" y="55"/>
                    <a:pt x="13" y="55"/>
                  </a:cubicBezTo>
                  <a:cubicBezTo>
                    <a:pt x="13" y="55"/>
                    <a:pt x="13" y="55"/>
                    <a:pt x="13" y="55"/>
                  </a:cubicBezTo>
                  <a:cubicBezTo>
                    <a:pt x="13" y="52"/>
                    <a:pt x="13" y="52"/>
                    <a:pt x="13" y="52"/>
                  </a:cubicBezTo>
                  <a:cubicBezTo>
                    <a:pt x="17" y="51"/>
                    <a:pt x="17" y="55"/>
                    <a:pt x="17" y="55"/>
                  </a:cubicBezTo>
                  <a:cubicBezTo>
                    <a:pt x="17" y="55"/>
                    <a:pt x="13" y="55"/>
                    <a:pt x="14" y="59"/>
                  </a:cubicBezTo>
                  <a:cubicBezTo>
                    <a:pt x="18" y="58"/>
                    <a:pt x="17" y="55"/>
                    <a:pt x="17" y="55"/>
                  </a:cubicBezTo>
                  <a:cubicBezTo>
                    <a:pt x="14" y="59"/>
                    <a:pt x="18" y="58"/>
                    <a:pt x="22" y="61"/>
                  </a:cubicBezTo>
                  <a:cubicBezTo>
                    <a:pt x="23" y="65"/>
                    <a:pt x="18" y="58"/>
                    <a:pt x="18" y="62"/>
                  </a:cubicBezTo>
                  <a:cubicBezTo>
                    <a:pt x="18" y="62"/>
                    <a:pt x="15" y="66"/>
                    <a:pt x="19" y="65"/>
                  </a:cubicBezTo>
                  <a:cubicBezTo>
                    <a:pt x="23" y="65"/>
                    <a:pt x="23" y="65"/>
                    <a:pt x="23" y="65"/>
                  </a:cubicBezTo>
                  <a:cubicBezTo>
                    <a:pt x="22" y="61"/>
                    <a:pt x="26" y="61"/>
                    <a:pt x="27" y="64"/>
                  </a:cubicBezTo>
                  <a:cubicBezTo>
                    <a:pt x="27" y="64"/>
                    <a:pt x="27" y="64"/>
                    <a:pt x="27" y="64"/>
                  </a:cubicBezTo>
                  <a:cubicBezTo>
                    <a:pt x="27" y="64"/>
                    <a:pt x="27" y="64"/>
                    <a:pt x="27" y="68"/>
                  </a:cubicBezTo>
                  <a:cubicBezTo>
                    <a:pt x="27" y="68"/>
                    <a:pt x="19" y="65"/>
                    <a:pt x="15" y="69"/>
                  </a:cubicBezTo>
                  <a:cubicBezTo>
                    <a:pt x="16" y="73"/>
                    <a:pt x="20" y="76"/>
                    <a:pt x="24" y="75"/>
                  </a:cubicBezTo>
                  <a:cubicBezTo>
                    <a:pt x="20" y="76"/>
                    <a:pt x="16" y="73"/>
                    <a:pt x="12" y="77"/>
                  </a:cubicBezTo>
                  <a:cubicBezTo>
                    <a:pt x="16" y="76"/>
                    <a:pt x="16" y="76"/>
                    <a:pt x="16" y="76"/>
                  </a:cubicBezTo>
                  <a:cubicBezTo>
                    <a:pt x="12" y="77"/>
                    <a:pt x="9" y="77"/>
                    <a:pt x="9" y="77"/>
                  </a:cubicBezTo>
                  <a:cubicBezTo>
                    <a:pt x="9" y="77"/>
                    <a:pt x="9" y="77"/>
                    <a:pt x="9" y="81"/>
                  </a:cubicBezTo>
                  <a:cubicBezTo>
                    <a:pt x="13" y="80"/>
                    <a:pt x="13" y="80"/>
                    <a:pt x="13" y="80"/>
                  </a:cubicBezTo>
                  <a:cubicBezTo>
                    <a:pt x="13" y="80"/>
                    <a:pt x="13" y="80"/>
                    <a:pt x="13" y="80"/>
                  </a:cubicBezTo>
                  <a:cubicBezTo>
                    <a:pt x="13" y="80"/>
                    <a:pt x="9" y="81"/>
                    <a:pt x="10" y="84"/>
                  </a:cubicBezTo>
                  <a:cubicBezTo>
                    <a:pt x="10" y="84"/>
                    <a:pt x="9" y="81"/>
                    <a:pt x="13" y="84"/>
                  </a:cubicBezTo>
                  <a:cubicBezTo>
                    <a:pt x="13" y="84"/>
                    <a:pt x="13" y="84"/>
                    <a:pt x="13" y="84"/>
                  </a:cubicBezTo>
                  <a:cubicBezTo>
                    <a:pt x="17" y="83"/>
                    <a:pt x="17" y="80"/>
                    <a:pt x="17" y="80"/>
                  </a:cubicBezTo>
                  <a:cubicBezTo>
                    <a:pt x="17" y="83"/>
                    <a:pt x="17" y="83"/>
                    <a:pt x="17" y="83"/>
                  </a:cubicBezTo>
                  <a:cubicBezTo>
                    <a:pt x="21" y="83"/>
                    <a:pt x="21" y="83"/>
                    <a:pt x="21" y="83"/>
                  </a:cubicBezTo>
                  <a:cubicBezTo>
                    <a:pt x="21" y="83"/>
                    <a:pt x="17" y="83"/>
                    <a:pt x="18" y="87"/>
                  </a:cubicBezTo>
                  <a:cubicBezTo>
                    <a:pt x="18" y="87"/>
                    <a:pt x="22" y="86"/>
                    <a:pt x="21" y="83"/>
                  </a:cubicBezTo>
                  <a:cubicBezTo>
                    <a:pt x="25" y="82"/>
                    <a:pt x="25" y="82"/>
                    <a:pt x="25" y="82"/>
                  </a:cubicBezTo>
                  <a:cubicBezTo>
                    <a:pt x="26" y="86"/>
                    <a:pt x="25" y="82"/>
                    <a:pt x="29" y="81"/>
                  </a:cubicBezTo>
                  <a:cubicBezTo>
                    <a:pt x="25" y="82"/>
                    <a:pt x="29" y="81"/>
                    <a:pt x="29" y="81"/>
                  </a:cubicBezTo>
                  <a:cubicBezTo>
                    <a:pt x="30" y="85"/>
                    <a:pt x="26" y="86"/>
                    <a:pt x="26" y="86"/>
                  </a:cubicBezTo>
                  <a:cubicBezTo>
                    <a:pt x="26" y="89"/>
                    <a:pt x="26" y="86"/>
                    <a:pt x="30" y="85"/>
                  </a:cubicBezTo>
                  <a:cubicBezTo>
                    <a:pt x="30" y="85"/>
                    <a:pt x="30" y="85"/>
                    <a:pt x="30" y="88"/>
                  </a:cubicBezTo>
                  <a:cubicBezTo>
                    <a:pt x="34" y="88"/>
                    <a:pt x="34" y="88"/>
                    <a:pt x="37" y="84"/>
                  </a:cubicBezTo>
                  <a:cubicBezTo>
                    <a:pt x="41" y="83"/>
                    <a:pt x="45" y="83"/>
                    <a:pt x="49" y="82"/>
                  </a:cubicBezTo>
                  <a:cubicBezTo>
                    <a:pt x="45" y="83"/>
                    <a:pt x="45" y="83"/>
                    <a:pt x="45" y="83"/>
                  </a:cubicBezTo>
                  <a:cubicBezTo>
                    <a:pt x="46" y="86"/>
                    <a:pt x="46" y="86"/>
                    <a:pt x="46" y="86"/>
                  </a:cubicBezTo>
                  <a:cubicBezTo>
                    <a:pt x="50" y="86"/>
                    <a:pt x="50" y="86"/>
                    <a:pt x="50" y="86"/>
                  </a:cubicBezTo>
                  <a:cubicBezTo>
                    <a:pt x="50" y="86"/>
                    <a:pt x="46" y="86"/>
                    <a:pt x="50" y="86"/>
                  </a:cubicBezTo>
                  <a:cubicBezTo>
                    <a:pt x="46" y="86"/>
                    <a:pt x="46" y="86"/>
                    <a:pt x="46" y="86"/>
                  </a:cubicBezTo>
                  <a:cubicBezTo>
                    <a:pt x="46" y="86"/>
                    <a:pt x="46" y="86"/>
                    <a:pt x="46" y="86"/>
                  </a:cubicBezTo>
                  <a:cubicBezTo>
                    <a:pt x="42" y="87"/>
                    <a:pt x="42" y="87"/>
                    <a:pt x="42" y="87"/>
                  </a:cubicBezTo>
                  <a:cubicBezTo>
                    <a:pt x="42" y="87"/>
                    <a:pt x="42" y="87"/>
                    <a:pt x="42" y="87"/>
                  </a:cubicBezTo>
                  <a:cubicBezTo>
                    <a:pt x="42" y="90"/>
                    <a:pt x="38" y="87"/>
                    <a:pt x="38" y="91"/>
                  </a:cubicBezTo>
                  <a:cubicBezTo>
                    <a:pt x="35" y="91"/>
                    <a:pt x="35" y="91"/>
                    <a:pt x="35" y="95"/>
                  </a:cubicBezTo>
                  <a:cubicBezTo>
                    <a:pt x="35" y="95"/>
                    <a:pt x="31" y="95"/>
                    <a:pt x="32" y="99"/>
                  </a:cubicBezTo>
                  <a:cubicBezTo>
                    <a:pt x="32" y="99"/>
                    <a:pt x="35" y="95"/>
                    <a:pt x="36" y="98"/>
                  </a:cubicBezTo>
                  <a:cubicBezTo>
                    <a:pt x="32" y="99"/>
                    <a:pt x="32" y="102"/>
                    <a:pt x="28" y="103"/>
                  </a:cubicBezTo>
                  <a:cubicBezTo>
                    <a:pt x="29" y="106"/>
                    <a:pt x="29" y="106"/>
                    <a:pt x="29" y="106"/>
                  </a:cubicBezTo>
                  <a:cubicBezTo>
                    <a:pt x="25" y="107"/>
                    <a:pt x="25" y="107"/>
                    <a:pt x="25" y="107"/>
                  </a:cubicBezTo>
                  <a:cubicBezTo>
                    <a:pt x="21" y="111"/>
                    <a:pt x="21" y="111"/>
                    <a:pt x="21" y="111"/>
                  </a:cubicBezTo>
                  <a:cubicBezTo>
                    <a:pt x="17" y="112"/>
                    <a:pt x="17" y="112"/>
                    <a:pt x="18" y="115"/>
                  </a:cubicBezTo>
                  <a:cubicBezTo>
                    <a:pt x="18" y="115"/>
                    <a:pt x="21" y="111"/>
                    <a:pt x="25" y="110"/>
                  </a:cubicBezTo>
                  <a:cubicBezTo>
                    <a:pt x="25" y="110"/>
                    <a:pt x="29" y="110"/>
                    <a:pt x="29" y="106"/>
                  </a:cubicBezTo>
                  <a:cubicBezTo>
                    <a:pt x="29" y="106"/>
                    <a:pt x="29" y="110"/>
                    <a:pt x="33" y="109"/>
                  </a:cubicBezTo>
                  <a:cubicBezTo>
                    <a:pt x="37" y="109"/>
                    <a:pt x="37" y="109"/>
                    <a:pt x="37" y="109"/>
                  </a:cubicBezTo>
                  <a:cubicBezTo>
                    <a:pt x="37" y="109"/>
                    <a:pt x="37" y="109"/>
                    <a:pt x="37" y="109"/>
                  </a:cubicBezTo>
                  <a:cubicBezTo>
                    <a:pt x="37" y="109"/>
                    <a:pt x="41" y="108"/>
                    <a:pt x="45" y="108"/>
                  </a:cubicBezTo>
                  <a:cubicBezTo>
                    <a:pt x="44" y="104"/>
                    <a:pt x="44" y="104"/>
                    <a:pt x="48" y="100"/>
                  </a:cubicBezTo>
                  <a:cubicBezTo>
                    <a:pt x="48" y="104"/>
                    <a:pt x="48" y="104"/>
                    <a:pt x="48" y="104"/>
                  </a:cubicBezTo>
                  <a:cubicBezTo>
                    <a:pt x="48" y="104"/>
                    <a:pt x="52" y="103"/>
                    <a:pt x="56" y="103"/>
                  </a:cubicBezTo>
                  <a:cubicBezTo>
                    <a:pt x="53" y="107"/>
                    <a:pt x="48" y="104"/>
                    <a:pt x="49" y="107"/>
                  </a:cubicBezTo>
                  <a:cubicBezTo>
                    <a:pt x="45" y="108"/>
                    <a:pt x="41" y="108"/>
                    <a:pt x="37" y="109"/>
                  </a:cubicBezTo>
                  <a:cubicBezTo>
                    <a:pt x="33" y="109"/>
                    <a:pt x="30" y="113"/>
                    <a:pt x="29" y="110"/>
                  </a:cubicBezTo>
                  <a:cubicBezTo>
                    <a:pt x="25" y="110"/>
                    <a:pt x="22" y="115"/>
                    <a:pt x="26" y="114"/>
                  </a:cubicBezTo>
                  <a:cubicBezTo>
                    <a:pt x="22" y="118"/>
                    <a:pt x="22" y="118"/>
                    <a:pt x="22" y="118"/>
                  </a:cubicBezTo>
                  <a:cubicBezTo>
                    <a:pt x="18" y="119"/>
                    <a:pt x="18" y="119"/>
                    <a:pt x="18" y="119"/>
                  </a:cubicBezTo>
                  <a:cubicBezTo>
                    <a:pt x="15" y="119"/>
                    <a:pt x="18" y="119"/>
                    <a:pt x="18" y="119"/>
                  </a:cubicBezTo>
                  <a:cubicBezTo>
                    <a:pt x="23" y="122"/>
                    <a:pt x="19" y="122"/>
                    <a:pt x="19" y="122"/>
                  </a:cubicBezTo>
                  <a:cubicBezTo>
                    <a:pt x="19" y="122"/>
                    <a:pt x="19" y="122"/>
                    <a:pt x="19" y="122"/>
                  </a:cubicBezTo>
                  <a:cubicBezTo>
                    <a:pt x="19" y="126"/>
                    <a:pt x="23" y="122"/>
                    <a:pt x="23" y="125"/>
                  </a:cubicBezTo>
                  <a:cubicBezTo>
                    <a:pt x="19" y="126"/>
                    <a:pt x="19" y="126"/>
                    <a:pt x="19" y="126"/>
                  </a:cubicBezTo>
                  <a:cubicBezTo>
                    <a:pt x="19" y="126"/>
                    <a:pt x="19" y="126"/>
                    <a:pt x="16" y="126"/>
                  </a:cubicBezTo>
                  <a:cubicBezTo>
                    <a:pt x="16" y="126"/>
                    <a:pt x="16" y="126"/>
                    <a:pt x="15" y="123"/>
                  </a:cubicBezTo>
                  <a:cubicBezTo>
                    <a:pt x="11" y="123"/>
                    <a:pt x="11" y="123"/>
                    <a:pt x="11" y="123"/>
                  </a:cubicBezTo>
                  <a:cubicBezTo>
                    <a:pt x="16" y="126"/>
                    <a:pt x="12" y="127"/>
                    <a:pt x="8" y="127"/>
                  </a:cubicBezTo>
                  <a:cubicBezTo>
                    <a:pt x="8" y="127"/>
                    <a:pt x="11" y="123"/>
                    <a:pt x="7" y="124"/>
                  </a:cubicBezTo>
                  <a:cubicBezTo>
                    <a:pt x="7" y="124"/>
                    <a:pt x="8" y="127"/>
                    <a:pt x="4" y="128"/>
                  </a:cubicBezTo>
                  <a:cubicBezTo>
                    <a:pt x="0" y="132"/>
                    <a:pt x="0" y="132"/>
                    <a:pt x="0" y="132"/>
                  </a:cubicBezTo>
                  <a:cubicBezTo>
                    <a:pt x="0" y="128"/>
                    <a:pt x="0" y="128"/>
                    <a:pt x="0" y="132"/>
                  </a:cubicBezTo>
                  <a:cubicBezTo>
                    <a:pt x="0" y="132"/>
                    <a:pt x="0" y="132"/>
                    <a:pt x="0" y="132"/>
                  </a:cubicBezTo>
                  <a:cubicBezTo>
                    <a:pt x="0" y="132"/>
                    <a:pt x="0" y="132"/>
                    <a:pt x="4" y="131"/>
                  </a:cubicBezTo>
                  <a:cubicBezTo>
                    <a:pt x="4" y="131"/>
                    <a:pt x="4" y="131"/>
                    <a:pt x="4" y="131"/>
                  </a:cubicBezTo>
                  <a:cubicBezTo>
                    <a:pt x="8" y="131"/>
                    <a:pt x="8" y="131"/>
                    <a:pt x="8" y="131"/>
                  </a:cubicBezTo>
                  <a:cubicBezTo>
                    <a:pt x="8" y="131"/>
                    <a:pt x="8" y="131"/>
                    <a:pt x="12" y="130"/>
                  </a:cubicBezTo>
                  <a:cubicBezTo>
                    <a:pt x="16" y="130"/>
                    <a:pt x="16" y="130"/>
                    <a:pt x="16" y="130"/>
                  </a:cubicBezTo>
                  <a:cubicBezTo>
                    <a:pt x="16" y="130"/>
                    <a:pt x="16" y="130"/>
                    <a:pt x="16" y="130"/>
                  </a:cubicBezTo>
                  <a:cubicBezTo>
                    <a:pt x="16" y="130"/>
                    <a:pt x="16" y="130"/>
                    <a:pt x="16" y="130"/>
                  </a:cubicBezTo>
                  <a:cubicBezTo>
                    <a:pt x="20" y="129"/>
                    <a:pt x="20" y="129"/>
                    <a:pt x="24" y="128"/>
                  </a:cubicBezTo>
                  <a:cubicBezTo>
                    <a:pt x="20" y="129"/>
                    <a:pt x="20" y="133"/>
                    <a:pt x="16" y="130"/>
                  </a:cubicBezTo>
                  <a:cubicBezTo>
                    <a:pt x="16" y="130"/>
                    <a:pt x="17" y="133"/>
                    <a:pt x="16" y="130"/>
                  </a:cubicBezTo>
                  <a:cubicBezTo>
                    <a:pt x="17" y="133"/>
                    <a:pt x="13" y="134"/>
                    <a:pt x="9" y="134"/>
                  </a:cubicBezTo>
                  <a:cubicBezTo>
                    <a:pt x="9" y="134"/>
                    <a:pt x="5" y="135"/>
                    <a:pt x="5" y="138"/>
                  </a:cubicBezTo>
                  <a:cubicBezTo>
                    <a:pt x="5" y="138"/>
                    <a:pt x="1" y="139"/>
                    <a:pt x="2" y="142"/>
                  </a:cubicBezTo>
                  <a:cubicBezTo>
                    <a:pt x="2" y="142"/>
                    <a:pt x="2" y="142"/>
                    <a:pt x="2" y="142"/>
                  </a:cubicBezTo>
                  <a:cubicBezTo>
                    <a:pt x="2" y="146"/>
                    <a:pt x="2" y="146"/>
                    <a:pt x="2" y="146"/>
                  </a:cubicBezTo>
                  <a:cubicBezTo>
                    <a:pt x="6" y="145"/>
                    <a:pt x="6" y="142"/>
                    <a:pt x="6" y="142"/>
                  </a:cubicBezTo>
                  <a:cubicBezTo>
                    <a:pt x="10" y="141"/>
                    <a:pt x="10" y="145"/>
                    <a:pt x="6" y="145"/>
                  </a:cubicBezTo>
                  <a:cubicBezTo>
                    <a:pt x="10" y="145"/>
                    <a:pt x="10" y="145"/>
                    <a:pt x="10" y="145"/>
                  </a:cubicBezTo>
                  <a:cubicBezTo>
                    <a:pt x="14" y="144"/>
                    <a:pt x="14" y="144"/>
                    <a:pt x="18" y="144"/>
                  </a:cubicBezTo>
                  <a:cubicBezTo>
                    <a:pt x="22" y="139"/>
                    <a:pt x="25" y="139"/>
                    <a:pt x="29" y="138"/>
                  </a:cubicBezTo>
                  <a:cubicBezTo>
                    <a:pt x="25" y="139"/>
                    <a:pt x="25" y="139"/>
                    <a:pt x="22" y="139"/>
                  </a:cubicBezTo>
                  <a:cubicBezTo>
                    <a:pt x="22" y="143"/>
                    <a:pt x="22" y="143"/>
                    <a:pt x="22" y="143"/>
                  </a:cubicBezTo>
                  <a:cubicBezTo>
                    <a:pt x="18" y="144"/>
                    <a:pt x="18" y="144"/>
                    <a:pt x="18" y="144"/>
                  </a:cubicBezTo>
                  <a:cubicBezTo>
                    <a:pt x="18" y="140"/>
                    <a:pt x="15" y="148"/>
                    <a:pt x="14" y="144"/>
                  </a:cubicBezTo>
                  <a:cubicBezTo>
                    <a:pt x="15" y="148"/>
                    <a:pt x="15" y="148"/>
                    <a:pt x="11" y="148"/>
                  </a:cubicBezTo>
                  <a:cubicBezTo>
                    <a:pt x="15" y="148"/>
                    <a:pt x="11" y="152"/>
                    <a:pt x="11" y="152"/>
                  </a:cubicBezTo>
                  <a:cubicBezTo>
                    <a:pt x="15" y="148"/>
                    <a:pt x="23" y="146"/>
                    <a:pt x="26" y="146"/>
                  </a:cubicBezTo>
                  <a:cubicBezTo>
                    <a:pt x="30" y="142"/>
                    <a:pt x="30" y="142"/>
                    <a:pt x="30" y="142"/>
                  </a:cubicBezTo>
                  <a:cubicBezTo>
                    <a:pt x="30" y="142"/>
                    <a:pt x="34" y="145"/>
                    <a:pt x="34" y="141"/>
                  </a:cubicBezTo>
                  <a:cubicBezTo>
                    <a:pt x="34" y="145"/>
                    <a:pt x="23" y="150"/>
                    <a:pt x="19" y="150"/>
                  </a:cubicBezTo>
                  <a:cubicBezTo>
                    <a:pt x="23" y="150"/>
                    <a:pt x="26" y="146"/>
                    <a:pt x="30" y="145"/>
                  </a:cubicBezTo>
                  <a:cubicBezTo>
                    <a:pt x="27" y="149"/>
                    <a:pt x="19" y="150"/>
                    <a:pt x="20" y="154"/>
                  </a:cubicBezTo>
                  <a:cubicBezTo>
                    <a:pt x="24" y="153"/>
                    <a:pt x="24" y="153"/>
                    <a:pt x="24" y="153"/>
                  </a:cubicBezTo>
                  <a:cubicBezTo>
                    <a:pt x="27" y="149"/>
                    <a:pt x="27" y="153"/>
                    <a:pt x="27" y="153"/>
                  </a:cubicBezTo>
                  <a:cubicBezTo>
                    <a:pt x="27" y="153"/>
                    <a:pt x="31" y="152"/>
                    <a:pt x="31" y="149"/>
                  </a:cubicBezTo>
                  <a:cubicBezTo>
                    <a:pt x="31" y="149"/>
                    <a:pt x="35" y="148"/>
                    <a:pt x="35" y="152"/>
                  </a:cubicBezTo>
                  <a:cubicBezTo>
                    <a:pt x="35" y="148"/>
                    <a:pt x="35" y="148"/>
                    <a:pt x="35" y="148"/>
                  </a:cubicBezTo>
                  <a:cubicBezTo>
                    <a:pt x="35" y="152"/>
                    <a:pt x="35" y="152"/>
                    <a:pt x="35" y="152"/>
                  </a:cubicBezTo>
                  <a:cubicBezTo>
                    <a:pt x="35" y="152"/>
                    <a:pt x="35" y="152"/>
                    <a:pt x="35" y="152"/>
                  </a:cubicBezTo>
                  <a:cubicBezTo>
                    <a:pt x="35" y="152"/>
                    <a:pt x="43" y="151"/>
                    <a:pt x="43" y="147"/>
                  </a:cubicBezTo>
                  <a:cubicBezTo>
                    <a:pt x="50" y="146"/>
                    <a:pt x="50" y="146"/>
                    <a:pt x="50" y="146"/>
                  </a:cubicBezTo>
                  <a:cubicBezTo>
                    <a:pt x="50" y="146"/>
                    <a:pt x="50" y="146"/>
                    <a:pt x="50" y="146"/>
                  </a:cubicBezTo>
                  <a:cubicBezTo>
                    <a:pt x="54" y="145"/>
                    <a:pt x="58" y="145"/>
                    <a:pt x="58" y="145"/>
                  </a:cubicBezTo>
                  <a:cubicBezTo>
                    <a:pt x="58" y="141"/>
                    <a:pt x="58" y="141"/>
                    <a:pt x="54" y="142"/>
                  </a:cubicBezTo>
                  <a:cubicBezTo>
                    <a:pt x="58" y="141"/>
                    <a:pt x="62" y="141"/>
                    <a:pt x="62" y="144"/>
                  </a:cubicBezTo>
                  <a:cubicBezTo>
                    <a:pt x="62" y="141"/>
                    <a:pt x="62" y="141"/>
                    <a:pt x="62" y="141"/>
                  </a:cubicBezTo>
                  <a:cubicBezTo>
                    <a:pt x="62" y="141"/>
                    <a:pt x="62" y="141"/>
                    <a:pt x="62" y="141"/>
                  </a:cubicBezTo>
                  <a:cubicBezTo>
                    <a:pt x="61" y="137"/>
                    <a:pt x="65" y="140"/>
                    <a:pt x="65" y="137"/>
                  </a:cubicBezTo>
                  <a:cubicBezTo>
                    <a:pt x="65" y="140"/>
                    <a:pt x="69" y="136"/>
                    <a:pt x="69" y="136"/>
                  </a:cubicBezTo>
                  <a:cubicBezTo>
                    <a:pt x="68" y="133"/>
                    <a:pt x="68" y="133"/>
                    <a:pt x="68" y="133"/>
                  </a:cubicBezTo>
                  <a:cubicBezTo>
                    <a:pt x="68" y="133"/>
                    <a:pt x="68" y="133"/>
                    <a:pt x="64" y="133"/>
                  </a:cubicBezTo>
                  <a:cubicBezTo>
                    <a:pt x="68" y="133"/>
                    <a:pt x="72" y="132"/>
                    <a:pt x="72" y="132"/>
                  </a:cubicBezTo>
                  <a:cubicBezTo>
                    <a:pt x="72" y="132"/>
                    <a:pt x="72" y="132"/>
                    <a:pt x="72" y="132"/>
                  </a:cubicBezTo>
                  <a:cubicBezTo>
                    <a:pt x="72" y="132"/>
                    <a:pt x="72" y="132"/>
                    <a:pt x="72" y="132"/>
                  </a:cubicBezTo>
                  <a:cubicBezTo>
                    <a:pt x="73" y="136"/>
                    <a:pt x="76" y="132"/>
                    <a:pt x="76" y="132"/>
                  </a:cubicBezTo>
                  <a:cubicBezTo>
                    <a:pt x="80" y="131"/>
                    <a:pt x="80" y="131"/>
                    <a:pt x="80" y="131"/>
                  </a:cubicBezTo>
                  <a:cubicBezTo>
                    <a:pt x="80" y="131"/>
                    <a:pt x="84" y="130"/>
                    <a:pt x="83" y="127"/>
                  </a:cubicBezTo>
                  <a:cubicBezTo>
                    <a:pt x="83" y="127"/>
                    <a:pt x="83" y="127"/>
                    <a:pt x="83" y="127"/>
                  </a:cubicBezTo>
                  <a:cubicBezTo>
                    <a:pt x="87" y="126"/>
                    <a:pt x="91" y="126"/>
                    <a:pt x="91" y="126"/>
                  </a:cubicBezTo>
                  <a:cubicBezTo>
                    <a:pt x="91" y="122"/>
                    <a:pt x="95" y="122"/>
                    <a:pt x="91" y="122"/>
                  </a:cubicBezTo>
                  <a:cubicBezTo>
                    <a:pt x="90" y="119"/>
                    <a:pt x="98" y="118"/>
                    <a:pt x="102" y="117"/>
                  </a:cubicBezTo>
                  <a:cubicBezTo>
                    <a:pt x="106" y="117"/>
                    <a:pt x="106" y="117"/>
                    <a:pt x="106" y="117"/>
                  </a:cubicBezTo>
                  <a:cubicBezTo>
                    <a:pt x="110" y="116"/>
                    <a:pt x="110" y="116"/>
                    <a:pt x="110" y="116"/>
                  </a:cubicBezTo>
                  <a:cubicBezTo>
                    <a:pt x="110" y="116"/>
                    <a:pt x="110" y="116"/>
                    <a:pt x="110" y="116"/>
                  </a:cubicBezTo>
                  <a:cubicBezTo>
                    <a:pt x="110" y="116"/>
                    <a:pt x="110" y="116"/>
                    <a:pt x="114" y="116"/>
                  </a:cubicBezTo>
                  <a:cubicBezTo>
                    <a:pt x="113" y="112"/>
                    <a:pt x="113" y="112"/>
                    <a:pt x="113" y="109"/>
                  </a:cubicBezTo>
                  <a:cubicBezTo>
                    <a:pt x="113" y="112"/>
                    <a:pt x="113" y="112"/>
                    <a:pt x="114" y="116"/>
                  </a:cubicBezTo>
                  <a:cubicBezTo>
                    <a:pt x="114" y="116"/>
                    <a:pt x="118" y="115"/>
                    <a:pt x="117" y="112"/>
                  </a:cubicBezTo>
                  <a:cubicBezTo>
                    <a:pt x="117" y="112"/>
                    <a:pt x="117" y="112"/>
                    <a:pt x="117" y="112"/>
                  </a:cubicBezTo>
                  <a:cubicBezTo>
                    <a:pt x="117" y="112"/>
                    <a:pt x="117" y="112"/>
                    <a:pt x="121" y="111"/>
                  </a:cubicBezTo>
                  <a:cubicBezTo>
                    <a:pt x="117" y="112"/>
                    <a:pt x="117" y="112"/>
                    <a:pt x="117" y="112"/>
                  </a:cubicBezTo>
                  <a:cubicBezTo>
                    <a:pt x="121" y="111"/>
                    <a:pt x="125" y="114"/>
                    <a:pt x="125" y="110"/>
                  </a:cubicBezTo>
                  <a:cubicBezTo>
                    <a:pt x="125" y="110"/>
                    <a:pt x="129" y="110"/>
                    <a:pt x="133" y="109"/>
                  </a:cubicBezTo>
                  <a:cubicBezTo>
                    <a:pt x="129" y="113"/>
                    <a:pt x="133" y="109"/>
                    <a:pt x="133" y="109"/>
                  </a:cubicBezTo>
                  <a:cubicBezTo>
                    <a:pt x="132" y="106"/>
                    <a:pt x="133" y="109"/>
                    <a:pt x="132" y="106"/>
                  </a:cubicBezTo>
                  <a:cubicBezTo>
                    <a:pt x="133" y="109"/>
                    <a:pt x="128" y="106"/>
                    <a:pt x="128" y="103"/>
                  </a:cubicBezTo>
                  <a:cubicBezTo>
                    <a:pt x="128" y="106"/>
                    <a:pt x="132" y="106"/>
                    <a:pt x="132" y="106"/>
                  </a:cubicBezTo>
                  <a:cubicBezTo>
                    <a:pt x="132" y="102"/>
                    <a:pt x="132" y="102"/>
                    <a:pt x="135" y="98"/>
                  </a:cubicBezTo>
                  <a:cubicBezTo>
                    <a:pt x="139" y="98"/>
                    <a:pt x="135" y="95"/>
                    <a:pt x="135" y="95"/>
                  </a:cubicBezTo>
                  <a:cubicBezTo>
                    <a:pt x="138" y="91"/>
                    <a:pt x="138" y="87"/>
                    <a:pt x="138" y="87"/>
                  </a:cubicBezTo>
                  <a:cubicBezTo>
                    <a:pt x="141" y="83"/>
                    <a:pt x="145" y="83"/>
                    <a:pt x="140" y="80"/>
                  </a:cubicBezTo>
                  <a:cubicBezTo>
                    <a:pt x="140" y="80"/>
                    <a:pt x="144" y="76"/>
                    <a:pt x="140" y="76"/>
                  </a:cubicBezTo>
                  <a:cubicBezTo>
                    <a:pt x="139" y="73"/>
                    <a:pt x="139" y="73"/>
                    <a:pt x="139" y="69"/>
                  </a:cubicBezTo>
                  <a:cubicBezTo>
                    <a:pt x="139" y="69"/>
                    <a:pt x="135" y="70"/>
                    <a:pt x="135" y="66"/>
                  </a:cubicBezTo>
                  <a:cubicBezTo>
                    <a:pt x="138" y="62"/>
                    <a:pt x="138" y="66"/>
                    <a:pt x="142" y="65"/>
                  </a:cubicBezTo>
                  <a:cubicBezTo>
                    <a:pt x="138" y="66"/>
                    <a:pt x="138" y="62"/>
                    <a:pt x="138" y="62"/>
                  </a:cubicBezTo>
                  <a:cubicBezTo>
                    <a:pt x="138" y="62"/>
                    <a:pt x="138" y="62"/>
                    <a:pt x="138" y="62"/>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17732" name="Freeform 72"/>
            <p:cNvSpPr>
              <a:spLocks noEditPoints="1"/>
            </p:cNvSpPr>
            <p:nvPr/>
          </p:nvSpPr>
          <p:spPr bwMode="gray">
            <a:xfrm>
              <a:off x="6286500" y="3189288"/>
              <a:ext cx="527050" cy="857250"/>
            </a:xfrm>
            <a:custGeom>
              <a:avLst/>
              <a:gdLst>
                <a:gd name="T0" fmla="*/ 229 w 268"/>
                <a:gd name="T1" fmla="*/ 195 h 340"/>
                <a:gd name="T2" fmla="*/ 190 w 268"/>
                <a:gd name="T3" fmla="*/ 175 h 340"/>
                <a:gd name="T4" fmla="*/ 200 w 268"/>
                <a:gd name="T5" fmla="*/ 159 h 340"/>
                <a:gd name="T6" fmla="*/ 165 w 268"/>
                <a:gd name="T7" fmla="*/ 142 h 340"/>
                <a:gd name="T8" fmla="*/ 144 w 268"/>
                <a:gd name="T9" fmla="*/ 106 h 340"/>
                <a:gd name="T10" fmla="*/ 83 w 268"/>
                <a:gd name="T11" fmla="*/ 100 h 340"/>
                <a:gd name="T12" fmla="*/ 112 w 268"/>
                <a:gd name="T13" fmla="*/ 81 h 340"/>
                <a:gd name="T14" fmla="*/ 127 w 268"/>
                <a:gd name="T15" fmla="*/ 68 h 340"/>
                <a:gd name="T16" fmla="*/ 121 w 268"/>
                <a:gd name="T17" fmla="*/ 33 h 340"/>
                <a:gd name="T18" fmla="*/ 79 w 268"/>
                <a:gd name="T19" fmla="*/ 43 h 340"/>
                <a:gd name="T20" fmla="*/ 67 w 268"/>
                <a:gd name="T21" fmla="*/ 44 h 340"/>
                <a:gd name="T22" fmla="*/ 70 w 268"/>
                <a:gd name="T23" fmla="*/ 37 h 340"/>
                <a:gd name="T24" fmla="*/ 101 w 268"/>
                <a:gd name="T25" fmla="*/ 3 h 340"/>
                <a:gd name="T26" fmla="*/ 58 w 268"/>
                <a:gd name="T27" fmla="*/ 13 h 340"/>
                <a:gd name="T28" fmla="*/ 39 w 268"/>
                <a:gd name="T29" fmla="*/ 16 h 340"/>
                <a:gd name="T30" fmla="*/ 40 w 268"/>
                <a:gd name="T31" fmla="*/ 23 h 340"/>
                <a:gd name="T32" fmla="*/ 38 w 268"/>
                <a:gd name="T33" fmla="*/ 41 h 340"/>
                <a:gd name="T34" fmla="*/ 18 w 268"/>
                <a:gd name="T35" fmla="*/ 44 h 340"/>
                <a:gd name="T36" fmla="*/ 17 w 268"/>
                <a:gd name="T37" fmla="*/ 59 h 340"/>
                <a:gd name="T38" fmla="*/ 29 w 268"/>
                <a:gd name="T39" fmla="*/ 61 h 340"/>
                <a:gd name="T40" fmla="*/ 19 w 268"/>
                <a:gd name="T41" fmla="*/ 73 h 340"/>
                <a:gd name="T42" fmla="*/ 16 w 268"/>
                <a:gd name="T43" fmla="*/ 81 h 340"/>
                <a:gd name="T44" fmla="*/ 17 w 268"/>
                <a:gd name="T45" fmla="*/ 88 h 340"/>
                <a:gd name="T46" fmla="*/ 32 w 268"/>
                <a:gd name="T47" fmla="*/ 86 h 340"/>
                <a:gd name="T48" fmla="*/ 41 w 268"/>
                <a:gd name="T49" fmla="*/ 88 h 340"/>
                <a:gd name="T50" fmla="*/ 27 w 268"/>
                <a:gd name="T51" fmla="*/ 104 h 340"/>
                <a:gd name="T52" fmla="*/ 22 w 268"/>
                <a:gd name="T53" fmla="*/ 123 h 340"/>
                <a:gd name="T54" fmla="*/ 28 w 268"/>
                <a:gd name="T55" fmla="*/ 112 h 340"/>
                <a:gd name="T56" fmla="*/ 37 w 268"/>
                <a:gd name="T57" fmla="*/ 114 h 340"/>
                <a:gd name="T58" fmla="*/ 51 w 268"/>
                <a:gd name="T59" fmla="*/ 101 h 340"/>
                <a:gd name="T60" fmla="*/ 49 w 268"/>
                <a:gd name="T61" fmla="*/ 119 h 340"/>
                <a:gd name="T62" fmla="*/ 51 w 268"/>
                <a:gd name="T63" fmla="*/ 159 h 340"/>
                <a:gd name="T64" fmla="*/ 74 w 268"/>
                <a:gd name="T65" fmla="*/ 148 h 340"/>
                <a:gd name="T66" fmla="*/ 88 w 268"/>
                <a:gd name="T67" fmla="*/ 139 h 340"/>
                <a:gd name="T68" fmla="*/ 94 w 268"/>
                <a:gd name="T69" fmla="*/ 149 h 340"/>
                <a:gd name="T70" fmla="*/ 113 w 268"/>
                <a:gd name="T71" fmla="*/ 168 h 340"/>
                <a:gd name="T72" fmla="*/ 115 w 268"/>
                <a:gd name="T73" fmla="*/ 182 h 340"/>
                <a:gd name="T74" fmla="*/ 98 w 268"/>
                <a:gd name="T75" fmla="*/ 203 h 340"/>
                <a:gd name="T76" fmla="*/ 60 w 268"/>
                <a:gd name="T77" fmla="*/ 223 h 340"/>
                <a:gd name="T78" fmla="*/ 78 w 268"/>
                <a:gd name="T79" fmla="*/ 231 h 340"/>
                <a:gd name="T80" fmla="*/ 49 w 268"/>
                <a:gd name="T81" fmla="*/ 257 h 340"/>
                <a:gd name="T82" fmla="*/ 47 w 268"/>
                <a:gd name="T83" fmla="*/ 268 h 340"/>
                <a:gd name="T84" fmla="*/ 59 w 268"/>
                <a:gd name="T85" fmla="*/ 270 h 340"/>
                <a:gd name="T86" fmla="*/ 87 w 268"/>
                <a:gd name="T87" fmla="*/ 270 h 340"/>
                <a:gd name="T88" fmla="*/ 137 w 268"/>
                <a:gd name="T89" fmla="*/ 255 h 340"/>
                <a:gd name="T90" fmla="*/ 89 w 268"/>
                <a:gd name="T91" fmla="*/ 284 h 340"/>
                <a:gd name="T92" fmla="*/ 53 w 268"/>
                <a:gd name="T93" fmla="*/ 311 h 340"/>
                <a:gd name="T94" fmla="*/ 28 w 268"/>
                <a:gd name="T95" fmla="*/ 336 h 340"/>
                <a:gd name="T96" fmla="*/ 55 w 268"/>
                <a:gd name="T97" fmla="*/ 325 h 340"/>
                <a:gd name="T98" fmla="*/ 78 w 268"/>
                <a:gd name="T99" fmla="*/ 318 h 340"/>
                <a:gd name="T100" fmla="*/ 101 w 268"/>
                <a:gd name="T101" fmla="*/ 311 h 340"/>
                <a:gd name="T102" fmla="*/ 136 w 268"/>
                <a:gd name="T103" fmla="*/ 302 h 340"/>
                <a:gd name="T104" fmla="*/ 174 w 268"/>
                <a:gd name="T105" fmla="*/ 286 h 340"/>
                <a:gd name="T106" fmla="*/ 186 w 268"/>
                <a:gd name="T107" fmla="*/ 284 h 340"/>
                <a:gd name="T108" fmla="*/ 240 w 268"/>
                <a:gd name="T109" fmla="*/ 273 h 340"/>
                <a:gd name="T110" fmla="*/ 238 w 268"/>
                <a:gd name="T111" fmla="*/ 255 h 340"/>
                <a:gd name="T112" fmla="*/ 244 w 268"/>
                <a:gd name="T113" fmla="*/ 240 h 340"/>
                <a:gd name="T114" fmla="*/ 247 w 268"/>
                <a:gd name="T115" fmla="*/ 232 h 340"/>
                <a:gd name="T116" fmla="*/ 267 w 268"/>
                <a:gd name="T117" fmla="*/ 20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8" h="340">
                  <a:moveTo>
                    <a:pt x="267" y="204"/>
                  </a:moveTo>
                  <a:cubicBezTo>
                    <a:pt x="266" y="200"/>
                    <a:pt x="266" y="197"/>
                    <a:pt x="262" y="197"/>
                  </a:cubicBezTo>
                  <a:cubicBezTo>
                    <a:pt x="258" y="198"/>
                    <a:pt x="257" y="194"/>
                    <a:pt x="257" y="194"/>
                  </a:cubicBezTo>
                  <a:cubicBezTo>
                    <a:pt x="253" y="195"/>
                    <a:pt x="253" y="195"/>
                    <a:pt x="249" y="196"/>
                  </a:cubicBezTo>
                  <a:cubicBezTo>
                    <a:pt x="249" y="196"/>
                    <a:pt x="245" y="193"/>
                    <a:pt x="241" y="193"/>
                  </a:cubicBezTo>
                  <a:cubicBezTo>
                    <a:pt x="245" y="193"/>
                    <a:pt x="241" y="193"/>
                    <a:pt x="241" y="193"/>
                  </a:cubicBezTo>
                  <a:cubicBezTo>
                    <a:pt x="237" y="194"/>
                    <a:pt x="237" y="194"/>
                    <a:pt x="237" y="194"/>
                  </a:cubicBezTo>
                  <a:cubicBezTo>
                    <a:pt x="233" y="194"/>
                    <a:pt x="229" y="195"/>
                    <a:pt x="229" y="195"/>
                  </a:cubicBezTo>
                  <a:cubicBezTo>
                    <a:pt x="226" y="199"/>
                    <a:pt x="222" y="203"/>
                    <a:pt x="222" y="203"/>
                  </a:cubicBezTo>
                  <a:cubicBezTo>
                    <a:pt x="218" y="204"/>
                    <a:pt x="218" y="204"/>
                    <a:pt x="218" y="204"/>
                  </a:cubicBezTo>
                  <a:cubicBezTo>
                    <a:pt x="214" y="201"/>
                    <a:pt x="214" y="201"/>
                    <a:pt x="210" y="201"/>
                  </a:cubicBezTo>
                  <a:cubicBezTo>
                    <a:pt x="213" y="197"/>
                    <a:pt x="221" y="196"/>
                    <a:pt x="220" y="189"/>
                  </a:cubicBezTo>
                  <a:cubicBezTo>
                    <a:pt x="220" y="185"/>
                    <a:pt x="215" y="179"/>
                    <a:pt x="211" y="179"/>
                  </a:cubicBezTo>
                  <a:cubicBezTo>
                    <a:pt x="206" y="176"/>
                    <a:pt x="206" y="176"/>
                    <a:pt x="206" y="176"/>
                  </a:cubicBezTo>
                  <a:cubicBezTo>
                    <a:pt x="202" y="173"/>
                    <a:pt x="202" y="173"/>
                    <a:pt x="198" y="174"/>
                  </a:cubicBezTo>
                  <a:cubicBezTo>
                    <a:pt x="194" y="171"/>
                    <a:pt x="194" y="175"/>
                    <a:pt x="190" y="175"/>
                  </a:cubicBezTo>
                  <a:cubicBezTo>
                    <a:pt x="190" y="175"/>
                    <a:pt x="190" y="172"/>
                    <a:pt x="186" y="172"/>
                  </a:cubicBezTo>
                  <a:cubicBezTo>
                    <a:pt x="186" y="176"/>
                    <a:pt x="186" y="176"/>
                    <a:pt x="186" y="176"/>
                  </a:cubicBezTo>
                  <a:cubicBezTo>
                    <a:pt x="186" y="172"/>
                    <a:pt x="190" y="175"/>
                    <a:pt x="194" y="171"/>
                  </a:cubicBezTo>
                  <a:cubicBezTo>
                    <a:pt x="194" y="171"/>
                    <a:pt x="198" y="170"/>
                    <a:pt x="201" y="170"/>
                  </a:cubicBezTo>
                  <a:cubicBezTo>
                    <a:pt x="202" y="173"/>
                    <a:pt x="206" y="176"/>
                    <a:pt x="206" y="173"/>
                  </a:cubicBezTo>
                  <a:cubicBezTo>
                    <a:pt x="210" y="172"/>
                    <a:pt x="214" y="172"/>
                    <a:pt x="210" y="176"/>
                  </a:cubicBezTo>
                  <a:cubicBezTo>
                    <a:pt x="214" y="175"/>
                    <a:pt x="205" y="169"/>
                    <a:pt x="205" y="166"/>
                  </a:cubicBezTo>
                  <a:cubicBezTo>
                    <a:pt x="205" y="166"/>
                    <a:pt x="200" y="163"/>
                    <a:pt x="200" y="159"/>
                  </a:cubicBezTo>
                  <a:cubicBezTo>
                    <a:pt x="203" y="155"/>
                    <a:pt x="203" y="155"/>
                    <a:pt x="203" y="155"/>
                  </a:cubicBezTo>
                  <a:cubicBezTo>
                    <a:pt x="199" y="156"/>
                    <a:pt x="199" y="156"/>
                    <a:pt x="199" y="156"/>
                  </a:cubicBezTo>
                  <a:cubicBezTo>
                    <a:pt x="199" y="152"/>
                    <a:pt x="199" y="152"/>
                    <a:pt x="199" y="152"/>
                  </a:cubicBezTo>
                  <a:cubicBezTo>
                    <a:pt x="195" y="153"/>
                    <a:pt x="195" y="153"/>
                    <a:pt x="195" y="153"/>
                  </a:cubicBezTo>
                  <a:cubicBezTo>
                    <a:pt x="191" y="153"/>
                    <a:pt x="190" y="146"/>
                    <a:pt x="190" y="146"/>
                  </a:cubicBezTo>
                  <a:cubicBezTo>
                    <a:pt x="186" y="143"/>
                    <a:pt x="182" y="144"/>
                    <a:pt x="177" y="141"/>
                  </a:cubicBezTo>
                  <a:cubicBezTo>
                    <a:pt x="173" y="141"/>
                    <a:pt x="173" y="141"/>
                    <a:pt x="169" y="142"/>
                  </a:cubicBezTo>
                  <a:cubicBezTo>
                    <a:pt x="169" y="142"/>
                    <a:pt x="169" y="142"/>
                    <a:pt x="165" y="142"/>
                  </a:cubicBezTo>
                  <a:cubicBezTo>
                    <a:pt x="169" y="142"/>
                    <a:pt x="169" y="138"/>
                    <a:pt x="165" y="139"/>
                  </a:cubicBezTo>
                  <a:cubicBezTo>
                    <a:pt x="164" y="135"/>
                    <a:pt x="164" y="135"/>
                    <a:pt x="164" y="135"/>
                  </a:cubicBezTo>
                  <a:cubicBezTo>
                    <a:pt x="160" y="132"/>
                    <a:pt x="159" y="129"/>
                    <a:pt x="155" y="126"/>
                  </a:cubicBezTo>
                  <a:cubicBezTo>
                    <a:pt x="154" y="122"/>
                    <a:pt x="154" y="119"/>
                    <a:pt x="154" y="119"/>
                  </a:cubicBezTo>
                  <a:cubicBezTo>
                    <a:pt x="153" y="115"/>
                    <a:pt x="153" y="115"/>
                    <a:pt x="153" y="115"/>
                  </a:cubicBezTo>
                  <a:cubicBezTo>
                    <a:pt x="153" y="115"/>
                    <a:pt x="153" y="115"/>
                    <a:pt x="153" y="112"/>
                  </a:cubicBezTo>
                  <a:cubicBezTo>
                    <a:pt x="153" y="112"/>
                    <a:pt x="152" y="105"/>
                    <a:pt x="148" y="109"/>
                  </a:cubicBezTo>
                  <a:cubicBezTo>
                    <a:pt x="144" y="106"/>
                    <a:pt x="144" y="106"/>
                    <a:pt x="144" y="106"/>
                  </a:cubicBezTo>
                  <a:cubicBezTo>
                    <a:pt x="140" y="103"/>
                    <a:pt x="140" y="103"/>
                    <a:pt x="135" y="100"/>
                  </a:cubicBezTo>
                  <a:cubicBezTo>
                    <a:pt x="131" y="97"/>
                    <a:pt x="123" y="98"/>
                    <a:pt x="119" y="98"/>
                  </a:cubicBezTo>
                  <a:cubicBezTo>
                    <a:pt x="122" y="94"/>
                    <a:pt x="114" y="96"/>
                    <a:pt x="114" y="96"/>
                  </a:cubicBezTo>
                  <a:cubicBezTo>
                    <a:pt x="110" y="96"/>
                    <a:pt x="111" y="100"/>
                    <a:pt x="107" y="100"/>
                  </a:cubicBezTo>
                  <a:cubicBezTo>
                    <a:pt x="103" y="101"/>
                    <a:pt x="99" y="101"/>
                    <a:pt x="95" y="102"/>
                  </a:cubicBezTo>
                  <a:cubicBezTo>
                    <a:pt x="91" y="102"/>
                    <a:pt x="87" y="103"/>
                    <a:pt x="87" y="103"/>
                  </a:cubicBezTo>
                  <a:cubicBezTo>
                    <a:pt x="83" y="100"/>
                    <a:pt x="83" y="100"/>
                    <a:pt x="79" y="101"/>
                  </a:cubicBezTo>
                  <a:cubicBezTo>
                    <a:pt x="82" y="96"/>
                    <a:pt x="83" y="100"/>
                    <a:pt x="83" y="100"/>
                  </a:cubicBezTo>
                  <a:cubicBezTo>
                    <a:pt x="87" y="99"/>
                    <a:pt x="87" y="99"/>
                    <a:pt x="91" y="99"/>
                  </a:cubicBezTo>
                  <a:cubicBezTo>
                    <a:pt x="91" y="99"/>
                    <a:pt x="91" y="99"/>
                    <a:pt x="95" y="98"/>
                  </a:cubicBezTo>
                  <a:cubicBezTo>
                    <a:pt x="99" y="98"/>
                    <a:pt x="99" y="98"/>
                    <a:pt x="99" y="98"/>
                  </a:cubicBezTo>
                  <a:cubicBezTo>
                    <a:pt x="103" y="97"/>
                    <a:pt x="106" y="93"/>
                    <a:pt x="106" y="93"/>
                  </a:cubicBezTo>
                  <a:cubicBezTo>
                    <a:pt x="109" y="89"/>
                    <a:pt x="114" y="92"/>
                    <a:pt x="117" y="88"/>
                  </a:cubicBezTo>
                  <a:cubicBezTo>
                    <a:pt x="121" y="87"/>
                    <a:pt x="121" y="84"/>
                    <a:pt x="117" y="84"/>
                  </a:cubicBezTo>
                  <a:cubicBezTo>
                    <a:pt x="113" y="85"/>
                    <a:pt x="113" y="85"/>
                    <a:pt x="113" y="85"/>
                  </a:cubicBezTo>
                  <a:cubicBezTo>
                    <a:pt x="112" y="81"/>
                    <a:pt x="112" y="81"/>
                    <a:pt x="112" y="81"/>
                  </a:cubicBezTo>
                  <a:cubicBezTo>
                    <a:pt x="108" y="82"/>
                    <a:pt x="105" y="86"/>
                    <a:pt x="101" y="87"/>
                  </a:cubicBezTo>
                  <a:cubicBezTo>
                    <a:pt x="97" y="87"/>
                    <a:pt x="97" y="87"/>
                    <a:pt x="97" y="87"/>
                  </a:cubicBezTo>
                  <a:cubicBezTo>
                    <a:pt x="101" y="87"/>
                    <a:pt x="100" y="83"/>
                    <a:pt x="104" y="82"/>
                  </a:cubicBezTo>
                  <a:cubicBezTo>
                    <a:pt x="108" y="82"/>
                    <a:pt x="112" y="81"/>
                    <a:pt x="112" y="81"/>
                  </a:cubicBezTo>
                  <a:cubicBezTo>
                    <a:pt x="116" y="81"/>
                    <a:pt x="120" y="77"/>
                    <a:pt x="120" y="77"/>
                  </a:cubicBezTo>
                  <a:cubicBezTo>
                    <a:pt x="124" y="76"/>
                    <a:pt x="123" y="69"/>
                    <a:pt x="123" y="69"/>
                  </a:cubicBezTo>
                  <a:cubicBezTo>
                    <a:pt x="123" y="69"/>
                    <a:pt x="123" y="69"/>
                    <a:pt x="123" y="69"/>
                  </a:cubicBezTo>
                  <a:cubicBezTo>
                    <a:pt x="123" y="69"/>
                    <a:pt x="123" y="69"/>
                    <a:pt x="127" y="68"/>
                  </a:cubicBezTo>
                  <a:cubicBezTo>
                    <a:pt x="127" y="68"/>
                    <a:pt x="126" y="65"/>
                    <a:pt x="130" y="64"/>
                  </a:cubicBezTo>
                  <a:cubicBezTo>
                    <a:pt x="129" y="61"/>
                    <a:pt x="129" y="61"/>
                    <a:pt x="129" y="61"/>
                  </a:cubicBezTo>
                  <a:cubicBezTo>
                    <a:pt x="133" y="57"/>
                    <a:pt x="133" y="57"/>
                    <a:pt x="132" y="53"/>
                  </a:cubicBezTo>
                  <a:cubicBezTo>
                    <a:pt x="136" y="53"/>
                    <a:pt x="132" y="50"/>
                    <a:pt x="136" y="49"/>
                  </a:cubicBezTo>
                  <a:cubicBezTo>
                    <a:pt x="135" y="45"/>
                    <a:pt x="143" y="41"/>
                    <a:pt x="142" y="37"/>
                  </a:cubicBezTo>
                  <a:cubicBezTo>
                    <a:pt x="142" y="34"/>
                    <a:pt x="137" y="31"/>
                    <a:pt x="133" y="31"/>
                  </a:cubicBezTo>
                  <a:cubicBezTo>
                    <a:pt x="133" y="31"/>
                    <a:pt x="130" y="35"/>
                    <a:pt x="129" y="32"/>
                  </a:cubicBezTo>
                  <a:cubicBezTo>
                    <a:pt x="125" y="32"/>
                    <a:pt x="121" y="33"/>
                    <a:pt x="121" y="33"/>
                  </a:cubicBezTo>
                  <a:cubicBezTo>
                    <a:pt x="118" y="37"/>
                    <a:pt x="114" y="34"/>
                    <a:pt x="114" y="34"/>
                  </a:cubicBezTo>
                  <a:cubicBezTo>
                    <a:pt x="110" y="35"/>
                    <a:pt x="110" y="35"/>
                    <a:pt x="106" y="35"/>
                  </a:cubicBezTo>
                  <a:cubicBezTo>
                    <a:pt x="102" y="36"/>
                    <a:pt x="102" y="39"/>
                    <a:pt x="98" y="36"/>
                  </a:cubicBezTo>
                  <a:cubicBezTo>
                    <a:pt x="94" y="37"/>
                    <a:pt x="94" y="37"/>
                    <a:pt x="94" y="37"/>
                  </a:cubicBezTo>
                  <a:cubicBezTo>
                    <a:pt x="90" y="37"/>
                    <a:pt x="90" y="37"/>
                    <a:pt x="90" y="37"/>
                  </a:cubicBezTo>
                  <a:cubicBezTo>
                    <a:pt x="86" y="38"/>
                    <a:pt x="86" y="42"/>
                    <a:pt x="86" y="42"/>
                  </a:cubicBezTo>
                  <a:cubicBezTo>
                    <a:pt x="83" y="42"/>
                    <a:pt x="86" y="42"/>
                    <a:pt x="83" y="42"/>
                  </a:cubicBezTo>
                  <a:cubicBezTo>
                    <a:pt x="83" y="42"/>
                    <a:pt x="83" y="42"/>
                    <a:pt x="79" y="43"/>
                  </a:cubicBezTo>
                  <a:cubicBezTo>
                    <a:pt x="75" y="47"/>
                    <a:pt x="75" y="43"/>
                    <a:pt x="71" y="44"/>
                  </a:cubicBezTo>
                  <a:cubicBezTo>
                    <a:pt x="75" y="47"/>
                    <a:pt x="67" y="48"/>
                    <a:pt x="67" y="48"/>
                  </a:cubicBezTo>
                  <a:cubicBezTo>
                    <a:pt x="64" y="52"/>
                    <a:pt x="67" y="48"/>
                    <a:pt x="63" y="49"/>
                  </a:cubicBezTo>
                  <a:cubicBezTo>
                    <a:pt x="67" y="48"/>
                    <a:pt x="67" y="48"/>
                    <a:pt x="67" y="48"/>
                  </a:cubicBezTo>
                  <a:cubicBezTo>
                    <a:pt x="71" y="47"/>
                    <a:pt x="67" y="44"/>
                    <a:pt x="71" y="44"/>
                  </a:cubicBezTo>
                  <a:cubicBezTo>
                    <a:pt x="71" y="44"/>
                    <a:pt x="74" y="40"/>
                    <a:pt x="70" y="40"/>
                  </a:cubicBezTo>
                  <a:cubicBezTo>
                    <a:pt x="71" y="44"/>
                    <a:pt x="71" y="44"/>
                    <a:pt x="71" y="44"/>
                  </a:cubicBezTo>
                  <a:cubicBezTo>
                    <a:pt x="67" y="44"/>
                    <a:pt x="66" y="41"/>
                    <a:pt x="67" y="44"/>
                  </a:cubicBezTo>
                  <a:cubicBezTo>
                    <a:pt x="63" y="45"/>
                    <a:pt x="63" y="45"/>
                    <a:pt x="59" y="46"/>
                  </a:cubicBezTo>
                  <a:cubicBezTo>
                    <a:pt x="70" y="40"/>
                    <a:pt x="70" y="40"/>
                    <a:pt x="70" y="40"/>
                  </a:cubicBezTo>
                  <a:cubicBezTo>
                    <a:pt x="75" y="43"/>
                    <a:pt x="82" y="35"/>
                    <a:pt x="78" y="36"/>
                  </a:cubicBezTo>
                  <a:cubicBezTo>
                    <a:pt x="77" y="32"/>
                    <a:pt x="78" y="36"/>
                    <a:pt x="78" y="36"/>
                  </a:cubicBezTo>
                  <a:cubicBezTo>
                    <a:pt x="74" y="36"/>
                    <a:pt x="74" y="36"/>
                    <a:pt x="74" y="36"/>
                  </a:cubicBezTo>
                  <a:cubicBezTo>
                    <a:pt x="70" y="37"/>
                    <a:pt x="62" y="38"/>
                    <a:pt x="61" y="34"/>
                  </a:cubicBezTo>
                  <a:cubicBezTo>
                    <a:pt x="61" y="34"/>
                    <a:pt x="62" y="38"/>
                    <a:pt x="66" y="37"/>
                  </a:cubicBezTo>
                  <a:cubicBezTo>
                    <a:pt x="65" y="34"/>
                    <a:pt x="70" y="37"/>
                    <a:pt x="70" y="37"/>
                  </a:cubicBezTo>
                  <a:cubicBezTo>
                    <a:pt x="70" y="37"/>
                    <a:pt x="74" y="36"/>
                    <a:pt x="73" y="33"/>
                  </a:cubicBezTo>
                  <a:cubicBezTo>
                    <a:pt x="69" y="33"/>
                    <a:pt x="69" y="33"/>
                    <a:pt x="69" y="33"/>
                  </a:cubicBezTo>
                  <a:cubicBezTo>
                    <a:pt x="73" y="29"/>
                    <a:pt x="73" y="29"/>
                    <a:pt x="73" y="29"/>
                  </a:cubicBezTo>
                  <a:cubicBezTo>
                    <a:pt x="77" y="29"/>
                    <a:pt x="80" y="28"/>
                    <a:pt x="84" y="24"/>
                  </a:cubicBezTo>
                  <a:cubicBezTo>
                    <a:pt x="84" y="24"/>
                    <a:pt x="87" y="20"/>
                    <a:pt x="91" y="19"/>
                  </a:cubicBezTo>
                  <a:cubicBezTo>
                    <a:pt x="95" y="15"/>
                    <a:pt x="95" y="15"/>
                    <a:pt x="99" y="14"/>
                  </a:cubicBezTo>
                  <a:cubicBezTo>
                    <a:pt x="98" y="11"/>
                    <a:pt x="102" y="10"/>
                    <a:pt x="98" y="7"/>
                  </a:cubicBezTo>
                  <a:cubicBezTo>
                    <a:pt x="101" y="3"/>
                    <a:pt x="101" y="3"/>
                    <a:pt x="101" y="3"/>
                  </a:cubicBezTo>
                  <a:cubicBezTo>
                    <a:pt x="101" y="0"/>
                    <a:pt x="97" y="4"/>
                    <a:pt x="93" y="4"/>
                  </a:cubicBezTo>
                  <a:cubicBezTo>
                    <a:pt x="89" y="1"/>
                    <a:pt x="89" y="1"/>
                    <a:pt x="89" y="1"/>
                  </a:cubicBezTo>
                  <a:cubicBezTo>
                    <a:pt x="89" y="5"/>
                    <a:pt x="93" y="4"/>
                    <a:pt x="93" y="4"/>
                  </a:cubicBezTo>
                  <a:cubicBezTo>
                    <a:pt x="89" y="5"/>
                    <a:pt x="89" y="5"/>
                    <a:pt x="85" y="6"/>
                  </a:cubicBezTo>
                  <a:cubicBezTo>
                    <a:pt x="81" y="6"/>
                    <a:pt x="81" y="6"/>
                    <a:pt x="81" y="6"/>
                  </a:cubicBezTo>
                  <a:cubicBezTo>
                    <a:pt x="77" y="7"/>
                    <a:pt x="70" y="11"/>
                    <a:pt x="70" y="8"/>
                  </a:cubicBezTo>
                  <a:cubicBezTo>
                    <a:pt x="70" y="8"/>
                    <a:pt x="66" y="12"/>
                    <a:pt x="62" y="12"/>
                  </a:cubicBezTo>
                  <a:cubicBezTo>
                    <a:pt x="62" y="12"/>
                    <a:pt x="62" y="12"/>
                    <a:pt x="58" y="13"/>
                  </a:cubicBezTo>
                  <a:cubicBezTo>
                    <a:pt x="58" y="13"/>
                    <a:pt x="58" y="13"/>
                    <a:pt x="55" y="17"/>
                  </a:cubicBezTo>
                  <a:cubicBezTo>
                    <a:pt x="58" y="13"/>
                    <a:pt x="58" y="10"/>
                    <a:pt x="54" y="10"/>
                  </a:cubicBezTo>
                  <a:cubicBezTo>
                    <a:pt x="54" y="10"/>
                    <a:pt x="50" y="14"/>
                    <a:pt x="47" y="18"/>
                  </a:cubicBezTo>
                  <a:cubicBezTo>
                    <a:pt x="50" y="14"/>
                    <a:pt x="50" y="14"/>
                    <a:pt x="50" y="14"/>
                  </a:cubicBezTo>
                  <a:cubicBezTo>
                    <a:pt x="50" y="11"/>
                    <a:pt x="50" y="11"/>
                    <a:pt x="46" y="11"/>
                  </a:cubicBezTo>
                  <a:cubicBezTo>
                    <a:pt x="46" y="15"/>
                    <a:pt x="46" y="15"/>
                    <a:pt x="46" y="15"/>
                  </a:cubicBezTo>
                  <a:cubicBezTo>
                    <a:pt x="46" y="11"/>
                    <a:pt x="41" y="8"/>
                    <a:pt x="42" y="12"/>
                  </a:cubicBezTo>
                  <a:cubicBezTo>
                    <a:pt x="38" y="12"/>
                    <a:pt x="39" y="16"/>
                    <a:pt x="39" y="16"/>
                  </a:cubicBezTo>
                  <a:cubicBezTo>
                    <a:pt x="35" y="16"/>
                    <a:pt x="39" y="19"/>
                    <a:pt x="39" y="19"/>
                  </a:cubicBezTo>
                  <a:cubicBezTo>
                    <a:pt x="39" y="19"/>
                    <a:pt x="39" y="16"/>
                    <a:pt x="39" y="19"/>
                  </a:cubicBezTo>
                  <a:cubicBezTo>
                    <a:pt x="39" y="19"/>
                    <a:pt x="39" y="19"/>
                    <a:pt x="39" y="19"/>
                  </a:cubicBezTo>
                  <a:cubicBezTo>
                    <a:pt x="39" y="19"/>
                    <a:pt x="35" y="20"/>
                    <a:pt x="36" y="24"/>
                  </a:cubicBezTo>
                  <a:cubicBezTo>
                    <a:pt x="36" y="27"/>
                    <a:pt x="40" y="23"/>
                    <a:pt x="43" y="22"/>
                  </a:cubicBezTo>
                  <a:cubicBezTo>
                    <a:pt x="44" y="26"/>
                    <a:pt x="44" y="26"/>
                    <a:pt x="40" y="27"/>
                  </a:cubicBezTo>
                  <a:cubicBezTo>
                    <a:pt x="44" y="26"/>
                    <a:pt x="44" y="26"/>
                    <a:pt x="44" y="26"/>
                  </a:cubicBezTo>
                  <a:cubicBezTo>
                    <a:pt x="40" y="27"/>
                    <a:pt x="40" y="27"/>
                    <a:pt x="40" y="23"/>
                  </a:cubicBezTo>
                  <a:cubicBezTo>
                    <a:pt x="36" y="24"/>
                    <a:pt x="36" y="27"/>
                    <a:pt x="32" y="28"/>
                  </a:cubicBezTo>
                  <a:cubicBezTo>
                    <a:pt x="32" y="28"/>
                    <a:pt x="28" y="25"/>
                    <a:pt x="28" y="28"/>
                  </a:cubicBezTo>
                  <a:cubicBezTo>
                    <a:pt x="33" y="31"/>
                    <a:pt x="33" y="31"/>
                    <a:pt x="33" y="31"/>
                  </a:cubicBezTo>
                  <a:cubicBezTo>
                    <a:pt x="33" y="31"/>
                    <a:pt x="33" y="35"/>
                    <a:pt x="29" y="32"/>
                  </a:cubicBezTo>
                  <a:cubicBezTo>
                    <a:pt x="29" y="32"/>
                    <a:pt x="29" y="32"/>
                    <a:pt x="29" y="32"/>
                  </a:cubicBezTo>
                  <a:cubicBezTo>
                    <a:pt x="29" y="32"/>
                    <a:pt x="25" y="32"/>
                    <a:pt x="29" y="35"/>
                  </a:cubicBezTo>
                  <a:cubicBezTo>
                    <a:pt x="29" y="35"/>
                    <a:pt x="38" y="38"/>
                    <a:pt x="34" y="38"/>
                  </a:cubicBezTo>
                  <a:cubicBezTo>
                    <a:pt x="38" y="38"/>
                    <a:pt x="38" y="38"/>
                    <a:pt x="38" y="41"/>
                  </a:cubicBezTo>
                  <a:cubicBezTo>
                    <a:pt x="38" y="38"/>
                    <a:pt x="34" y="38"/>
                    <a:pt x="30" y="39"/>
                  </a:cubicBezTo>
                  <a:cubicBezTo>
                    <a:pt x="26" y="39"/>
                    <a:pt x="30" y="39"/>
                    <a:pt x="30" y="39"/>
                  </a:cubicBezTo>
                  <a:cubicBezTo>
                    <a:pt x="30" y="39"/>
                    <a:pt x="34" y="38"/>
                    <a:pt x="34" y="42"/>
                  </a:cubicBezTo>
                  <a:cubicBezTo>
                    <a:pt x="34" y="42"/>
                    <a:pt x="30" y="39"/>
                    <a:pt x="26" y="39"/>
                  </a:cubicBezTo>
                  <a:cubicBezTo>
                    <a:pt x="26" y="43"/>
                    <a:pt x="26" y="43"/>
                    <a:pt x="22" y="40"/>
                  </a:cubicBezTo>
                  <a:cubicBezTo>
                    <a:pt x="22" y="40"/>
                    <a:pt x="22" y="40"/>
                    <a:pt x="22" y="44"/>
                  </a:cubicBezTo>
                  <a:cubicBezTo>
                    <a:pt x="22" y="44"/>
                    <a:pt x="22" y="44"/>
                    <a:pt x="23" y="47"/>
                  </a:cubicBezTo>
                  <a:cubicBezTo>
                    <a:pt x="19" y="48"/>
                    <a:pt x="18" y="41"/>
                    <a:pt x="18" y="44"/>
                  </a:cubicBezTo>
                  <a:cubicBezTo>
                    <a:pt x="15" y="48"/>
                    <a:pt x="19" y="48"/>
                    <a:pt x="19" y="48"/>
                  </a:cubicBezTo>
                  <a:cubicBezTo>
                    <a:pt x="19" y="48"/>
                    <a:pt x="19" y="48"/>
                    <a:pt x="16" y="52"/>
                  </a:cubicBezTo>
                  <a:cubicBezTo>
                    <a:pt x="16" y="52"/>
                    <a:pt x="16" y="52"/>
                    <a:pt x="19" y="51"/>
                  </a:cubicBezTo>
                  <a:cubicBezTo>
                    <a:pt x="20" y="55"/>
                    <a:pt x="20" y="55"/>
                    <a:pt x="20" y="55"/>
                  </a:cubicBezTo>
                  <a:cubicBezTo>
                    <a:pt x="24" y="54"/>
                    <a:pt x="24" y="54"/>
                    <a:pt x="24" y="54"/>
                  </a:cubicBezTo>
                  <a:cubicBezTo>
                    <a:pt x="24" y="54"/>
                    <a:pt x="24" y="54"/>
                    <a:pt x="24" y="54"/>
                  </a:cubicBezTo>
                  <a:cubicBezTo>
                    <a:pt x="20" y="55"/>
                    <a:pt x="20" y="55"/>
                    <a:pt x="16" y="55"/>
                  </a:cubicBezTo>
                  <a:cubicBezTo>
                    <a:pt x="16" y="52"/>
                    <a:pt x="13" y="59"/>
                    <a:pt x="17" y="59"/>
                  </a:cubicBezTo>
                  <a:cubicBezTo>
                    <a:pt x="17" y="59"/>
                    <a:pt x="17" y="62"/>
                    <a:pt x="21" y="62"/>
                  </a:cubicBezTo>
                  <a:cubicBezTo>
                    <a:pt x="24" y="58"/>
                    <a:pt x="24" y="58"/>
                    <a:pt x="24" y="58"/>
                  </a:cubicBezTo>
                  <a:cubicBezTo>
                    <a:pt x="21" y="62"/>
                    <a:pt x="21" y="62"/>
                    <a:pt x="25" y="61"/>
                  </a:cubicBezTo>
                  <a:cubicBezTo>
                    <a:pt x="25" y="61"/>
                    <a:pt x="25" y="61"/>
                    <a:pt x="24" y="58"/>
                  </a:cubicBezTo>
                  <a:cubicBezTo>
                    <a:pt x="28" y="57"/>
                    <a:pt x="28" y="57"/>
                    <a:pt x="28" y="57"/>
                  </a:cubicBezTo>
                  <a:cubicBezTo>
                    <a:pt x="25" y="61"/>
                    <a:pt x="25" y="61"/>
                    <a:pt x="25" y="61"/>
                  </a:cubicBezTo>
                  <a:cubicBezTo>
                    <a:pt x="21" y="62"/>
                    <a:pt x="21" y="62"/>
                    <a:pt x="21" y="62"/>
                  </a:cubicBezTo>
                  <a:cubicBezTo>
                    <a:pt x="18" y="66"/>
                    <a:pt x="29" y="61"/>
                    <a:pt x="29" y="61"/>
                  </a:cubicBezTo>
                  <a:cubicBezTo>
                    <a:pt x="25" y="61"/>
                    <a:pt x="25" y="65"/>
                    <a:pt x="29" y="64"/>
                  </a:cubicBezTo>
                  <a:cubicBezTo>
                    <a:pt x="25" y="65"/>
                    <a:pt x="25" y="65"/>
                    <a:pt x="25" y="65"/>
                  </a:cubicBezTo>
                  <a:cubicBezTo>
                    <a:pt x="22" y="65"/>
                    <a:pt x="22" y="65"/>
                    <a:pt x="22" y="69"/>
                  </a:cubicBezTo>
                  <a:cubicBezTo>
                    <a:pt x="18" y="70"/>
                    <a:pt x="30" y="68"/>
                    <a:pt x="30" y="68"/>
                  </a:cubicBezTo>
                  <a:cubicBezTo>
                    <a:pt x="26" y="68"/>
                    <a:pt x="26" y="68"/>
                    <a:pt x="22" y="69"/>
                  </a:cubicBezTo>
                  <a:cubicBezTo>
                    <a:pt x="22" y="69"/>
                    <a:pt x="18" y="70"/>
                    <a:pt x="19" y="73"/>
                  </a:cubicBezTo>
                  <a:cubicBezTo>
                    <a:pt x="19" y="73"/>
                    <a:pt x="19" y="73"/>
                    <a:pt x="19" y="73"/>
                  </a:cubicBezTo>
                  <a:cubicBezTo>
                    <a:pt x="23" y="73"/>
                    <a:pt x="23" y="73"/>
                    <a:pt x="19" y="73"/>
                  </a:cubicBezTo>
                  <a:cubicBezTo>
                    <a:pt x="23" y="73"/>
                    <a:pt x="23" y="76"/>
                    <a:pt x="26" y="72"/>
                  </a:cubicBezTo>
                  <a:cubicBezTo>
                    <a:pt x="23" y="76"/>
                    <a:pt x="19" y="73"/>
                    <a:pt x="19" y="73"/>
                  </a:cubicBezTo>
                  <a:cubicBezTo>
                    <a:pt x="15" y="74"/>
                    <a:pt x="16" y="81"/>
                    <a:pt x="16" y="81"/>
                  </a:cubicBezTo>
                  <a:cubicBezTo>
                    <a:pt x="16" y="81"/>
                    <a:pt x="15" y="77"/>
                    <a:pt x="19" y="77"/>
                  </a:cubicBezTo>
                  <a:cubicBezTo>
                    <a:pt x="20" y="80"/>
                    <a:pt x="20" y="80"/>
                    <a:pt x="20" y="80"/>
                  </a:cubicBezTo>
                  <a:cubicBezTo>
                    <a:pt x="20" y="80"/>
                    <a:pt x="20" y="80"/>
                    <a:pt x="20" y="80"/>
                  </a:cubicBezTo>
                  <a:cubicBezTo>
                    <a:pt x="20" y="80"/>
                    <a:pt x="20" y="80"/>
                    <a:pt x="16" y="81"/>
                  </a:cubicBezTo>
                  <a:cubicBezTo>
                    <a:pt x="16" y="81"/>
                    <a:pt x="16" y="81"/>
                    <a:pt x="16" y="81"/>
                  </a:cubicBezTo>
                  <a:cubicBezTo>
                    <a:pt x="16" y="84"/>
                    <a:pt x="16" y="84"/>
                    <a:pt x="16" y="84"/>
                  </a:cubicBezTo>
                  <a:cubicBezTo>
                    <a:pt x="16" y="84"/>
                    <a:pt x="16" y="84"/>
                    <a:pt x="16" y="84"/>
                  </a:cubicBezTo>
                  <a:cubicBezTo>
                    <a:pt x="12" y="85"/>
                    <a:pt x="12" y="85"/>
                    <a:pt x="12" y="85"/>
                  </a:cubicBezTo>
                  <a:cubicBezTo>
                    <a:pt x="8" y="85"/>
                    <a:pt x="8" y="85"/>
                    <a:pt x="8" y="85"/>
                  </a:cubicBezTo>
                  <a:cubicBezTo>
                    <a:pt x="8" y="85"/>
                    <a:pt x="0" y="87"/>
                    <a:pt x="5" y="90"/>
                  </a:cubicBezTo>
                  <a:cubicBezTo>
                    <a:pt x="9" y="89"/>
                    <a:pt x="13" y="88"/>
                    <a:pt x="17" y="88"/>
                  </a:cubicBezTo>
                  <a:cubicBezTo>
                    <a:pt x="17" y="88"/>
                    <a:pt x="17" y="88"/>
                    <a:pt x="17" y="88"/>
                  </a:cubicBezTo>
                  <a:cubicBezTo>
                    <a:pt x="17" y="88"/>
                    <a:pt x="17" y="88"/>
                    <a:pt x="17" y="88"/>
                  </a:cubicBezTo>
                  <a:cubicBezTo>
                    <a:pt x="4" y="86"/>
                    <a:pt x="18" y="95"/>
                    <a:pt x="17" y="91"/>
                  </a:cubicBezTo>
                  <a:cubicBezTo>
                    <a:pt x="21" y="91"/>
                    <a:pt x="21" y="91"/>
                    <a:pt x="21" y="91"/>
                  </a:cubicBezTo>
                  <a:cubicBezTo>
                    <a:pt x="25" y="90"/>
                    <a:pt x="25" y="90"/>
                    <a:pt x="29" y="86"/>
                  </a:cubicBezTo>
                  <a:cubicBezTo>
                    <a:pt x="29" y="86"/>
                    <a:pt x="32" y="86"/>
                    <a:pt x="32" y="82"/>
                  </a:cubicBezTo>
                  <a:cubicBezTo>
                    <a:pt x="36" y="81"/>
                    <a:pt x="36" y="81"/>
                    <a:pt x="39" y="77"/>
                  </a:cubicBezTo>
                  <a:cubicBezTo>
                    <a:pt x="40" y="81"/>
                    <a:pt x="36" y="81"/>
                    <a:pt x="36" y="81"/>
                  </a:cubicBezTo>
                  <a:cubicBezTo>
                    <a:pt x="36" y="85"/>
                    <a:pt x="36" y="85"/>
                    <a:pt x="36" y="85"/>
                  </a:cubicBezTo>
                  <a:cubicBezTo>
                    <a:pt x="32" y="86"/>
                    <a:pt x="32" y="86"/>
                    <a:pt x="32" y="86"/>
                  </a:cubicBezTo>
                  <a:cubicBezTo>
                    <a:pt x="29" y="90"/>
                    <a:pt x="29" y="90"/>
                    <a:pt x="29" y="90"/>
                  </a:cubicBezTo>
                  <a:cubicBezTo>
                    <a:pt x="33" y="89"/>
                    <a:pt x="33" y="89"/>
                    <a:pt x="33" y="89"/>
                  </a:cubicBezTo>
                  <a:cubicBezTo>
                    <a:pt x="33" y="89"/>
                    <a:pt x="33" y="89"/>
                    <a:pt x="29" y="90"/>
                  </a:cubicBezTo>
                  <a:cubicBezTo>
                    <a:pt x="30" y="93"/>
                    <a:pt x="30" y="93"/>
                    <a:pt x="30" y="93"/>
                  </a:cubicBezTo>
                  <a:cubicBezTo>
                    <a:pt x="30" y="93"/>
                    <a:pt x="30" y="93"/>
                    <a:pt x="30" y="93"/>
                  </a:cubicBezTo>
                  <a:cubicBezTo>
                    <a:pt x="30" y="93"/>
                    <a:pt x="30" y="93"/>
                    <a:pt x="30" y="93"/>
                  </a:cubicBezTo>
                  <a:cubicBezTo>
                    <a:pt x="33" y="93"/>
                    <a:pt x="33" y="93"/>
                    <a:pt x="33" y="93"/>
                  </a:cubicBezTo>
                  <a:cubicBezTo>
                    <a:pt x="37" y="92"/>
                    <a:pt x="37" y="89"/>
                    <a:pt x="41" y="88"/>
                  </a:cubicBezTo>
                  <a:cubicBezTo>
                    <a:pt x="37" y="92"/>
                    <a:pt x="37" y="92"/>
                    <a:pt x="33" y="93"/>
                  </a:cubicBezTo>
                  <a:cubicBezTo>
                    <a:pt x="26" y="97"/>
                    <a:pt x="26" y="97"/>
                    <a:pt x="26" y="97"/>
                  </a:cubicBezTo>
                  <a:cubicBezTo>
                    <a:pt x="30" y="97"/>
                    <a:pt x="30" y="97"/>
                    <a:pt x="30" y="97"/>
                  </a:cubicBezTo>
                  <a:cubicBezTo>
                    <a:pt x="26" y="97"/>
                    <a:pt x="22" y="98"/>
                    <a:pt x="23" y="101"/>
                  </a:cubicBezTo>
                  <a:cubicBezTo>
                    <a:pt x="27" y="101"/>
                    <a:pt x="27" y="101"/>
                    <a:pt x="27" y="101"/>
                  </a:cubicBezTo>
                  <a:cubicBezTo>
                    <a:pt x="27" y="101"/>
                    <a:pt x="27" y="101"/>
                    <a:pt x="27" y="101"/>
                  </a:cubicBezTo>
                  <a:cubicBezTo>
                    <a:pt x="23" y="105"/>
                    <a:pt x="23" y="105"/>
                    <a:pt x="23" y="105"/>
                  </a:cubicBezTo>
                  <a:cubicBezTo>
                    <a:pt x="27" y="104"/>
                    <a:pt x="27" y="104"/>
                    <a:pt x="27" y="104"/>
                  </a:cubicBezTo>
                  <a:cubicBezTo>
                    <a:pt x="28" y="108"/>
                    <a:pt x="28" y="108"/>
                    <a:pt x="28" y="108"/>
                  </a:cubicBezTo>
                  <a:cubicBezTo>
                    <a:pt x="20" y="113"/>
                    <a:pt x="20" y="113"/>
                    <a:pt x="20" y="113"/>
                  </a:cubicBezTo>
                  <a:cubicBezTo>
                    <a:pt x="24" y="109"/>
                    <a:pt x="24" y="109"/>
                    <a:pt x="24" y="109"/>
                  </a:cubicBezTo>
                  <a:cubicBezTo>
                    <a:pt x="24" y="112"/>
                    <a:pt x="20" y="113"/>
                    <a:pt x="21" y="116"/>
                  </a:cubicBezTo>
                  <a:cubicBezTo>
                    <a:pt x="24" y="112"/>
                    <a:pt x="24" y="112"/>
                    <a:pt x="24" y="112"/>
                  </a:cubicBezTo>
                  <a:cubicBezTo>
                    <a:pt x="25" y="116"/>
                    <a:pt x="21" y="116"/>
                    <a:pt x="21" y="120"/>
                  </a:cubicBezTo>
                  <a:cubicBezTo>
                    <a:pt x="25" y="119"/>
                    <a:pt x="29" y="119"/>
                    <a:pt x="29" y="115"/>
                  </a:cubicBezTo>
                  <a:cubicBezTo>
                    <a:pt x="29" y="119"/>
                    <a:pt x="25" y="119"/>
                    <a:pt x="22" y="123"/>
                  </a:cubicBezTo>
                  <a:cubicBezTo>
                    <a:pt x="22" y="127"/>
                    <a:pt x="19" y="131"/>
                    <a:pt x="19" y="135"/>
                  </a:cubicBezTo>
                  <a:cubicBezTo>
                    <a:pt x="16" y="139"/>
                    <a:pt x="24" y="137"/>
                    <a:pt x="24" y="137"/>
                  </a:cubicBezTo>
                  <a:cubicBezTo>
                    <a:pt x="28" y="137"/>
                    <a:pt x="31" y="133"/>
                    <a:pt x="27" y="133"/>
                  </a:cubicBezTo>
                  <a:cubicBezTo>
                    <a:pt x="27" y="133"/>
                    <a:pt x="31" y="129"/>
                    <a:pt x="30" y="126"/>
                  </a:cubicBezTo>
                  <a:cubicBezTo>
                    <a:pt x="30" y="122"/>
                    <a:pt x="30" y="122"/>
                    <a:pt x="30" y="122"/>
                  </a:cubicBezTo>
                  <a:cubicBezTo>
                    <a:pt x="33" y="118"/>
                    <a:pt x="33" y="118"/>
                    <a:pt x="33" y="118"/>
                  </a:cubicBezTo>
                  <a:cubicBezTo>
                    <a:pt x="33" y="115"/>
                    <a:pt x="33" y="115"/>
                    <a:pt x="28" y="112"/>
                  </a:cubicBezTo>
                  <a:cubicBezTo>
                    <a:pt x="28" y="112"/>
                    <a:pt x="28" y="108"/>
                    <a:pt x="28" y="112"/>
                  </a:cubicBezTo>
                  <a:cubicBezTo>
                    <a:pt x="32" y="111"/>
                    <a:pt x="32" y="107"/>
                    <a:pt x="36" y="107"/>
                  </a:cubicBezTo>
                  <a:cubicBezTo>
                    <a:pt x="35" y="103"/>
                    <a:pt x="39" y="103"/>
                    <a:pt x="39" y="103"/>
                  </a:cubicBezTo>
                  <a:cubicBezTo>
                    <a:pt x="42" y="99"/>
                    <a:pt x="42" y="99"/>
                    <a:pt x="46" y="98"/>
                  </a:cubicBezTo>
                  <a:cubicBezTo>
                    <a:pt x="42" y="99"/>
                    <a:pt x="42" y="99"/>
                    <a:pt x="42" y="99"/>
                  </a:cubicBezTo>
                  <a:cubicBezTo>
                    <a:pt x="43" y="102"/>
                    <a:pt x="43" y="102"/>
                    <a:pt x="39" y="103"/>
                  </a:cubicBezTo>
                  <a:cubicBezTo>
                    <a:pt x="36" y="107"/>
                    <a:pt x="36" y="107"/>
                    <a:pt x="36" y="107"/>
                  </a:cubicBezTo>
                  <a:cubicBezTo>
                    <a:pt x="32" y="107"/>
                    <a:pt x="32" y="111"/>
                    <a:pt x="33" y="115"/>
                  </a:cubicBezTo>
                  <a:cubicBezTo>
                    <a:pt x="33" y="115"/>
                    <a:pt x="37" y="117"/>
                    <a:pt x="37" y="114"/>
                  </a:cubicBezTo>
                  <a:cubicBezTo>
                    <a:pt x="36" y="110"/>
                    <a:pt x="36" y="110"/>
                    <a:pt x="36" y="110"/>
                  </a:cubicBezTo>
                  <a:cubicBezTo>
                    <a:pt x="40" y="113"/>
                    <a:pt x="40" y="113"/>
                    <a:pt x="40" y="113"/>
                  </a:cubicBezTo>
                  <a:cubicBezTo>
                    <a:pt x="40" y="110"/>
                    <a:pt x="40" y="110"/>
                    <a:pt x="40" y="110"/>
                  </a:cubicBezTo>
                  <a:cubicBezTo>
                    <a:pt x="40" y="110"/>
                    <a:pt x="40" y="113"/>
                    <a:pt x="44" y="113"/>
                  </a:cubicBezTo>
                  <a:cubicBezTo>
                    <a:pt x="44" y="113"/>
                    <a:pt x="48" y="109"/>
                    <a:pt x="44" y="109"/>
                  </a:cubicBezTo>
                  <a:cubicBezTo>
                    <a:pt x="48" y="109"/>
                    <a:pt x="43" y="102"/>
                    <a:pt x="47" y="102"/>
                  </a:cubicBezTo>
                  <a:cubicBezTo>
                    <a:pt x="47" y="102"/>
                    <a:pt x="47" y="102"/>
                    <a:pt x="47" y="102"/>
                  </a:cubicBezTo>
                  <a:cubicBezTo>
                    <a:pt x="51" y="101"/>
                    <a:pt x="51" y="101"/>
                    <a:pt x="51" y="101"/>
                  </a:cubicBezTo>
                  <a:cubicBezTo>
                    <a:pt x="51" y="101"/>
                    <a:pt x="47" y="105"/>
                    <a:pt x="48" y="109"/>
                  </a:cubicBezTo>
                  <a:cubicBezTo>
                    <a:pt x="48" y="109"/>
                    <a:pt x="52" y="108"/>
                    <a:pt x="47" y="105"/>
                  </a:cubicBezTo>
                  <a:cubicBezTo>
                    <a:pt x="47" y="105"/>
                    <a:pt x="47" y="105"/>
                    <a:pt x="47" y="105"/>
                  </a:cubicBezTo>
                  <a:cubicBezTo>
                    <a:pt x="52" y="108"/>
                    <a:pt x="52" y="108"/>
                    <a:pt x="52" y="108"/>
                  </a:cubicBezTo>
                  <a:cubicBezTo>
                    <a:pt x="56" y="108"/>
                    <a:pt x="56" y="108"/>
                    <a:pt x="60" y="107"/>
                  </a:cubicBezTo>
                  <a:cubicBezTo>
                    <a:pt x="56" y="111"/>
                    <a:pt x="48" y="109"/>
                    <a:pt x="48" y="112"/>
                  </a:cubicBezTo>
                  <a:cubicBezTo>
                    <a:pt x="49" y="116"/>
                    <a:pt x="49" y="116"/>
                    <a:pt x="49" y="116"/>
                  </a:cubicBezTo>
                  <a:cubicBezTo>
                    <a:pt x="45" y="120"/>
                    <a:pt x="45" y="120"/>
                    <a:pt x="49" y="119"/>
                  </a:cubicBezTo>
                  <a:cubicBezTo>
                    <a:pt x="49" y="119"/>
                    <a:pt x="58" y="122"/>
                    <a:pt x="54" y="122"/>
                  </a:cubicBezTo>
                  <a:cubicBezTo>
                    <a:pt x="58" y="125"/>
                    <a:pt x="51" y="130"/>
                    <a:pt x="51" y="130"/>
                  </a:cubicBezTo>
                  <a:cubicBezTo>
                    <a:pt x="51" y="134"/>
                    <a:pt x="48" y="138"/>
                    <a:pt x="44" y="138"/>
                  </a:cubicBezTo>
                  <a:cubicBezTo>
                    <a:pt x="45" y="142"/>
                    <a:pt x="45" y="142"/>
                    <a:pt x="45" y="145"/>
                  </a:cubicBezTo>
                  <a:cubicBezTo>
                    <a:pt x="45" y="145"/>
                    <a:pt x="46" y="152"/>
                    <a:pt x="42" y="149"/>
                  </a:cubicBezTo>
                  <a:cubicBezTo>
                    <a:pt x="41" y="146"/>
                    <a:pt x="41" y="142"/>
                    <a:pt x="41" y="146"/>
                  </a:cubicBezTo>
                  <a:cubicBezTo>
                    <a:pt x="38" y="150"/>
                    <a:pt x="42" y="153"/>
                    <a:pt x="47" y="156"/>
                  </a:cubicBezTo>
                  <a:cubicBezTo>
                    <a:pt x="47" y="156"/>
                    <a:pt x="47" y="159"/>
                    <a:pt x="51" y="159"/>
                  </a:cubicBezTo>
                  <a:cubicBezTo>
                    <a:pt x="51" y="155"/>
                    <a:pt x="47" y="156"/>
                    <a:pt x="46" y="152"/>
                  </a:cubicBezTo>
                  <a:cubicBezTo>
                    <a:pt x="46" y="149"/>
                    <a:pt x="54" y="151"/>
                    <a:pt x="58" y="151"/>
                  </a:cubicBezTo>
                  <a:cubicBezTo>
                    <a:pt x="58" y="151"/>
                    <a:pt x="58" y="154"/>
                    <a:pt x="62" y="154"/>
                  </a:cubicBezTo>
                  <a:cubicBezTo>
                    <a:pt x="66" y="153"/>
                    <a:pt x="66" y="150"/>
                    <a:pt x="66" y="150"/>
                  </a:cubicBezTo>
                  <a:cubicBezTo>
                    <a:pt x="62" y="150"/>
                    <a:pt x="62" y="150"/>
                    <a:pt x="62" y="150"/>
                  </a:cubicBezTo>
                  <a:cubicBezTo>
                    <a:pt x="61" y="147"/>
                    <a:pt x="61" y="147"/>
                    <a:pt x="65" y="146"/>
                  </a:cubicBezTo>
                  <a:cubicBezTo>
                    <a:pt x="66" y="150"/>
                    <a:pt x="66" y="150"/>
                    <a:pt x="69" y="145"/>
                  </a:cubicBezTo>
                  <a:cubicBezTo>
                    <a:pt x="70" y="149"/>
                    <a:pt x="70" y="149"/>
                    <a:pt x="74" y="148"/>
                  </a:cubicBezTo>
                  <a:cubicBezTo>
                    <a:pt x="74" y="148"/>
                    <a:pt x="74" y="148"/>
                    <a:pt x="74" y="148"/>
                  </a:cubicBezTo>
                  <a:cubicBezTo>
                    <a:pt x="78" y="148"/>
                    <a:pt x="74" y="148"/>
                    <a:pt x="78" y="148"/>
                  </a:cubicBezTo>
                  <a:cubicBezTo>
                    <a:pt x="78" y="148"/>
                    <a:pt x="78" y="148"/>
                    <a:pt x="78" y="148"/>
                  </a:cubicBezTo>
                  <a:cubicBezTo>
                    <a:pt x="82" y="147"/>
                    <a:pt x="82" y="147"/>
                    <a:pt x="82" y="147"/>
                  </a:cubicBezTo>
                  <a:cubicBezTo>
                    <a:pt x="81" y="144"/>
                    <a:pt x="81" y="144"/>
                    <a:pt x="81" y="144"/>
                  </a:cubicBezTo>
                  <a:cubicBezTo>
                    <a:pt x="82" y="147"/>
                    <a:pt x="85" y="143"/>
                    <a:pt x="85" y="143"/>
                  </a:cubicBezTo>
                  <a:cubicBezTo>
                    <a:pt x="89" y="143"/>
                    <a:pt x="89" y="143"/>
                    <a:pt x="89" y="143"/>
                  </a:cubicBezTo>
                  <a:cubicBezTo>
                    <a:pt x="93" y="142"/>
                    <a:pt x="89" y="143"/>
                    <a:pt x="88" y="139"/>
                  </a:cubicBezTo>
                  <a:cubicBezTo>
                    <a:pt x="92" y="138"/>
                    <a:pt x="96" y="138"/>
                    <a:pt x="100" y="137"/>
                  </a:cubicBezTo>
                  <a:cubicBezTo>
                    <a:pt x="100" y="137"/>
                    <a:pt x="104" y="137"/>
                    <a:pt x="108" y="136"/>
                  </a:cubicBezTo>
                  <a:cubicBezTo>
                    <a:pt x="104" y="137"/>
                    <a:pt x="104" y="137"/>
                    <a:pt x="104" y="137"/>
                  </a:cubicBezTo>
                  <a:cubicBezTo>
                    <a:pt x="109" y="140"/>
                    <a:pt x="109" y="140"/>
                    <a:pt x="109" y="140"/>
                  </a:cubicBezTo>
                  <a:cubicBezTo>
                    <a:pt x="105" y="140"/>
                    <a:pt x="100" y="137"/>
                    <a:pt x="101" y="141"/>
                  </a:cubicBezTo>
                  <a:cubicBezTo>
                    <a:pt x="101" y="141"/>
                    <a:pt x="101" y="144"/>
                    <a:pt x="97" y="141"/>
                  </a:cubicBezTo>
                  <a:cubicBezTo>
                    <a:pt x="97" y="141"/>
                    <a:pt x="97" y="145"/>
                    <a:pt x="93" y="146"/>
                  </a:cubicBezTo>
                  <a:cubicBezTo>
                    <a:pt x="93" y="146"/>
                    <a:pt x="93" y="146"/>
                    <a:pt x="94" y="149"/>
                  </a:cubicBezTo>
                  <a:cubicBezTo>
                    <a:pt x="94" y="149"/>
                    <a:pt x="94" y="149"/>
                    <a:pt x="90" y="150"/>
                  </a:cubicBezTo>
                  <a:cubicBezTo>
                    <a:pt x="90" y="153"/>
                    <a:pt x="91" y="157"/>
                    <a:pt x="91" y="157"/>
                  </a:cubicBezTo>
                  <a:cubicBezTo>
                    <a:pt x="91" y="160"/>
                    <a:pt x="95" y="160"/>
                    <a:pt x="95" y="160"/>
                  </a:cubicBezTo>
                  <a:cubicBezTo>
                    <a:pt x="96" y="163"/>
                    <a:pt x="96" y="167"/>
                    <a:pt x="96" y="167"/>
                  </a:cubicBezTo>
                  <a:cubicBezTo>
                    <a:pt x="101" y="170"/>
                    <a:pt x="100" y="166"/>
                    <a:pt x="104" y="166"/>
                  </a:cubicBezTo>
                  <a:cubicBezTo>
                    <a:pt x="104" y="166"/>
                    <a:pt x="101" y="170"/>
                    <a:pt x="105" y="173"/>
                  </a:cubicBezTo>
                  <a:cubicBezTo>
                    <a:pt x="109" y="172"/>
                    <a:pt x="109" y="169"/>
                    <a:pt x="108" y="165"/>
                  </a:cubicBezTo>
                  <a:cubicBezTo>
                    <a:pt x="109" y="169"/>
                    <a:pt x="113" y="168"/>
                    <a:pt x="113" y="168"/>
                  </a:cubicBezTo>
                  <a:cubicBezTo>
                    <a:pt x="116" y="164"/>
                    <a:pt x="116" y="164"/>
                    <a:pt x="116" y="164"/>
                  </a:cubicBezTo>
                  <a:cubicBezTo>
                    <a:pt x="116" y="164"/>
                    <a:pt x="116" y="164"/>
                    <a:pt x="117" y="168"/>
                  </a:cubicBezTo>
                  <a:cubicBezTo>
                    <a:pt x="117" y="168"/>
                    <a:pt x="117" y="168"/>
                    <a:pt x="117" y="168"/>
                  </a:cubicBezTo>
                  <a:cubicBezTo>
                    <a:pt x="117" y="171"/>
                    <a:pt x="113" y="172"/>
                    <a:pt x="113" y="172"/>
                  </a:cubicBezTo>
                  <a:cubicBezTo>
                    <a:pt x="113" y="172"/>
                    <a:pt x="114" y="175"/>
                    <a:pt x="117" y="171"/>
                  </a:cubicBezTo>
                  <a:cubicBezTo>
                    <a:pt x="114" y="175"/>
                    <a:pt x="110" y="176"/>
                    <a:pt x="110" y="179"/>
                  </a:cubicBezTo>
                  <a:cubicBezTo>
                    <a:pt x="110" y="179"/>
                    <a:pt x="107" y="183"/>
                    <a:pt x="111" y="183"/>
                  </a:cubicBezTo>
                  <a:cubicBezTo>
                    <a:pt x="111" y="183"/>
                    <a:pt x="111" y="183"/>
                    <a:pt x="115" y="182"/>
                  </a:cubicBezTo>
                  <a:cubicBezTo>
                    <a:pt x="111" y="186"/>
                    <a:pt x="111" y="186"/>
                    <a:pt x="108" y="191"/>
                  </a:cubicBezTo>
                  <a:cubicBezTo>
                    <a:pt x="108" y="191"/>
                    <a:pt x="108" y="194"/>
                    <a:pt x="112" y="194"/>
                  </a:cubicBezTo>
                  <a:cubicBezTo>
                    <a:pt x="113" y="197"/>
                    <a:pt x="113" y="197"/>
                    <a:pt x="117" y="197"/>
                  </a:cubicBezTo>
                  <a:cubicBezTo>
                    <a:pt x="117" y="200"/>
                    <a:pt x="121" y="196"/>
                    <a:pt x="121" y="196"/>
                  </a:cubicBezTo>
                  <a:cubicBezTo>
                    <a:pt x="121" y="196"/>
                    <a:pt x="117" y="200"/>
                    <a:pt x="113" y="201"/>
                  </a:cubicBezTo>
                  <a:cubicBezTo>
                    <a:pt x="113" y="201"/>
                    <a:pt x="113" y="197"/>
                    <a:pt x="109" y="198"/>
                  </a:cubicBezTo>
                  <a:cubicBezTo>
                    <a:pt x="101" y="195"/>
                    <a:pt x="109" y="201"/>
                    <a:pt x="109" y="201"/>
                  </a:cubicBezTo>
                  <a:cubicBezTo>
                    <a:pt x="106" y="202"/>
                    <a:pt x="101" y="199"/>
                    <a:pt x="98" y="203"/>
                  </a:cubicBezTo>
                  <a:cubicBezTo>
                    <a:pt x="94" y="203"/>
                    <a:pt x="94" y="203"/>
                    <a:pt x="90" y="204"/>
                  </a:cubicBezTo>
                  <a:cubicBezTo>
                    <a:pt x="90" y="204"/>
                    <a:pt x="86" y="205"/>
                    <a:pt x="81" y="202"/>
                  </a:cubicBezTo>
                  <a:cubicBezTo>
                    <a:pt x="82" y="205"/>
                    <a:pt x="86" y="205"/>
                    <a:pt x="86" y="205"/>
                  </a:cubicBezTo>
                  <a:cubicBezTo>
                    <a:pt x="82" y="205"/>
                    <a:pt x="82" y="205"/>
                    <a:pt x="82" y="205"/>
                  </a:cubicBezTo>
                  <a:cubicBezTo>
                    <a:pt x="78" y="206"/>
                    <a:pt x="78" y="206"/>
                    <a:pt x="74" y="210"/>
                  </a:cubicBezTo>
                  <a:cubicBezTo>
                    <a:pt x="74" y="210"/>
                    <a:pt x="74" y="210"/>
                    <a:pt x="71" y="210"/>
                  </a:cubicBezTo>
                  <a:cubicBezTo>
                    <a:pt x="71" y="214"/>
                    <a:pt x="67" y="215"/>
                    <a:pt x="67" y="215"/>
                  </a:cubicBezTo>
                  <a:cubicBezTo>
                    <a:pt x="68" y="218"/>
                    <a:pt x="64" y="219"/>
                    <a:pt x="60" y="223"/>
                  </a:cubicBezTo>
                  <a:cubicBezTo>
                    <a:pt x="60" y="223"/>
                    <a:pt x="56" y="223"/>
                    <a:pt x="57" y="227"/>
                  </a:cubicBezTo>
                  <a:cubicBezTo>
                    <a:pt x="61" y="226"/>
                    <a:pt x="61" y="226"/>
                    <a:pt x="61" y="226"/>
                  </a:cubicBezTo>
                  <a:cubicBezTo>
                    <a:pt x="65" y="226"/>
                    <a:pt x="64" y="222"/>
                    <a:pt x="68" y="222"/>
                  </a:cubicBezTo>
                  <a:cubicBezTo>
                    <a:pt x="72" y="221"/>
                    <a:pt x="76" y="220"/>
                    <a:pt x="76" y="220"/>
                  </a:cubicBezTo>
                  <a:cubicBezTo>
                    <a:pt x="76" y="220"/>
                    <a:pt x="76" y="220"/>
                    <a:pt x="76" y="220"/>
                  </a:cubicBezTo>
                  <a:cubicBezTo>
                    <a:pt x="77" y="224"/>
                    <a:pt x="77" y="224"/>
                    <a:pt x="77" y="224"/>
                  </a:cubicBezTo>
                  <a:cubicBezTo>
                    <a:pt x="77" y="224"/>
                    <a:pt x="77" y="228"/>
                    <a:pt x="81" y="227"/>
                  </a:cubicBezTo>
                  <a:cubicBezTo>
                    <a:pt x="81" y="227"/>
                    <a:pt x="77" y="228"/>
                    <a:pt x="78" y="231"/>
                  </a:cubicBezTo>
                  <a:cubicBezTo>
                    <a:pt x="78" y="235"/>
                    <a:pt x="82" y="234"/>
                    <a:pt x="82" y="234"/>
                  </a:cubicBezTo>
                  <a:cubicBezTo>
                    <a:pt x="78" y="235"/>
                    <a:pt x="78" y="235"/>
                    <a:pt x="78" y="235"/>
                  </a:cubicBezTo>
                  <a:cubicBezTo>
                    <a:pt x="79" y="238"/>
                    <a:pt x="79" y="238"/>
                    <a:pt x="79" y="238"/>
                  </a:cubicBezTo>
                  <a:cubicBezTo>
                    <a:pt x="75" y="242"/>
                    <a:pt x="76" y="246"/>
                    <a:pt x="72" y="246"/>
                  </a:cubicBezTo>
                  <a:cubicBezTo>
                    <a:pt x="68" y="247"/>
                    <a:pt x="68" y="251"/>
                    <a:pt x="64" y="251"/>
                  </a:cubicBezTo>
                  <a:cubicBezTo>
                    <a:pt x="60" y="252"/>
                    <a:pt x="60" y="252"/>
                    <a:pt x="60" y="252"/>
                  </a:cubicBezTo>
                  <a:cubicBezTo>
                    <a:pt x="56" y="252"/>
                    <a:pt x="57" y="256"/>
                    <a:pt x="53" y="256"/>
                  </a:cubicBezTo>
                  <a:cubicBezTo>
                    <a:pt x="53" y="256"/>
                    <a:pt x="53" y="256"/>
                    <a:pt x="49" y="257"/>
                  </a:cubicBezTo>
                  <a:cubicBezTo>
                    <a:pt x="49" y="257"/>
                    <a:pt x="49" y="257"/>
                    <a:pt x="49" y="257"/>
                  </a:cubicBezTo>
                  <a:cubicBezTo>
                    <a:pt x="45" y="258"/>
                    <a:pt x="45" y="258"/>
                    <a:pt x="46" y="261"/>
                  </a:cubicBezTo>
                  <a:cubicBezTo>
                    <a:pt x="46" y="261"/>
                    <a:pt x="46" y="261"/>
                    <a:pt x="42" y="262"/>
                  </a:cubicBezTo>
                  <a:cubicBezTo>
                    <a:pt x="42" y="262"/>
                    <a:pt x="38" y="262"/>
                    <a:pt x="38" y="266"/>
                  </a:cubicBezTo>
                  <a:cubicBezTo>
                    <a:pt x="42" y="265"/>
                    <a:pt x="46" y="265"/>
                    <a:pt x="46" y="265"/>
                  </a:cubicBezTo>
                  <a:cubicBezTo>
                    <a:pt x="47" y="268"/>
                    <a:pt x="43" y="269"/>
                    <a:pt x="43" y="269"/>
                  </a:cubicBezTo>
                  <a:cubicBezTo>
                    <a:pt x="43" y="272"/>
                    <a:pt x="43" y="272"/>
                    <a:pt x="43" y="272"/>
                  </a:cubicBezTo>
                  <a:cubicBezTo>
                    <a:pt x="47" y="268"/>
                    <a:pt x="47" y="268"/>
                    <a:pt x="47" y="268"/>
                  </a:cubicBezTo>
                  <a:cubicBezTo>
                    <a:pt x="47" y="268"/>
                    <a:pt x="47" y="272"/>
                    <a:pt x="51" y="268"/>
                  </a:cubicBezTo>
                  <a:cubicBezTo>
                    <a:pt x="51" y="268"/>
                    <a:pt x="55" y="267"/>
                    <a:pt x="51" y="268"/>
                  </a:cubicBezTo>
                  <a:cubicBezTo>
                    <a:pt x="55" y="267"/>
                    <a:pt x="55" y="267"/>
                    <a:pt x="55" y="267"/>
                  </a:cubicBezTo>
                  <a:cubicBezTo>
                    <a:pt x="55" y="267"/>
                    <a:pt x="51" y="268"/>
                    <a:pt x="55" y="267"/>
                  </a:cubicBezTo>
                  <a:cubicBezTo>
                    <a:pt x="47" y="272"/>
                    <a:pt x="47" y="272"/>
                    <a:pt x="47" y="272"/>
                  </a:cubicBezTo>
                  <a:cubicBezTo>
                    <a:pt x="52" y="275"/>
                    <a:pt x="52" y="275"/>
                    <a:pt x="52" y="275"/>
                  </a:cubicBezTo>
                  <a:cubicBezTo>
                    <a:pt x="55" y="271"/>
                    <a:pt x="55" y="271"/>
                    <a:pt x="55" y="271"/>
                  </a:cubicBezTo>
                  <a:cubicBezTo>
                    <a:pt x="59" y="270"/>
                    <a:pt x="59" y="270"/>
                    <a:pt x="59" y="270"/>
                  </a:cubicBezTo>
                  <a:cubicBezTo>
                    <a:pt x="62" y="266"/>
                    <a:pt x="62" y="266"/>
                    <a:pt x="66" y="265"/>
                  </a:cubicBezTo>
                  <a:cubicBezTo>
                    <a:pt x="70" y="265"/>
                    <a:pt x="70" y="265"/>
                    <a:pt x="70" y="265"/>
                  </a:cubicBezTo>
                  <a:cubicBezTo>
                    <a:pt x="70" y="265"/>
                    <a:pt x="70" y="265"/>
                    <a:pt x="70" y="265"/>
                  </a:cubicBezTo>
                  <a:cubicBezTo>
                    <a:pt x="70" y="265"/>
                    <a:pt x="70" y="265"/>
                    <a:pt x="70" y="265"/>
                  </a:cubicBezTo>
                  <a:cubicBezTo>
                    <a:pt x="71" y="268"/>
                    <a:pt x="79" y="267"/>
                    <a:pt x="79" y="267"/>
                  </a:cubicBezTo>
                  <a:cubicBezTo>
                    <a:pt x="79" y="271"/>
                    <a:pt x="75" y="268"/>
                    <a:pt x="75" y="271"/>
                  </a:cubicBezTo>
                  <a:cubicBezTo>
                    <a:pt x="72" y="275"/>
                    <a:pt x="83" y="270"/>
                    <a:pt x="83" y="270"/>
                  </a:cubicBezTo>
                  <a:cubicBezTo>
                    <a:pt x="79" y="271"/>
                    <a:pt x="87" y="266"/>
                    <a:pt x="87" y="270"/>
                  </a:cubicBezTo>
                  <a:cubicBezTo>
                    <a:pt x="91" y="269"/>
                    <a:pt x="92" y="273"/>
                    <a:pt x="92" y="273"/>
                  </a:cubicBezTo>
                  <a:cubicBezTo>
                    <a:pt x="95" y="272"/>
                    <a:pt x="96" y="276"/>
                    <a:pt x="100" y="275"/>
                  </a:cubicBezTo>
                  <a:cubicBezTo>
                    <a:pt x="104" y="274"/>
                    <a:pt x="104" y="274"/>
                    <a:pt x="108" y="274"/>
                  </a:cubicBezTo>
                  <a:cubicBezTo>
                    <a:pt x="112" y="273"/>
                    <a:pt x="111" y="270"/>
                    <a:pt x="111" y="270"/>
                  </a:cubicBezTo>
                  <a:cubicBezTo>
                    <a:pt x="111" y="270"/>
                    <a:pt x="111" y="270"/>
                    <a:pt x="115" y="266"/>
                  </a:cubicBezTo>
                  <a:cubicBezTo>
                    <a:pt x="115" y="266"/>
                    <a:pt x="119" y="265"/>
                    <a:pt x="123" y="264"/>
                  </a:cubicBezTo>
                  <a:cubicBezTo>
                    <a:pt x="127" y="264"/>
                    <a:pt x="129" y="256"/>
                    <a:pt x="133" y="256"/>
                  </a:cubicBezTo>
                  <a:cubicBezTo>
                    <a:pt x="133" y="256"/>
                    <a:pt x="133" y="256"/>
                    <a:pt x="137" y="255"/>
                  </a:cubicBezTo>
                  <a:cubicBezTo>
                    <a:pt x="133" y="256"/>
                    <a:pt x="130" y="260"/>
                    <a:pt x="130" y="260"/>
                  </a:cubicBezTo>
                  <a:cubicBezTo>
                    <a:pt x="127" y="264"/>
                    <a:pt x="127" y="267"/>
                    <a:pt x="123" y="268"/>
                  </a:cubicBezTo>
                  <a:cubicBezTo>
                    <a:pt x="119" y="269"/>
                    <a:pt x="120" y="272"/>
                    <a:pt x="116" y="273"/>
                  </a:cubicBezTo>
                  <a:cubicBezTo>
                    <a:pt x="116" y="276"/>
                    <a:pt x="116" y="276"/>
                    <a:pt x="116" y="276"/>
                  </a:cubicBezTo>
                  <a:cubicBezTo>
                    <a:pt x="117" y="280"/>
                    <a:pt x="117" y="280"/>
                    <a:pt x="117" y="280"/>
                  </a:cubicBezTo>
                  <a:cubicBezTo>
                    <a:pt x="117" y="280"/>
                    <a:pt x="117" y="280"/>
                    <a:pt x="117" y="280"/>
                  </a:cubicBezTo>
                  <a:cubicBezTo>
                    <a:pt x="113" y="280"/>
                    <a:pt x="105" y="281"/>
                    <a:pt x="101" y="282"/>
                  </a:cubicBezTo>
                  <a:cubicBezTo>
                    <a:pt x="97" y="279"/>
                    <a:pt x="93" y="280"/>
                    <a:pt x="89" y="284"/>
                  </a:cubicBezTo>
                  <a:cubicBezTo>
                    <a:pt x="85" y="284"/>
                    <a:pt x="77" y="285"/>
                    <a:pt x="77" y="285"/>
                  </a:cubicBezTo>
                  <a:cubicBezTo>
                    <a:pt x="77" y="285"/>
                    <a:pt x="77" y="285"/>
                    <a:pt x="73" y="286"/>
                  </a:cubicBezTo>
                  <a:cubicBezTo>
                    <a:pt x="74" y="290"/>
                    <a:pt x="78" y="289"/>
                    <a:pt x="78" y="289"/>
                  </a:cubicBezTo>
                  <a:cubicBezTo>
                    <a:pt x="74" y="293"/>
                    <a:pt x="74" y="293"/>
                    <a:pt x="74" y="293"/>
                  </a:cubicBezTo>
                  <a:cubicBezTo>
                    <a:pt x="70" y="294"/>
                    <a:pt x="70" y="294"/>
                    <a:pt x="67" y="294"/>
                  </a:cubicBezTo>
                  <a:cubicBezTo>
                    <a:pt x="67" y="294"/>
                    <a:pt x="67" y="298"/>
                    <a:pt x="68" y="301"/>
                  </a:cubicBezTo>
                  <a:cubicBezTo>
                    <a:pt x="68" y="305"/>
                    <a:pt x="60" y="306"/>
                    <a:pt x="61" y="310"/>
                  </a:cubicBezTo>
                  <a:cubicBezTo>
                    <a:pt x="57" y="310"/>
                    <a:pt x="57" y="314"/>
                    <a:pt x="53" y="311"/>
                  </a:cubicBezTo>
                  <a:cubicBezTo>
                    <a:pt x="53" y="314"/>
                    <a:pt x="53" y="314"/>
                    <a:pt x="57" y="314"/>
                  </a:cubicBezTo>
                  <a:cubicBezTo>
                    <a:pt x="53" y="314"/>
                    <a:pt x="53" y="311"/>
                    <a:pt x="49" y="315"/>
                  </a:cubicBezTo>
                  <a:cubicBezTo>
                    <a:pt x="50" y="318"/>
                    <a:pt x="46" y="319"/>
                    <a:pt x="46" y="319"/>
                  </a:cubicBezTo>
                  <a:cubicBezTo>
                    <a:pt x="46" y="322"/>
                    <a:pt x="46" y="322"/>
                    <a:pt x="46" y="322"/>
                  </a:cubicBezTo>
                  <a:cubicBezTo>
                    <a:pt x="43" y="327"/>
                    <a:pt x="39" y="327"/>
                    <a:pt x="39" y="327"/>
                  </a:cubicBezTo>
                  <a:cubicBezTo>
                    <a:pt x="36" y="331"/>
                    <a:pt x="35" y="328"/>
                    <a:pt x="35" y="328"/>
                  </a:cubicBezTo>
                  <a:cubicBezTo>
                    <a:pt x="35" y="328"/>
                    <a:pt x="35" y="328"/>
                    <a:pt x="32" y="332"/>
                  </a:cubicBezTo>
                  <a:cubicBezTo>
                    <a:pt x="32" y="332"/>
                    <a:pt x="28" y="332"/>
                    <a:pt x="28" y="336"/>
                  </a:cubicBezTo>
                  <a:cubicBezTo>
                    <a:pt x="29" y="340"/>
                    <a:pt x="32" y="335"/>
                    <a:pt x="36" y="331"/>
                  </a:cubicBezTo>
                  <a:cubicBezTo>
                    <a:pt x="44" y="334"/>
                    <a:pt x="44" y="334"/>
                    <a:pt x="44" y="334"/>
                  </a:cubicBezTo>
                  <a:cubicBezTo>
                    <a:pt x="45" y="337"/>
                    <a:pt x="45" y="337"/>
                    <a:pt x="45" y="337"/>
                  </a:cubicBezTo>
                  <a:cubicBezTo>
                    <a:pt x="48" y="337"/>
                    <a:pt x="48" y="337"/>
                    <a:pt x="48" y="337"/>
                  </a:cubicBezTo>
                  <a:cubicBezTo>
                    <a:pt x="48" y="333"/>
                    <a:pt x="52" y="333"/>
                    <a:pt x="48" y="333"/>
                  </a:cubicBezTo>
                  <a:cubicBezTo>
                    <a:pt x="47" y="330"/>
                    <a:pt x="51" y="325"/>
                    <a:pt x="51" y="329"/>
                  </a:cubicBezTo>
                  <a:cubicBezTo>
                    <a:pt x="51" y="329"/>
                    <a:pt x="51" y="329"/>
                    <a:pt x="51" y="329"/>
                  </a:cubicBezTo>
                  <a:cubicBezTo>
                    <a:pt x="55" y="328"/>
                    <a:pt x="55" y="325"/>
                    <a:pt x="55" y="325"/>
                  </a:cubicBezTo>
                  <a:cubicBezTo>
                    <a:pt x="59" y="324"/>
                    <a:pt x="59" y="324"/>
                    <a:pt x="59" y="324"/>
                  </a:cubicBezTo>
                  <a:cubicBezTo>
                    <a:pt x="59" y="324"/>
                    <a:pt x="58" y="321"/>
                    <a:pt x="62" y="320"/>
                  </a:cubicBezTo>
                  <a:cubicBezTo>
                    <a:pt x="66" y="320"/>
                    <a:pt x="66" y="320"/>
                    <a:pt x="66" y="320"/>
                  </a:cubicBezTo>
                  <a:cubicBezTo>
                    <a:pt x="70" y="319"/>
                    <a:pt x="70" y="319"/>
                    <a:pt x="74" y="319"/>
                  </a:cubicBezTo>
                  <a:cubicBezTo>
                    <a:pt x="78" y="318"/>
                    <a:pt x="78" y="318"/>
                    <a:pt x="78" y="318"/>
                  </a:cubicBezTo>
                  <a:cubicBezTo>
                    <a:pt x="78" y="318"/>
                    <a:pt x="78" y="318"/>
                    <a:pt x="78" y="318"/>
                  </a:cubicBezTo>
                  <a:cubicBezTo>
                    <a:pt x="78" y="318"/>
                    <a:pt x="78" y="318"/>
                    <a:pt x="78" y="318"/>
                  </a:cubicBezTo>
                  <a:cubicBezTo>
                    <a:pt x="78" y="318"/>
                    <a:pt x="77" y="314"/>
                    <a:pt x="78" y="318"/>
                  </a:cubicBezTo>
                  <a:cubicBezTo>
                    <a:pt x="77" y="314"/>
                    <a:pt x="77" y="314"/>
                    <a:pt x="77" y="314"/>
                  </a:cubicBezTo>
                  <a:cubicBezTo>
                    <a:pt x="77" y="314"/>
                    <a:pt x="77" y="314"/>
                    <a:pt x="81" y="314"/>
                  </a:cubicBezTo>
                  <a:cubicBezTo>
                    <a:pt x="77" y="314"/>
                    <a:pt x="78" y="318"/>
                    <a:pt x="82" y="317"/>
                  </a:cubicBezTo>
                  <a:cubicBezTo>
                    <a:pt x="78" y="318"/>
                    <a:pt x="86" y="317"/>
                    <a:pt x="86" y="317"/>
                  </a:cubicBezTo>
                  <a:cubicBezTo>
                    <a:pt x="90" y="316"/>
                    <a:pt x="90" y="320"/>
                    <a:pt x="94" y="319"/>
                  </a:cubicBezTo>
                  <a:cubicBezTo>
                    <a:pt x="94" y="319"/>
                    <a:pt x="94" y="319"/>
                    <a:pt x="98" y="315"/>
                  </a:cubicBezTo>
                  <a:cubicBezTo>
                    <a:pt x="98" y="315"/>
                    <a:pt x="102" y="315"/>
                    <a:pt x="101" y="311"/>
                  </a:cubicBezTo>
                  <a:cubicBezTo>
                    <a:pt x="101" y="311"/>
                    <a:pt x="97" y="312"/>
                    <a:pt x="101" y="311"/>
                  </a:cubicBezTo>
                  <a:cubicBezTo>
                    <a:pt x="101" y="311"/>
                    <a:pt x="101" y="311"/>
                    <a:pt x="101" y="311"/>
                  </a:cubicBezTo>
                  <a:cubicBezTo>
                    <a:pt x="101" y="307"/>
                    <a:pt x="101" y="307"/>
                    <a:pt x="101" y="307"/>
                  </a:cubicBezTo>
                  <a:cubicBezTo>
                    <a:pt x="100" y="304"/>
                    <a:pt x="104" y="303"/>
                    <a:pt x="104" y="300"/>
                  </a:cubicBezTo>
                  <a:cubicBezTo>
                    <a:pt x="104" y="303"/>
                    <a:pt x="104" y="303"/>
                    <a:pt x="108" y="303"/>
                  </a:cubicBezTo>
                  <a:cubicBezTo>
                    <a:pt x="108" y="303"/>
                    <a:pt x="107" y="299"/>
                    <a:pt x="111" y="299"/>
                  </a:cubicBezTo>
                  <a:cubicBezTo>
                    <a:pt x="115" y="298"/>
                    <a:pt x="119" y="298"/>
                    <a:pt x="123" y="297"/>
                  </a:cubicBezTo>
                  <a:cubicBezTo>
                    <a:pt x="123" y="297"/>
                    <a:pt x="127" y="296"/>
                    <a:pt x="132" y="299"/>
                  </a:cubicBezTo>
                  <a:cubicBezTo>
                    <a:pt x="136" y="299"/>
                    <a:pt x="136" y="299"/>
                    <a:pt x="136" y="302"/>
                  </a:cubicBezTo>
                  <a:cubicBezTo>
                    <a:pt x="140" y="302"/>
                    <a:pt x="136" y="299"/>
                    <a:pt x="136" y="299"/>
                  </a:cubicBezTo>
                  <a:cubicBezTo>
                    <a:pt x="140" y="298"/>
                    <a:pt x="143" y="298"/>
                    <a:pt x="147" y="297"/>
                  </a:cubicBezTo>
                  <a:cubicBezTo>
                    <a:pt x="147" y="297"/>
                    <a:pt x="152" y="300"/>
                    <a:pt x="151" y="297"/>
                  </a:cubicBezTo>
                  <a:cubicBezTo>
                    <a:pt x="155" y="296"/>
                    <a:pt x="151" y="293"/>
                    <a:pt x="147" y="294"/>
                  </a:cubicBezTo>
                  <a:cubicBezTo>
                    <a:pt x="151" y="293"/>
                    <a:pt x="151" y="293"/>
                    <a:pt x="151" y="293"/>
                  </a:cubicBezTo>
                  <a:cubicBezTo>
                    <a:pt x="155" y="292"/>
                    <a:pt x="155" y="292"/>
                    <a:pt x="155" y="292"/>
                  </a:cubicBezTo>
                  <a:cubicBezTo>
                    <a:pt x="159" y="292"/>
                    <a:pt x="167" y="291"/>
                    <a:pt x="167" y="291"/>
                  </a:cubicBezTo>
                  <a:cubicBezTo>
                    <a:pt x="166" y="287"/>
                    <a:pt x="170" y="287"/>
                    <a:pt x="174" y="286"/>
                  </a:cubicBezTo>
                  <a:cubicBezTo>
                    <a:pt x="169" y="283"/>
                    <a:pt x="169" y="283"/>
                    <a:pt x="169" y="283"/>
                  </a:cubicBezTo>
                  <a:cubicBezTo>
                    <a:pt x="169" y="283"/>
                    <a:pt x="174" y="286"/>
                    <a:pt x="178" y="285"/>
                  </a:cubicBezTo>
                  <a:cubicBezTo>
                    <a:pt x="178" y="285"/>
                    <a:pt x="182" y="285"/>
                    <a:pt x="178" y="285"/>
                  </a:cubicBezTo>
                  <a:cubicBezTo>
                    <a:pt x="182" y="285"/>
                    <a:pt x="182" y="285"/>
                    <a:pt x="182" y="285"/>
                  </a:cubicBezTo>
                  <a:cubicBezTo>
                    <a:pt x="178" y="285"/>
                    <a:pt x="178" y="285"/>
                    <a:pt x="178" y="285"/>
                  </a:cubicBezTo>
                  <a:cubicBezTo>
                    <a:pt x="182" y="285"/>
                    <a:pt x="185" y="281"/>
                    <a:pt x="186" y="284"/>
                  </a:cubicBezTo>
                  <a:cubicBezTo>
                    <a:pt x="186" y="284"/>
                    <a:pt x="186" y="284"/>
                    <a:pt x="186" y="284"/>
                  </a:cubicBezTo>
                  <a:cubicBezTo>
                    <a:pt x="186" y="284"/>
                    <a:pt x="186" y="284"/>
                    <a:pt x="186" y="284"/>
                  </a:cubicBezTo>
                  <a:cubicBezTo>
                    <a:pt x="186" y="288"/>
                    <a:pt x="190" y="287"/>
                    <a:pt x="190" y="287"/>
                  </a:cubicBezTo>
                  <a:cubicBezTo>
                    <a:pt x="190" y="284"/>
                    <a:pt x="190" y="284"/>
                    <a:pt x="190" y="284"/>
                  </a:cubicBezTo>
                  <a:cubicBezTo>
                    <a:pt x="194" y="283"/>
                    <a:pt x="194" y="283"/>
                    <a:pt x="194" y="283"/>
                  </a:cubicBezTo>
                  <a:cubicBezTo>
                    <a:pt x="198" y="283"/>
                    <a:pt x="202" y="282"/>
                    <a:pt x="205" y="282"/>
                  </a:cubicBezTo>
                  <a:cubicBezTo>
                    <a:pt x="209" y="281"/>
                    <a:pt x="213" y="280"/>
                    <a:pt x="217" y="280"/>
                  </a:cubicBezTo>
                  <a:cubicBezTo>
                    <a:pt x="217" y="280"/>
                    <a:pt x="222" y="283"/>
                    <a:pt x="226" y="282"/>
                  </a:cubicBezTo>
                  <a:cubicBezTo>
                    <a:pt x="229" y="278"/>
                    <a:pt x="229" y="278"/>
                    <a:pt x="233" y="278"/>
                  </a:cubicBezTo>
                  <a:cubicBezTo>
                    <a:pt x="237" y="273"/>
                    <a:pt x="240" y="273"/>
                    <a:pt x="240" y="273"/>
                  </a:cubicBezTo>
                  <a:cubicBezTo>
                    <a:pt x="244" y="272"/>
                    <a:pt x="248" y="272"/>
                    <a:pt x="248" y="268"/>
                  </a:cubicBezTo>
                  <a:cubicBezTo>
                    <a:pt x="248" y="268"/>
                    <a:pt x="251" y="264"/>
                    <a:pt x="255" y="263"/>
                  </a:cubicBezTo>
                  <a:cubicBezTo>
                    <a:pt x="255" y="263"/>
                    <a:pt x="259" y="263"/>
                    <a:pt x="263" y="259"/>
                  </a:cubicBezTo>
                  <a:cubicBezTo>
                    <a:pt x="263" y="259"/>
                    <a:pt x="258" y="256"/>
                    <a:pt x="262" y="255"/>
                  </a:cubicBezTo>
                  <a:cubicBezTo>
                    <a:pt x="262" y="252"/>
                    <a:pt x="265" y="251"/>
                    <a:pt x="262" y="252"/>
                  </a:cubicBezTo>
                  <a:cubicBezTo>
                    <a:pt x="258" y="252"/>
                    <a:pt x="258" y="252"/>
                    <a:pt x="254" y="253"/>
                  </a:cubicBezTo>
                  <a:cubicBezTo>
                    <a:pt x="250" y="253"/>
                    <a:pt x="246" y="254"/>
                    <a:pt x="242" y="255"/>
                  </a:cubicBezTo>
                  <a:cubicBezTo>
                    <a:pt x="238" y="255"/>
                    <a:pt x="238" y="255"/>
                    <a:pt x="238" y="255"/>
                  </a:cubicBezTo>
                  <a:cubicBezTo>
                    <a:pt x="238" y="255"/>
                    <a:pt x="238" y="255"/>
                    <a:pt x="234" y="256"/>
                  </a:cubicBezTo>
                  <a:cubicBezTo>
                    <a:pt x="234" y="256"/>
                    <a:pt x="234" y="256"/>
                    <a:pt x="234" y="256"/>
                  </a:cubicBezTo>
                  <a:cubicBezTo>
                    <a:pt x="234" y="256"/>
                    <a:pt x="241" y="251"/>
                    <a:pt x="237" y="252"/>
                  </a:cubicBezTo>
                  <a:cubicBezTo>
                    <a:pt x="233" y="252"/>
                    <a:pt x="229" y="253"/>
                    <a:pt x="226" y="253"/>
                  </a:cubicBezTo>
                  <a:cubicBezTo>
                    <a:pt x="229" y="253"/>
                    <a:pt x="229" y="253"/>
                    <a:pt x="233" y="252"/>
                  </a:cubicBezTo>
                  <a:cubicBezTo>
                    <a:pt x="233" y="249"/>
                    <a:pt x="237" y="248"/>
                    <a:pt x="237" y="248"/>
                  </a:cubicBezTo>
                  <a:cubicBezTo>
                    <a:pt x="241" y="247"/>
                    <a:pt x="244" y="243"/>
                    <a:pt x="244" y="243"/>
                  </a:cubicBezTo>
                  <a:cubicBezTo>
                    <a:pt x="244" y="240"/>
                    <a:pt x="244" y="240"/>
                    <a:pt x="244" y="240"/>
                  </a:cubicBezTo>
                  <a:cubicBezTo>
                    <a:pt x="240" y="240"/>
                    <a:pt x="240" y="244"/>
                    <a:pt x="236" y="241"/>
                  </a:cubicBezTo>
                  <a:cubicBezTo>
                    <a:pt x="240" y="240"/>
                    <a:pt x="240" y="240"/>
                    <a:pt x="244" y="240"/>
                  </a:cubicBezTo>
                  <a:cubicBezTo>
                    <a:pt x="243" y="236"/>
                    <a:pt x="243" y="236"/>
                    <a:pt x="243" y="236"/>
                  </a:cubicBezTo>
                  <a:cubicBezTo>
                    <a:pt x="248" y="239"/>
                    <a:pt x="248" y="239"/>
                    <a:pt x="252" y="239"/>
                  </a:cubicBezTo>
                  <a:cubicBezTo>
                    <a:pt x="255" y="235"/>
                    <a:pt x="255" y="235"/>
                    <a:pt x="255" y="235"/>
                  </a:cubicBezTo>
                  <a:cubicBezTo>
                    <a:pt x="255" y="235"/>
                    <a:pt x="255" y="235"/>
                    <a:pt x="251" y="235"/>
                  </a:cubicBezTo>
                  <a:cubicBezTo>
                    <a:pt x="251" y="232"/>
                    <a:pt x="255" y="231"/>
                    <a:pt x="255" y="231"/>
                  </a:cubicBezTo>
                  <a:cubicBezTo>
                    <a:pt x="255" y="231"/>
                    <a:pt x="251" y="232"/>
                    <a:pt x="247" y="232"/>
                  </a:cubicBezTo>
                  <a:cubicBezTo>
                    <a:pt x="251" y="232"/>
                    <a:pt x="255" y="231"/>
                    <a:pt x="255" y="231"/>
                  </a:cubicBezTo>
                  <a:cubicBezTo>
                    <a:pt x="250" y="228"/>
                    <a:pt x="250" y="228"/>
                    <a:pt x="250" y="228"/>
                  </a:cubicBezTo>
                  <a:cubicBezTo>
                    <a:pt x="250" y="228"/>
                    <a:pt x="254" y="227"/>
                    <a:pt x="255" y="231"/>
                  </a:cubicBezTo>
                  <a:cubicBezTo>
                    <a:pt x="255" y="231"/>
                    <a:pt x="255" y="231"/>
                    <a:pt x="258" y="230"/>
                  </a:cubicBezTo>
                  <a:cubicBezTo>
                    <a:pt x="258" y="230"/>
                    <a:pt x="258" y="227"/>
                    <a:pt x="262" y="226"/>
                  </a:cubicBezTo>
                  <a:cubicBezTo>
                    <a:pt x="265" y="222"/>
                    <a:pt x="265" y="222"/>
                    <a:pt x="265" y="222"/>
                  </a:cubicBezTo>
                  <a:cubicBezTo>
                    <a:pt x="265" y="219"/>
                    <a:pt x="264" y="215"/>
                    <a:pt x="268" y="215"/>
                  </a:cubicBezTo>
                  <a:cubicBezTo>
                    <a:pt x="268" y="211"/>
                    <a:pt x="267" y="207"/>
                    <a:pt x="267" y="204"/>
                  </a:cubicBezTo>
                  <a:close/>
                  <a:moveTo>
                    <a:pt x="17" y="88"/>
                  </a:moveTo>
                  <a:cubicBezTo>
                    <a:pt x="20" y="84"/>
                    <a:pt x="24" y="83"/>
                    <a:pt x="25" y="87"/>
                  </a:cubicBezTo>
                  <a:cubicBezTo>
                    <a:pt x="25" y="87"/>
                    <a:pt x="20" y="84"/>
                    <a:pt x="17" y="88"/>
                  </a:cubicBezTo>
                  <a:close/>
                </a:path>
              </a:pathLst>
            </a:custGeom>
            <a:solidFill>
              <a:srgbClr val="F69322"/>
            </a:solidFill>
            <a:ln w="4763" cap="flat">
              <a:solidFill>
                <a:srgbClr val="9494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Rectangle 5"/>
            <p:cNvSpPr>
              <a:spLocks noChangeArrowheads="1"/>
            </p:cNvSpPr>
            <p:nvPr/>
          </p:nvSpPr>
          <p:spPr bwMode="gray">
            <a:xfrm>
              <a:off x="5886450" y="1638300"/>
              <a:ext cx="2954338" cy="3968750"/>
            </a:xfrm>
            <a:prstGeom prst="rect">
              <a:avLst/>
            </a:prstGeom>
            <a:noFill/>
            <a:ln w="25400" cmpd="sng" algn="ctr">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3122886268"/>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41" name="Rectangle 2"/>
          <p:cNvSpPr>
            <a:spLocks noGrp="1" noChangeArrowheads="1"/>
          </p:cNvSpPr>
          <p:nvPr>
            <p:ph type="title"/>
          </p:nvPr>
        </p:nvSpPr>
        <p:spPr>
          <a:xfrm>
            <a:off x="356616" y="145708"/>
            <a:ext cx="8458200" cy="950976"/>
          </a:xfrm>
        </p:spPr>
        <p:txBody>
          <a:bodyPr/>
          <a:lstStyle/>
          <a:p>
            <a:r>
              <a:rPr lang="en-US" dirty="0"/>
              <a:t>Potential Effects of Brexit on the </a:t>
            </a:r>
            <a:br>
              <a:rPr lang="en-US" dirty="0"/>
            </a:br>
            <a:r>
              <a:rPr lang="en-US" dirty="0"/>
              <a:t>Insurance Industry</a:t>
            </a:r>
          </a:p>
        </p:txBody>
      </p:sp>
      <p:sp>
        <p:nvSpPr>
          <p:cNvPr id="11" name="Content Placeholder 10"/>
          <p:cNvSpPr>
            <a:spLocks noGrp="1"/>
          </p:cNvSpPr>
          <p:nvPr>
            <p:ph idx="1"/>
          </p:nvPr>
        </p:nvSpPr>
        <p:spPr>
          <a:xfrm>
            <a:off x="356616" y="1531878"/>
            <a:ext cx="8458200" cy="4041648"/>
          </a:xfrm>
        </p:spPr>
        <p:txBody>
          <a:bodyPr/>
          <a:lstStyle/>
          <a:p>
            <a:pPr>
              <a:lnSpc>
                <a:spcPct val="100000"/>
              </a:lnSpc>
              <a:spcBef>
                <a:spcPts val="1400"/>
              </a:spcBef>
            </a:pPr>
            <a:r>
              <a:rPr lang="en-US" sz="2000" dirty="0"/>
              <a:t>The Brexit vote has spiked uncertainty regarding the UK economy, resulting in: </a:t>
            </a:r>
          </a:p>
          <a:p>
            <a:pPr lvl="1">
              <a:lnSpc>
                <a:spcPts val="1800"/>
              </a:lnSpc>
              <a:spcBef>
                <a:spcPct val="50000"/>
              </a:spcBef>
            </a:pPr>
            <a:r>
              <a:rPr lang="en-US" sz="1800" dirty="0"/>
              <a:t>Dollar appreciates vs. the pound and, to a lesser extent, vs. the euro</a:t>
            </a:r>
          </a:p>
          <a:p>
            <a:pPr lvl="1">
              <a:lnSpc>
                <a:spcPts val="1800"/>
              </a:lnSpc>
              <a:spcBef>
                <a:spcPct val="50000"/>
              </a:spcBef>
            </a:pPr>
            <a:r>
              <a:rPr lang="en-US" sz="1800" dirty="0"/>
              <a:t>Increased demand for U.S. bonds, driving long-term interest rates down</a:t>
            </a:r>
          </a:p>
          <a:p>
            <a:pPr lvl="1">
              <a:lnSpc>
                <a:spcPts val="1800"/>
              </a:lnSpc>
              <a:spcBef>
                <a:spcPct val="50000"/>
              </a:spcBef>
            </a:pPr>
            <a:r>
              <a:rPr lang="en-US" sz="1800" dirty="0"/>
              <a:t>Likely to delay Fed rate hikes</a:t>
            </a:r>
          </a:p>
          <a:p>
            <a:pPr>
              <a:lnSpc>
                <a:spcPct val="100000"/>
              </a:lnSpc>
              <a:spcBef>
                <a:spcPts val="1400"/>
              </a:spcBef>
            </a:pPr>
            <a:r>
              <a:rPr lang="en-US" sz="2000" dirty="0"/>
              <a:t>“Given that most insurance purchases are not discretionary in nature, demand does not change dramatically during times of economic weakness, particularly in lines such as auto and homeowners.</a:t>
            </a:r>
          </a:p>
          <a:p>
            <a:pPr lvl="1">
              <a:lnSpc>
                <a:spcPts val="1800"/>
              </a:lnSpc>
              <a:spcBef>
                <a:spcPct val="50000"/>
              </a:spcBef>
            </a:pPr>
            <a:r>
              <a:rPr lang="en-US" sz="1800" dirty="0"/>
              <a:t>In addition, economic weakness can depress claims activity as well.”*</a:t>
            </a:r>
          </a:p>
          <a:p>
            <a:pPr>
              <a:lnSpc>
                <a:spcPct val="100000"/>
              </a:lnSpc>
              <a:spcBef>
                <a:spcPts val="1400"/>
              </a:spcBef>
            </a:pPr>
            <a:r>
              <a:rPr lang="en-US" sz="2000" dirty="0"/>
              <a:t>Does Brexit weaken Solvency II and efforts to implement </a:t>
            </a:r>
            <a:br>
              <a:rPr lang="en-US" sz="2000" dirty="0"/>
            </a:br>
            <a:r>
              <a:rPr lang="en-US" sz="2000" dirty="0"/>
              <a:t>European-like regulations in the US?</a:t>
            </a:r>
          </a:p>
          <a:p>
            <a:pPr lvl="1">
              <a:lnSpc>
                <a:spcPts val="1800"/>
              </a:lnSpc>
              <a:spcBef>
                <a:spcPct val="50000"/>
              </a:spcBef>
            </a:pPr>
            <a:r>
              <a:rPr lang="en-US" sz="1800" dirty="0"/>
              <a:t>Probably not in the short term; longer-term, depends on </a:t>
            </a:r>
            <a:br>
              <a:rPr lang="en-US" sz="1800" dirty="0"/>
            </a:br>
            <a:r>
              <a:rPr lang="en-US" sz="1800" dirty="0"/>
              <a:t>UK-EU negotiations</a:t>
            </a:r>
          </a:p>
        </p:txBody>
      </p:sp>
      <p:sp>
        <p:nvSpPr>
          <p:cNvPr id="14" name="Text Placeholder 13"/>
          <p:cNvSpPr>
            <a:spLocks noGrp="1"/>
          </p:cNvSpPr>
          <p:nvPr>
            <p:ph type="body" sz="quarter" idx="16"/>
          </p:nvPr>
        </p:nvSpPr>
        <p:spPr>
          <a:xfrm>
            <a:off x="392439" y="6263940"/>
            <a:ext cx="7680960" cy="415018"/>
          </a:xfrm>
        </p:spPr>
        <p:txBody>
          <a:bodyPr/>
          <a:lstStyle/>
          <a:p>
            <a:pPr>
              <a:spcBef>
                <a:spcPts val="1200"/>
              </a:spcBef>
            </a:pPr>
            <a:r>
              <a:rPr lang="en-US" dirty="0"/>
              <a:t>Source: *Jay A. Cohen, </a:t>
            </a:r>
            <a:r>
              <a:rPr lang="en-US" dirty="0" err="1"/>
              <a:t>BofAML</a:t>
            </a:r>
            <a:r>
              <a:rPr lang="en-US" dirty="0"/>
              <a:t>, “Non-Life insurance should be defensive in volatile times,” June 24, 2016; I.I.I. </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347788" y="9834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462088" y="10977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576388" y="12120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690688" y="13263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1804988" y="14406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custDataLst>
      <p:tags r:id="rId1"/>
    </p:custDataLst>
    <p:extLst>
      <p:ext uri="{BB962C8B-B14F-4D97-AF65-F5344CB8AC3E}">
        <p14:creationId xmlns:p14="http://schemas.microsoft.com/office/powerpoint/2010/main" val="3688599593"/>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41" name="Rectangle 2"/>
          <p:cNvSpPr>
            <a:spLocks noGrp="1" noChangeArrowheads="1"/>
          </p:cNvSpPr>
          <p:nvPr>
            <p:ph type="title"/>
          </p:nvPr>
        </p:nvSpPr>
        <p:spPr>
          <a:xfrm>
            <a:off x="356616" y="73846"/>
            <a:ext cx="8458200" cy="950976"/>
          </a:xfrm>
        </p:spPr>
        <p:txBody>
          <a:bodyPr/>
          <a:lstStyle/>
          <a:p>
            <a:r>
              <a:rPr lang="en-US" dirty="0"/>
              <a:t>Effect of Brexit on Stocks of</a:t>
            </a:r>
            <a:br>
              <a:rPr lang="en-US" dirty="0"/>
            </a:br>
            <a:r>
              <a:rPr lang="en-US" dirty="0"/>
              <a:t>Publicly-Traded Insurance Companies</a:t>
            </a:r>
          </a:p>
        </p:txBody>
      </p:sp>
      <p:sp>
        <p:nvSpPr>
          <p:cNvPr id="11" name="Content Placeholder 10"/>
          <p:cNvSpPr>
            <a:spLocks noGrp="1"/>
          </p:cNvSpPr>
          <p:nvPr>
            <p:ph idx="1"/>
          </p:nvPr>
        </p:nvSpPr>
        <p:spPr>
          <a:xfrm>
            <a:off x="356616" y="1340578"/>
            <a:ext cx="8458200" cy="4041648"/>
          </a:xfrm>
        </p:spPr>
        <p:txBody>
          <a:bodyPr/>
          <a:lstStyle/>
          <a:p>
            <a:pPr>
              <a:lnSpc>
                <a:spcPct val="100000"/>
              </a:lnSpc>
              <a:spcBef>
                <a:spcPts val="1400"/>
              </a:spcBef>
            </a:pPr>
            <a:r>
              <a:rPr lang="en-US" sz="2000" dirty="0"/>
              <a:t>“Domestic P/C stocks have only modest exposure to currency and a slower-growth European economy.”*</a:t>
            </a:r>
          </a:p>
          <a:p>
            <a:pPr>
              <a:lnSpc>
                <a:spcPct val="100000"/>
              </a:lnSpc>
              <a:spcBef>
                <a:spcPts val="1400"/>
              </a:spcBef>
            </a:pPr>
            <a:r>
              <a:rPr lang="en-US" sz="2000" dirty="0"/>
              <a:t>“Non-life insurer stocks are likely to be defensive relative to the market.”**  </a:t>
            </a:r>
          </a:p>
          <a:p>
            <a:pPr>
              <a:lnSpc>
                <a:spcPct val="100000"/>
              </a:lnSpc>
              <a:spcBef>
                <a:spcPts val="1400"/>
              </a:spcBef>
            </a:pPr>
            <a:r>
              <a:rPr lang="en-US" sz="2000" dirty="0"/>
              <a:t>“Companies with Lloyds operations may see a modest slowdown in the top line.”* </a:t>
            </a:r>
          </a:p>
          <a:p>
            <a:pPr>
              <a:lnSpc>
                <a:spcPct val="100000"/>
              </a:lnSpc>
              <a:spcBef>
                <a:spcPts val="1400"/>
              </a:spcBef>
            </a:pPr>
            <a:r>
              <a:rPr lang="en-US" sz="2000" dirty="0"/>
              <a:t>“Sometimes surety and D&amp;O losses emerge from volatile markets and economies.”*</a:t>
            </a:r>
          </a:p>
          <a:p>
            <a:pPr>
              <a:lnSpc>
                <a:spcPct val="100000"/>
              </a:lnSpc>
              <a:spcBef>
                <a:spcPts val="1400"/>
              </a:spcBef>
            </a:pPr>
            <a:r>
              <a:rPr lang="en-US" sz="2000" dirty="0"/>
              <a:t>“Currency has been an ongoing pressure for many of the brokers. In addition, slower growth in Europe could be an additional headwind for most brokers.”*</a:t>
            </a:r>
          </a:p>
          <a:p>
            <a:pPr lvl="1">
              <a:lnSpc>
                <a:spcPts val="1800"/>
              </a:lnSpc>
              <a:spcBef>
                <a:spcPct val="50000"/>
              </a:spcBef>
            </a:pPr>
            <a:r>
              <a:rPr lang="en-US" sz="1800" dirty="0"/>
              <a:t>But, “Global disruption tends to drive demand for consulting services.”**</a:t>
            </a:r>
          </a:p>
        </p:txBody>
      </p:sp>
      <p:sp>
        <p:nvSpPr>
          <p:cNvPr id="14" name="Text Placeholder 13"/>
          <p:cNvSpPr>
            <a:spLocks noGrp="1"/>
          </p:cNvSpPr>
          <p:nvPr>
            <p:ph type="body" sz="quarter" idx="16"/>
          </p:nvPr>
        </p:nvSpPr>
        <p:spPr/>
        <p:txBody>
          <a:bodyPr/>
          <a:lstStyle/>
          <a:p>
            <a:r>
              <a:rPr lang="en-US" dirty="0"/>
              <a:t>Sources: *Robert </a:t>
            </a:r>
            <a:r>
              <a:rPr lang="en-US" dirty="0" err="1"/>
              <a:t>Glasspiegel</a:t>
            </a:r>
            <a:r>
              <a:rPr lang="en-US" dirty="0"/>
              <a:t>, Janney,  “Insurance Stocks in a Brexit World,” June 27, 2016;</a:t>
            </a:r>
            <a:br>
              <a:rPr lang="en-US" dirty="0"/>
            </a:br>
            <a:r>
              <a:rPr lang="en-US" dirty="0"/>
              <a:t>**Jay A. Cohen, </a:t>
            </a:r>
            <a:r>
              <a:rPr lang="en-US" dirty="0" err="1"/>
              <a:t>BofAML</a:t>
            </a:r>
            <a:r>
              <a:rPr lang="en-US" dirty="0"/>
              <a:t>, “Non-Life insurance should be defensive in volatile times,” June 24, 2016. </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347788" y="9834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462088" y="10977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576388" y="12120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690688" y="13263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1804988" y="14406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custDataLst>
      <p:tags r:id="rId1"/>
    </p:custDataLst>
    <p:extLst>
      <p:ext uri="{BB962C8B-B14F-4D97-AF65-F5344CB8AC3E}">
        <p14:creationId xmlns:p14="http://schemas.microsoft.com/office/powerpoint/2010/main" val="1517487259"/>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FFFF"/>
                </a:solidFill>
              </a:rPr>
              <a:t>12/01/09 - 9pm</a:t>
            </a:r>
          </a:p>
        </p:txBody>
      </p:sp>
      <p:sp>
        <p:nvSpPr>
          <p:cNvPr id="103427"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FFFF"/>
                </a:solidFill>
              </a:rPr>
              <a:t>eSlide – P6466 – The Financial Crisis and the Future of the P/C</a:t>
            </a:r>
          </a:p>
        </p:txBody>
      </p:sp>
      <p:sp>
        <p:nvSpPr>
          <p:cNvPr id="10342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8BA28-DAD0-4473-9D63-9B0BE5AFBA02}" type="slidenum">
              <a:rPr lang="en-US" altLang="en-US" smtClean="0">
                <a:solidFill>
                  <a:srgbClr val="000000"/>
                </a:solidFill>
              </a:rPr>
              <a:pPr/>
              <a:t>3</a:t>
            </a:fld>
            <a:endParaRPr lang="en-US" altLang="en-US">
              <a:solidFill>
                <a:srgbClr val="000000"/>
              </a:solidFill>
            </a:endParaRPr>
          </a:p>
        </p:txBody>
      </p:sp>
      <p:sp>
        <p:nvSpPr>
          <p:cNvPr id="103429" name="Rectangle 6"/>
          <p:cNvSpPr>
            <a:spLocks noChangeArrowheads="1"/>
          </p:cNvSpPr>
          <p:nvPr/>
        </p:nvSpPr>
        <p:spPr bwMode="auto">
          <a:xfrm>
            <a:off x="1671637"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0" name="Rectangle 15"/>
          <p:cNvSpPr>
            <a:spLocks noChangeArrowheads="1"/>
          </p:cNvSpPr>
          <p:nvPr/>
        </p:nvSpPr>
        <p:spPr bwMode="auto">
          <a:xfrm>
            <a:off x="3208332" y="1836738"/>
            <a:ext cx="709613"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1" name="Rectangle 16"/>
          <p:cNvSpPr>
            <a:spLocks noChangeArrowheads="1"/>
          </p:cNvSpPr>
          <p:nvPr/>
        </p:nvSpPr>
        <p:spPr bwMode="auto">
          <a:xfrm>
            <a:off x="5992801" y="1836738"/>
            <a:ext cx="744537"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graphicFrame>
        <p:nvGraphicFramePr>
          <p:cNvPr id="103432" name="Object 2"/>
          <p:cNvGraphicFramePr>
            <a:graphicFrameLocks/>
          </p:cNvGraphicFramePr>
          <p:nvPr>
            <p:extLst/>
          </p:nvPr>
        </p:nvGraphicFramePr>
        <p:xfrm>
          <a:off x="365125" y="1551509"/>
          <a:ext cx="8683625" cy="4532313"/>
        </p:xfrm>
        <a:graphic>
          <a:graphicData uri="http://schemas.openxmlformats.org/presentationml/2006/ole">
            <mc:AlternateContent xmlns:mc="http://schemas.openxmlformats.org/markup-compatibility/2006">
              <mc:Choice xmlns:v="urn:schemas-microsoft-com:vml" Requires="v">
                <p:oleObj spid="_x0000_s283768" name="Chart" r:id="rId4" imgW="8582173" imgH="4553040" progId="MSGraph.Chart.8">
                  <p:embed followColorScheme="full"/>
                </p:oleObj>
              </mc:Choice>
              <mc:Fallback>
                <p:oleObj name="Chart" r:id="rId4" imgW="8582173" imgH="4553040" progId="MSGraph.Chart.8">
                  <p:embed followColorScheme="full"/>
                  <p:pic>
                    <p:nvPicPr>
                      <p:cNvPr id="0" name=""/>
                      <p:cNvPicPr>
                        <a:picLocks noChangeArrowheads="1"/>
                      </p:cNvPicPr>
                      <p:nvPr/>
                    </p:nvPicPr>
                    <p:blipFill>
                      <a:blip r:embed="rId5"/>
                      <a:srcRect/>
                      <a:stretch>
                        <a:fillRect/>
                      </a:stretch>
                    </p:blipFill>
                    <p:spPr bwMode="gray">
                      <a:xfrm>
                        <a:off x="365125" y="1551509"/>
                        <a:ext cx="8683625" cy="453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33" name="Rectangle 3"/>
          <p:cNvSpPr>
            <a:spLocks noGrp="1" noChangeArrowheads="1"/>
          </p:cNvSpPr>
          <p:nvPr>
            <p:ph type="title"/>
          </p:nvPr>
        </p:nvSpPr>
        <p:spPr>
          <a:xfrm>
            <a:off x="217482" y="198321"/>
            <a:ext cx="7400925" cy="860425"/>
          </a:xfrm>
        </p:spPr>
        <p:txBody>
          <a:bodyPr/>
          <a:lstStyle/>
          <a:p>
            <a:r>
              <a:rPr lang="en-US" altLang="en-US" dirty="0">
                <a:latin typeface="Arial" panose="020B0604020202020204" pitchFamily="34" charset="0"/>
              </a:rPr>
              <a:t>Net Premium Growth: Annual Change, </a:t>
            </a:r>
            <a:br>
              <a:rPr lang="en-US" altLang="en-US" dirty="0">
                <a:latin typeface="Arial" panose="020B0604020202020204" pitchFamily="34" charset="0"/>
              </a:rPr>
            </a:br>
            <a:r>
              <a:rPr lang="en-US" altLang="en-US" dirty="0">
                <a:latin typeface="Arial" panose="020B0604020202020204" pitchFamily="34" charset="0"/>
              </a:rPr>
              <a:t>1971—2016F</a:t>
            </a:r>
          </a:p>
        </p:txBody>
      </p:sp>
      <p:sp>
        <p:nvSpPr>
          <p:cNvPr id="103435"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1975-78</a:t>
            </a:r>
          </a:p>
        </p:txBody>
      </p:sp>
      <p:sp>
        <p:nvSpPr>
          <p:cNvPr id="103436" name="Text Box 11"/>
          <p:cNvSpPr txBox="1">
            <a:spLocks noChangeArrowheads="1"/>
          </p:cNvSpPr>
          <p:nvPr/>
        </p:nvSpPr>
        <p:spPr bwMode="auto">
          <a:xfrm>
            <a:off x="3027361"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1984-87</a:t>
            </a:r>
          </a:p>
        </p:txBody>
      </p:sp>
      <p:sp>
        <p:nvSpPr>
          <p:cNvPr id="103437" name="Text Box 12"/>
          <p:cNvSpPr txBox="1">
            <a:spLocks noChangeArrowheads="1"/>
          </p:cNvSpPr>
          <p:nvPr/>
        </p:nvSpPr>
        <p:spPr bwMode="auto">
          <a:xfrm>
            <a:off x="5834057"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2000-03</a:t>
            </a:r>
          </a:p>
        </p:txBody>
      </p:sp>
      <p:sp>
        <p:nvSpPr>
          <p:cNvPr id="103438" name="Rectangle 13"/>
          <p:cNvSpPr>
            <a:spLocks noChangeArrowheads="1"/>
          </p:cNvSpPr>
          <p:nvPr/>
        </p:nvSpPr>
        <p:spPr bwMode="auto">
          <a:xfrm>
            <a:off x="0" y="6414802"/>
            <a:ext cx="756920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Sources:  A.M. Best (historical and forecast), ISO, Insurance Information Institute.</a:t>
            </a:r>
          </a:p>
        </p:txBody>
      </p:sp>
      <p:sp>
        <p:nvSpPr>
          <p:cNvPr id="2034702" name="AutoShape 14"/>
          <p:cNvSpPr>
            <a:spLocks noChangeArrowheads="1"/>
          </p:cNvSpPr>
          <p:nvPr/>
        </p:nvSpPr>
        <p:spPr bwMode="blackWhite">
          <a:xfrm>
            <a:off x="5318125" y="1925638"/>
            <a:ext cx="2711450" cy="1046162"/>
          </a:xfrm>
          <a:prstGeom prst="wedgeRectCallout">
            <a:avLst>
              <a:gd name="adj1" fmla="val 34172"/>
              <a:gd name="adj2" fmla="val 2494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cs typeface="Arial" panose="020B0604020202020204" pitchFamily="34"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67640" y="3169284"/>
            <a:ext cx="1320800" cy="1069330"/>
          </a:xfrm>
          <a:prstGeom prst="wedgeRectCallout">
            <a:avLst>
              <a:gd name="adj1" fmla="val 15480"/>
              <a:gd name="adj2" fmla="val 782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cs typeface="Arial" charset="0"/>
              </a:rPr>
              <a:t>2016F: 4.5%</a:t>
            </a:r>
            <a:br>
              <a:rPr lang="en-US" sz="1400" b="1" dirty="0">
                <a:cs typeface="Arial" charset="0"/>
              </a:rPr>
            </a:br>
            <a:r>
              <a:rPr lang="en-US" sz="1400" b="1" dirty="0">
                <a:cs typeface="Arial" charset="0"/>
              </a:rPr>
              <a:t>2015: 3.4%</a:t>
            </a:r>
            <a:br>
              <a:rPr lang="en-US" sz="1400" b="1" dirty="0"/>
            </a:br>
            <a:r>
              <a:rPr lang="en-US" sz="1400" b="1" dirty="0">
                <a:cs typeface="Arial" charset="0"/>
              </a:rPr>
              <a:t>2014: </a:t>
            </a:r>
            <a:r>
              <a:rPr lang="en-US" sz="1400" b="1" dirty="0"/>
              <a:t>4.2</a:t>
            </a:r>
            <a:r>
              <a:rPr lang="en-US" sz="1400" b="1" dirty="0">
                <a:cs typeface="Arial" charset="0"/>
              </a:rPr>
              <a:t>%</a:t>
            </a:r>
            <a:br>
              <a:rPr lang="en-US" sz="1400" b="1" dirty="0"/>
            </a:br>
            <a:r>
              <a:rPr lang="en-US" sz="1400" b="1" dirty="0">
                <a:cs typeface="Arial" charset="0"/>
              </a:rPr>
              <a:t>2013: 4.6%</a:t>
            </a:r>
            <a:br>
              <a:rPr lang="en-US" sz="1400" b="1" dirty="0">
                <a:cs typeface="Arial" charset="0"/>
              </a:rPr>
            </a:br>
            <a:r>
              <a:rPr lang="en-US" sz="1400" b="1" dirty="0">
                <a:cs typeface="Arial" charset="0"/>
              </a:rPr>
              <a:t>2012: </a:t>
            </a:r>
            <a:r>
              <a:rPr lang="en-US" sz="1400" b="1" dirty="0"/>
              <a:t>4.3</a:t>
            </a:r>
            <a:r>
              <a:rPr lang="en-US" sz="1400" b="1" dirty="0">
                <a:cs typeface="Arial" charset="0"/>
              </a:rPr>
              <a:t>%</a:t>
            </a:r>
            <a:endParaRPr lang="en-US" sz="1600" b="1" dirty="0">
              <a:cs typeface="Arial" charset="0"/>
            </a:endParaRPr>
          </a:p>
        </p:txBody>
      </p:sp>
      <p:cxnSp>
        <p:nvCxnSpPr>
          <p:cNvPr id="3" name="Straight Arrow Connector 2"/>
          <p:cNvCxnSpPr/>
          <p:nvPr/>
        </p:nvCxnSpPr>
        <p:spPr>
          <a:xfrm>
            <a:off x="3560761" y="1366838"/>
            <a:ext cx="2804308"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3991897" y="1058746"/>
            <a:ext cx="1842160" cy="338554"/>
          </a:xfrm>
          <a:prstGeom prst="rect">
            <a:avLst/>
          </a:prstGeom>
          <a:noFill/>
        </p:spPr>
        <p:txBody>
          <a:bodyPr wrap="square" rtlCol="0">
            <a:spAutoFit/>
          </a:bodyPr>
          <a:lstStyle/>
          <a:p>
            <a:pPr algn="ctr"/>
            <a:r>
              <a:rPr lang="en-US" sz="1600" dirty="0"/>
              <a:t>16 Years</a:t>
            </a:r>
          </a:p>
        </p:txBody>
      </p:sp>
      <p:cxnSp>
        <p:nvCxnSpPr>
          <p:cNvPr id="20" name="Straight Arrow Connector 19"/>
          <p:cNvCxnSpPr/>
          <p:nvPr/>
        </p:nvCxnSpPr>
        <p:spPr>
          <a:xfrm>
            <a:off x="6365486" y="1352244"/>
            <a:ext cx="2804308"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6648120" y="1013690"/>
            <a:ext cx="1842160" cy="338554"/>
          </a:xfrm>
          <a:prstGeom prst="rect">
            <a:avLst/>
          </a:prstGeom>
          <a:noFill/>
        </p:spPr>
        <p:txBody>
          <a:bodyPr wrap="square" rtlCol="0">
            <a:spAutoFit/>
          </a:bodyPr>
          <a:lstStyle/>
          <a:p>
            <a:pPr algn="ctr"/>
            <a:r>
              <a:rPr lang="en-US" sz="1600" dirty="0"/>
              <a:t>16 Years?</a:t>
            </a:r>
          </a:p>
        </p:txBody>
      </p:sp>
      <p:sp>
        <p:nvSpPr>
          <p:cNvPr id="23" name="Text Box 12"/>
          <p:cNvSpPr txBox="1">
            <a:spLocks noChangeArrowheads="1"/>
          </p:cNvSpPr>
          <p:nvPr/>
        </p:nvSpPr>
        <p:spPr bwMode="auto">
          <a:xfrm>
            <a:off x="8281457" y="1397300"/>
            <a:ext cx="888337"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2016-19</a:t>
            </a:r>
          </a:p>
        </p:txBody>
      </p:sp>
      <p:sp>
        <p:nvSpPr>
          <p:cNvPr id="22" name="Rectangle 7"/>
          <p:cNvSpPr>
            <a:spLocks noChangeArrowheads="1"/>
          </p:cNvSpPr>
          <p:nvPr/>
        </p:nvSpPr>
        <p:spPr bwMode="grayWhite">
          <a:xfrm>
            <a:off x="3330250" y="1058745"/>
            <a:ext cx="5758189" cy="456153"/>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Tree>
    <p:extLst>
      <p:ext uri="{BB962C8B-B14F-4D97-AF65-F5344CB8AC3E}">
        <p14:creationId xmlns:p14="http://schemas.microsoft.com/office/powerpoint/2010/main" val="26774925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22"/>
                                        </p:tgtEl>
                                        <p:attrNameLst>
                                          <p:attrName>style.visibility</p:attrName>
                                        </p:attrNameLst>
                                      </p:cBhvr>
                                      <p:to>
                                        <p:strVal val="visible"/>
                                      </p:to>
                                    </p:set>
                                    <p:animEffect transition="in" filter="barn(inHorizontal)">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63491"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9AB6979-8685-4AEE-8F67-BF772FD0F6E2}" type="slidenum">
              <a:rPr lang="en-US" altLang="en-US" sz="900">
                <a:solidFill>
                  <a:schemeClr val="bg1"/>
                </a:solidFill>
              </a:rPr>
              <a:pPr algn="r">
                <a:lnSpc>
                  <a:spcPct val="85000"/>
                </a:lnSpc>
                <a:spcBef>
                  <a:spcPct val="20000"/>
                </a:spcBef>
                <a:buClrTx/>
                <a:buFontTx/>
                <a:buNone/>
              </a:pPr>
              <a:t>30</a:t>
            </a:fld>
            <a:endParaRPr lang="en-US" altLang="en-US" sz="900">
              <a:solidFill>
                <a:schemeClr val="bg1"/>
              </a:solidFill>
            </a:endParaRPr>
          </a:p>
        </p:txBody>
      </p:sp>
      <p:sp>
        <p:nvSpPr>
          <p:cNvPr id="13" name="Rectangle 10"/>
          <p:cNvSpPr>
            <a:spLocks noChangeArrowheads="1"/>
          </p:cNvSpPr>
          <p:nvPr/>
        </p:nvSpPr>
        <p:spPr bwMode="blackWhite">
          <a:xfrm>
            <a:off x="269875" y="2324100"/>
            <a:ext cx="8532813" cy="11811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eaLnBrk="1" hangingPunct="1">
              <a:spcBef>
                <a:spcPct val="25000"/>
              </a:spcBef>
              <a:defRPr/>
            </a:pPr>
            <a:r>
              <a:rPr lang="en-US" sz="3200" b="1" dirty="0">
                <a:solidFill>
                  <a:schemeClr val="bg1"/>
                </a:solidFill>
                <a:latin typeface="Arial" charset="0"/>
                <a:cs typeface="Arial" charset="0"/>
              </a:rPr>
              <a:t>Forces Affecting Personal Lines:</a:t>
            </a:r>
            <a:br>
              <a:rPr lang="en-US" sz="3200" b="1" dirty="0">
                <a:solidFill>
                  <a:schemeClr val="bg1"/>
                </a:solidFill>
                <a:latin typeface="Arial" charset="0"/>
                <a:cs typeface="Arial" charset="0"/>
              </a:rPr>
            </a:br>
            <a:r>
              <a:rPr lang="en-US" sz="3200" b="1" dirty="0">
                <a:solidFill>
                  <a:schemeClr val="bg1"/>
                </a:solidFill>
                <a:latin typeface="Arial" charset="0"/>
                <a:cs typeface="Arial" charset="0"/>
              </a:rPr>
              <a:t>Auto Insurance </a:t>
            </a:r>
          </a:p>
        </p:txBody>
      </p:sp>
    </p:spTree>
    <p:extLst>
      <p:ext uri="{BB962C8B-B14F-4D97-AF65-F5344CB8AC3E}">
        <p14:creationId xmlns:p14="http://schemas.microsoft.com/office/powerpoint/2010/main" val="3732821290"/>
      </p:ext>
    </p:extLst>
  </p:cSld>
  <p:clrMapOvr>
    <a:masterClrMapping/>
  </p:clrMapOvr>
  <p:transition>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616" y="83758"/>
            <a:ext cx="8458200" cy="950976"/>
          </a:xfrm>
        </p:spPr>
        <p:txBody>
          <a:bodyPr/>
          <a:lstStyle/>
          <a:p>
            <a:r>
              <a:rPr lang="en-US" altLang="en-US" dirty="0"/>
              <a:t>Return on Net Worth: </a:t>
            </a:r>
            <a:br>
              <a:rPr lang="en-US" altLang="en-US" dirty="0"/>
            </a:br>
            <a:r>
              <a:rPr lang="en-US" altLang="en-US" dirty="0"/>
              <a:t>Personal Auto, 2005–2014</a:t>
            </a:r>
            <a:endParaRPr lang="en-US" dirty="0"/>
          </a:p>
        </p:txBody>
      </p:sp>
      <p:sp>
        <p:nvSpPr>
          <p:cNvPr id="16" name="Text Placeholder 15"/>
          <p:cNvSpPr>
            <a:spLocks noGrp="1"/>
          </p:cNvSpPr>
          <p:nvPr>
            <p:ph type="body" sz="quarter" idx="16"/>
          </p:nvPr>
        </p:nvSpPr>
        <p:spPr/>
        <p:txBody>
          <a:bodyPr/>
          <a:lstStyle/>
          <a:p>
            <a:r>
              <a:rPr lang="en-US" dirty="0"/>
              <a:t>Source: National Association of Insurance Commissioners.</a:t>
            </a:r>
          </a:p>
        </p:txBody>
      </p:sp>
      <p:sp>
        <p:nvSpPr>
          <p:cNvPr id="17" name="Text Placeholder 4"/>
          <p:cNvSpPr txBox="1">
            <a:spLocks/>
          </p:cNvSpPr>
          <p:nvPr/>
        </p:nvSpPr>
        <p:spPr bwMode="gray">
          <a:xfrm>
            <a:off x="416657" y="5422392"/>
            <a:ext cx="8303481"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Auto Insurance Profitability Has Been Stuck at Low Levels.</a:t>
            </a:r>
          </a:p>
        </p:txBody>
      </p:sp>
      <p:graphicFrame>
        <p:nvGraphicFramePr>
          <p:cNvPr id="18" name="Content Placeholder 8"/>
          <p:cNvGraphicFramePr>
            <a:graphicFrameLocks/>
          </p:cNvGraphicFramePr>
          <p:nvPr>
            <p:extLst>
              <p:ext uri="{D42A27DB-BD31-4B8C-83A1-F6EECF244321}">
                <p14:modId xmlns:p14="http://schemas.microsoft.com/office/powerpoint/2010/main" val="2877629793"/>
              </p:ext>
            </p:extLst>
          </p:nvPr>
        </p:nvGraphicFramePr>
        <p:xfrm>
          <a:off x="423862" y="1277938"/>
          <a:ext cx="8296275" cy="414813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7913235" y="3585152"/>
            <a:ext cx="593432" cy="307777"/>
          </a:xfrm>
          <a:prstGeom prst="rect">
            <a:avLst/>
          </a:prstGeom>
        </p:spPr>
        <p:txBody>
          <a:bodyPr wrap="none">
            <a:spAutoFit/>
          </a:bodyPr>
          <a:lstStyle/>
          <a:p>
            <a:fld id="{773305F1-DD71-EB44-ADD9-79422978E420}" type="VALUE">
              <a:rPr lang="hr-HR" sz="1400" b="1">
                <a:latin typeface="Arial" charset="0"/>
                <a:ea typeface="Arial" charset="0"/>
                <a:cs typeface="Arial" charset="0"/>
              </a:rPr>
              <a:pPr/>
              <a:t>4.3%</a:t>
            </a:fld>
            <a:endParaRPr lang="en-US" sz="1400" b="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67495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0473" y="111614"/>
            <a:ext cx="7178158" cy="950976"/>
          </a:xfrm>
        </p:spPr>
        <p:txBody>
          <a:bodyPr/>
          <a:lstStyle/>
          <a:p>
            <a:r>
              <a:rPr lang="en-US" altLang="en-US" dirty="0">
                <a:latin typeface="Arial" panose="020B0604020202020204" pitchFamily="34" charset="0"/>
              </a:rPr>
              <a:t>Auto Insurance Net Combined Ratios,</a:t>
            </a:r>
            <a:br>
              <a:rPr lang="en-US" altLang="en-US" dirty="0">
                <a:latin typeface="Arial" panose="020B0604020202020204" pitchFamily="34" charset="0"/>
              </a:rPr>
            </a:br>
            <a:r>
              <a:rPr lang="en-US" altLang="en-US" dirty="0">
                <a:latin typeface="Arial" panose="020B0604020202020204" pitchFamily="34" charset="0"/>
              </a:rPr>
              <a:t>Yearly, 2005-2015</a:t>
            </a:r>
            <a:endParaRPr lang="en-US" dirty="0"/>
          </a:p>
        </p:txBody>
      </p:sp>
      <p:sp>
        <p:nvSpPr>
          <p:cNvPr id="5" name="Text Placeholder 4"/>
          <p:cNvSpPr>
            <a:spLocks noGrp="1"/>
          </p:cNvSpPr>
          <p:nvPr>
            <p:ph type="body" sz="quarter" idx="16"/>
          </p:nvPr>
        </p:nvSpPr>
        <p:spPr>
          <a:xfrm>
            <a:off x="518394" y="6294780"/>
            <a:ext cx="7166083" cy="415018"/>
          </a:xfrm>
        </p:spPr>
        <p:txBody>
          <a:bodyPr/>
          <a:lstStyle/>
          <a:p>
            <a:r>
              <a:rPr lang="en-US" dirty="0"/>
              <a:t>S</a:t>
            </a:r>
            <a:r>
              <a:rPr lang="en-US" dirty="0">
                <a:latin typeface="Arial" panose="020B0604020202020204" pitchFamily="34" charset="0"/>
              </a:rPr>
              <a:t>ources: National Association of Insurance Commissioners data, sourced from S&amp;P Global Market Intelligence; </a:t>
            </a:r>
            <a:br>
              <a:rPr lang="en-US" dirty="0">
                <a:latin typeface="Arial" panose="020B0604020202020204" pitchFamily="34" charset="0"/>
              </a:rPr>
            </a:br>
            <a:r>
              <a:rPr lang="en-US" dirty="0">
                <a:latin typeface="Arial" panose="020B0604020202020204" pitchFamily="34" charset="0"/>
              </a:rPr>
              <a:t>Insurance Information Institute.</a:t>
            </a:r>
          </a:p>
        </p:txBody>
      </p:sp>
      <p:sp>
        <p:nvSpPr>
          <p:cNvPr id="6" name="Text Placeholder 4"/>
          <p:cNvSpPr txBox="1">
            <a:spLocks/>
          </p:cNvSpPr>
          <p:nvPr/>
        </p:nvSpPr>
        <p:spPr bwMode="gray">
          <a:xfrm>
            <a:off x="416657" y="5609492"/>
            <a:ext cx="8303481" cy="68528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panose="020B0604020202020204" pitchFamily="34" charset="0"/>
                <a:cs typeface="Arial" panose="020B0604020202020204" pitchFamily="34" charset="0"/>
              </a:rPr>
              <a:t>Loss Ratios Have Been Rising for A Decade. </a:t>
            </a:r>
          </a:p>
          <a:p>
            <a:pPr eaLnBrk="1" hangingPunct="1">
              <a:spcBef>
                <a:spcPts val="0"/>
              </a:spcBef>
              <a:buClr>
                <a:schemeClr val="accent2"/>
              </a:buClr>
              <a:buSzPct val="90000"/>
            </a:pPr>
            <a:r>
              <a:rPr lang="en-US" dirty="0">
                <a:solidFill>
                  <a:schemeClr val="bg1"/>
                </a:solidFill>
                <a:latin typeface="Arial" panose="020B0604020202020204" pitchFamily="34" charset="0"/>
                <a:cs typeface="Arial" panose="020B0604020202020204" pitchFamily="34" charset="0"/>
              </a:rPr>
              <a:t>2015 Return on Net Worth Is Likely Close to Zero or Negative.</a:t>
            </a:r>
          </a:p>
        </p:txBody>
      </p:sp>
      <p:graphicFrame>
        <p:nvGraphicFramePr>
          <p:cNvPr id="10" name="Content Placeholder 8"/>
          <p:cNvGraphicFramePr>
            <a:graphicFrameLocks/>
          </p:cNvGraphicFramePr>
          <p:nvPr>
            <p:extLst>
              <p:ext uri="{D42A27DB-BD31-4B8C-83A1-F6EECF244321}">
                <p14:modId xmlns:p14="http://schemas.microsoft.com/office/powerpoint/2010/main" val="256894111"/>
              </p:ext>
            </p:extLst>
          </p:nvPr>
        </p:nvGraphicFramePr>
        <p:xfrm>
          <a:off x="416657" y="1190626"/>
          <a:ext cx="8285832" cy="4418866"/>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95913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74065"/>
            <a:ext cx="8458200" cy="950976"/>
          </a:xfrm>
        </p:spPr>
        <p:txBody>
          <a:bodyPr/>
          <a:lstStyle/>
          <a:p>
            <a:r>
              <a:rPr lang="en-US" dirty="0"/>
              <a:t>A Half Century of Auto Insurance:</a:t>
            </a:r>
            <a:br>
              <a:rPr lang="en-US" dirty="0"/>
            </a:br>
            <a:r>
              <a:rPr lang="en-US" dirty="0"/>
              <a:t>Frequency vs. Severity</a:t>
            </a:r>
          </a:p>
        </p:txBody>
      </p:sp>
      <p:sp>
        <p:nvSpPr>
          <p:cNvPr id="7" name="Text Placeholder 6"/>
          <p:cNvSpPr>
            <a:spLocks noGrp="1"/>
          </p:cNvSpPr>
          <p:nvPr>
            <p:ph type="body" sz="quarter" idx="15"/>
          </p:nvPr>
        </p:nvSpPr>
        <p:spPr/>
        <p:txBody>
          <a:bodyPr/>
          <a:lstStyle/>
          <a:p>
            <a:r>
              <a:rPr lang="en-US" dirty="0"/>
              <a:t>In the Long Run, Frequency Falls. Severity Increases.</a:t>
            </a:r>
          </a:p>
        </p:txBody>
      </p:sp>
      <p:sp>
        <p:nvSpPr>
          <p:cNvPr id="10" name="Text Placeholder 9"/>
          <p:cNvSpPr>
            <a:spLocks noGrp="1"/>
          </p:cNvSpPr>
          <p:nvPr>
            <p:ph type="body" sz="quarter" idx="16"/>
          </p:nvPr>
        </p:nvSpPr>
        <p:spPr/>
        <p:txBody>
          <a:bodyPr/>
          <a:lstStyle/>
          <a:p>
            <a:r>
              <a:rPr lang="en-US" dirty="0"/>
              <a:t>Sources: Insurance Institute for Highway Safety, Insurance Services Office, Insurance Information Institute.</a:t>
            </a:r>
          </a:p>
        </p:txBody>
      </p:sp>
      <p:sp>
        <p:nvSpPr>
          <p:cNvPr id="14" name="Text Placeholder 4"/>
          <p:cNvSpPr txBox="1">
            <a:spLocks/>
          </p:cNvSpPr>
          <p:nvPr/>
        </p:nvSpPr>
        <p:spPr bwMode="gray">
          <a:xfrm>
            <a:off x="421737" y="1662370"/>
            <a:ext cx="4034376" cy="460860"/>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sz="1800" dirty="0">
                <a:solidFill>
                  <a:schemeClr val="bg1"/>
                </a:solidFill>
              </a:rPr>
              <a:t>Frequency</a:t>
            </a:r>
          </a:p>
        </p:txBody>
      </p:sp>
      <p:sp>
        <p:nvSpPr>
          <p:cNvPr id="15" name="Text Placeholder 4"/>
          <p:cNvSpPr txBox="1">
            <a:spLocks/>
          </p:cNvSpPr>
          <p:nvPr/>
        </p:nvSpPr>
        <p:spPr bwMode="gray">
          <a:xfrm>
            <a:off x="4685762" y="1662370"/>
            <a:ext cx="4034376" cy="460860"/>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sz="1800" dirty="0">
                <a:solidFill>
                  <a:schemeClr val="bg1"/>
                </a:solidFill>
              </a:rPr>
              <a:t>Severity</a:t>
            </a:r>
          </a:p>
        </p:txBody>
      </p:sp>
      <p:graphicFrame>
        <p:nvGraphicFramePr>
          <p:cNvPr id="16" name="Content Placeholder 8"/>
          <p:cNvGraphicFramePr>
            <a:graphicFrameLocks/>
          </p:cNvGraphicFramePr>
          <p:nvPr>
            <p:extLst>
              <p:ext uri="{D42A27DB-BD31-4B8C-83A1-F6EECF244321}">
                <p14:modId xmlns:p14="http://schemas.microsoft.com/office/powerpoint/2010/main" val="2522244949"/>
              </p:ext>
            </p:extLst>
          </p:nvPr>
        </p:nvGraphicFramePr>
        <p:xfrm>
          <a:off x="423863" y="2123230"/>
          <a:ext cx="4032249" cy="41093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ext uri="{D42A27DB-BD31-4B8C-83A1-F6EECF244321}">
                <p14:modId xmlns:p14="http://schemas.microsoft.com/office/powerpoint/2010/main" val="367294997"/>
              </p:ext>
            </p:extLst>
          </p:nvPr>
        </p:nvGraphicFramePr>
        <p:xfrm>
          <a:off x="4681538" y="2123229"/>
          <a:ext cx="4038600" cy="4109335"/>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p:cNvGrpSpPr/>
          <p:nvPr/>
        </p:nvGrpSpPr>
        <p:grpSpPr>
          <a:xfrm>
            <a:off x="3394074" y="6039079"/>
            <a:ext cx="2337470" cy="193899"/>
            <a:chOff x="3394074" y="6039079"/>
            <a:chExt cx="2337470" cy="193899"/>
          </a:xfrm>
        </p:grpSpPr>
        <p:sp>
          <p:nvSpPr>
            <p:cNvPr id="11" name="Rectangle 34"/>
            <p:cNvSpPr>
              <a:spLocks noChangeArrowheads="1"/>
            </p:cNvSpPr>
            <p:nvPr/>
          </p:nvSpPr>
          <p:spPr bwMode="auto">
            <a:xfrm>
              <a:off x="3394074" y="6055066"/>
              <a:ext cx="114300" cy="115888"/>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12" name="Rectangle 35"/>
            <p:cNvSpPr>
              <a:spLocks noChangeArrowheads="1"/>
            </p:cNvSpPr>
            <p:nvPr/>
          </p:nvSpPr>
          <p:spPr bwMode="auto">
            <a:xfrm>
              <a:off x="3394074" y="6055066"/>
              <a:ext cx="114300" cy="115888"/>
            </a:xfrm>
            <a:prstGeom prst="rect">
              <a:avLst/>
            </a:prstGeom>
            <a:noFill/>
            <a:ln w="254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13" name="Rectangle 36"/>
            <p:cNvSpPr>
              <a:spLocks noChangeArrowheads="1"/>
            </p:cNvSpPr>
            <p:nvPr/>
          </p:nvSpPr>
          <p:spPr bwMode="auto">
            <a:xfrm>
              <a:off x="3568699" y="6039079"/>
              <a:ext cx="397545"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ts val="0"/>
                </a:spcBef>
                <a:spcAft>
                  <a:spcPts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1963</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18" name="Rectangle 37"/>
            <p:cNvSpPr>
              <a:spLocks noChangeArrowheads="1"/>
            </p:cNvSpPr>
            <p:nvPr/>
          </p:nvSpPr>
          <p:spPr bwMode="auto">
            <a:xfrm>
              <a:off x="4271961" y="6055066"/>
              <a:ext cx="114300" cy="115888"/>
            </a:xfrm>
            <a:prstGeom prst="rect">
              <a:avLst/>
            </a:prstGeom>
            <a:solidFill>
              <a:srgbClr val="F693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19" name="Rectangle 38"/>
            <p:cNvSpPr>
              <a:spLocks noChangeArrowheads="1"/>
            </p:cNvSpPr>
            <p:nvPr/>
          </p:nvSpPr>
          <p:spPr bwMode="auto">
            <a:xfrm>
              <a:off x="4271961" y="6055066"/>
              <a:ext cx="114300" cy="115888"/>
            </a:xfrm>
            <a:prstGeom prst="rect">
              <a:avLst/>
            </a:prstGeom>
            <a:noFill/>
            <a:ln w="254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20" name="Rectangle 39"/>
            <p:cNvSpPr>
              <a:spLocks noChangeArrowheads="1"/>
            </p:cNvSpPr>
            <p:nvPr/>
          </p:nvSpPr>
          <p:spPr bwMode="auto">
            <a:xfrm>
              <a:off x="4451349" y="6039079"/>
              <a:ext cx="397545"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ts val="0"/>
                </a:spcBef>
                <a:spcAft>
                  <a:spcPts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1988</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21" name="Rectangle 40"/>
            <p:cNvSpPr>
              <a:spLocks noChangeArrowheads="1"/>
            </p:cNvSpPr>
            <p:nvPr/>
          </p:nvSpPr>
          <p:spPr bwMode="auto">
            <a:xfrm>
              <a:off x="5149849" y="6055066"/>
              <a:ext cx="127000" cy="115888"/>
            </a:xfrm>
            <a:prstGeom prst="rect">
              <a:avLst/>
            </a:prstGeom>
            <a:solidFill>
              <a:srgbClr val="43B1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22" name="Rectangle 41"/>
            <p:cNvSpPr>
              <a:spLocks noChangeArrowheads="1"/>
            </p:cNvSpPr>
            <p:nvPr/>
          </p:nvSpPr>
          <p:spPr bwMode="auto">
            <a:xfrm>
              <a:off x="5149849" y="6055066"/>
              <a:ext cx="127000" cy="115888"/>
            </a:xfrm>
            <a:prstGeom prst="rect">
              <a:avLst/>
            </a:prstGeom>
            <a:noFill/>
            <a:ln w="254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23" name="Rectangle 42"/>
            <p:cNvSpPr>
              <a:spLocks noChangeArrowheads="1"/>
            </p:cNvSpPr>
            <p:nvPr/>
          </p:nvSpPr>
          <p:spPr bwMode="auto">
            <a:xfrm>
              <a:off x="5333999" y="6039079"/>
              <a:ext cx="397545"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ts val="0"/>
                </a:spcBef>
                <a:spcAft>
                  <a:spcPts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2013</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grpSp>
    </p:spTree>
    <p:custDataLst>
      <p:tags r:id="rId1"/>
    </p:custDataLst>
    <p:extLst>
      <p:ext uri="{BB962C8B-B14F-4D97-AF65-F5344CB8AC3E}">
        <p14:creationId xmlns:p14="http://schemas.microsoft.com/office/powerpoint/2010/main" val="91655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a:xfrm>
            <a:off x="167772" y="113056"/>
            <a:ext cx="8458200" cy="950976"/>
          </a:xfrm>
        </p:spPr>
        <p:txBody>
          <a:bodyPr/>
          <a:lstStyle/>
          <a:p>
            <a:r>
              <a:rPr lang="en-US" sz="2400" dirty="0"/>
              <a:t>Why Personal Auto Loss Ratios are Rising:</a:t>
            </a:r>
            <a:br>
              <a:rPr lang="en-US" sz="2400" dirty="0"/>
            </a:br>
            <a:r>
              <a:rPr lang="en-US" sz="2400" dirty="0"/>
              <a:t>Severity &amp; Frequency by Coverage, 2015 vs. 2014</a:t>
            </a:r>
          </a:p>
        </p:txBody>
      </p:sp>
      <p:sp>
        <p:nvSpPr>
          <p:cNvPr id="9" name="Text Placeholder 8"/>
          <p:cNvSpPr>
            <a:spLocks noGrp="1"/>
          </p:cNvSpPr>
          <p:nvPr>
            <p:ph type="body" sz="quarter" idx="16"/>
          </p:nvPr>
        </p:nvSpPr>
        <p:spPr/>
        <p:txBody>
          <a:bodyPr/>
          <a:lstStyle/>
          <a:p>
            <a:r>
              <a:rPr lang="en-US" dirty="0"/>
              <a:t>Source: ISO/PCI </a:t>
            </a:r>
            <a:r>
              <a:rPr lang="en-US" i="1" dirty="0"/>
              <a:t>Fast Track </a:t>
            </a:r>
            <a:r>
              <a:rPr lang="en-US" dirty="0"/>
              <a:t>data; Insurance Information Institute.</a:t>
            </a:r>
          </a:p>
        </p:txBody>
      </p:sp>
      <p:graphicFrame>
        <p:nvGraphicFramePr>
          <p:cNvPr id="11" name="Chart 10"/>
          <p:cNvGraphicFramePr/>
          <p:nvPr>
            <p:extLst/>
          </p:nvPr>
        </p:nvGraphicFramePr>
        <p:xfrm>
          <a:off x="423862" y="1393535"/>
          <a:ext cx="8296275" cy="414813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7"/>
          <p:cNvSpPr>
            <a:spLocks noGrp="1"/>
          </p:cNvSpPr>
          <p:nvPr>
            <p:ph type="body" sz="quarter" idx="15"/>
          </p:nvPr>
        </p:nvSpPr>
        <p:spPr>
          <a:xfrm>
            <a:off x="167772" y="1128192"/>
            <a:ext cx="2169853" cy="396947"/>
          </a:xfrm>
        </p:spPr>
        <p:txBody>
          <a:bodyPr/>
          <a:lstStyle/>
          <a:p>
            <a:r>
              <a:rPr lang="en-US" sz="1600" dirty="0">
                <a:solidFill>
                  <a:schemeClr val="tx1"/>
                </a:solidFill>
              </a:rPr>
              <a:t>Annual Change, 2015 Over 2014</a:t>
            </a:r>
          </a:p>
        </p:txBody>
      </p:sp>
      <p:sp>
        <p:nvSpPr>
          <p:cNvPr id="7" name="Text Placeholder 4"/>
          <p:cNvSpPr txBox="1">
            <a:spLocks/>
          </p:cNvSpPr>
          <p:nvPr/>
        </p:nvSpPr>
        <p:spPr bwMode="gray">
          <a:xfrm>
            <a:off x="416656" y="5759992"/>
            <a:ext cx="8303481"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latin typeface="Arial" panose="020B0604020202020204" pitchFamily="34" charset="0"/>
                <a:cs typeface="Arial" panose="020B0604020202020204" pitchFamily="34" charset="0"/>
              </a:rPr>
              <a:t>Across All Personal Coverage Types (Except Comprehensive) in 2015, Frequency and Severity Rose. This Pattern is Likely to Continue in 2016.</a:t>
            </a:r>
          </a:p>
        </p:txBody>
      </p:sp>
    </p:spTree>
    <p:custDataLst>
      <p:tags r:id="rId1"/>
    </p:custDataLst>
    <p:extLst>
      <p:ext uri="{BB962C8B-B14F-4D97-AF65-F5344CB8AC3E}">
        <p14:creationId xmlns:p14="http://schemas.microsoft.com/office/powerpoint/2010/main" val="315867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4341" name="Rectangle 110"/>
          <p:cNvSpPr>
            <a:spLocks noGrp="1" noChangeArrowheads="1"/>
          </p:cNvSpPr>
          <p:nvPr>
            <p:ph type="sldNum" sz="quarter" idx="12"/>
          </p:nvPr>
        </p:nvSpPr>
        <p:spPr/>
        <p:txBody>
          <a:bodyPr/>
          <a:lstStyle/>
          <a:p>
            <a:pPr>
              <a:defRPr/>
            </a:pPr>
            <a:fld id="{36C35B98-8E8C-46CC-95D7-758755714E8A}" type="slidenum">
              <a:rPr lang="en-US" smtClean="0">
                <a:solidFill>
                  <a:srgbClr val="000000"/>
                </a:solidFill>
              </a:rPr>
              <a:pPr>
                <a:defRPr/>
              </a:pPr>
              <a:t>35</a:t>
            </a:fld>
            <a:endParaRPr lang="en-US">
              <a:solidFill>
                <a:srgbClr val="000000"/>
              </a:solidFill>
            </a:endParaRPr>
          </a:p>
        </p:txBody>
      </p:sp>
      <p:graphicFrame>
        <p:nvGraphicFramePr>
          <p:cNvPr id="10242" name="Object 11"/>
          <p:cNvGraphicFramePr>
            <a:graphicFrameLocks noChangeAspect="1"/>
          </p:cNvGraphicFramePr>
          <p:nvPr>
            <p:extLst>
              <p:ext uri="{D42A27DB-BD31-4B8C-83A1-F6EECF244321}">
                <p14:modId xmlns:p14="http://schemas.microsoft.com/office/powerpoint/2010/main" val="3045739629"/>
              </p:ext>
            </p:extLst>
          </p:nvPr>
        </p:nvGraphicFramePr>
        <p:xfrm>
          <a:off x="412750" y="1138238"/>
          <a:ext cx="8188325" cy="4505325"/>
        </p:xfrm>
        <a:graphic>
          <a:graphicData uri="http://schemas.openxmlformats.org/presentationml/2006/ole">
            <mc:AlternateContent xmlns:mc="http://schemas.openxmlformats.org/markup-compatibility/2006">
              <mc:Choice xmlns:v="urn:schemas-microsoft-com:vml" Requires="v">
                <p:oleObj spid="_x0000_s299126" name="Chart" r:id="rId4" imgW="7829485" imgH="3848242" progId="MSGraph.Chart.8">
                  <p:embed followColorScheme="full"/>
                </p:oleObj>
              </mc:Choice>
              <mc:Fallback>
                <p:oleObj name="Chart" r:id="rId4" imgW="7829485" imgH="3848242" progId="MSGraph.Chart.8">
                  <p:embed followColorScheme="full"/>
                  <p:pic>
                    <p:nvPicPr>
                      <p:cNvPr id="0" name=""/>
                      <p:cNvPicPr>
                        <a:picLocks noChangeAspect="1" noChangeArrowheads="1"/>
                      </p:cNvPicPr>
                      <p:nvPr/>
                    </p:nvPicPr>
                    <p:blipFill>
                      <a:blip r:embed="rId5"/>
                      <a:srcRect/>
                      <a:stretch>
                        <a:fillRect/>
                      </a:stretch>
                    </p:blipFill>
                    <p:spPr bwMode="gray">
                      <a:xfrm>
                        <a:off x="412750" y="1138238"/>
                        <a:ext cx="8188325" cy="450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5" name="Rectangle 2"/>
          <p:cNvSpPr>
            <a:spLocks noChangeArrowheads="1"/>
          </p:cNvSpPr>
          <p:nvPr/>
        </p:nvSpPr>
        <p:spPr bwMode="black">
          <a:xfrm>
            <a:off x="228600" y="1138238"/>
            <a:ext cx="1003300" cy="441325"/>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(Millions of Units)</a:t>
            </a:r>
          </a:p>
        </p:txBody>
      </p:sp>
      <p:sp>
        <p:nvSpPr>
          <p:cNvPr id="10246" name="Rectangle 3"/>
          <p:cNvSpPr>
            <a:spLocks noGrp="1" noChangeArrowheads="1"/>
          </p:cNvSpPr>
          <p:nvPr>
            <p:ph type="title"/>
          </p:nvPr>
        </p:nvSpPr>
        <p:spPr>
          <a:xfrm>
            <a:off x="228600" y="122238"/>
            <a:ext cx="7400925" cy="860425"/>
          </a:xfrm>
        </p:spPr>
        <p:txBody>
          <a:bodyPr/>
          <a:lstStyle/>
          <a:p>
            <a:r>
              <a:rPr lang="en-US" dirty="0"/>
              <a:t>Auto/Light Truck Sales Are Forecast</a:t>
            </a:r>
            <a:br>
              <a:rPr lang="en-US" dirty="0"/>
            </a:br>
            <a:r>
              <a:rPr lang="en-US" dirty="0"/>
              <a:t>to Continue in 2016 at the 2015 Level</a:t>
            </a:r>
          </a:p>
        </p:txBody>
      </p:sp>
      <p:sp>
        <p:nvSpPr>
          <p:cNvPr id="10247"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Department of Commerce; Blue Chip Economic Indicators, 8/16 issue (forecasts); Insurance Information Institute.</a:t>
            </a:r>
          </a:p>
        </p:txBody>
      </p:sp>
      <p:sp>
        <p:nvSpPr>
          <p:cNvPr id="2079750" name="Rectangle 6"/>
          <p:cNvSpPr>
            <a:spLocks noChangeArrowheads="1"/>
          </p:cNvSpPr>
          <p:nvPr/>
        </p:nvSpPr>
        <p:spPr bwMode="blackWhite">
          <a:xfrm>
            <a:off x="501650" y="5464175"/>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likely continue at current levels, in part replacing cars that were held onto in 2008-12. But rising interest rates could eventually restrain demand for new vehicles.</a:t>
            </a:r>
          </a:p>
        </p:txBody>
      </p:sp>
      <p:sp>
        <p:nvSpPr>
          <p:cNvPr id="2079752" name="AutoShape 8"/>
          <p:cNvSpPr>
            <a:spLocks noChangeArrowheads="1"/>
          </p:cNvSpPr>
          <p:nvPr/>
        </p:nvSpPr>
        <p:spPr bwMode="blackWhite">
          <a:xfrm>
            <a:off x="3929062" y="1090475"/>
            <a:ext cx="2207803" cy="704056"/>
          </a:xfrm>
          <a:prstGeom prst="wedgeRectCallout">
            <a:avLst>
              <a:gd name="adj1" fmla="val 72283"/>
              <a:gd name="adj2" fmla="val 744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We’re back to new vehicle sales levels last seen pre-recession</a:t>
            </a:r>
          </a:p>
        </p:txBody>
      </p:sp>
    </p:spTree>
    <p:extLst>
      <p:ext uri="{BB962C8B-B14F-4D97-AF65-F5344CB8AC3E}">
        <p14:creationId xmlns:p14="http://schemas.microsoft.com/office/powerpoint/2010/main" val="11660732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079752"/>
                                        </p:tgtEl>
                                        <p:attrNameLst>
                                          <p:attrName>style.visibility</p:attrName>
                                        </p:attrNameLst>
                                      </p:cBhvr>
                                      <p:to>
                                        <p:strVal val="visible"/>
                                      </p:to>
                                    </p:set>
                                    <p:animEffect transition="in" filter="wipe(right)">
                                      <p:cBhvr>
                                        <p:cTn id="7" dur="500"/>
                                        <p:tgtEl>
                                          <p:spTgt spid="2079752"/>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079750"/>
                                        </p:tgtEl>
                                        <p:attrNameLst>
                                          <p:attrName>style.visibility</p:attrName>
                                        </p:attrNameLst>
                                      </p:cBhvr>
                                      <p:to>
                                        <p:strVal val="visible"/>
                                      </p:to>
                                    </p:set>
                                    <p:anim calcmode="lin" valueType="num">
                                      <p:cBhvr>
                                        <p:cTn id="11" dur="500" fill="hold"/>
                                        <p:tgtEl>
                                          <p:spTgt spid="2079750"/>
                                        </p:tgtEl>
                                        <p:attrNameLst>
                                          <p:attrName>ppt_w</p:attrName>
                                        </p:attrNameLst>
                                      </p:cBhvr>
                                      <p:tavLst>
                                        <p:tav tm="0">
                                          <p:val>
                                            <p:fltVal val="0"/>
                                          </p:val>
                                        </p:tav>
                                        <p:tav tm="100000">
                                          <p:val>
                                            <p:strVal val="#ppt_w"/>
                                          </p:val>
                                        </p:tav>
                                      </p:tavLst>
                                    </p:anim>
                                    <p:anim calcmode="lin" valueType="num">
                                      <p:cBhvr>
                                        <p:cTn id="12" dur="500" fill="hold"/>
                                        <p:tgtEl>
                                          <p:spTgt spid="20797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36</a:t>
            </a:fld>
            <a:endParaRPr lang="en-US" altLang="en-US" sz="900">
              <a:solidFill>
                <a:srgbClr val="000000"/>
              </a:solidFill>
            </a:endParaRPr>
          </a:p>
        </p:txBody>
      </p:sp>
      <p:sp>
        <p:nvSpPr>
          <p:cNvPr id="5125" name="Rectangle 7"/>
          <p:cNvSpPr>
            <a:spLocks noGrp="1" noChangeArrowheads="1"/>
          </p:cNvSpPr>
          <p:nvPr>
            <p:ph type="title" idx="4294967295"/>
          </p:nvPr>
        </p:nvSpPr>
        <p:spPr>
          <a:xfrm>
            <a:off x="803275" y="238125"/>
            <a:ext cx="6711950" cy="769938"/>
          </a:xfrm>
        </p:spPr>
        <p:txBody>
          <a:bodyPr/>
          <a:lstStyle/>
          <a:p>
            <a:r>
              <a:rPr lang="en-US" altLang="en-US" dirty="0">
                <a:latin typeface="Arial" panose="020B0604020202020204" pitchFamily="34" charset="0"/>
              </a:rPr>
              <a:t>America is Driving More Again:</a:t>
            </a:r>
            <a:br>
              <a:rPr lang="en-US" altLang="en-US" dirty="0">
                <a:latin typeface="Arial" panose="020B0604020202020204" pitchFamily="34" charset="0"/>
              </a:rPr>
            </a:br>
            <a:r>
              <a:rPr lang="en-US" altLang="en-US" dirty="0">
                <a:latin typeface="Arial" panose="020B0604020202020204" pitchFamily="34" charset="0"/>
              </a:rPr>
              <a:t>Total Miles Driven*, 1996–2016</a:t>
            </a:r>
          </a:p>
        </p:txBody>
      </p:sp>
      <p:sp>
        <p:nvSpPr>
          <p:cNvPr id="5126" name="Text Box 5"/>
          <p:cNvSpPr txBox="1">
            <a:spLocks noChangeArrowheads="1"/>
          </p:cNvSpPr>
          <p:nvPr/>
        </p:nvSpPr>
        <p:spPr bwMode="auto">
          <a:xfrm>
            <a:off x="0" y="6016625"/>
            <a:ext cx="89058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altLang="en-US" sz="1100" dirty="0">
                <a:solidFill>
                  <a:srgbClr val="000000"/>
                </a:solidFill>
              </a:rPr>
              <a:t>*Moving 12-month total. The data are through May 2016, the latest available.</a:t>
            </a:r>
            <a:br>
              <a:rPr lang="en-US" altLang="en-US" sz="1100" dirty="0">
                <a:solidFill>
                  <a:srgbClr val="000000"/>
                </a:solidFill>
              </a:rPr>
            </a:br>
            <a:r>
              <a:rPr lang="en-US" altLang="en-US" sz="1100" dirty="0">
                <a:solidFill>
                  <a:srgbClr val="000000"/>
                </a:solidFill>
              </a:rPr>
              <a:t>Note: Recessions indicated by gray shaded columns.</a:t>
            </a:r>
          </a:p>
          <a:p>
            <a:pPr>
              <a:lnSpc>
                <a:spcPct val="85000"/>
              </a:lnSpc>
              <a:spcBef>
                <a:spcPct val="25000"/>
              </a:spcBef>
              <a:buClr>
                <a:srgbClr val="FF6801"/>
              </a:buClr>
              <a:buFont typeface="Wingdings" panose="05000000000000000000" pitchFamily="2" charset="2"/>
              <a:buNone/>
            </a:pPr>
            <a:r>
              <a:rPr lang="en-US" altLang="en-US" sz="1100" dirty="0">
                <a:solidFill>
                  <a:srgbClr val="000000"/>
                </a:solidFill>
              </a:rPr>
              <a:t>Sources:  Federal Highway Administration (</a:t>
            </a:r>
            <a:r>
              <a:rPr lang="en-US" altLang="en-US" sz="1100" dirty="0">
                <a:solidFill>
                  <a:srgbClr val="000000"/>
                </a:solidFill>
                <a:hlinkClick r:id="rId4"/>
              </a:rPr>
              <a:t>http://www.fhwa.dot.gov/policyinformation/travel_monitoring/tvt.cfm</a:t>
            </a:r>
            <a:r>
              <a:rPr lang="en-US" altLang="en-US" sz="1100" dirty="0">
                <a:solidFill>
                  <a:srgbClr val="000000"/>
                </a:solidFill>
              </a:rPr>
              <a:t> ); </a:t>
            </a:r>
            <a:br>
              <a:rPr lang="en-US" altLang="en-US" sz="1100" dirty="0">
                <a:solidFill>
                  <a:srgbClr val="000000"/>
                </a:solidFill>
              </a:rPr>
            </a:br>
            <a:r>
              <a:rPr lang="en-US" altLang="en-US" sz="1100" dirty="0">
                <a:solidFill>
                  <a:srgbClr val="000000"/>
                </a:solidFill>
              </a:rPr>
              <a:t>National Bureau of Economic Research (recession dates); Insurance Information Institute.</a:t>
            </a:r>
          </a:p>
        </p:txBody>
      </p:sp>
      <p:sp>
        <p:nvSpPr>
          <p:cNvPr id="5127" name="Rectangle 6"/>
          <p:cNvSpPr>
            <a:spLocks noChangeArrowheads="1"/>
          </p:cNvSpPr>
          <p:nvPr/>
        </p:nvSpPr>
        <p:spPr bwMode="black">
          <a:xfrm>
            <a:off x="165100" y="1074738"/>
            <a:ext cx="24384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Billions</a:t>
            </a:r>
          </a:p>
        </p:txBody>
      </p:sp>
      <p:graphicFrame>
        <p:nvGraphicFramePr>
          <p:cNvPr id="5128" name="Object 8"/>
          <p:cNvGraphicFramePr>
            <a:graphicFrameLocks noChangeAspect="1"/>
          </p:cNvGraphicFramePr>
          <p:nvPr>
            <p:extLst>
              <p:ext uri="{D42A27DB-BD31-4B8C-83A1-F6EECF244321}">
                <p14:modId xmlns:p14="http://schemas.microsoft.com/office/powerpoint/2010/main" val="1438309321"/>
              </p:ext>
            </p:extLst>
          </p:nvPr>
        </p:nvGraphicFramePr>
        <p:xfrm>
          <a:off x="377825" y="1185863"/>
          <a:ext cx="7896225" cy="4849812"/>
        </p:xfrm>
        <a:graphic>
          <a:graphicData uri="http://schemas.openxmlformats.org/presentationml/2006/ole">
            <mc:AlternateContent xmlns:mc="http://schemas.openxmlformats.org/markup-compatibility/2006">
              <mc:Choice xmlns:v="urn:schemas-microsoft-com:vml" Requires="v">
                <p:oleObj spid="_x0000_s300151"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377825" y="1185863"/>
                        <a:ext cx="7896225" cy="48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utoShape 38"/>
          <p:cNvSpPr>
            <a:spLocks noChangeArrowheads="1"/>
          </p:cNvSpPr>
          <p:nvPr/>
        </p:nvSpPr>
        <p:spPr bwMode="blackWhite">
          <a:xfrm>
            <a:off x="4977453" y="4144655"/>
            <a:ext cx="3141663" cy="1355725"/>
          </a:xfrm>
          <a:prstGeom prst="wedgeRectCallout">
            <a:avLst>
              <a:gd name="adj1" fmla="val 2435"/>
              <a:gd name="adj2" fmla="val -13132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400" b="1" dirty="0">
                <a:solidFill>
                  <a:srgbClr val="FFFFFF"/>
                </a:solidFill>
              </a:rPr>
              <a:t>From November 2007 until January 2015, miles driven was below the prior peak for 87 straight months—</a:t>
            </a:r>
            <a:br>
              <a:rPr lang="en-US" altLang="en-US" sz="1400" b="1" dirty="0">
                <a:solidFill>
                  <a:srgbClr val="FFFFFF"/>
                </a:solidFill>
              </a:rPr>
            </a:br>
            <a:r>
              <a:rPr lang="en-US" altLang="en-US" sz="1400" b="1" dirty="0">
                <a:solidFill>
                  <a:srgbClr val="FFFFFF"/>
                </a:solidFill>
              </a:rPr>
              <a:t>over 7 years! Previous record (below prior peak( was in the early 1980s (39 months).</a:t>
            </a:r>
          </a:p>
        </p:txBody>
      </p:sp>
      <p:sp>
        <p:nvSpPr>
          <p:cNvPr id="12" name="Rectangle 7"/>
          <p:cNvSpPr>
            <a:spLocks noChangeArrowheads="1"/>
          </p:cNvSpPr>
          <p:nvPr/>
        </p:nvSpPr>
        <p:spPr bwMode="grayWhite">
          <a:xfrm>
            <a:off x="5181601" y="2212257"/>
            <a:ext cx="2733368" cy="692868"/>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4" name="AutoShape 38"/>
          <p:cNvSpPr>
            <a:spLocks noChangeArrowheads="1"/>
          </p:cNvSpPr>
          <p:nvPr/>
        </p:nvSpPr>
        <p:spPr bwMode="blackWhite">
          <a:xfrm>
            <a:off x="5181600" y="1119188"/>
            <a:ext cx="1465005" cy="807935"/>
          </a:xfrm>
          <a:prstGeom prst="wedgeRectCallout">
            <a:avLst>
              <a:gd name="adj1" fmla="val 135075"/>
              <a:gd name="adj2" fmla="val 26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400" b="1" dirty="0">
                <a:solidFill>
                  <a:srgbClr val="FFFFFF"/>
                </a:solidFill>
              </a:rPr>
              <a:t>New miles driven records </a:t>
            </a:r>
            <a:r>
              <a:rPr lang="en-US" altLang="en-US" sz="1400" b="1">
                <a:solidFill>
                  <a:srgbClr val="FFFFFF"/>
                </a:solidFill>
              </a:rPr>
              <a:t>in 2016</a:t>
            </a:r>
            <a:endParaRPr lang="en-US" altLang="en-US" sz="1400" b="1" dirty="0">
              <a:solidFill>
                <a:srgbClr val="FFFFFF"/>
              </a:solidFill>
            </a:endParaRPr>
          </a:p>
        </p:txBody>
      </p:sp>
      <p:sp>
        <p:nvSpPr>
          <p:cNvPr id="15" name="AutoShape 38"/>
          <p:cNvSpPr>
            <a:spLocks noChangeArrowheads="1"/>
          </p:cNvSpPr>
          <p:nvPr/>
        </p:nvSpPr>
        <p:spPr bwMode="blackWhite">
          <a:xfrm>
            <a:off x="1184274" y="1137188"/>
            <a:ext cx="3141663" cy="674457"/>
          </a:xfrm>
          <a:prstGeom prst="wedgeRectCallout">
            <a:avLst>
              <a:gd name="adj1" fmla="val 7442"/>
              <a:gd name="adj2" fmla="val 28515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400" b="1" dirty="0">
                <a:solidFill>
                  <a:srgbClr val="FFFFFF"/>
                </a:solidFill>
              </a:rPr>
              <a:t>From 1996 (and well before), miles driven rose virtually every month, even through recessions.</a:t>
            </a:r>
          </a:p>
        </p:txBody>
      </p:sp>
    </p:spTree>
    <p:extLst>
      <p:ext uri="{BB962C8B-B14F-4D97-AF65-F5344CB8AC3E}">
        <p14:creationId xmlns:p14="http://schemas.microsoft.com/office/powerpoint/2010/main" val="17037973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barn(inHorizontal)">
                                      <p:cBhvr>
                                        <p:cTn id="10" dur="500"/>
                                        <p:tgtEl>
                                          <p:spTgt spid="12"/>
                                        </p:tgtEl>
                                      </p:cBhvr>
                                    </p:animEffect>
                                  </p:childTnLst>
                                </p:cTn>
                              </p:par>
                            </p:childTnLst>
                          </p:cTn>
                        </p:par>
                        <p:par>
                          <p:cTn id="11" fill="hold" nodeType="afterGroup">
                            <p:stCondLst>
                              <p:cond delay="1500"/>
                            </p:stCondLst>
                            <p:childTnLst>
                              <p:par>
                                <p:cTn id="12" presetID="22" presetClass="entr" presetSubtype="8"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356616" y="115646"/>
            <a:ext cx="8458200" cy="950976"/>
          </a:xfrm>
        </p:spPr>
        <p:txBody>
          <a:bodyPr/>
          <a:lstStyle/>
          <a:p>
            <a:r>
              <a:rPr lang="en-US" altLang="en-US" dirty="0"/>
              <a:t>Why Are We Driving More Miles?</a:t>
            </a:r>
            <a:br>
              <a:rPr lang="en-US" altLang="en-US" dirty="0"/>
            </a:br>
            <a:r>
              <a:rPr lang="en-US" altLang="en-US" dirty="0"/>
              <a:t>More Are Going to Work</a:t>
            </a:r>
          </a:p>
        </p:txBody>
      </p:sp>
      <p:sp>
        <p:nvSpPr>
          <p:cNvPr id="12" name="Text Placeholder 11"/>
          <p:cNvSpPr>
            <a:spLocks noGrp="1"/>
          </p:cNvSpPr>
          <p:nvPr>
            <p:ph type="body" sz="quarter" idx="16"/>
          </p:nvPr>
        </p:nvSpPr>
        <p:spPr>
          <a:xfrm>
            <a:off x="432816" y="6294780"/>
            <a:ext cx="8382000" cy="415018"/>
          </a:xfrm>
        </p:spPr>
        <p:txBody>
          <a:bodyPr/>
          <a:lstStyle/>
          <a:p>
            <a:r>
              <a:rPr lang="en-US" sz="1100" dirty="0">
                <a:latin typeface="Arial" panose="020B0604020202020204" pitchFamily="34" charset="0"/>
              </a:rPr>
              <a:t>Sources: Federal Highway Administration (http://www.fhwa.dot.gov/policyinformation/travel_monitoring/tvt.cfm); Seasonally Adjusted Nonfarm Employed from Bureau of Labor Statistics; Insurance Information Institute.</a:t>
            </a:r>
          </a:p>
        </p:txBody>
      </p:sp>
      <p:sp>
        <p:nvSpPr>
          <p:cNvPr id="21" name="Text Placeholder 4"/>
          <p:cNvSpPr txBox="1">
            <a:spLocks/>
          </p:cNvSpPr>
          <p:nvPr/>
        </p:nvSpPr>
        <p:spPr bwMode="gray">
          <a:xfrm>
            <a:off x="433975" y="5817663"/>
            <a:ext cx="8303481" cy="51300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latin typeface="Arial" panose="020B0604020202020204" pitchFamily="34" charset="0"/>
                <a:cs typeface="Arial" panose="020B0604020202020204" pitchFamily="34" charset="0"/>
              </a:rPr>
              <a:t>Most Employed People Drive to and from Work, but when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They’re Not Employed, They Drive Less (and not During “Rush Hour”)</a:t>
            </a:r>
          </a:p>
        </p:txBody>
      </p:sp>
      <p:graphicFrame>
        <p:nvGraphicFramePr>
          <p:cNvPr id="22" name="Object 8"/>
          <p:cNvGraphicFramePr>
            <a:graphicFrameLocks noChangeAspect="1"/>
          </p:cNvGraphicFramePr>
          <p:nvPr>
            <p:extLst>
              <p:ext uri="{D42A27DB-BD31-4B8C-83A1-F6EECF244321}">
                <p14:modId xmlns:p14="http://schemas.microsoft.com/office/powerpoint/2010/main" val="1914111243"/>
              </p:ext>
            </p:extLst>
          </p:nvPr>
        </p:nvGraphicFramePr>
        <p:xfrm>
          <a:off x="419867" y="1696310"/>
          <a:ext cx="8301889" cy="4186238"/>
        </p:xfrm>
        <a:graphic>
          <a:graphicData uri="http://schemas.openxmlformats.org/drawingml/2006/chart">
            <c:chart xmlns:c="http://schemas.openxmlformats.org/drawingml/2006/chart" xmlns:r="http://schemas.openxmlformats.org/officeDocument/2006/relationships" r:id="rId4"/>
          </a:graphicData>
        </a:graphic>
      </p:graphicFrame>
      <p:sp>
        <p:nvSpPr>
          <p:cNvPr id="24" name="Rectangle 7"/>
          <p:cNvSpPr>
            <a:spLocks noChangeArrowheads="1"/>
          </p:cNvSpPr>
          <p:nvPr/>
        </p:nvSpPr>
        <p:spPr bwMode="grayWhite">
          <a:xfrm>
            <a:off x="2440985" y="1899135"/>
            <a:ext cx="980642" cy="3610127"/>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
        <p:nvSpPr>
          <p:cNvPr id="13" name="Text Placeholder 9"/>
          <p:cNvSpPr>
            <a:spLocks noGrp="1"/>
          </p:cNvSpPr>
          <p:nvPr>
            <p:ph type="body" sz="quarter" idx="15"/>
          </p:nvPr>
        </p:nvSpPr>
        <p:spPr>
          <a:xfrm>
            <a:off x="147035" y="1104566"/>
            <a:ext cx="1868578" cy="664879"/>
          </a:xfrm>
        </p:spPr>
        <p:txBody>
          <a:bodyPr/>
          <a:lstStyle/>
          <a:p>
            <a:r>
              <a:rPr lang="en-US" sz="1400" dirty="0"/>
              <a:t>Billions of Miles Driven in Prior Year (as of Quarter-End)</a:t>
            </a:r>
          </a:p>
        </p:txBody>
      </p:sp>
      <p:sp>
        <p:nvSpPr>
          <p:cNvPr id="14" name="Text Placeholder 9"/>
          <p:cNvSpPr txBox="1">
            <a:spLocks/>
          </p:cNvSpPr>
          <p:nvPr/>
        </p:nvSpPr>
        <p:spPr bwMode="gray">
          <a:xfrm>
            <a:off x="7632355" y="1193787"/>
            <a:ext cx="1182461"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400" dirty="0"/>
              <a:t>Millions Employed</a:t>
            </a:r>
          </a:p>
        </p:txBody>
      </p:sp>
    </p:spTree>
    <p:custDataLst>
      <p:tags r:id="rId1"/>
    </p:custDataLst>
    <p:extLst>
      <p:ext uri="{BB962C8B-B14F-4D97-AF65-F5344CB8AC3E}">
        <p14:creationId xmlns:p14="http://schemas.microsoft.com/office/powerpoint/2010/main" val="101513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38</a:t>
            </a:fld>
            <a:endParaRPr lang="en-US" altLang="en-US" sz="900">
              <a:solidFill>
                <a:srgbClr val="000000"/>
              </a:solidFill>
            </a:endParaRPr>
          </a:p>
        </p:txBody>
      </p:sp>
      <p:sp>
        <p:nvSpPr>
          <p:cNvPr id="5125" name="Rectangle 7"/>
          <p:cNvSpPr>
            <a:spLocks noGrp="1" noChangeArrowheads="1"/>
          </p:cNvSpPr>
          <p:nvPr>
            <p:ph type="title" idx="4294967295"/>
          </p:nvPr>
        </p:nvSpPr>
        <p:spPr>
          <a:xfrm>
            <a:off x="803275" y="238125"/>
            <a:ext cx="6711950" cy="769938"/>
          </a:xfrm>
        </p:spPr>
        <p:txBody>
          <a:bodyPr/>
          <a:lstStyle/>
          <a:p>
            <a:r>
              <a:rPr lang="en-US" altLang="en-US" dirty="0">
                <a:latin typeface="Arial" panose="020B0604020202020204" pitchFamily="34" charset="0"/>
              </a:rPr>
              <a:t>More Miles Driven</a:t>
            </a:r>
            <a:br>
              <a:rPr lang="en-US" altLang="en-US" dirty="0">
                <a:latin typeface="Arial" panose="020B0604020202020204" pitchFamily="34" charset="0"/>
              </a:rPr>
            </a:br>
            <a:r>
              <a:rPr lang="en-US" altLang="en-US" dirty="0">
                <a:latin typeface="Arial" panose="020B0604020202020204" pitchFamily="34" charset="0"/>
              </a:rPr>
              <a:t>=&gt; More Collisions, 2006–2016</a:t>
            </a:r>
          </a:p>
        </p:txBody>
      </p:sp>
      <p:sp>
        <p:nvSpPr>
          <p:cNvPr id="5126" name="Text Box 5"/>
          <p:cNvSpPr txBox="1">
            <a:spLocks noChangeArrowheads="1"/>
          </p:cNvSpPr>
          <p:nvPr/>
        </p:nvSpPr>
        <p:spPr bwMode="auto">
          <a:xfrm>
            <a:off x="0" y="6346004"/>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cs typeface="Arial" panose="020B0604020202020204" pitchFamily="34" charset="0"/>
              </a:rPr>
              <a:t>Sources: </a:t>
            </a:r>
            <a:r>
              <a:rPr lang="en-US" altLang="en-US" sz="1100" dirty="0">
                <a:solidFill>
                  <a:srgbClr val="000000"/>
                </a:solidFill>
              </a:rPr>
              <a:t>Federal Highway Administration (</a:t>
            </a:r>
            <a:r>
              <a:rPr lang="en-US" altLang="en-US" sz="1100" dirty="0">
                <a:solidFill>
                  <a:srgbClr val="000000"/>
                </a:solidFill>
                <a:hlinkClick r:id="rId4"/>
              </a:rPr>
              <a:t>http://www.fhwa.dot.gov/policyinformation/travel_monitoring/tvt.cfm</a:t>
            </a:r>
            <a:r>
              <a:rPr lang="en-US" altLang="en-US" sz="1100" dirty="0">
                <a:solidFill>
                  <a:srgbClr val="000000"/>
                </a:solidFill>
              </a:rPr>
              <a:t> )</a:t>
            </a:r>
            <a:r>
              <a:rPr lang="en-US" altLang="en-US" sz="1100" dirty="0">
                <a:cs typeface="Arial" panose="020B0604020202020204" pitchFamily="34" charset="0"/>
              </a:rPr>
              <a:t>; Rolling Four-</a:t>
            </a:r>
            <a:r>
              <a:rPr lang="en-US" altLang="en-US" sz="1100" dirty="0" err="1">
                <a:cs typeface="Arial" panose="020B0604020202020204" pitchFamily="34" charset="0"/>
              </a:rPr>
              <a:t>Qtr</a:t>
            </a:r>
            <a:r>
              <a:rPr lang="en-US" altLang="en-US" sz="1100" dirty="0">
                <a:cs typeface="Arial" panose="020B0604020202020204" pitchFamily="34" charset="0"/>
              </a:rPr>
              <a:t> Avg. Frequency from Insurance Services Office; Insurance Institute for Highway Safety; Insurance Information Institute.</a:t>
            </a:r>
          </a:p>
        </p:txBody>
      </p:sp>
      <p:sp>
        <p:nvSpPr>
          <p:cNvPr id="5127" name="Rectangle 6"/>
          <p:cNvSpPr>
            <a:spLocks noChangeArrowheads="1"/>
          </p:cNvSpPr>
          <p:nvPr/>
        </p:nvSpPr>
        <p:spPr bwMode="black">
          <a:xfrm>
            <a:off x="191370" y="1087793"/>
            <a:ext cx="1460449"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Billions of Miles Driven in Prior Year</a:t>
            </a:r>
          </a:p>
        </p:txBody>
      </p:sp>
      <p:graphicFrame>
        <p:nvGraphicFramePr>
          <p:cNvPr id="5128" name="Object 8"/>
          <p:cNvGraphicFramePr>
            <a:graphicFrameLocks noChangeAspect="1"/>
          </p:cNvGraphicFramePr>
          <p:nvPr>
            <p:extLst>
              <p:ext uri="{D42A27DB-BD31-4B8C-83A1-F6EECF244321}">
                <p14:modId xmlns:p14="http://schemas.microsoft.com/office/powerpoint/2010/main" val="2916681680"/>
              </p:ext>
            </p:extLst>
          </p:nvPr>
        </p:nvGraphicFramePr>
        <p:xfrm>
          <a:off x="479938" y="1277292"/>
          <a:ext cx="7896225" cy="4428582"/>
        </p:xfrm>
        <a:graphic>
          <a:graphicData uri="http://schemas.openxmlformats.org/presentationml/2006/ole">
            <mc:AlternateContent xmlns:mc="http://schemas.openxmlformats.org/markup-compatibility/2006">
              <mc:Choice xmlns:v="urn:schemas-microsoft-com:vml" Requires="v">
                <p:oleObj spid="_x0000_s301174"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479938" y="1277292"/>
                        <a:ext cx="7896225" cy="4428582"/>
                      </a:xfrm>
                      <a:prstGeom prst="rect">
                        <a:avLst/>
                      </a:prstGeom>
                      <a:noFill/>
                      <a:ln>
                        <a:noFill/>
                      </a:ln>
                      <a:extLst/>
                    </p:spPr>
                  </p:pic>
                </p:oleObj>
              </mc:Fallback>
            </mc:AlternateContent>
          </a:graphicData>
        </a:graphic>
      </p:graphicFrame>
      <p:sp>
        <p:nvSpPr>
          <p:cNvPr id="13" name="Rectangle 6"/>
          <p:cNvSpPr>
            <a:spLocks noChangeArrowheads="1"/>
          </p:cNvSpPr>
          <p:nvPr/>
        </p:nvSpPr>
        <p:spPr bwMode="black">
          <a:xfrm>
            <a:off x="7403690" y="1197562"/>
            <a:ext cx="164506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chemeClr val="accent2"/>
                </a:solidFill>
              </a:rPr>
              <a:t>Overall Collision Claims Per 100 Insured Vehicles</a:t>
            </a:r>
          </a:p>
        </p:txBody>
      </p:sp>
      <p:sp>
        <p:nvSpPr>
          <p:cNvPr id="16" name="Rectangle 4"/>
          <p:cNvSpPr>
            <a:spLocks noChangeArrowheads="1"/>
          </p:cNvSpPr>
          <p:nvPr/>
        </p:nvSpPr>
        <p:spPr bwMode="blackWhite">
          <a:xfrm>
            <a:off x="499602" y="5674959"/>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a:solidFill>
                  <a:schemeClr val="bg1"/>
                </a:solidFill>
                <a:cs typeface="Arial" panose="020B0604020202020204" pitchFamily="34" charset="0"/>
              </a:rPr>
              <a:t>The more miles people drive, the more likely they are to get in an accident, helping drive claim frequency higher.</a:t>
            </a:r>
          </a:p>
        </p:txBody>
      </p:sp>
      <p:sp>
        <p:nvSpPr>
          <p:cNvPr id="11" name="Rectangle 7"/>
          <p:cNvSpPr>
            <a:spLocks noChangeArrowheads="1"/>
          </p:cNvSpPr>
          <p:nvPr/>
        </p:nvSpPr>
        <p:spPr bwMode="grayWhite">
          <a:xfrm>
            <a:off x="2438400" y="2202425"/>
            <a:ext cx="1022555" cy="339280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438400" y="2202425"/>
            <a:ext cx="1061884" cy="307777"/>
          </a:xfrm>
          <a:prstGeom prst="rect">
            <a:avLst/>
          </a:prstGeom>
          <a:noFill/>
        </p:spPr>
        <p:txBody>
          <a:bodyPr wrap="square" rtlCol="0">
            <a:spAutoFit/>
          </a:bodyPr>
          <a:lstStyle/>
          <a:p>
            <a:r>
              <a:rPr lang="en-US" sz="1400" dirty="0"/>
              <a:t>Recession</a:t>
            </a:r>
          </a:p>
        </p:txBody>
      </p:sp>
    </p:spTree>
    <p:extLst>
      <p:ext uri="{BB962C8B-B14F-4D97-AF65-F5344CB8AC3E}">
        <p14:creationId xmlns:p14="http://schemas.microsoft.com/office/powerpoint/2010/main" val="3612797791"/>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a:xfrm>
            <a:off x="416657" y="118557"/>
            <a:ext cx="7166900" cy="950976"/>
          </a:xfrm>
        </p:spPr>
        <p:txBody>
          <a:bodyPr/>
          <a:lstStyle/>
          <a:p>
            <a:r>
              <a:rPr lang="en-US" dirty="0"/>
              <a:t>Collision Claims, 2005–2015:</a:t>
            </a:r>
            <a:br>
              <a:rPr lang="en-US" dirty="0"/>
            </a:br>
            <a:r>
              <a:rPr lang="en-US" dirty="0"/>
              <a:t>Frequency Trending Higher Since 2009</a:t>
            </a:r>
          </a:p>
        </p:txBody>
      </p:sp>
      <p:sp>
        <p:nvSpPr>
          <p:cNvPr id="8" name="Text Placeholder 7"/>
          <p:cNvSpPr>
            <a:spLocks noGrp="1"/>
          </p:cNvSpPr>
          <p:nvPr>
            <p:ph type="body" sz="quarter" idx="15"/>
          </p:nvPr>
        </p:nvSpPr>
        <p:spPr>
          <a:xfrm>
            <a:off x="381343" y="1303828"/>
            <a:ext cx="8454009" cy="396947"/>
          </a:xfrm>
        </p:spPr>
        <p:txBody>
          <a:bodyPr/>
          <a:lstStyle/>
          <a:p>
            <a:r>
              <a:rPr lang="en-US" sz="1600" dirty="0">
                <a:solidFill>
                  <a:schemeClr val="tx1"/>
                </a:solidFill>
              </a:rPr>
              <a:t>Annual Change, 2005 through 2015</a:t>
            </a:r>
          </a:p>
        </p:txBody>
      </p:sp>
      <p:sp>
        <p:nvSpPr>
          <p:cNvPr id="9" name="Text Placeholder 8"/>
          <p:cNvSpPr>
            <a:spLocks noGrp="1"/>
          </p:cNvSpPr>
          <p:nvPr>
            <p:ph type="body" sz="quarter" idx="16"/>
          </p:nvPr>
        </p:nvSpPr>
        <p:spPr/>
        <p:txBody>
          <a:bodyPr/>
          <a:lstStyle/>
          <a:p>
            <a:r>
              <a:rPr lang="en-US" dirty="0"/>
              <a:t>Source: ISO, a Verisk Analytics company; Insurance Information Institute.</a:t>
            </a:r>
          </a:p>
        </p:txBody>
      </p:sp>
      <p:sp>
        <p:nvSpPr>
          <p:cNvPr id="19" name="Text Placeholder 4"/>
          <p:cNvSpPr txBox="1">
            <a:spLocks/>
          </p:cNvSpPr>
          <p:nvPr/>
        </p:nvSpPr>
        <p:spPr bwMode="gray">
          <a:xfrm>
            <a:off x="416657" y="5426075"/>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For a Long Time, Claim Frequency Was Falling, </a:t>
            </a:r>
            <a:br>
              <a:rPr lang="en-US" dirty="0">
                <a:solidFill>
                  <a:schemeClr val="bg1"/>
                </a:solidFill>
              </a:rPr>
            </a:br>
            <a:r>
              <a:rPr lang="en-US" dirty="0">
                <a:solidFill>
                  <a:schemeClr val="bg1"/>
                </a:solidFill>
              </a:rPr>
              <a:t>But Since 2010 This Trend Seems to Have Reversed.</a:t>
            </a:r>
          </a:p>
        </p:txBody>
      </p:sp>
      <p:graphicFrame>
        <p:nvGraphicFramePr>
          <p:cNvPr id="12" name="Object 10"/>
          <p:cNvGraphicFramePr>
            <a:graphicFrameLocks noChangeAspect="1"/>
          </p:cNvGraphicFramePr>
          <p:nvPr>
            <p:extLst/>
          </p:nvPr>
        </p:nvGraphicFramePr>
        <p:xfrm>
          <a:off x="309045" y="1470025"/>
          <a:ext cx="8296275" cy="3956050"/>
        </p:xfrm>
        <a:graphic>
          <a:graphicData uri="http://schemas.openxmlformats.org/drawingml/2006/chart">
            <c:chart xmlns:c="http://schemas.openxmlformats.org/drawingml/2006/chart" xmlns:r="http://schemas.openxmlformats.org/officeDocument/2006/relationships" r:id="rId4"/>
          </a:graphicData>
        </a:graphic>
      </p:graphicFrame>
      <p:cxnSp>
        <p:nvCxnSpPr>
          <p:cNvPr id="22" name="Straight Arrow Connector 21"/>
          <p:cNvCxnSpPr/>
          <p:nvPr/>
        </p:nvCxnSpPr>
        <p:spPr>
          <a:xfrm flipV="1">
            <a:off x="3381842" y="2161635"/>
            <a:ext cx="5031390" cy="2227490"/>
          </a:xfrm>
          <a:prstGeom prst="straightConnector1">
            <a:avLst/>
          </a:prstGeom>
          <a:ln w="28575">
            <a:solidFill>
              <a:schemeClr val="accent2"/>
            </a:solidFill>
            <a:headEnd type="oval" w="med" len="med"/>
            <a:tailEnd type="triangle" w="lg" len="lg"/>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83235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4</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5816" name="Chart" r:id="rId4" imgW="8534284" imgH="3552838" progId="MSGraph.Chart.8">
                  <p:embed followColorScheme="full"/>
                </p:oleObj>
              </mc:Choice>
              <mc:Fallback>
                <p:oleObj name="Chart" r:id="rId4" imgW="8534284" imgH="3552838"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*Estimate through 12/31/15 in 2015 dollars.</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  Insurance Information Institute.</a:t>
            </a:r>
          </a:p>
        </p:txBody>
      </p:sp>
      <p:sp>
        <p:nvSpPr>
          <p:cNvPr id="2120710" name="Rectangle 6"/>
          <p:cNvSpPr>
            <a:spLocks noChangeArrowheads="1"/>
          </p:cNvSpPr>
          <p:nvPr/>
        </p:nvSpPr>
        <p:spPr bwMode="blackWhite">
          <a:xfrm>
            <a:off x="206476" y="4965700"/>
            <a:ext cx="8573730" cy="10024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2013/14/15 were welcome respites from 2011/12—the latter being among the costliest years for insured disaster losses in US history.  The longer-term trend is for more costly events.</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6191097" y="1160463"/>
            <a:ext cx="2271251" cy="683772"/>
          </a:xfrm>
          <a:prstGeom prst="wedgeRectCallout">
            <a:avLst>
              <a:gd name="adj1" fmla="val 20146"/>
              <a:gd name="adj2" fmla="val 1549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 2012  was the 3</a:t>
            </a:r>
            <a:r>
              <a:rPr lang="en-US" sz="1400" b="1" baseline="30000" dirty="0">
                <a:solidFill>
                  <a:srgbClr val="FFFFFF"/>
                </a:solidFill>
                <a:latin typeface="Arial" pitchFamily="34" charset="0"/>
                <a:cs typeface="Arial" pitchFamily="34" charset="0"/>
              </a:rPr>
              <a:t>rd</a:t>
            </a:r>
            <a:r>
              <a:rPr lang="en-US" sz="1400" b="1" dirty="0">
                <a:solidFill>
                  <a:srgbClr val="FFFFFF"/>
                </a:solidFill>
                <a:latin typeface="Arial" pitchFamily="34" charset="0"/>
                <a:cs typeface="Arial" pitchFamily="34" charset="0"/>
              </a:rPr>
              <a:t> most expensive year ever for insured CAT losses</a:t>
            </a: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$ 2015)</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4</a:t>
            </a:fld>
            <a:endParaRPr lang="en-US"/>
          </a:p>
        </p:txBody>
      </p:sp>
    </p:spTree>
    <p:extLst>
      <p:ext uri="{BB962C8B-B14F-4D97-AF65-F5344CB8AC3E}">
        <p14:creationId xmlns:p14="http://schemas.microsoft.com/office/powerpoint/2010/main" val="2264173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0711"/>
                                        </p:tgtEl>
                                        <p:attrNameLst>
                                          <p:attrName>style.visibility</p:attrName>
                                        </p:attrNameLst>
                                      </p:cBhvr>
                                      <p:to>
                                        <p:strVal val="visible"/>
                                      </p:to>
                                    </p:set>
                                    <p:animEffect transition="in" filter="wipe(right)">
                                      <p:cBhvr>
                                        <p:cTn id="7" dur="500"/>
                                        <p:tgtEl>
                                          <p:spTgt spid="2120711"/>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0710"/>
                                        </p:tgtEl>
                                        <p:attrNameLst>
                                          <p:attrName>style.visibility</p:attrName>
                                        </p:attrNameLst>
                                      </p:cBhvr>
                                      <p:to>
                                        <p:strVal val="visible"/>
                                      </p:to>
                                    </p:set>
                                    <p:anim calcmode="lin" valueType="num">
                                      <p:cBhvr>
                                        <p:cTn id="11" dur="500" fill="hold"/>
                                        <p:tgtEl>
                                          <p:spTgt spid="2120710"/>
                                        </p:tgtEl>
                                        <p:attrNameLst>
                                          <p:attrName>ppt_w</p:attrName>
                                        </p:attrNameLst>
                                      </p:cBhvr>
                                      <p:tavLst>
                                        <p:tav tm="0">
                                          <p:val>
                                            <p:fltVal val="0"/>
                                          </p:val>
                                        </p:tav>
                                        <p:tav tm="100000">
                                          <p:val>
                                            <p:strVal val="#ppt_w"/>
                                          </p:val>
                                        </p:tav>
                                      </p:tavLst>
                                    </p:anim>
                                    <p:anim calcmode="lin" valueType="num">
                                      <p:cBhvr>
                                        <p:cTn id="12" dur="500" fill="hold"/>
                                        <p:tgtEl>
                                          <p:spTgt spid="2120710"/>
                                        </p:tgtEl>
                                        <p:attrNameLst>
                                          <p:attrName>ppt_h</p:attrName>
                                        </p:attrNameLst>
                                      </p:cBhvr>
                                      <p:tavLst>
                                        <p:tav tm="0">
                                          <p:val>
                                            <p:fltVal val="0"/>
                                          </p:val>
                                        </p:tav>
                                        <p:tav tm="100000">
                                          <p:val>
                                            <p:strVal val="#ppt_h"/>
                                          </p:val>
                                        </p:tav>
                                      </p:tavLst>
                                    </p:anim>
                                    <p:animEffect transition="in" filter="fade">
                                      <p:cBhvr>
                                        <p:cTn id="13"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a:xfrm>
            <a:off x="339297" y="125832"/>
            <a:ext cx="7115051" cy="950976"/>
          </a:xfrm>
        </p:spPr>
        <p:txBody>
          <a:bodyPr/>
          <a:lstStyle/>
          <a:p>
            <a:r>
              <a:rPr lang="en-US" dirty="0"/>
              <a:t>Collision Claims:</a:t>
            </a:r>
            <a:br>
              <a:rPr lang="en-US" dirty="0"/>
            </a:br>
            <a:r>
              <a:rPr lang="en-US" dirty="0"/>
              <a:t>Severity Trending Higher in 2009–2015</a:t>
            </a:r>
          </a:p>
        </p:txBody>
      </p:sp>
      <p:sp>
        <p:nvSpPr>
          <p:cNvPr id="8" name="Text Placeholder 7"/>
          <p:cNvSpPr>
            <a:spLocks noGrp="1"/>
          </p:cNvSpPr>
          <p:nvPr>
            <p:ph type="body" sz="quarter" idx="15"/>
          </p:nvPr>
        </p:nvSpPr>
        <p:spPr>
          <a:xfrm>
            <a:off x="381343" y="1303828"/>
            <a:ext cx="8454009" cy="396947"/>
          </a:xfrm>
        </p:spPr>
        <p:txBody>
          <a:bodyPr/>
          <a:lstStyle/>
          <a:p>
            <a:r>
              <a:rPr lang="en-US" sz="1600" dirty="0">
                <a:solidFill>
                  <a:schemeClr val="tx1"/>
                </a:solidFill>
              </a:rPr>
              <a:t>Annual Change, 2005 through 2015</a:t>
            </a:r>
          </a:p>
        </p:txBody>
      </p:sp>
      <p:sp>
        <p:nvSpPr>
          <p:cNvPr id="9" name="Text Placeholder 8"/>
          <p:cNvSpPr>
            <a:spLocks noGrp="1"/>
          </p:cNvSpPr>
          <p:nvPr>
            <p:ph type="body" sz="quarter" idx="16"/>
          </p:nvPr>
        </p:nvSpPr>
        <p:spPr/>
        <p:txBody>
          <a:bodyPr/>
          <a:lstStyle/>
          <a:p>
            <a:r>
              <a:rPr lang="en-US" dirty="0"/>
              <a:t>Source: ISO, a Verisk Analytics company; Insurance Information Institute.</a:t>
            </a:r>
          </a:p>
        </p:txBody>
      </p:sp>
      <p:sp>
        <p:nvSpPr>
          <p:cNvPr id="19" name="Text Placeholder 4"/>
          <p:cNvSpPr txBox="1">
            <a:spLocks/>
          </p:cNvSpPr>
          <p:nvPr/>
        </p:nvSpPr>
        <p:spPr bwMode="gray">
          <a:xfrm>
            <a:off x="416657" y="5426075"/>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The Great Recession and High Fuel Prices Helped to Temper </a:t>
            </a:r>
            <a:br>
              <a:rPr lang="en-US" sz="1800" dirty="0">
                <a:solidFill>
                  <a:schemeClr val="bg1"/>
                </a:solidFill>
              </a:rPr>
            </a:br>
            <a:r>
              <a:rPr lang="en-US" sz="1800" dirty="0">
                <a:solidFill>
                  <a:schemeClr val="bg1"/>
                </a:solidFill>
              </a:rPr>
              <a:t>Claim Severity, But These Forces Have Clearly Reversed, </a:t>
            </a:r>
            <a:br>
              <a:rPr lang="en-US" sz="1800" dirty="0">
                <a:solidFill>
                  <a:schemeClr val="bg1"/>
                </a:solidFill>
              </a:rPr>
            </a:br>
            <a:r>
              <a:rPr lang="en-US" sz="1800" dirty="0">
                <a:solidFill>
                  <a:schemeClr val="bg1"/>
                </a:solidFill>
              </a:rPr>
              <a:t>Consistent with Experience from Past Recoveries.</a:t>
            </a:r>
          </a:p>
        </p:txBody>
      </p:sp>
      <p:graphicFrame>
        <p:nvGraphicFramePr>
          <p:cNvPr id="12" name="Object 10"/>
          <p:cNvGraphicFramePr>
            <a:graphicFrameLocks noChangeAspect="1"/>
          </p:cNvGraphicFramePr>
          <p:nvPr>
            <p:extLst/>
          </p:nvPr>
        </p:nvGraphicFramePr>
        <p:xfrm>
          <a:off x="309045" y="1470025"/>
          <a:ext cx="8296275" cy="3956050"/>
        </p:xfrm>
        <a:graphic>
          <a:graphicData uri="http://schemas.openxmlformats.org/drawingml/2006/chart">
            <c:chart xmlns:c="http://schemas.openxmlformats.org/drawingml/2006/chart" xmlns:r="http://schemas.openxmlformats.org/officeDocument/2006/relationships" r:id="rId4"/>
          </a:graphicData>
        </a:graphic>
      </p:graphicFrame>
      <p:cxnSp>
        <p:nvCxnSpPr>
          <p:cNvPr id="22" name="Straight Arrow Connector 21"/>
          <p:cNvCxnSpPr/>
          <p:nvPr/>
        </p:nvCxnSpPr>
        <p:spPr>
          <a:xfrm flipV="1">
            <a:off x="4034727" y="1815990"/>
            <a:ext cx="4493385" cy="2534731"/>
          </a:xfrm>
          <a:prstGeom prst="straightConnector1">
            <a:avLst/>
          </a:prstGeom>
          <a:ln w="38100">
            <a:solidFill>
              <a:schemeClr val="accent2"/>
            </a:solidFill>
            <a:headEnd type="oval" w="med" len="med"/>
            <a:tailEnd type="triangle" w="lg" len="lg"/>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56615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42" name="Rectangle 2"/>
          <p:cNvSpPr>
            <a:spLocks noGrp="1" noChangeArrowheads="1"/>
          </p:cNvSpPr>
          <p:nvPr>
            <p:ph type="title"/>
          </p:nvPr>
        </p:nvSpPr>
        <p:spPr/>
        <p:txBody>
          <a:bodyPr/>
          <a:lstStyle/>
          <a:p>
            <a:r>
              <a:rPr lang="en-US" dirty="0"/>
              <a:t>Collision Claims: Pure Premium (Losses per Insured Unit), 2011:Q4 to 2015:Q4</a:t>
            </a:r>
          </a:p>
        </p:txBody>
      </p:sp>
      <p:sp>
        <p:nvSpPr>
          <p:cNvPr id="7" name="Text Placeholder 6"/>
          <p:cNvSpPr>
            <a:spLocks noGrp="1"/>
          </p:cNvSpPr>
          <p:nvPr>
            <p:ph type="body" sz="quarter" idx="16"/>
          </p:nvPr>
        </p:nvSpPr>
        <p:spPr/>
        <p:txBody>
          <a:bodyPr/>
          <a:lstStyle/>
          <a:p>
            <a:r>
              <a:rPr lang="en-US" dirty="0"/>
              <a:t>Note: Number of claims is for four quarters ending in quarter shown.</a:t>
            </a:r>
          </a:p>
          <a:p>
            <a:r>
              <a:rPr lang="en-US" dirty="0"/>
              <a:t>Source: ISO, a Verisk Analytics company; Insurance Information Institute.</a:t>
            </a:r>
          </a:p>
        </p:txBody>
      </p:sp>
      <p:sp>
        <p:nvSpPr>
          <p:cNvPr id="11" name="Text Placeholder 4"/>
          <p:cNvSpPr txBox="1">
            <a:spLocks/>
          </p:cNvSpPr>
          <p:nvPr/>
        </p:nvSpPr>
        <p:spPr bwMode="gray">
          <a:xfrm>
            <a:off x="416657" y="5426075"/>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Over the Latest Four Years,</a:t>
            </a:r>
            <a:br>
              <a:rPr lang="en-US" dirty="0">
                <a:solidFill>
                  <a:schemeClr val="bg1"/>
                </a:solidFill>
              </a:rPr>
            </a:br>
            <a:r>
              <a:rPr lang="en-US" dirty="0">
                <a:solidFill>
                  <a:schemeClr val="bg1"/>
                </a:solidFill>
              </a:rPr>
              <a:t>the Collision Pure Premium Rose by 19.75%.</a:t>
            </a:r>
          </a:p>
        </p:txBody>
      </p:sp>
      <p:graphicFrame>
        <p:nvGraphicFramePr>
          <p:cNvPr id="12" name="Object 3"/>
          <p:cNvGraphicFramePr>
            <a:graphicFrameLocks noChangeAspect="1"/>
          </p:cNvGraphicFramePr>
          <p:nvPr>
            <p:extLst/>
          </p:nvPr>
        </p:nvGraphicFramePr>
        <p:xfrm>
          <a:off x="321979" y="1239914"/>
          <a:ext cx="8296276" cy="4186161"/>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07892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63491"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9AB6979-8685-4AEE-8F67-BF772FD0F6E2}" type="slidenum">
              <a:rPr lang="en-US" altLang="en-US" sz="900">
                <a:solidFill>
                  <a:schemeClr val="bg1"/>
                </a:solidFill>
              </a:rPr>
              <a:pPr algn="r">
                <a:lnSpc>
                  <a:spcPct val="85000"/>
                </a:lnSpc>
                <a:spcBef>
                  <a:spcPct val="20000"/>
                </a:spcBef>
                <a:buClrTx/>
                <a:buFontTx/>
                <a:buNone/>
              </a:pPr>
              <a:t>42</a:t>
            </a:fld>
            <a:endParaRPr lang="en-US" altLang="en-US" sz="900">
              <a:solidFill>
                <a:schemeClr val="bg1"/>
              </a:solidFill>
            </a:endParaRPr>
          </a:p>
        </p:txBody>
      </p:sp>
      <p:sp>
        <p:nvSpPr>
          <p:cNvPr id="13" name="Rectangle 10"/>
          <p:cNvSpPr>
            <a:spLocks noChangeArrowheads="1"/>
          </p:cNvSpPr>
          <p:nvPr/>
        </p:nvSpPr>
        <p:spPr bwMode="blackWhite">
          <a:xfrm>
            <a:off x="269875" y="2324100"/>
            <a:ext cx="8532813" cy="11811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eaLnBrk="1" hangingPunct="1">
              <a:spcBef>
                <a:spcPct val="25000"/>
              </a:spcBef>
              <a:defRPr/>
            </a:pPr>
            <a:r>
              <a:rPr lang="en-US" sz="3200" b="1" dirty="0">
                <a:solidFill>
                  <a:schemeClr val="bg1"/>
                </a:solidFill>
                <a:latin typeface="Arial" charset="0"/>
                <a:cs typeface="Arial" charset="0"/>
              </a:rPr>
              <a:t>Forces Affecting Personal Lines:</a:t>
            </a:r>
            <a:br>
              <a:rPr lang="en-US" sz="3200" b="1" dirty="0">
                <a:solidFill>
                  <a:schemeClr val="bg1"/>
                </a:solidFill>
                <a:latin typeface="Arial" charset="0"/>
                <a:cs typeface="Arial" charset="0"/>
              </a:rPr>
            </a:br>
            <a:r>
              <a:rPr lang="en-US" sz="3200" b="1" dirty="0">
                <a:solidFill>
                  <a:schemeClr val="bg1"/>
                </a:solidFill>
                <a:latin typeface="Arial" charset="0"/>
                <a:cs typeface="Arial" charset="0"/>
              </a:rPr>
              <a:t>Home Insurance </a:t>
            </a:r>
          </a:p>
        </p:txBody>
      </p:sp>
    </p:spTree>
    <p:extLst>
      <p:ext uri="{BB962C8B-B14F-4D97-AF65-F5344CB8AC3E}">
        <p14:creationId xmlns:p14="http://schemas.microsoft.com/office/powerpoint/2010/main" val="328701679"/>
      </p:ext>
    </p:extLst>
  </p:cSld>
  <p:clrMapOvr>
    <a:masterClrMapping/>
  </p:clrMapOvr>
  <p:transition>
    <p:zoom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43</a:t>
            </a:fld>
            <a:endParaRPr lang="en-US">
              <a:solidFill>
                <a:srgbClr val="000000"/>
              </a:solidFill>
            </a:endParaRPr>
          </a:p>
        </p:txBody>
      </p:sp>
      <p:sp>
        <p:nvSpPr>
          <p:cNvPr id="11269"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(Millions of Units)</a:t>
            </a:r>
          </a:p>
        </p:txBody>
      </p:sp>
      <p:sp>
        <p:nvSpPr>
          <p:cNvPr id="11270" name="Rectangle 3"/>
          <p:cNvSpPr>
            <a:spLocks noGrp="1" noChangeArrowheads="1"/>
          </p:cNvSpPr>
          <p:nvPr>
            <p:ph type="title"/>
          </p:nvPr>
        </p:nvSpPr>
        <p:spPr>
          <a:xfrm>
            <a:off x="268771" y="95345"/>
            <a:ext cx="7400925" cy="860425"/>
          </a:xfrm>
        </p:spPr>
        <p:txBody>
          <a:bodyPr/>
          <a:lstStyle/>
          <a:p>
            <a:r>
              <a:rPr lang="en-US" dirty="0"/>
              <a:t>Forecast: Continued Growth in Private Housing Unit Starts, 1995-2019F</a:t>
            </a:r>
          </a:p>
        </p:txBody>
      </p:sp>
      <p:graphicFrame>
        <p:nvGraphicFramePr>
          <p:cNvPr id="11266" name="Object 4"/>
          <p:cNvGraphicFramePr>
            <a:graphicFrameLocks noChangeAspect="1"/>
          </p:cNvGraphicFramePr>
          <p:nvPr>
            <p:extLst>
              <p:ext uri="{D42A27DB-BD31-4B8C-83A1-F6EECF244321}">
                <p14:modId xmlns:p14="http://schemas.microsoft.com/office/powerpoint/2010/main" val="759034383"/>
              </p:ext>
            </p:extLst>
          </p:nvPr>
        </p:nvGraphicFramePr>
        <p:xfrm>
          <a:off x="268771" y="1122363"/>
          <a:ext cx="8656637" cy="4314825"/>
        </p:xfrm>
        <a:graphic>
          <a:graphicData uri="http://schemas.openxmlformats.org/presentationml/2006/ole">
            <mc:AlternateContent xmlns:mc="http://schemas.openxmlformats.org/markup-compatibility/2006">
              <mc:Choice xmlns:v="urn:schemas-microsoft-com:vml" Requires="v">
                <p:oleObj spid="_x0000_s303222" name="Chart" r:id="rId4" imgW="7829485" imgH="4105417" progId="MSGraph.Chart.8">
                  <p:embed followColorScheme="full"/>
                </p:oleObj>
              </mc:Choice>
              <mc:Fallback>
                <p:oleObj name="Chart" r:id="rId4" imgW="7829485" imgH="4105417" progId="MSGraph.Chart.8">
                  <p:embed followColorScheme="full"/>
                  <p:pic>
                    <p:nvPicPr>
                      <p:cNvPr id="0" name=""/>
                      <p:cNvPicPr>
                        <a:picLocks noChangeAspect="1" noChangeArrowheads="1"/>
                      </p:cNvPicPr>
                      <p:nvPr/>
                    </p:nvPicPr>
                    <p:blipFill>
                      <a:blip r:embed="rId5"/>
                      <a:srcRect/>
                      <a:stretch>
                        <a:fillRect/>
                      </a:stretch>
                    </p:blipFill>
                    <p:spPr bwMode="gray">
                      <a:xfrm>
                        <a:off x="268771" y="1122363"/>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0" y="6580378"/>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Department of Commerce (history); Blue Chip Economic Indicators (</a:t>
            </a:r>
            <a:r>
              <a:rPr lang="en-US" sz="1100" dirty="0">
                <a:solidFill>
                  <a:srgbClr val="000000"/>
                </a:solidFill>
              </a:rPr>
              <a:t>8</a:t>
            </a:r>
            <a:r>
              <a:rPr lang="en-US" sz="1100" dirty="0">
                <a:solidFill>
                  <a:srgbClr val="000000"/>
                </a:solidFill>
                <a:latin typeface="Arial" charset="0"/>
                <a:cs typeface="Arial" charset="0"/>
              </a:rPr>
              <a:t>/2016), forecasts; Insurance Information Institute.</a:t>
            </a:r>
          </a:p>
        </p:txBody>
      </p:sp>
      <p:sp>
        <p:nvSpPr>
          <p:cNvPr id="1915910" name="Rectangle 6"/>
          <p:cNvSpPr>
            <a:spLocks noChangeArrowheads="1"/>
          </p:cNvSpPr>
          <p:nvPr/>
        </p:nvSpPr>
        <p:spPr bwMode="blackWhite">
          <a:xfrm>
            <a:off x="327991" y="5437188"/>
            <a:ext cx="8597417" cy="103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Housing starts are climbing slowly. Recently, the fastest growth is in multi-unit residences. Personal lines exposure will grow, and commercial insurers with Workers Comp, Construction risk exposure and Surety also benefit.</a:t>
            </a:r>
          </a:p>
        </p:txBody>
      </p:sp>
      <p:sp>
        <p:nvSpPr>
          <p:cNvPr id="1915917" name="AutoShape 13"/>
          <p:cNvSpPr>
            <a:spLocks noChangeArrowheads="1"/>
          </p:cNvSpPr>
          <p:nvPr/>
        </p:nvSpPr>
        <p:spPr bwMode="blackWhite">
          <a:xfrm>
            <a:off x="1622647" y="3692525"/>
            <a:ext cx="2478088" cy="1173163"/>
          </a:xfrm>
          <a:prstGeom prst="wedgeRectCallout">
            <a:avLst>
              <a:gd name="adj1" fmla="val 98064"/>
              <a:gd name="adj2" fmla="val 319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Housing unit starts plunged 72% from 2005-2009, down 1.49 million, to lowest level since records began in 1959</a:t>
            </a:r>
          </a:p>
        </p:txBody>
      </p:sp>
      <p:sp>
        <p:nvSpPr>
          <p:cNvPr id="12" name="AutoShape 8"/>
          <p:cNvSpPr>
            <a:spLocks noChangeArrowheads="1"/>
          </p:cNvSpPr>
          <p:nvPr/>
        </p:nvSpPr>
        <p:spPr bwMode="blackWhite">
          <a:xfrm>
            <a:off x="5251849" y="1135158"/>
            <a:ext cx="3037359" cy="774699"/>
          </a:xfrm>
          <a:prstGeom prst="wedgeRectCallout">
            <a:avLst>
              <a:gd name="adj1" fmla="val 34091"/>
              <a:gd name="adj2" fmla="val 149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Rising mortgage rates could dampen the demand for new residential construction</a:t>
            </a:r>
          </a:p>
        </p:txBody>
      </p:sp>
    </p:spTree>
    <p:extLst>
      <p:ext uri="{BB962C8B-B14F-4D97-AF65-F5344CB8AC3E}">
        <p14:creationId xmlns:p14="http://schemas.microsoft.com/office/powerpoint/2010/main" val="120204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1915910"/>
                                        </p:tgtEl>
                                        <p:attrNameLst>
                                          <p:attrName>style.visibility</p:attrName>
                                        </p:attrNameLst>
                                      </p:cBhvr>
                                      <p:to>
                                        <p:strVal val="visible"/>
                                      </p:to>
                                    </p:set>
                                    <p:anim calcmode="lin" valueType="num">
                                      <p:cBhvr>
                                        <p:cTn id="11" dur="500" fill="hold"/>
                                        <p:tgtEl>
                                          <p:spTgt spid="1915910"/>
                                        </p:tgtEl>
                                        <p:attrNameLst>
                                          <p:attrName>ppt_w</p:attrName>
                                        </p:attrNameLst>
                                      </p:cBhvr>
                                      <p:tavLst>
                                        <p:tav tm="0">
                                          <p:val>
                                            <p:fltVal val="0"/>
                                          </p:val>
                                        </p:tav>
                                        <p:tav tm="100000">
                                          <p:val>
                                            <p:strVal val="#ppt_w"/>
                                          </p:val>
                                        </p:tav>
                                      </p:tavLst>
                                    </p:anim>
                                    <p:anim calcmode="lin" valueType="num">
                                      <p:cBhvr>
                                        <p:cTn id="12" dur="500" fill="hold"/>
                                        <p:tgtEl>
                                          <p:spTgt spid="1915910"/>
                                        </p:tgtEl>
                                        <p:attrNameLst>
                                          <p:attrName>ppt_h</p:attrName>
                                        </p:attrNameLst>
                                      </p:cBhvr>
                                      <p:tavLst>
                                        <p:tav tm="0">
                                          <p:val>
                                            <p:fltVal val="0"/>
                                          </p:val>
                                        </p:tav>
                                        <p:tav tm="100000">
                                          <p:val>
                                            <p:strVal val="#ppt_h"/>
                                          </p:val>
                                        </p:tav>
                                      </p:tavLst>
                                    </p:anim>
                                  </p:childTnLst>
                                </p:cTn>
                              </p:par>
                            </p:childTnLst>
                          </p:cTn>
                        </p:par>
                        <p:par>
                          <p:cTn id="13" fill="hold">
                            <p:stCondLst>
                              <p:cond delay="3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13315"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1331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0193DCE-8819-4B57-8403-79021E3107B4}" type="slidenum">
              <a:rPr lang="en-US" altLang="en-US" sz="900"/>
              <a:pPr algn="r">
                <a:lnSpc>
                  <a:spcPct val="85000"/>
                </a:lnSpc>
                <a:spcBef>
                  <a:spcPct val="20000"/>
                </a:spcBef>
                <a:buClrTx/>
                <a:buFontTx/>
                <a:buNone/>
              </a:pPr>
              <a:t>44</a:t>
            </a:fld>
            <a:endParaRPr lang="en-US" altLang="en-US" sz="900"/>
          </a:p>
        </p:txBody>
      </p:sp>
      <p:sp>
        <p:nvSpPr>
          <p:cNvPr id="13317" name="Rectangle 2"/>
          <p:cNvSpPr>
            <a:spLocks noGrp="1" noChangeArrowheads="1"/>
          </p:cNvSpPr>
          <p:nvPr>
            <p:ph type="title" idx="4294967295"/>
          </p:nvPr>
        </p:nvSpPr>
        <p:spPr>
          <a:xfrm>
            <a:off x="531813" y="128588"/>
            <a:ext cx="7153275" cy="990600"/>
          </a:xfrm>
        </p:spPr>
        <p:txBody>
          <a:bodyPr/>
          <a:lstStyle/>
          <a:p>
            <a:r>
              <a:rPr lang="en-US" altLang="en-US" sz="2400" dirty="0">
                <a:latin typeface="Arial" panose="020B0604020202020204" pitchFamily="34" charset="0"/>
              </a:rPr>
              <a:t>Number of Owner-Occupied &amp; Renter-Occupied Housing Units, US, Quarterly, 1990:Q1-2016:Q2</a:t>
            </a:r>
          </a:p>
        </p:txBody>
      </p:sp>
      <p:graphicFrame>
        <p:nvGraphicFramePr>
          <p:cNvPr id="13318" name="Object 2"/>
          <p:cNvGraphicFramePr>
            <a:graphicFrameLocks noGrp="1"/>
          </p:cNvGraphicFramePr>
          <p:nvPr>
            <p:ph idx="4294967295"/>
            <p:extLst>
              <p:ext uri="{D42A27DB-BD31-4B8C-83A1-F6EECF244321}">
                <p14:modId xmlns:p14="http://schemas.microsoft.com/office/powerpoint/2010/main" val="1606561846"/>
              </p:ext>
            </p:extLst>
          </p:nvPr>
        </p:nvGraphicFramePr>
        <p:xfrm>
          <a:off x="284982" y="1420381"/>
          <a:ext cx="8358187" cy="4587257"/>
        </p:xfrm>
        <a:graphic>
          <a:graphicData uri="http://schemas.openxmlformats.org/presentationml/2006/ole">
            <mc:AlternateContent xmlns:mc="http://schemas.openxmlformats.org/markup-compatibility/2006">
              <mc:Choice xmlns:v="urn:schemas-microsoft-com:vml" Requires="v">
                <p:oleObj spid="_x0000_s317475" name="Chart" r:id="rId4" imgW="7096230" imgH="4876942" progId="MSGraph.Chart.8">
                  <p:embed followColorScheme="full"/>
                </p:oleObj>
              </mc:Choice>
              <mc:Fallback>
                <p:oleObj name="Chart" r:id="rId4" imgW="7096230" imgH="4876942" progId="MSGraph.Chart.8">
                  <p:embed followColorScheme="full"/>
                  <p:pic>
                    <p:nvPicPr>
                      <p:cNvPr id="0" name=""/>
                      <p:cNvPicPr>
                        <a:picLocks noGrp="1" noChangeArrowheads="1"/>
                      </p:cNvPicPr>
                      <p:nvPr/>
                    </p:nvPicPr>
                    <p:blipFill>
                      <a:blip r:embed="rId5"/>
                      <a:srcRect/>
                      <a:stretch>
                        <a:fillRect/>
                      </a:stretch>
                    </p:blipFill>
                    <p:spPr bwMode="auto">
                      <a:xfrm>
                        <a:off x="284982" y="1420381"/>
                        <a:ext cx="8358187" cy="4587257"/>
                      </a:xfrm>
                      <a:prstGeom prst="rect">
                        <a:avLst/>
                      </a:prstGeom>
                      <a:noFill/>
                      <a:ln>
                        <a:noFill/>
                      </a:ln>
                      <a:extLst/>
                    </p:spPr>
                  </p:pic>
                </p:oleObj>
              </mc:Fallback>
            </mc:AlternateContent>
          </a:graphicData>
        </a:graphic>
      </p:graphicFrame>
      <p:sp>
        <p:nvSpPr>
          <p:cNvPr id="13319" name="Rectangle 8"/>
          <p:cNvSpPr>
            <a:spLocks noChangeArrowheads="1"/>
          </p:cNvSpPr>
          <p:nvPr/>
        </p:nvSpPr>
        <p:spPr bwMode="auto">
          <a:xfrm>
            <a:off x="0" y="6575425"/>
            <a:ext cx="86820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US Census Bureau at</a:t>
            </a:r>
            <a:r>
              <a:rPr lang="en-US" altLang="en-US" sz="1100" dirty="0">
                <a:hlinkClick r:id="rId6"/>
              </a:rPr>
              <a:t> </a:t>
            </a:r>
            <a:r>
              <a:rPr lang="en-US" altLang="en-US" sz="1100" dirty="0">
                <a:hlinkClick r:id="rId7"/>
              </a:rPr>
              <a:t>http://www.census.gov/housing/hvs/data/histtabs.html </a:t>
            </a:r>
            <a:r>
              <a:rPr lang="en-US" altLang="en-US" sz="1100" dirty="0"/>
              <a:t>, Table 3; Insurance Information Institute.</a:t>
            </a:r>
          </a:p>
        </p:txBody>
      </p:sp>
      <p:sp>
        <p:nvSpPr>
          <p:cNvPr id="14" name="Rectangle 6"/>
          <p:cNvSpPr>
            <a:spLocks noChangeArrowheads="1"/>
          </p:cNvSpPr>
          <p:nvPr/>
        </p:nvSpPr>
        <p:spPr bwMode="blackWhite">
          <a:xfrm>
            <a:off x="461963" y="5886084"/>
            <a:ext cx="8220075" cy="6771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None/>
            </a:pPr>
            <a:r>
              <a:rPr lang="en-US" altLang="en-US" sz="1400" b="1" dirty="0">
                <a:solidFill>
                  <a:srgbClr val="FFFFFF"/>
                </a:solidFill>
              </a:rPr>
              <a:t>Since 2004 the number of renter-occupied housing units has grown</a:t>
            </a:r>
            <a:br>
              <a:rPr lang="en-US" altLang="en-US" sz="1400" b="1" dirty="0">
                <a:solidFill>
                  <a:srgbClr val="FFFFFF"/>
                </a:solidFill>
              </a:rPr>
            </a:br>
            <a:r>
              <a:rPr lang="en-US" altLang="en-US" sz="1400" b="1" dirty="0">
                <a:solidFill>
                  <a:srgbClr val="FFFFFF"/>
                </a:solidFill>
              </a:rPr>
              <a:t>by over 10 million units (+31.4%), but there has been no growth in the number of owner-occupied housing units in over 10 years. When will this end?</a:t>
            </a:r>
          </a:p>
        </p:txBody>
      </p:sp>
      <p:sp>
        <p:nvSpPr>
          <p:cNvPr id="15" name="Date Placeholder 14"/>
          <p:cNvSpPr>
            <a:spLocks noGrp="1"/>
          </p:cNvSpPr>
          <p:nvPr>
            <p:ph type="dt" sz="quarter" idx="10"/>
          </p:nvPr>
        </p:nvSpPr>
        <p:spPr/>
        <p:txBody>
          <a:bodyPr/>
          <a:lstStyle/>
          <a:p>
            <a:pPr>
              <a:defRPr/>
            </a:pPr>
            <a:r>
              <a:rPr lang="en-US"/>
              <a:t>12/01/09 - 9pm</a:t>
            </a:r>
          </a:p>
        </p:txBody>
      </p:sp>
      <p:sp>
        <p:nvSpPr>
          <p:cNvPr id="13322"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D0555EF6-B2FD-43EC-943F-7EE0A50FE485}" type="slidenum">
              <a:rPr lang="en-US" altLang="en-US" sz="900" smtClean="0">
                <a:solidFill>
                  <a:srgbClr val="000000"/>
                </a:solidFill>
              </a:rPr>
              <a:pPr>
                <a:lnSpc>
                  <a:spcPct val="85000"/>
                </a:lnSpc>
                <a:spcBef>
                  <a:spcPct val="20000"/>
                </a:spcBef>
                <a:buClrTx/>
                <a:buFontTx/>
                <a:buNone/>
              </a:pPr>
              <a:t>44</a:t>
            </a:fld>
            <a:endParaRPr lang="en-US" altLang="en-US" sz="900">
              <a:solidFill>
                <a:srgbClr val="000000"/>
              </a:solidFill>
            </a:endParaRPr>
          </a:p>
        </p:txBody>
      </p:sp>
      <p:sp>
        <p:nvSpPr>
          <p:cNvPr id="13323" name="TextBox 1"/>
          <p:cNvSpPr txBox="1">
            <a:spLocks noChangeArrowheads="1"/>
          </p:cNvSpPr>
          <p:nvPr/>
        </p:nvSpPr>
        <p:spPr bwMode="auto">
          <a:xfrm>
            <a:off x="6930053" y="1058496"/>
            <a:ext cx="24105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600" b="1" dirty="0">
                <a:solidFill>
                  <a:schemeClr val="accent2"/>
                </a:solidFill>
              </a:rPr>
              <a:t>Millions of Owner-Occupied Housing Units</a:t>
            </a:r>
          </a:p>
        </p:txBody>
      </p:sp>
      <p:sp>
        <p:nvSpPr>
          <p:cNvPr id="16" name="AutoShape 38"/>
          <p:cNvSpPr>
            <a:spLocks noChangeArrowheads="1"/>
          </p:cNvSpPr>
          <p:nvPr/>
        </p:nvSpPr>
        <p:spPr bwMode="blackWhite">
          <a:xfrm>
            <a:off x="936523" y="1901653"/>
            <a:ext cx="2606777" cy="812154"/>
          </a:xfrm>
          <a:prstGeom prst="wedgeRectCallout">
            <a:avLst>
              <a:gd name="adj1" fmla="val 95061"/>
              <a:gd name="adj2" fmla="val 14364"/>
            </a:avLst>
          </a:prstGeom>
          <a:solidFill>
            <a:schemeClr val="accent6"/>
          </a:soli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a:solidFill>
                  <a:schemeClr val="bg1"/>
                </a:solidFill>
                <a:latin typeface="Arial" charset="0"/>
                <a:cs typeface="+mn-cs"/>
              </a:rPr>
              <a:t>Number of owner-occupied units has been stuck at</a:t>
            </a:r>
            <a:br>
              <a:rPr lang="en-US" sz="1400" b="1" dirty="0">
                <a:solidFill>
                  <a:schemeClr val="bg1"/>
                </a:solidFill>
                <a:latin typeface="Arial" charset="0"/>
                <a:cs typeface="+mn-cs"/>
              </a:rPr>
            </a:br>
            <a:r>
              <a:rPr lang="en-US" sz="1400" b="1" dirty="0">
                <a:solidFill>
                  <a:schemeClr val="bg1"/>
                </a:solidFill>
                <a:latin typeface="Arial" charset="0"/>
                <a:cs typeface="+mn-cs"/>
              </a:rPr>
              <a:t>roughly 75 million units since 2005:Q4 </a:t>
            </a:r>
          </a:p>
        </p:txBody>
      </p:sp>
      <p:sp>
        <p:nvSpPr>
          <p:cNvPr id="13" name="TextBox 1"/>
          <p:cNvSpPr txBox="1">
            <a:spLocks noChangeArrowheads="1"/>
          </p:cNvSpPr>
          <p:nvPr/>
        </p:nvSpPr>
        <p:spPr bwMode="auto">
          <a:xfrm>
            <a:off x="82062" y="1070901"/>
            <a:ext cx="20632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600" b="1" dirty="0"/>
              <a:t>Millions of Renter-Occupied Housing Units</a:t>
            </a:r>
          </a:p>
        </p:txBody>
      </p:sp>
      <p:sp>
        <p:nvSpPr>
          <p:cNvPr id="17" name="AutoShape 38"/>
          <p:cNvSpPr>
            <a:spLocks noChangeArrowheads="1"/>
          </p:cNvSpPr>
          <p:nvPr/>
        </p:nvSpPr>
        <p:spPr bwMode="blackWhite">
          <a:xfrm>
            <a:off x="3759098" y="3605665"/>
            <a:ext cx="1752600" cy="685800"/>
          </a:xfrm>
          <a:prstGeom prst="wedgeRectCallout">
            <a:avLst>
              <a:gd name="adj1" fmla="val 14455"/>
              <a:gd name="adj2" fmla="val 150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a:solidFill>
                  <a:schemeClr val="bg1"/>
                </a:solidFill>
                <a:latin typeface="Arial" charset="0"/>
                <a:cs typeface="+mn-cs"/>
              </a:rPr>
              <a:t>Trough in 2004:Q2 at 32.61 million units.</a:t>
            </a:r>
          </a:p>
        </p:txBody>
      </p:sp>
      <p:sp>
        <p:nvSpPr>
          <p:cNvPr id="18" name="AutoShape 38"/>
          <p:cNvSpPr>
            <a:spLocks noChangeArrowheads="1"/>
          </p:cNvSpPr>
          <p:nvPr/>
        </p:nvSpPr>
        <p:spPr bwMode="blackWhite">
          <a:xfrm>
            <a:off x="5841821" y="4591675"/>
            <a:ext cx="2176463" cy="648921"/>
          </a:xfrm>
          <a:prstGeom prst="wedgeRectCallout">
            <a:avLst>
              <a:gd name="adj1" fmla="val 49351"/>
              <a:gd name="adj2" fmla="val -3185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a:solidFill>
                  <a:schemeClr val="bg1"/>
                </a:solidFill>
                <a:latin typeface="Arial" charset="0"/>
                <a:cs typeface="+mn-cs"/>
              </a:rPr>
              <a:t>Latest renter-occupied was 43.86 million units in 2016:Q2.</a:t>
            </a:r>
          </a:p>
        </p:txBody>
      </p:sp>
    </p:spTree>
    <p:extLst>
      <p:ext uri="{BB962C8B-B14F-4D97-AF65-F5344CB8AC3E}">
        <p14:creationId xmlns:p14="http://schemas.microsoft.com/office/powerpoint/2010/main" val="12829709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8909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8909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C87908D-83EF-40D2-9C01-093CD3B327F8}" type="slidenum">
              <a:rPr lang="en-US" altLang="en-US" sz="900"/>
              <a:pPr algn="r">
                <a:lnSpc>
                  <a:spcPct val="85000"/>
                </a:lnSpc>
                <a:spcBef>
                  <a:spcPct val="20000"/>
                </a:spcBef>
                <a:buClrTx/>
                <a:buFontTx/>
                <a:buNone/>
              </a:pPr>
              <a:t>45</a:t>
            </a:fld>
            <a:endParaRPr lang="en-US" altLang="en-US" sz="900"/>
          </a:p>
        </p:txBody>
      </p:sp>
      <p:sp>
        <p:nvSpPr>
          <p:cNvPr id="89093" name="Rectangle 2"/>
          <p:cNvSpPr>
            <a:spLocks noGrp="1" noChangeArrowheads="1"/>
          </p:cNvSpPr>
          <p:nvPr>
            <p:ph type="title" idx="4294967295"/>
          </p:nvPr>
        </p:nvSpPr>
        <p:spPr>
          <a:xfrm>
            <a:off x="654153" y="74177"/>
            <a:ext cx="4714260" cy="989013"/>
          </a:xfrm>
        </p:spPr>
        <p:txBody>
          <a:bodyPr/>
          <a:lstStyle/>
          <a:p>
            <a:r>
              <a:rPr lang="en-US" altLang="en-US" sz="2800" dirty="0">
                <a:latin typeface="Arial" panose="020B0604020202020204" pitchFamily="34" charset="0"/>
              </a:rPr>
              <a:t>Rental Vacancy Rates,</a:t>
            </a:r>
            <a:br>
              <a:rPr lang="en-US" altLang="en-US" sz="2800" dirty="0">
                <a:latin typeface="Arial" panose="020B0604020202020204" pitchFamily="34" charset="0"/>
              </a:rPr>
            </a:br>
            <a:r>
              <a:rPr lang="en-US" altLang="en-US" sz="2800" dirty="0">
                <a:latin typeface="Arial" panose="020B0604020202020204" pitchFamily="34" charset="0"/>
              </a:rPr>
              <a:t>Quarterly, 1990-2016</a:t>
            </a:r>
          </a:p>
        </p:txBody>
      </p:sp>
      <p:graphicFrame>
        <p:nvGraphicFramePr>
          <p:cNvPr id="89094" name="Object 2"/>
          <p:cNvGraphicFramePr>
            <a:graphicFrameLocks noGrp="1"/>
          </p:cNvGraphicFramePr>
          <p:nvPr>
            <p:ph idx="4294967295"/>
            <p:extLst/>
          </p:nvPr>
        </p:nvGraphicFramePr>
        <p:xfrm>
          <a:off x="242888" y="1144588"/>
          <a:ext cx="8358187" cy="4699000"/>
        </p:xfrm>
        <a:graphic>
          <a:graphicData uri="http://schemas.openxmlformats.org/presentationml/2006/ole">
            <mc:AlternateContent xmlns:mc="http://schemas.openxmlformats.org/markup-compatibility/2006">
              <mc:Choice xmlns:v="urn:schemas-microsoft-com:vml" Requires="v">
                <p:oleObj spid="_x0000_s318499" name="Chart" r:id="rId4" imgW="7096230" imgH="4876942" progId="MSGraph.Chart.8">
                  <p:embed followColorScheme="full"/>
                </p:oleObj>
              </mc:Choice>
              <mc:Fallback>
                <p:oleObj name="Chart" r:id="rId4" imgW="7096230" imgH="4876942" progId="MSGraph.Chart.8">
                  <p:embed followColorScheme="full"/>
                  <p:pic>
                    <p:nvPicPr>
                      <p:cNvPr id="0" name=""/>
                      <p:cNvPicPr>
                        <a:picLocks noGrp="1" noChangeArrowheads="1"/>
                      </p:cNvPicPr>
                      <p:nvPr/>
                    </p:nvPicPr>
                    <p:blipFill>
                      <a:blip r:embed="rId5"/>
                      <a:srcRect/>
                      <a:stretch>
                        <a:fillRect/>
                      </a:stretch>
                    </p:blipFill>
                    <p:spPr bwMode="gray">
                      <a:xfrm>
                        <a:off x="242888" y="1144588"/>
                        <a:ext cx="8358187"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095" name="Rectangle 8"/>
          <p:cNvSpPr>
            <a:spLocks noChangeArrowheads="1"/>
          </p:cNvSpPr>
          <p:nvPr/>
        </p:nvSpPr>
        <p:spPr bwMode="auto">
          <a:xfrm>
            <a:off x="0" y="6430963"/>
            <a:ext cx="86820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US Census Bureau, </a:t>
            </a:r>
            <a:r>
              <a:rPr lang="en-US" altLang="en-US" sz="1100" i="1" dirty="0"/>
              <a:t>Residential Vacancies &amp; Home Ownership in the Second Quarter of 2016</a:t>
            </a:r>
            <a:r>
              <a:rPr lang="en-US" altLang="en-US" sz="1100" dirty="0"/>
              <a:t> and earlier issues; Insurance Information Institute.</a:t>
            </a:r>
          </a:p>
        </p:txBody>
      </p:sp>
      <p:sp>
        <p:nvSpPr>
          <p:cNvPr id="2094089" name="AutoShape 38"/>
          <p:cNvSpPr>
            <a:spLocks noChangeArrowheads="1"/>
          </p:cNvSpPr>
          <p:nvPr/>
        </p:nvSpPr>
        <p:spPr bwMode="blackWhite">
          <a:xfrm>
            <a:off x="4031841" y="1063190"/>
            <a:ext cx="1905000" cy="811212"/>
          </a:xfrm>
          <a:prstGeom prst="wedgeRectCallout">
            <a:avLst>
              <a:gd name="adj1" fmla="val 71382"/>
              <a:gd name="adj2" fmla="val 212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Peak vacancy rate 11.1% in 2009:Q3</a:t>
            </a:r>
          </a:p>
        </p:txBody>
      </p:sp>
      <p:sp>
        <p:nvSpPr>
          <p:cNvPr id="89097" name="Rectangle 6"/>
          <p:cNvSpPr>
            <a:spLocks noChangeArrowheads="1"/>
          </p:cNvSpPr>
          <p:nvPr/>
        </p:nvSpPr>
        <p:spPr bwMode="blackWhite">
          <a:xfrm>
            <a:off x="461963" y="5843588"/>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a:solidFill>
                  <a:srgbClr val="FFFFFF"/>
                </a:solidFill>
              </a:rPr>
              <a:t>Before the 2001 recession, rental vacancy rates were 8% or less.</a:t>
            </a:r>
            <a:br>
              <a:rPr lang="en-US" altLang="en-US" sz="1800" b="1">
                <a:solidFill>
                  <a:srgbClr val="FFFFFF"/>
                </a:solidFill>
              </a:rPr>
            </a:br>
            <a:r>
              <a:rPr lang="en-US" altLang="en-US" sz="1800" b="1">
                <a:solidFill>
                  <a:srgbClr val="FFFFFF"/>
                </a:solidFill>
              </a:rPr>
              <a:t>We’re below those levels now. =&gt; More multi-unit construction?</a:t>
            </a:r>
          </a:p>
        </p:txBody>
      </p:sp>
      <p:sp>
        <p:nvSpPr>
          <p:cNvPr id="15" name="Date Placeholder 14"/>
          <p:cNvSpPr>
            <a:spLocks noGrp="1"/>
          </p:cNvSpPr>
          <p:nvPr>
            <p:ph type="dt" sz="quarter" idx="10"/>
          </p:nvPr>
        </p:nvSpPr>
        <p:spPr/>
        <p:txBody>
          <a:bodyPr/>
          <a:lstStyle/>
          <a:p>
            <a:pPr>
              <a:defRPr/>
            </a:pPr>
            <a:r>
              <a:rPr lang="en-US"/>
              <a:t>12/01/09 - 9pm</a:t>
            </a:r>
          </a:p>
        </p:txBody>
      </p:sp>
      <p:sp>
        <p:nvSpPr>
          <p:cNvPr id="89099"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D140328-22CB-490D-BDDD-98B0C9E2502A}" type="slidenum">
              <a:rPr lang="en-US" altLang="en-US" sz="900" smtClean="0">
                <a:solidFill>
                  <a:srgbClr val="000000"/>
                </a:solidFill>
              </a:rPr>
              <a:pPr>
                <a:lnSpc>
                  <a:spcPct val="85000"/>
                </a:lnSpc>
                <a:spcBef>
                  <a:spcPct val="20000"/>
                </a:spcBef>
                <a:buClrTx/>
                <a:buFontTx/>
                <a:buNone/>
              </a:pPr>
              <a:t>45</a:t>
            </a:fld>
            <a:endParaRPr lang="en-US" altLang="en-US" sz="900">
              <a:solidFill>
                <a:srgbClr val="000000"/>
              </a:solidFill>
            </a:endParaRPr>
          </a:p>
        </p:txBody>
      </p:sp>
      <p:sp>
        <p:nvSpPr>
          <p:cNvPr id="89100" name="TextBox 1"/>
          <p:cNvSpPr txBox="1">
            <a:spLocks noChangeArrowheads="1"/>
          </p:cNvSpPr>
          <p:nvPr/>
        </p:nvSpPr>
        <p:spPr bwMode="auto">
          <a:xfrm>
            <a:off x="85725" y="990600"/>
            <a:ext cx="2047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Percent vacant</a:t>
            </a:r>
          </a:p>
        </p:txBody>
      </p:sp>
      <p:sp>
        <p:nvSpPr>
          <p:cNvPr id="17" name="AutoShape 38"/>
          <p:cNvSpPr>
            <a:spLocks noChangeArrowheads="1"/>
          </p:cNvSpPr>
          <p:nvPr/>
        </p:nvSpPr>
        <p:spPr bwMode="blackWhite">
          <a:xfrm>
            <a:off x="7075692" y="1397367"/>
            <a:ext cx="1905000" cy="812800"/>
          </a:xfrm>
          <a:prstGeom prst="wedgeRectCallout">
            <a:avLst>
              <a:gd name="adj1" fmla="val 17584"/>
              <a:gd name="adj2" fmla="val 3830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Latest vacancy rate was </a:t>
            </a:r>
            <a:r>
              <a:rPr lang="en-US" b="1" dirty="0">
                <a:solidFill>
                  <a:schemeClr val="bg1"/>
                </a:solidFill>
                <a:cs typeface="+mn-cs"/>
              </a:rPr>
              <a:t>6.7</a:t>
            </a:r>
            <a:r>
              <a:rPr lang="en-US" b="1" dirty="0">
                <a:solidFill>
                  <a:schemeClr val="bg1"/>
                </a:solidFill>
                <a:latin typeface="Arial" charset="0"/>
                <a:cs typeface="+mn-cs"/>
              </a:rPr>
              <a:t>% in 2016:Q2</a:t>
            </a:r>
          </a:p>
        </p:txBody>
      </p:sp>
      <p:sp>
        <p:nvSpPr>
          <p:cNvPr id="16" name="AutoShape 38"/>
          <p:cNvSpPr>
            <a:spLocks noChangeArrowheads="1"/>
          </p:cNvSpPr>
          <p:nvPr/>
        </p:nvSpPr>
        <p:spPr bwMode="blackWhite">
          <a:xfrm>
            <a:off x="2456426" y="2296397"/>
            <a:ext cx="1562100" cy="811212"/>
          </a:xfrm>
          <a:prstGeom prst="wedgeRectCallout">
            <a:avLst>
              <a:gd name="adj1" fmla="val 101605"/>
              <a:gd name="adj2" fmla="val -555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Vacancy rate 10.4% in 2004:Q1</a:t>
            </a:r>
          </a:p>
        </p:txBody>
      </p:sp>
    </p:spTree>
    <p:extLst>
      <p:ext uri="{BB962C8B-B14F-4D97-AF65-F5344CB8AC3E}">
        <p14:creationId xmlns:p14="http://schemas.microsoft.com/office/powerpoint/2010/main" val="1529072950"/>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95235"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44D5B7E-CD82-4121-9388-7DB6AF9906C9}" type="slidenum">
              <a:rPr lang="en-US" altLang="en-US" sz="900" smtClean="0"/>
              <a:pPr>
                <a:lnSpc>
                  <a:spcPct val="85000"/>
                </a:lnSpc>
                <a:spcBef>
                  <a:spcPct val="20000"/>
                </a:spcBef>
                <a:buClrTx/>
                <a:buFontTx/>
                <a:buNone/>
              </a:pPr>
              <a:t>46</a:t>
            </a:fld>
            <a:endParaRPr lang="en-US" altLang="en-US" sz="900"/>
          </a:p>
        </p:txBody>
      </p:sp>
      <p:sp>
        <p:nvSpPr>
          <p:cNvPr id="95236" name="Rectangle 2"/>
          <p:cNvSpPr>
            <a:spLocks noChangeArrowheads="1"/>
          </p:cNvSpPr>
          <p:nvPr/>
        </p:nvSpPr>
        <p:spPr bwMode="black">
          <a:xfrm>
            <a:off x="163513" y="1130300"/>
            <a:ext cx="29400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Units in Multiple-Unit Projects</a:t>
            </a:r>
            <a:br>
              <a:rPr lang="en-US" altLang="en-US" sz="1600" b="1">
                <a:solidFill>
                  <a:srgbClr val="225A7A"/>
                </a:solidFill>
              </a:rPr>
            </a:br>
            <a:r>
              <a:rPr lang="en-US" altLang="en-US" sz="1600" b="1">
                <a:solidFill>
                  <a:srgbClr val="225A7A"/>
                </a:solidFill>
              </a:rPr>
              <a:t>as Percent of Total</a:t>
            </a:r>
          </a:p>
        </p:txBody>
      </p:sp>
      <p:sp>
        <p:nvSpPr>
          <p:cNvPr id="95237" name="Rectangle 3"/>
          <p:cNvSpPr>
            <a:spLocks noGrp="1" noChangeArrowheads="1"/>
          </p:cNvSpPr>
          <p:nvPr>
            <p:ph type="title"/>
          </p:nvPr>
        </p:nvSpPr>
        <p:spPr/>
        <p:txBody>
          <a:bodyPr/>
          <a:lstStyle/>
          <a:p>
            <a:r>
              <a:rPr lang="en-US" altLang="en-US" dirty="0">
                <a:latin typeface="Arial" panose="020B0604020202020204" pitchFamily="34" charset="0"/>
              </a:rPr>
              <a:t>US: Pct. Of Private Housing Unit Starts</a:t>
            </a:r>
            <a:br>
              <a:rPr lang="en-US" altLang="en-US" dirty="0">
                <a:latin typeface="Arial" panose="020B0604020202020204" pitchFamily="34" charset="0"/>
              </a:rPr>
            </a:br>
            <a:r>
              <a:rPr lang="en-US" altLang="en-US" dirty="0">
                <a:latin typeface="Arial" panose="020B0604020202020204" pitchFamily="34" charset="0"/>
              </a:rPr>
              <a:t>In Multi-Unit Projects, 1990-2016*</a:t>
            </a:r>
          </a:p>
        </p:txBody>
      </p:sp>
      <p:graphicFrame>
        <p:nvGraphicFramePr>
          <p:cNvPr id="95238" name="Object 4"/>
          <p:cNvGraphicFramePr>
            <a:graphicFrameLocks noChangeAspect="1"/>
          </p:cNvGraphicFramePr>
          <p:nvPr>
            <p:extLst>
              <p:ext uri="{D42A27DB-BD31-4B8C-83A1-F6EECF244321}">
                <p14:modId xmlns:p14="http://schemas.microsoft.com/office/powerpoint/2010/main" val="1189763893"/>
              </p:ext>
            </p:extLst>
          </p:nvPr>
        </p:nvGraphicFramePr>
        <p:xfrm>
          <a:off x="163513" y="1225806"/>
          <a:ext cx="8656637" cy="4541948"/>
        </p:xfrm>
        <a:graphic>
          <a:graphicData uri="http://schemas.openxmlformats.org/presentationml/2006/ole">
            <mc:AlternateContent xmlns:mc="http://schemas.openxmlformats.org/markup-compatibility/2006">
              <mc:Choice xmlns:v="urn:schemas-microsoft-com:vml" Requires="v">
                <p:oleObj spid="_x0000_s306294" name="Chart" r:id="rId4" imgW="7829485" imgH="4105417" progId="MSGraph.Chart.8">
                  <p:embed followColorScheme="full"/>
                </p:oleObj>
              </mc:Choice>
              <mc:Fallback>
                <p:oleObj name="Chart" r:id="rId4" imgW="7829485" imgH="4105417" progId="MSGraph.Chart.8">
                  <p:embed followColorScheme="full"/>
                  <p:pic>
                    <p:nvPicPr>
                      <p:cNvPr id="0" name=""/>
                      <p:cNvPicPr>
                        <a:picLocks noChangeAspect="1" noChangeArrowheads="1"/>
                      </p:cNvPicPr>
                      <p:nvPr/>
                    </p:nvPicPr>
                    <p:blipFill>
                      <a:blip r:embed="rId5"/>
                      <a:srcRect/>
                      <a:stretch>
                        <a:fillRect/>
                      </a:stretch>
                    </p:blipFill>
                    <p:spPr bwMode="gray">
                      <a:xfrm>
                        <a:off x="163513" y="1225806"/>
                        <a:ext cx="8656637" cy="4541948"/>
                      </a:xfrm>
                      <a:prstGeom prst="rect">
                        <a:avLst/>
                      </a:prstGeom>
                      <a:noFill/>
                      <a:ln>
                        <a:noFill/>
                      </a:ln>
                      <a:extLst/>
                    </p:spPr>
                  </p:pic>
                </p:oleObj>
              </mc:Fallback>
            </mc:AlternateContent>
          </a:graphicData>
        </a:graphic>
      </p:graphicFrame>
      <p:sp>
        <p:nvSpPr>
          <p:cNvPr id="95239" name="Rectangle 5"/>
          <p:cNvSpPr>
            <a:spLocks noChangeArrowheads="1"/>
          </p:cNvSpPr>
          <p:nvPr/>
        </p:nvSpPr>
        <p:spPr bwMode="auto">
          <a:xfrm>
            <a:off x="0" y="6580378"/>
            <a:ext cx="8925719"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*through July </a:t>
            </a:r>
            <a:r>
              <a:rPr lang="en-US" altLang="en-US" sz="1100"/>
              <a:t>2016      Based </a:t>
            </a:r>
            <a:r>
              <a:rPr lang="en-US" altLang="en-US" sz="1100" dirty="0"/>
              <a:t>on seasonally-adjusted data</a:t>
            </a:r>
            <a:r>
              <a:rPr lang="en-US" altLang="en-US" sz="1100"/>
              <a:t>.     </a:t>
            </a:r>
            <a:r>
              <a:rPr lang="en-US" altLang="en-US" sz="1100" dirty="0"/>
              <a:t>Sources: U.S. Census Bureau; Insurance Information Institute calculations.</a:t>
            </a:r>
          </a:p>
        </p:txBody>
      </p:sp>
      <p:sp>
        <p:nvSpPr>
          <p:cNvPr id="1915910" name="Rectangle 6"/>
          <p:cNvSpPr>
            <a:spLocks noChangeArrowheads="1"/>
          </p:cNvSpPr>
          <p:nvPr/>
        </p:nvSpPr>
        <p:spPr bwMode="blackWhite">
          <a:xfrm>
            <a:off x="329406" y="5682456"/>
            <a:ext cx="8596313" cy="835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800" b="1">
                <a:solidFill>
                  <a:srgbClr val="FFFFFF"/>
                </a:solidFill>
              </a:rPr>
              <a:t>For the U.S. as a whole, the trend toward multi-unit housing projects (vs. single-unit homes) is recent. Commercial insurers with Workers Comp, Construction risk exposure, and Surety benefit.</a:t>
            </a:r>
          </a:p>
        </p:txBody>
      </p:sp>
      <p:sp>
        <p:nvSpPr>
          <p:cNvPr id="1915917" name="AutoShape 13"/>
          <p:cNvSpPr>
            <a:spLocks noChangeArrowheads="1"/>
          </p:cNvSpPr>
          <p:nvPr/>
        </p:nvSpPr>
        <p:spPr bwMode="blackWhite">
          <a:xfrm>
            <a:off x="3389313" y="1228725"/>
            <a:ext cx="2476500" cy="1173163"/>
          </a:xfrm>
          <a:prstGeom prst="wedgeRectCallout">
            <a:avLst>
              <a:gd name="adj1" fmla="val 98852"/>
              <a:gd name="adj2" fmla="val 402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A NEW NORMAL?</a:t>
            </a:r>
            <a:br>
              <a:rPr lang="en-US" altLang="en-US" sz="1600" b="1" dirty="0">
                <a:solidFill>
                  <a:schemeClr val="bg1"/>
                </a:solidFill>
              </a:rPr>
            </a:br>
            <a:r>
              <a:rPr lang="en-US" altLang="en-US" sz="1600" b="1" dirty="0">
                <a:solidFill>
                  <a:schemeClr val="bg1"/>
                </a:solidFill>
              </a:rPr>
              <a:t>In 7 of the last 9 years, over 30% of housing unit starts were in 5+-unit projects</a:t>
            </a:r>
          </a:p>
        </p:txBody>
      </p:sp>
      <p:sp>
        <p:nvSpPr>
          <p:cNvPr id="11" name="Rectangle 7"/>
          <p:cNvSpPr>
            <a:spLocks noChangeArrowheads="1"/>
          </p:cNvSpPr>
          <p:nvPr/>
        </p:nvSpPr>
        <p:spPr bwMode="grayWhite">
          <a:xfrm>
            <a:off x="6066504" y="1797307"/>
            <a:ext cx="2690634" cy="1585912"/>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Tree>
    <p:extLst>
      <p:ext uri="{BB962C8B-B14F-4D97-AF65-F5344CB8AC3E}">
        <p14:creationId xmlns:p14="http://schemas.microsoft.com/office/powerpoint/2010/main" val="831745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1915910"/>
                                        </p:tgtEl>
                                        <p:attrNameLst>
                                          <p:attrName>style.visibility</p:attrName>
                                        </p:attrNameLst>
                                      </p:cBhvr>
                                      <p:to>
                                        <p:strVal val="visible"/>
                                      </p:to>
                                    </p:set>
                                    <p:anim calcmode="lin" valueType="num">
                                      <p:cBhvr>
                                        <p:cTn id="11" dur="500" fill="hold"/>
                                        <p:tgtEl>
                                          <p:spTgt spid="1915910"/>
                                        </p:tgtEl>
                                        <p:attrNameLst>
                                          <p:attrName>ppt_w</p:attrName>
                                        </p:attrNameLst>
                                      </p:cBhvr>
                                      <p:tavLst>
                                        <p:tav tm="0">
                                          <p:val>
                                            <p:fltVal val="0"/>
                                          </p:val>
                                        </p:tav>
                                        <p:tav tm="100000">
                                          <p:val>
                                            <p:strVal val="#ppt_w"/>
                                          </p:val>
                                        </p:tav>
                                      </p:tavLst>
                                    </p:anim>
                                    <p:anim calcmode="lin" valueType="num">
                                      <p:cBhvr>
                                        <p:cTn id="12" dur="500" fill="hold"/>
                                        <p:tgtEl>
                                          <p:spTgt spid="191591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a:t>12/01/09 - 9pm</a:t>
            </a:r>
          </a:p>
        </p:txBody>
      </p:sp>
      <p:sp>
        <p:nvSpPr>
          <p:cNvPr id="1028"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F873EFD8-D77A-4291-B294-2FFBD0339096}" type="slidenum">
              <a:rPr lang="en-US" smtClean="0"/>
              <a:pPr>
                <a:defRPr/>
              </a:pPr>
              <a:t>47</a:t>
            </a:fld>
            <a:endParaRPr lang="en-US" dirty="0"/>
          </a:p>
        </p:txBody>
      </p:sp>
      <p:sp>
        <p:nvSpPr>
          <p:cNvPr id="15365" name="Rectangle 2"/>
          <p:cNvSpPr>
            <a:spLocks noGrp="1" noChangeArrowheads="1"/>
          </p:cNvSpPr>
          <p:nvPr>
            <p:ph type="title"/>
          </p:nvPr>
        </p:nvSpPr>
        <p:spPr/>
        <p:txBody>
          <a:bodyPr/>
          <a:lstStyle/>
          <a:p>
            <a:r>
              <a:rPr lang="en-US" altLang="en-US">
                <a:latin typeface="Arial" panose="020B0604020202020204" pitchFamily="34" charset="0"/>
              </a:rPr>
              <a:t>I.I.I. Poll: Renters Insurance</a:t>
            </a:r>
            <a:endParaRPr lang="en-US" altLang="en-US" baseline="30000">
              <a:latin typeface="Arial" panose="020B0604020202020204" pitchFamily="34" charset="0"/>
            </a:endParaRPr>
          </a:p>
        </p:txBody>
      </p:sp>
      <p:sp>
        <p:nvSpPr>
          <p:cNvPr id="15366" name="Rectangle 3"/>
          <p:cNvSpPr>
            <a:spLocks noChangeArrowheads="1"/>
          </p:cNvSpPr>
          <p:nvPr/>
        </p:nvSpPr>
        <p:spPr bwMode="auto">
          <a:xfrm>
            <a:off x="0" y="6578600"/>
            <a:ext cx="8636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 Insurance Information Institute Annual </a:t>
            </a:r>
            <a:r>
              <a:rPr lang="en-US" altLang="en-US" sz="1100" i="1"/>
              <a:t>Pulse</a:t>
            </a:r>
            <a:r>
              <a:rPr lang="en-US" altLang="en-US" sz="1100"/>
              <a:t> Survey.</a:t>
            </a:r>
          </a:p>
        </p:txBody>
      </p:sp>
      <p:graphicFrame>
        <p:nvGraphicFramePr>
          <p:cNvPr id="2" name="Object 2"/>
          <p:cNvGraphicFramePr>
            <a:graphicFrameLocks noChangeAspect="1"/>
          </p:cNvGraphicFramePr>
          <p:nvPr>
            <p:extLst>
              <p:ext uri="{D42A27DB-BD31-4B8C-83A1-F6EECF244321}">
                <p14:modId xmlns:p14="http://schemas.microsoft.com/office/powerpoint/2010/main" val="3509578773"/>
              </p:ext>
            </p:extLst>
          </p:nvPr>
        </p:nvGraphicFramePr>
        <p:xfrm>
          <a:off x="285853" y="1543825"/>
          <a:ext cx="8641838" cy="4441864"/>
        </p:xfrm>
        <a:graphic>
          <a:graphicData uri="http://schemas.openxmlformats.org/drawingml/2006/chart">
            <c:chart xmlns:c="http://schemas.openxmlformats.org/drawingml/2006/chart" xmlns:r="http://schemas.openxmlformats.org/officeDocument/2006/relationships" r:id="rId3"/>
          </a:graphicData>
        </a:graphic>
      </p:graphicFrame>
      <p:sp>
        <p:nvSpPr>
          <p:cNvPr id="15368" name="Rectangle 7"/>
          <p:cNvSpPr>
            <a:spLocks noChangeArrowheads="1"/>
          </p:cNvSpPr>
          <p:nvPr/>
        </p:nvSpPr>
        <p:spPr bwMode="black">
          <a:xfrm>
            <a:off x="347663" y="1266825"/>
            <a:ext cx="8221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pt-BR" altLang="en-US" sz="2000" b="1" dirty="0">
                <a:solidFill>
                  <a:srgbClr val="225A7A"/>
                </a:solidFill>
              </a:rPr>
              <a:t>Percentage of Renters Who Have Renters Insurance, 2011-2015</a:t>
            </a:r>
            <a:endParaRPr lang="en-US" altLang="en-US" sz="2000" b="1" dirty="0">
              <a:solidFill>
                <a:srgbClr val="225A7A"/>
              </a:solidFill>
            </a:endParaRPr>
          </a:p>
        </p:txBody>
      </p:sp>
      <p:sp>
        <p:nvSpPr>
          <p:cNvPr id="9" name="Rectangle 5"/>
          <p:cNvSpPr>
            <a:spLocks noChangeArrowheads="1"/>
          </p:cNvSpPr>
          <p:nvPr/>
        </p:nvSpPr>
        <p:spPr bwMode="blackWhite">
          <a:xfrm>
            <a:off x="681038" y="5685183"/>
            <a:ext cx="7824787" cy="70926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The Percentage Of Renters With Renters Insurance Has Been Growing, But Slowly</a:t>
            </a:r>
          </a:p>
        </p:txBody>
      </p:sp>
    </p:spTree>
    <p:extLst>
      <p:ext uri="{BB962C8B-B14F-4D97-AF65-F5344CB8AC3E}">
        <p14:creationId xmlns:p14="http://schemas.microsoft.com/office/powerpoint/2010/main" val="13425022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a:t>12/01/09 - 9pm</a:t>
            </a:r>
          </a:p>
        </p:txBody>
      </p:sp>
      <p:sp>
        <p:nvSpPr>
          <p:cNvPr id="1028"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F873EFD8-D77A-4291-B294-2FFBD0339096}" type="slidenum">
              <a:rPr lang="en-US" smtClean="0"/>
              <a:pPr>
                <a:defRPr/>
              </a:pPr>
              <a:t>48</a:t>
            </a:fld>
            <a:endParaRPr lang="en-US" dirty="0"/>
          </a:p>
        </p:txBody>
      </p:sp>
      <p:sp>
        <p:nvSpPr>
          <p:cNvPr id="15365" name="Rectangle 2"/>
          <p:cNvSpPr>
            <a:spLocks noGrp="1" noChangeArrowheads="1"/>
          </p:cNvSpPr>
          <p:nvPr>
            <p:ph type="title"/>
          </p:nvPr>
        </p:nvSpPr>
        <p:spPr>
          <a:xfrm>
            <a:off x="504927" y="168186"/>
            <a:ext cx="7400925" cy="860425"/>
          </a:xfrm>
        </p:spPr>
        <p:txBody>
          <a:bodyPr/>
          <a:lstStyle/>
          <a:p>
            <a:r>
              <a:rPr lang="en-US" dirty="0"/>
              <a:t>Giant Age Cohort (</a:t>
            </a:r>
            <a:r>
              <a:rPr lang="en-US" dirty="0" err="1"/>
              <a:t>Millenials</a:t>
            </a:r>
            <a:r>
              <a:rPr lang="en-US" dirty="0"/>
              <a:t>) Is Approaching Home-Buying Stage </a:t>
            </a:r>
            <a:endParaRPr lang="en-US" altLang="en-US" baseline="30000" dirty="0">
              <a:latin typeface="Arial" panose="020B0604020202020204" pitchFamily="34" charset="0"/>
            </a:endParaRPr>
          </a:p>
        </p:txBody>
      </p:sp>
      <p:sp>
        <p:nvSpPr>
          <p:cNvPr id="15366" name="Rectangle 3"/>
          <p:cNvSpPr>
            <a:spLocks noChangeArrowheads="1"/>
          </p:cNvSpPr>
          <p:nvPr/>
        </p:nvSpPr>
        <p:spPr bwMode="auto">
          <a:xfrm>
            <a:off x="0" y="6575615"/>
            <a:ext cx="86360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Census Bureau; </a:t>
            </a:r>
            <a:r>
              <a:rPr lang="en-US" altLang="en-US" sz="1100" dirty="0" err="1"/>
              <a:t>CoreLogic</a:t>
            </a:r>
            <a:r>
              <a:rPr lang="en-US" altLang="en-US" sz="1100" dirty="0"/>
              <a:t>; Insurance Information Institute.</a:t>
            </a:r>
          </a:p>
        </p:txBody>
      </p:sp>
      <p:graphicFrame>
        <p:nvGraphicFramePr>
          <p:cNvPr id="2" name="Object 2"/>
          <p:cNvGraphicFramePr>
            <a:graphicFrameLocks noChangeAspect="1"/>
          </p:cNvGraphicFramePr>
          <p:nvPr>
            <p:extLst/>
          </p:nvPr>
        </p:nvGraphicFramePr>
        <p:xfrm>
          <a:off x="272512" y="1611269"/>
          <a:ext cx="8497862" cy="429373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blackWhite">
          <a:xfrm>
            <a:off x="405606" y="5772151"/>
            <a:ext cx="8364768" cy="6856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If prior patterns hold, the number of homes bought by current renters, and the number of new homes built, will rise in coming years</a:t>
            </a:r>
          </a:p>
        </p:txBody>
      </p:sp>
      <p:sp>
        <p:nvSpPr>
          <p:cNvPr id="10" name="TextBox 1"/>
          <p:cNvSpPr txBox="1">
            <a:spLocks noChangeArrowheads="1"/>
          </p:cNvSpPr>
          <p:nvPr/>
        </p:nvSpPr>
        <p:spPr bwMode="auto">
          <a:xfrm>
            <a:off x="108077" y="1058495"/>
            <a:ext cx="1976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600" b="1" dirty="0"/>
              <a:t>Number of People in 2015 (Millions)</a:t>
            </a:r>
          </a:p>
        </p:txBody>
      </p:sp>
      <p:sp>
        <p:nvSpPr>
          <p:cNvPr id="12" name="AutoShape 38"/>
          <p:cNvSpPr>
            <a:spLocks noChangeArrowheads="1"/>
          </p:cNvSpPr>
          <p:nvPr/>
        </p:nvSpPr>
        <p:spPr bwMode="blackWhite">
          <a:xfrm>
            <a:off x="5680250" y="1119546"/>
            <a:ext cx="1604938" cy="678373"/>
          </a:xfrm>
          <a:prstGeom prst="wedgeRectCallout">
            <a:avLst>
              <a:gd name="adj1" fmla="val -57698"/>
              <a:gd name="adj2" fmla="val 243996"/>
            </a:avLst>
          </a:prstGeom>
          <a:solidFill>
            <a:srgbClr val="00B050"/>
          </a:soli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charset="0"/>
                <a:cs typeface="+mn-cs"/>
              </a:rPr>
              <a:t>Average Age, 1</a:t>
            </a:r>
            <a:r>
              <a:rPr lang="en-US" sz="1600" b="1" baseline="30000" dirty="0">
                <a:solidFill>
                  <a:schemeClr val="bg1"/>
                </a:solidFill>
                <a:latin typeface="Arial" charset="0"/>
                <a:cs typeface="+mn-cs"/>
              </a:rPr>
              <a:t>st</a:t>
            </a:r>
            <a:r>
              <a:rPr lang="en-US" sz="1600" b="1" dirty="0">
                <a:solidFill>
                  <a:schemeClr val="bg1"/>
                </a:solidFill>
                <a:latin typeface="Arial" charset="0"/>
                <a:cs typeface="+mn-cs"/>
              </a:rPr>
              <a:t> Time Homebuyer</a:t>
            </a:r>
          </a:p>
        </p:txBody>
      </p:sp>
      <p:sp>
        <p:nvSpPr>
          <p:cNvPr id="13" name="AutoShape 38"/>
          <p:cNvSpPr>
            <a:spLocks noChangeArrowheads="1"/>
          </p:cNvSpPr>
          <p:nvPr/>
        </p:nvSpPr>
        <p:spPr bwMode="blackWhite">
          <a:xfrm>
            <a:off x="7285188" y="2011506"/>
            <a:ext cx="1604938" cy="678373"/>
          </a:xfrm>
          <a:prstGeom prst="wedgeRectCallout">
            <a:avLst>
              <a:gd name="adj1" fmla="val 10916"/>
              <a:gd name="adj2" fmla="val 272983"/>
            </a:avLst>
          </a:prstGeom>
          <a:solidFill>
            <a:srgbClr val="7030A0"/>
          </a:soli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charset="0"/>
                <a:cs typeface="+mn-cs"/>
              </a:rPr>
              <a:t>Average Age, Repeat Homebuyer</a:t>
            </a:r>
          </a:p>
        </p:txBody>
      </p:sp>
      <p:sp>
        <p:nvSpPr>
          <p:cNvPr id="5" name="TextBox 4"/>
          <p:cNvSpPr txBox="1"/>
          <p:nvPr/>
        </p:nvSpPr>
        <p:spPr>
          <a:xfrm>
            <a:off x="2476076" y="1793139"/>
            <a:ext cx="2605549" cy="369332"/>
          </a:xfrm>
          <a:prstGeom prst="rect">
            <a:avLst/>
          </a:prstGeom>
          <a:noFill/>
        </p:spPr>
        <p:txBody>
          <a:bodyPr wrap="square" rtlCol="0">
            <a:spAutoFit/>
          </a:bodyPr>
          <a:lstStyle/>
          <a:p>
            <a:r>
              <a:rPr lang="en-US" dirty="0"/>
              <a:t>Millennial Generation</a:t>
            </a:r>
          </a:p>
        </p:txBody>
      </p:sp>
      <p:sp>
        <p:nvSpPr>
          <p:cNvPr id="17" name="Rectangle 7"/>
          <p:cNvSpPr>
            <a:spLocks noChangeArrowheads="1"/>
          </p:cNvSpPr>
          <p:nvPr/>
        </p:nvSpPr>
        <p:spPr bwMode="grayWhite">
          <a:xfrm>
            <a:off x="792303" y="2211943"/>
            <a:ext cx="5923129" cy="326524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18040323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16" presetClass="entr" presetSubtype="26" fill="hold" grpId="0"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barn(inHorizont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a:t>12/01/09 - 9pm</a:t>
            </a:r>
          </a:p>
        </p:txBody>
      </p:sp>
      <p:sp>
        <p:nvSpPr>
          <p:cNvPr id="1028"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F873EFD8-D77A-4291-B294-2FFBD0339096}" type="slidenum">
              <a:rPr lang="en-US" smtClean="0"/>
              <a:pPr>
                <a:defRPr/>
              </a:pPr>
              <a:t>49</a:t>
            </a:fld>
            <a:endParaRPr lang="en-US" dirty="0"/>
          </a:p>
        </p:txBody>
      </p:sp>
      <p:sp>
        <p:nvSpPr>
          <p:cNvPr id="15365" name="Rectangle 2"/>
          <p:cNvSpPr>
            <a:spLocks noGrp="1" noChangeArrowheads="1"/>
          </p:cNvSpPr>
          <p:nvPr>
            <p:ph type="title"/>
          </p:nvPr>
        </p:nvSpPr>
        <p:spPr>
          <a:xfrm>
            <a:off x="504927" y="168186"/>
            <a:ext cx="7400925" cy="860425"/>
          </a:xfrm>
        </p:spPr>
        <p:txBody>
          <a:bodyPr/>
          <a:lstStyle/>
          <a:p>
            <a:r>
              <a:rPr lang="en-US" dirty="0"/>
              <a:t>Growth in Number of Households</a:t>
            </a:r>
            <a:br>
              <a:rPr lang="en-US" dirty="0"/>
            </a:br>
            <a:r>
              <a:rPr lang="en-US" dirty="0"/>
              <a:t>=&gt; Increased Demand for Housing</a:t>
            </a:r>
            <a:endParaRPr lang="en-US" altLang="en-US" baseline="30000" dirty="0">
              <a:latin typeface="Arial" panose="020B0604020202020204" pitchFamily="34" charset="0"/>
            </a:endParaRPr>
          </a:p>
        </p:txBody>
      </p:sp>
      <p:sp>
        <p:nvSpPr>
          <p:cNvPr id="15366" name="Rectangle 3"/>
          <p:cNvSpPr>
            <a:spLocks noChangeArrowheads="1"/>
          </p:cNvSpPr>
          <p:nvPr/>
        </p:nvSpPr>
        <p:spPr bwMode="auto">
          <a:xfrm>
            <a:off x="0" y="6575615"/>
            <a:ext cx="86360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Census Bureau; </a:t>
            </a:r>
            <a:r>
              <a:rPr lang="en-US" altLang="en-US" sz="1100" dirty="0" err="1"/>
              <a:t>CoreLogic</a:t>
            </a:r>
            <a:r>
              <a:rPr lang="en-US" altLang="en-US" sz="1100" dirty="0"/>
              <a:t>; Insurance Information Institute.</a:t>
            </a:r>
          </a:p>
        </p:txBody>
      </p:sp>
      <p:graphicFrame>
        <p:nvGraphicFramePr>
          <p:cNvPr id="2" name="Object 2"/>
          <p:cNvGraphicFramePr>
            <a:graphicFrameLocks noChangeAspect="1"/>
          </p:cNvGraphicFramePr>
          <p:nvPr>
            <p:extLst/>
          </p:nvPr>
        </p:nvGraphicFramePr>
        <p:xfrm>
          <a:off x="272512" y="1823171"/>
          <a:ext cx="8497862" cy="429373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blackWhite">
          <a:xfrm>
            <a:off x="405606" y="5772151"/>
            <a:ext cx="8364768" cy="6856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If prior patterns hold, the number of homes bought by current renters, and the number of new homes built, will rise in coming years</a:t>
            </a:r>
          </a:p>
        </p:txBody>
      </p:sp>
      <p:sp>
        <p:nvSpPr>
          <p:cNvPr id="10" name="TextBox 1"/>
          <p:cNvSpPr txBox="1">
            <a:spLocks noChangeArrowheads="1"/>
          </p:cNvSpPr>
          <p:nvPr/>
        </p:nvSpPr>
        <p:spPr bwMode="auto">
          <a:xfrm>
            <a:off x="60478" y="1204609"/>
            <a:ext cx="2583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600" b="1" dirty="0"/>
              <a:t>Net Change in Number of Occupied Residences  (Thousands)</a:t>
            </a:r>
          </a:p>
        </p:txBody>
      </p:sp>
      <p:sp>
        <p:nvSpPr>
          <p:cNvPr id="15" name="AutoShape 38"/>
          <p:cNvSpPr>
            <a:spLocks noChangeArrowheads="1"/>
          </p:cNvSpPr>
          <p:nvPr/>
        </p:nvSpPr>
        <p:spPr bwMode="blackWhite">
          <a:xfrm>
            <a:off x="5680250" y="1119546"/>
            <a:ext cx="1241660" cy="678373"/>
          </a:xfrm>
          <a:prstGeom prst="wedgeRectCallout">
            <a:avLst>
              <a:gd name="adj1" fmla="val 111761"/>
              <a:gd name="adj2" fmla="val 167178"/>
            </a:avLst>
          </a:prstGeom>
          <a:solidFill>
            <a:srgbClr val="225A7A"/>
          </a:soli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charset="0"/>
                <a:cs typeface="+mn-cs"/>
              </a:rPr>
              <a:t>A spike, not a trend</a:t>
            </a:r>
          </a:p>
        </p:txBody>
      </p:sp>
      <p:sp>
        <p:nvSpPr>
          <p:cNvPr id="16" name="AutoShape 38"/>
          <p:cNvSpPr>
            <a:spLocks noChangeArrowheads="1"/>
          </p:cNvSpPr>
          <p:nvPr/>
        </p:nvSpPr>
        <p:spPr bwMode="blackWhite">
          <a:xfrm>
            <a:off x="3124000" y="1482299"/>
            <a:ext cx="1037936" cy="512314"/>
          </a:xfrm>
          <a:prstGeom prst="wedgeRectCallout">
            <a:avLst>
              <a:gd name="adj1" fmla="val -60073"/>
              <a:gd name="adj2" fmla="val 123696"/>
            </a:avLst>
          </a:prstGeom>
          <a:solidFill>
            <a:srgbClr val="225A7A"/>
          </a:soli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charset="0"/>
                <a:cs typeface="+mn-cs"/>
              </a:rPr>
              <a:t>Housing bubble</a:t>
            </a:r>
          </a:p>
        </p:txBody>
      </p:sp>
      <p:sp>
        <p:nvSpPr>
          <p:cNvPr id="18" name="AutoShape 38"/>
          <p:cNvSpPr>
            <a:spLocks noChangeArrowheads="1"/>
          </p:cNvSpPr>
          <p:nvPr/>
        </p:nvSpPr>
        <p:spPr bwMode="blackWhite">
          <a:xfrm>
            <a:off x="4483510" y="2611358"/>
            <a:ext cx="943896" cy="560675"/>
          </a:xfrm>
          <a:prstGeom prst="wedgeRectCallout">
            <a:avLst>
              <a:gd name="adj1" fmla="val -12429"/>
              <a:gd name="adj2" fmla="val 336939"/>
            </a:avLst>
          </a:prstGeom>
          <a:solidFill>
            <a:srgbClr val="225A7A"/>
          </a:soli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charset="0"/>
                <a:cs typeface="+mn-cs"/>
              </a:rPr>
              <a:t>Bubble burst</a:t>
            </a:r>
          </a:p>
        </p:txBody>
      </p:sp>
    </p:spTree>
    <p:extLst>
      <p:ext uri="{BB962C8B-B14F-4D97-AF65-F5344CB8AC3E}">
        <p14:creationId xmlns:p14="http://schemas.microsoft.com/office/powerpoint/2010/main" val="2602535183"/>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5</a:t>
            </a:fld>
            <a:endParaRPr lang="en-US">
              <a:solidFill>
                <a:srgbClr val="000000"/>
              </a:solidFill>
            </a:endParaRPr>
          </a:p>
        </p:txBody>
      </p:sp>
      <p:sp>
        <p:nvSpPr>
          <p:cNvPr id="32774" name="Rectangle 2"/>
          <p:cNvSpPr>
            <a:spLocks noGrp="1" noChangeArrowheads="1"/>
          </p:cNvSpPr>
          <p:nvPr>
            <p:ph type="title"/>
          </p:nvPr>
        </p:nvSpPr>
        <p:spPr/>
        <p:txBody>
          <a:bodyPr/>
          <a:lstStyle/>
          <a:p>
            <a:r>
              <a:rPr lang="en-US" dirty="0"/>
              <a:t>Combined Ratio Points Associated with Catastrophe Losses: 1960 – 2015E*</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a:solidFill>
                  <a:srgbClr val="000000"/>
                </a:solidFill>
              </a:rPr>
              <a:t>*2010s represent 2010-2015E.</a:t>
            </a:r>
          </a:p>
          <a:p>
            <a:pPr eaLnBrk="0" hangingPunct="0">
              <a:lnSpc>
                <a:spcPct val="85000"/>
              </a:lnSpc>
              <a:spcBef>
                <a:spcPct val="25000"/>
              </a:spcBef>
              <a:buClr>
                <a:srgbClr val="FF6801"/>
              </a:buClr>
              <a:buFont typeface="Wingdings" pitchFamily="2" charset="2"/>
              <a:buNone/>
            </a:pPr>
            <a:r>
              <a:rPr lang="en-US" sz="1100" dirty="0">
                <a:solidFill>
                  <a:srgbClr val="000000"/>
                </a:solidFill>
              </a:rPr>
              <a:t>Notes: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ISO (1960-2009); A.M. Best (2010-15E) Insurance Information Institute.				</a:t>
            </a:r>
          </a:p>
        </p:txBody>
      </p:sp>
      <p:graphicFrame>
        <p:nvGraphicFramePr>
          <p:cNvPr id="32770" name="Object 2"/>
          <p:cNvGraphicFramePr>
            <a:graphicFrameLocks noChangeAspect="1"/>
          </p:cNvGraphicFramePr>
          <p:nvPr>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6840" name="Chart" r:id="rId4" imgW="8572457" imgH="3743286" progId="MSGraph.Chart.8">
                  <p:embed followColorScheme="full"/>
                </p:oleObj>
              </mc:Choice>
              <mc:Fallback>
                <p:oleObj name="Chart" r:id="rId4" imgW="8572457" imgH="3743286"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5.46*</a:t>
            </a: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8530422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63491"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9AB6979-8685-4AEE-8F67-BF772FD0F6E2}" type="slidenum">
              <a:rPr lang="en-US" altLang="en-US" sz="900">
                <a:solidFill>
                  <a:schemeClr val="bg1"/>
                </a:solidFill>
              </a:rPr>
              <a:pPr algn="r">
                <a:lnSpc>
                  <a:spcPct val="85000"/>
                </a:lnSpc>
                <a:spcBef>
                  <a:spcPct val="20000"/>
                </a:spcBef>
                <a:buClrTx/>
                <a:buFontTx/>
                <a:buNone/>
              </a:pPr>
              <a:t>50</a:t>
            </a:fld>
            <a:endParaRPr lang="en-US" altLang="en-US" sz="900">
              <a:solidFill>
                <a:schemeClr val="bg1"/>
              </a:solidFill>
            </a:endParaRPr>
          </a:p>
        </p:txBody>
      </p:sp>
      <p:sp>
        <p:nvSpPr>
          <p:cNvPr id="13" name="Rectangle 10"/>
          <p:cNvSpPr>
            <a:spLocks noChangeArrowheads="1"/>
          </p:cNvSpPr>
          <p:nvPr/>
        </p:nvSpPr>
        <p:spPr bwMode="blackWhite">
          <a:xfrm>
            <a:off x="269875" y="2324100"/>
            <a:ext cx="8532813" cy="11811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eaLnBrk="1" hangingPunct="1">
              <a:spcBef>
                <a:spcPct val="25000"/>
              </a:spcBef>
              <a:defRPr/>
            </a:pPr>
            <a:r>
              <a:rPr lang="en-US" sz="3200" b="1" dirty="0">
                <a:solidFill>
                  <a:schemeClr val="bg1"/>
                </a:solidFill>
                <a:latin typeface="Arial" charset="0"/>
                <a:cs typeface="Arial" charset="0"/>
              </a:rPr>
              <a:t>Forces </a:t>
            </a:r>
            <a:r>
              <a:rPr lang="en-US" sz="3200" b="1">
                <a:solidFill>
                  <a:schemeClr val="bg1"/>
                </a:solidFill>
                <a:latin typeface="Arial" charset="0"/>
                <a:cs typeface="Arial" charset="0"/>
              </a:rPr>
              <a:t>Affecting Commercial Lines </a:t>
            </a:r>
            <a:endParaRPr lang="en-US" sz="3200" b="1" dirty="0">
              <a:solidFill>
                <a:schemeClr val="bg1"/>
              </a:solidFill>
              <a:latin typeface="Arial" charset="0"/>
              <a:cs typeface="Arial" charset="0"/>
            </a:endParaRPr>
          </a:p>
        </p:txBody>
      </p:sp>
    </p:spTree>
    <p:extLst>
      <p:ext uri="{BB962C8B-B14F-4D97-AF65-F5344CB8AC3E}">
        <p14:creationId xmlns:p14="http://schemas.microsoft.com/office/powerpoint/2010/main" val="3820819272"/>
      </p:ext>
    </p:extLst>
  </p:cSld>
  <p:clrMapOvr>
    <a:masterClrMapping/>
  </p:clrMapOvr>
  <p:transition>
    <p:zoom dir="in"/>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sz="900">
                <a:solidFill>
                  <a:schemeClr val="bg1"/>
                </a:solidFill>
              </a:rPr>
              <a:t>12/01/09 - 9pm</a:t>
            </a:r>
          </a:p>
        </p:txBody>
      </p:sp>
      <p:sp>
        <p:nvSpPr>
          <p:cNvPr id="5325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sz="900">
                <a:solidFill>
                  <a:schemeClr val="bg1"/>
                </a:solidFill>
              </a:rPr>
              <a:t>eSlide – P6466 – The Financial Crisis and the Future of the P/C</a:t>
            </a:r>
          </a:p>
        </p:txBody>
      </p:sp>
      <p:sp>
        <p:nvSpPr>
          <p:cNvPr id="5325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6E1FDB40-A13A-40D1-B47D-771AECAE4CCF}" type="slidenum">
              <a:rPr lang="en-US" sz="900"/>
              <a:pPr algn="r">
                <a:lnSpc>
                  <a:spcPct val="85000"/>
                </a:lnSpc>
                <a:spcBef>
                  <a:spcPct val="20000"/>
                </a:spcBef>
              </a:pPr>
              <a:t>51</a:t>
            </a:fld>
            <a:endParaRPr lang="en-US" sz="900"/>
          </a:p>
        </p:txBody>
      </p:sp>
      <p:sp>
        <p:nvSpPr>
          <p:cNvPr id="53253" name="Rectangle 7"/>
          <p:cNvSpPr>
            <a:spLocks noGrp="1" noChangeArrowheads="1"/>
          </p:cNvSpPr>
          <p:nvPr>
            <p:ph type="title" idx="4294967295"/>
          </p:nvPr>
        </p:nvSpPr>
        <p:spPr>
          <a:xfrm>
            <a:off x="565150" y="147638"/>
            <a:ext cx="7102475" cy="860425"/>
          </a:xfrm>
        </p:spPr>
        <p:txBody>
          <a:bodyPr/>
          <a:lstStyle/>
          <a:p>
            <a:r>
              <a:rPr lang="en-US" sz="2800" dirty="0">
                <a:latin typeface="Arial" panose="020B0604020202020204" pitchFamily="34" charset="0"/>
              </a:rPr>
              <a:t>Private Nonresidential Fixed Investment, Quarterly: Recently, a New Peak</a:t>
            </a:r>
          </a:p>
        </p:txBody>
      </p:sp>
      <p:sp>
        <p:nvSpPr>
          <p:cNvPr id="53254" name="Text Box 5"/>
          <p:cNvSpPr txBox="1">
            <a:spLocks noChangeArrowheads="1"/>
          </p:cNvSpPr>
          <p:nvPr/>
        </p:nvSpPr>
        <p:spPr bwMode="auto">
          <a:xfrm>
            <a:off x="0" y="6284913"/>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sz="1100" dirty="0"/>
              <a:t>*Quarterly, at seasonally adjusted annual rate</a:t>
            </a:r>
          </a:p>
          <a:p>
            <a:pPr>
              <a:lnSpc>
                <a:spcPct val="85000"/>
              </a:lnSpc>
              <a:spcBef>
                <a:spcPct val="25000"/>
              </a:spcBef>
              <a:buClr>
                <a:schemeClr val="accent2"/>
              </a:buClr>
              <a:buFont typeface="Wingdings" panose="05000000000000000000" pitchFamily="2" charset="2"/>
              <a:buNone/>
            </a:pPr>
            <a:r>
              <a:rPr lang="en-US" sz="1100" dirty="0"/>
              <a:t>Sources: Federal Reserve Board at </a:t>
            </a:r>
            <a:r>
              <a:rPr lang="en-US" sz="1100" dirty="0">
                <a:hlinkClick r:id="rId4"/>
              </a:rPr>
              <a:t>http://research.stlouisfed.org/fred2/data/PNFIC96.txt</a:t>
            </a:r>
            <a:r>
              <a:rPr lang="en-US" sz="1100" dirty="0"/>
              <a:t> .  </a:t>
            </a:r>
            <a:br>
              <a:rPr lang="en-US" sz="1100" dirty="0"/>
            </a:br>
            <a:r>
              <a:rPr lang="en-US" sz="1100" dirty="0"/>
              <a:t>National Bureau of Economic Research (recession dates); Insurance Information Institutes.</a:t>
            </a:r>
          </a:p>
        </p:txBody>
      </p:sp>
      <p:graphicFrame>
        <p:nvGraphicFramePr>
          <p:cNvPr id="53255" name="Object 2"/>
          <p:cNvGraphicFramePr>
            <a:graphicFrameLocks noChangeAspect="1"/>
          </p:cNvGraphicFramePr>
          <p:nvPr>
            <p:extLst>
              <p:ext uri="{D42A27DB-BD31-4B8C-83A1-F6EECF244321}">
                <p14:modId xmlns:p14="http://schemas.microsoft.com/office/powerpoint/2010/main" val="3756024008"/>
              </p:ext>
            </p:extLst>
          </p:nvPr>
        </p:nvGraphicFramePr>
        <p:xfrm>
          <a:off x="176213" y="1268413"/>
          <a:ext cx="8715375" cy="4291012"/>
        </p:xfrm>
        <a:graphic>
          <a:graphicData uri="http://schemas.openxmlformats.org/presentationml/2006/ole">
            <mc:AlternateContent xmlns:mc="http://schemas.openxmlformats.org/markup-compatibility/2006">
              <mc:Choice xmlns:v="urn:schemas-microsoft-com:vml" Requires="v">
                <p:oleObj spid="_x0000_s295031" name="Worksheet" r:id="rId5" imgW="8648801" imgH="4467199" progId="Excel.Sheet.8">
                  <p:embed/>
                </p:oleObj>
              </mc:Choice>
              <mc:Fallback>
                <p:oleObj name="Worksheet" r:id="rId5" imgW="8648801" imgH="4467199" progId="Excel.Sheet.8">
                  <p:embed/>
                  <p:pic>
                    <p:nvPicPr>
                      <p:cNvPr id="0" name=""/>
                      <p:cNvPicPr>
                        <a:picLocks noChangeAspect="1" noChangeArrowheads="1"/>
                      </p:cNvPicPr>
                      <p:nvPr/>
                    </p:nvPicPr>
                    <p:blipFill>
                      <a:blip r:embed="rId6"/>
                      <a:srcRect/>
                      <a:stretch>
                        <a:fillRect/>
                      </a:stretch>
                    </p:blipFill>
                    <p:spPr bwMode="auto">
                      <a:xfrm>
                        <a:off x="176213" y="1268413"/>
                        <a:ext cx="8715375"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7" name="Rectangle 4"/>
          <p:cNvSpPr>
            <a:spLocks noChangeArrowheads="1"/>
          </p:cNvSpPr>
          <p:nvPr/>
        </p:nvSpPr>
        <p:spPr bwMode="blackWhite">
          <a:xfrm>
            <a:off x="357188" y="5319345"/>
            <a:ext cx="8472487" cy="9195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b="1" dirty="0">
                <a:solidFill>
                  <a:schemeClr val="bg1"/>
                </a:solidFill>
              </a:rPr>
              <a:t>This is a measure of the growth of the commercial property exposure base. Business investment dipped in 2016:1H but is expected to grow slowly in 2016:2H. If so, commercial insurance premium volume will grow with it.</a:t>
            </a:r>
          </a:p>
        </p:txBody>
      </p:sp>
      <p:sp>
        <p:nvSpPr>
          <p:cNvPr id="12" name="Date Placeholder 11"/>
          <p:cNvSpPr>
            <a:spLocks noGrp="1"/>
          </p:cNvSpPr>
          <p:nvPr>
            <p:ph type="dt" sz="quarter" idx="10"/>
          </p:nvPr>
        </p:nvSpPr>
        <p:spPr/>
        <p:txBody>
          <a:bodyPr/>
          <a:lstStyle/>
          <a:p>
            <a:pPr>
              <a:defRPr/>
            </a:pPr>
            <a:r>
              <a:rPr lang="en-US"/>
              <a:t>12/01/09 - 9pm</a:t>
            </a:r>
          </a:p>
        </p:txBody>
      </p:sp>
      <p:sp>
        <p:nvSpPr>
          <p:cNvPr id="53259"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186C15-F017-4588-88C3-29B9E1C59D54}" type="slidenum">
              <a:rPr lang="en-US" smtClean="0"/>
              <a:pPr/>
              <a:t>51</a:t>
            </a:fld>
            <a:endParaRPr lang="en-US"/>
          </a:p>
        </p:txBody>
      </p:sp>
      <p:sp>
        <p:nvSpPr>
          <p:cNvPr id="15" name="AutoShape 38"/>
          <p:cNvSpPr>
            <a:spLocks noChangeArrowheads="1"/>
          </p:cNvSpPr>
          <p:nvPr/>
        </p:nvSpPr>
        <p:spPr bwMode="blackWhite">
          <a:xfrm>
            <a:off x="6720302" y="1063673"/>
            <a:ext cx="1185474" cy="625475"/>
          </a:xfrm>
          <a:prstGeom prst="wedgeRectCallout">
            <a:avLst>
              <a:gd name="adj1" fmla="val 136337"/>
              <a:gd name="adj2" fmla="val 379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sz="1400" b="1" dirty="0">
                <a:solidFill>
                  <a:schemeClr val="bg1"/>
                </a:solidFill>
              </a:rPr>
              <a:t>2016:Q2 at $2167.3 B</a:t>
            </a:r>
          </a:p>
        </p:txBody>
      </p:sp>
      <p:sp>
        <p:nvSpPr>
          <p:cNvPr id="16" name="AutoShape 7"/>
          <p:cNvSpPr>
            <a:spLocks noChangeArrowheads="1"/>
          </p:cNvSpPr>
          <p:nvPr/>
        </p:nvSpPr>
        <p:spPr bwMode="blackWhite">
          <a:xfrm>
            <a:off x="6854058" y="3292422"/>
            <a:ext cx="2103437" cy="1058863"/>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Many economists expect business investment to rise in 2016</a:t>
            </a:r>
            <a:endParaRPr lang="en-US" b="1" dirty="0">
              <a:solidFill>
                <a:srgbClr val="FFFFFF"/>
              </a:solidFill>
              <a:latin typeface="Arial" charset="0"/>
              <a:cs typeface="Arial" charset="0"/>
            </a:endParaRPr>
          </a:p>
        </p:txBody>
      </p:sp>
      <p:sp>
        <p:nvSpPr>
          <p:cNvPr id="2" name="TextBox 1"/>
          <p:cNvSpPr txBox="1"/>
          <p:nvPr/>
        </p:nvSpPr>
        <p:spPr>
          <a:xfrm>
            <a:off x="223990" y="1051017"/>
            <a:ext cx="2428569" cy="307777"/>
          </a:xfrm>
          <a:prstGeom prst="rect">
            <a:avLst/>
          </a:prstGeom>
          <a:noFill/>
        </p:spPr>
        <p:txBody>
          <a:bodyPr wrap="square" rtlCol="0">
            <a:spAutoFit/>
          </a:bodyPr>
          <a:lstStyle/>
          <a:p>
            <a:r>
              <a:rPr lang="en-US" sz="1400" dirty="0"/>
              <a:t>$ Billions*</a:t>
            </a:r>
          </a:p>
        </p:txBody>
      </p:sp>
    </p:spTree>
    <p:extLst>
      <p:ext uri="{BB962C8B-B14F-4D97-AF65-F5344CB8AC3E}">
        <p14:creationId xmlns:p14="http://schemas.microsoft.com/office/powerpoint/2010/main" val="29339582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nodeType="afterGroup">
                            <p:stCondLst>
                              <p:cond delay="1000"/>
                            </p:stCondLst>
                            <p:childTnLst>
                              <p:par>
                                <p:cTn id="9" presetID="22" presetClass="entr" presetSubtype="4"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52</a:t>
            </a:fld>
            <a:endParaRPr lang="en-US" altLang="en-US" sz="900"/>
          </a:p>
        </p:txBody>
      </p:sp>
      <p:sp>
        <p:nvSpPr>
          <p:cNvPr id="65541" name="Rectangle 7"/>
          <p:cNvSpPr>
            <a:spLocks noGrp="1" noChangeArrowheads="1"/>
          </p:cNvSpPr>
          <p:nvPr>
            <p:ph type="title" idx="4294967295"/>
          </p:nvPr>
        </p:nvSpPr>
        <p:spPr>
          <a:xfrm>
            <a:off x="241300" y="128588"/>
            <a:ext cx="6711950" cy="860425"/>
          </a:xfrm>
        </p:spPr>
        <p:txBody>
          <a:bodyPr/>
          <a:lstStyle/>
          <a:p>
            <a:r>
              <a:rPr lang="en-US" altLang="en-US" sz="2800" dirty="0">
                <a:latin typeface="Arial" panose="020B0604020202020204" pitchFamily="34" charset="0"/>
              </a:rPr>
              <a:t>Nonfarm Payroll (Wages and Salaries):</a:t>
            </a:r>
            <a:br>
              <a:rPr lang="en-US" altLang="en-US" sz="2800" dirty="0">
                <a:latin typeface="Arial" panose="020B0604020202020204" pitchFamily="34" charset="0"/>
              </a:rPr>
            </a:br>
            <a:r>
              <a:rPr lang="en-US" altLang="en-US" sz="2800" dirty="0">
                <a:latin typeface="Arial" panose="020B0604020202020204" pitchFamily="34" charset="0"/>
              </a:rPr>
              <a:t>Quarterly, 2005–2016:Q1</a:t>
            </a:r>
          </a:p>
        </p:txBody>
      </p:sp>
      <p:sp>
        <p:nvSpPr>
          <p:cNvPr id="65542"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ext uri="{D42A27DB-BD31-4B8C-83A1-F6EECF244321}">
                <p14:modId xmlns:p14="http://schemas.microsoft.com/office/powerpoint/2010/main" val="2553774765"/>
              </p:ext>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57186"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43508"/>
              <a:gd name="adj2" fmla="val 24442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1" name="AutoShape 14"/>
          <p:cNvSpPr>
            <a:spLocks noChangeArrowheads="1"/>
          </p:cNvSpPr>
          <p:nvPr/>
        </p:nvSpPr>
        <p:spPr bwMode="blackWhite">
          <a:xfrm>
            <a:off x="5029200" y="1195388"/>
            <a:ext cx="2328863" cy="1090612"/>
          </a:xfrm>
          <a:prstGeom prst="wedgeRectCallout">
            <a:avLst>
              <a:gd name="adj1" fmla="val 102949"/>
              <a:gd name="adj2" fmla="val -10546"/>
            </a:avLst>
          </a:prstGeom>
          <a:solidFill>
            <a:srgbClr val="FFC000"/>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b="1" dirty="0"/>
              <a:t>Latest (2016:Q2) was $8.06 trillion, a new peak--$1.84T above 2009 trough</a:t>
            </a:r>
          </a:p>
        </p:txBody>
      </p:sp>
      <p:sp>
        <p:nvSpPr>
          <p:cNvPr id="12" name="AutoShape 14"/>
          <p:cNvSpPr>
            <a:spLocks noChangeArrowheads="1"/>
          </p:cNvSpPr>
          <p:nvPr/>
        </p:nvSpPr>
        <p:spPr bwMode="blackWhite">
          <a:xfrm>
            <a:off x="2632075" y="4591877"/>
            <a:ext cx="2419350" cy="706645"/>
          </a:xfrm>
          <a:prstGeom prst="wedgeRectCallout">
            <a:avLst>
              <a:gd name="adj1" fmla="val 6101"/>
              <a:gd name="adj2" fmla="val -8414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03913" y="3836504"/>
            <a:ext cx="2932112" cy="1462018"/>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Growth rates</a:t>
            </a:r>
            <a:br>
              <a:rPr lang="en-US" altLang="en-US" sz="1400" b="1" u="sng" dirty="0">
                <a:solidFill>
                  <a:schemeClr val="bg1"/>
                </a:solidFill>
              </a:rPr>
            </a:br>
            <a:r>
              <a:rPr lang="en-US" altLang="en-US" sz="1400" b="1" dirty="0">
                <a:solidFill>
                  <a:schemeClr val="bg1"/>
                </a:solidFill>
              </a:rPr>
              <a:t>2011:Q1 over 2010:Q1: 5.5%</a:t>
            </a:r>
            <a:br>
              <a:rPr lang="en-US" altLang="en-US" sz="1400" b="1" dirty="0">
                <a:solidFill>
                  <a:schemeClr val="bg1"/>
                </a:solidFill>
              </a:rPr>
            </a:br>
            <a:r>
              <a:rPr lang="en-US" altLang="en-US" sz="1400" b="1" dirty="0">
                <a:solidFill>
                  <a:schemeClr val="bg1"/>
                </a:solidFill>
              </a:rPr>
              <a:t>2012:Q1 over 2011:Q1: 4.2%</a:t>
            </a:r>
            <a:br>
              <a:rPr lang="en-US" altLang="en-US" sz="1400" b="1" dirty="0">
                <a:solidFill>
                  <a:schemeClr val="bg1"/>
                </a:solidFill>
              </a:rPr>
            </a:br>
            <a:r>
              <a:rPr lang="en-US" altLang="en-US" sz="1400" b="1" dirty="0">
                <a:solidFill>
                  <a:schemeClr val="bg1"/>
                </a:solidFill>
              </a:rPr>
              <a:t>2013:Q1 over 2012:Q1: 2.5%</a:t>
            </a:r>
            <a:br>
              <a:rPr lang="en-US" altLang="en-US" sz="1400" b="1" dirty="0">
                <a:solidFill>
                  <a:schemeClr val="bg1"/>
                </a:solidFill>
              </a:rPr>
            </a:br>
            <a:r>
              <a:rPr lang="en-US" altLang="en-US" sz="1400" b="1" dirty="0">
                <a:solidFill>
                  <a:schemeClr val="bg1"/>
                </a:solidFill>
              </a:rPr>
              <a:t>2014:Q1 over 2013:Q1: 4.3%</a:t>
            </a:r>
            <a:br>
              <a:rPr lang="en-US" altLang="en-US" sz="1400" b="1" dirty="0">
                <a:solidFill>
                  <a:schemeClr val="bg1"/>
                </a:solidFill>
              </a:rPr>
            </a:br>
            <a:r>
              <a:rPr lang="en-US" altLang="en-US" sz="1400" b="1" dirty="0">
                <a:solidFill>
                  <a:schemeClr val="bg1"/>
                </a:solidFill>
              </a:rPr>
              <a:t>2015:Q1 over 2014:Q1: 4.4%</a:t>
            </a:r>
            <a:br>
              <a:rPr lang="en-US" altLang="en-US" sz="1400" b="1" dirty="0">
                <a:solidFill>
                  <a:schemeClr val="bg1"/>
                </a:solidFill>
              </a:rPr>
            </a:br>
            <a:r>
              <a:rPr lang="en-US" altLang="en-US" sz="1400" b="1" dirty="0">
                <a:solidFill>
                  <a:schemeClr val="bg1"/>
                </a:solidFill>
              </a:rPr>
              <a:t>2016:Q1 over 2015:Q1: 4.5%</a:t>
            </a:r>
          </a:p>
        </p:txBody>
      </p:sp>
      <p:sp>
        <p:nvSpPr>
          <p:cNvPr id="15" name="Date Placeholder 14"/>
          <p:cNvSpPr>
            <a:spLocks noGrp="1"/>
          </p:cNvSpPr>
          <p:nvPr>
            <p:ph type="dt" sz="quarter" idx="10"/>
          </p:nvPr>
        </p:nvSpPr>
        <p:spPr/>
        <p:txBody>
          <a:bodyPr/>
          <a:lstStyle/>
          <a:p>
            <a:pPr>
              <a:defRPr/>
            </a:pPr>
            <a:r>
              <a:rPr lang="en-US"/>
              <a:t>12/01/09 - 9pm</a:t>
            </a:r>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52</a:t>
            </a:fld>
            <a:endParaRPr lang="en-US" altLang="en-US"/>
          </a:p>
        </p:txBody>
      </p:sp>
    </p:spTree>
    <p:extLst>
      <p:ext uri="{BB962C8B-B14F-4D97-AF65-F5344CB8AC3E}">
        <p14:creationId xmlns:p14="http://schemas.microsoft.com/office/powerpoint/2010/main" val="12134287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53</a:t>
            </a:fld>
            <a:endParaRPr lang="en-US" sz="900">
              <a:solidFill>
                <a:schemeClr val="bg1"/>
              </a:solidFill>
            </a:endParaRPr>
          </a:p>
        </p:txBody>
      </p:sp>
      <p:sp>
        <p:nvSpPr>
          <p:cNvPr id="1924102" name="Rectangle 6"/>
          <p:cNvSpPr>
            <a:spLocks noChangeArrowheads="1"/>
          </p:cNvSpPr>
          <p:nvPr/>
        </p:nvSpPr>
        <p:spPr bwMode="blackWhite">
          <a:xfrm>
            <a:off x="609600" y="2333625"/>
            <a:ext cx="8239125" cy="126560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a:solidFill>
                  <a:srgbClr val="FFFFFF"/>
                </a:solidFill>
              </a:rPr>
              <a:t>Inflation &amp; </a:t>
            </a:r>
            <a:r>
              <a:rPr lang="en-US" sz="4800" b="1" dirty="0">
                <a:solidFill>
                  <a:srgbClr val="FFFFFF"/>
                </a:solidFill>
              </a:rPr>
              <a:t>Claims</a:t>
            </a: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53</a:t>
            </a:fld>
            <a:endParaRPr lang="en-US"/>
          </a:p>
        </p:txBody>
      </p:sp>
      <p:sp>
        <p:nvSpPr>
          <p:cNvPr id="7" name="Rectangle 7"/>
          <p:cNvSpPr>
            <a:spLocks noChangeArrowheads="1"/>
          </p:cNvSpPr>
          <p:nvPr/>
        </p:nvSpPr>
        <p:spPr bwMode="auto">
          <a:xfrm>
            <a:off x="596900" y="3952875"/>
            <a:ext cx="8020050" cy="15881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Overall Inflation Has Been Low, but Prices for Some Items that Affect Claims Are Rising </a:t>
            </a:r>
            <a:r>
              <a:rPr lang="en-US" sz="3600" b="1">
                <a:solidFill>
                  <a:srgbClr val="225A7A"/>
                </a:solidFill>
              </a:rPr>
              <a:t>Notably Faster</a:t>
            </a:r>
            <a:endParaRPr lang="en-US" sz="3600" b="1" dirty="0">
              <a:solidFill>
                <a:srgbClr val="225A7A"/>
              </a:solidFill>
            </a:endParaRPr>
          </a:p>
        </p:txBody>
      </p:sp>
    </p:spTree>
    <p:extLst>
      <p:ext uri="{BB962C8B-B14F-4D97-AF65-F5344CB8AC3E}">
        <p14:creationId xmlns:p14="http://schemas.microsoft.com/office/powerpoint/2010/main" val="393147361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970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970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9BFA2F-C7B8-4CC6-8680-6C0DD5A125EC}" type="slidenum">
              <a:rPr lang="en-US" sz="900"/>
              <a:pPr algn="r" eaLnBrk="0" hangingPunct="0">
                <a:lnSpc>
                  <a:spcPct val="85000"/>
                </a:lnSpc>
                <a:spcBef>
                  <a:spcPct val="20000"/>
                </a:spcBef>
              </a:pPr>
              <a:t>54</a:t>
            </a:fld>
            <a:endParaRPr lang="en-US" sz="900"/>
          </a:p>
        </p:txBody>
      </p:sp>
      <p:sp>
        <p:nvSpPr>
          <p:cNvPr id="29702" name="Rectangle 7"/>
          <p:cNvSpPr>
            <a:spLocks noGrp="1" noChangeArrowheads="1"/>
          </p:cNvSpPr>
          <p:nvPr>
            <p:ph type="title" idx="4294967295"/>
          </p:nvPr>
        </p:nvSpPr>
        <p:spPr>
          <a:xfrm>
            <a:off x="381000" y="152400"/>
            <a:ext cx="7239000" cy="860425"/>
          </a:xfrm>
        </p:spPr>
        <p:txBody>
          <a:bodyPr/>
          <a:lstStyle/>
          <a:p>
            <a:r>
              <a:rPr lang="en-US" dirty="0"/>
              <a:t>Change* in the Consumer Price Index, 2004–2016</a:t>
            </a:r>
          </a:p>
        </p:txBody>
      </p:sp>
      <p:sp>
        <p:nvSpPr>
          <p:cNvPr id="29703" name="Text Box 5"/>
          <p:cNvSpPr txBox="1">
            <a:spLocks noChangeArrowheads="1"/>
          </p:cNvSpPr>
          <p:nvPr/>
        </p:nvSpPr>
        <p:spPr bwMode="auto">
          <a:xfrm>
            <a:off x="0" y="6248400"/>
            <a:ext cx="8724900" cy="468313"/>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year-over-year, through June 2016. Not seasonally adjusted.</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29698" name="Object 2"/>
          <p:cNvGraphicFramePr>
            <a:graphicFrameLocks noChangeAspect="1"/>
          </p:cNvGraphicFramePr>
          <p:nvPr>
            <p:extLst>
              <p:ext uri="{D42A27DB-BD31-4B8C-83A1-F6EECF244321}">
                <p14:modId xmlns:p14="http://schemas.microsoft.com/office/powerpoint/2010/main" val="1770213016"/>
              </p:ext>
            </p:extLst>
          </p:nvPr>
        </p:nvGraphicFramePr>
        <p:xfrm>
          <a:off x="228600" y="971342"/>
          <a:ext cx="8404225" cy="4838700"/>
        </p:xfrm>
        <a:graphic>
          <a:graphicData uri="http://schemas.openxmlformats.org/presentationml/2006/ole">
            <mc:AlternateContent xmlns:mc="http://schemas.openxmlformats.org/markup-compatibility/2006">
              <mc:Choice xmlns:v="urn:schemas-microsoft-com:vml" Requires="v">
                <p:oleObj spid="_x0000_s311366"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auto">
                      <a:xfrm>
                        <a:off x="228600" y="971342"/>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4" name="Rectangle 4"/>
          <p:cNvSpPr>
            <a:spLocks noChangeArrowheads="1"/>
          </p:cNvSpPr>
          <p:nvPr/>
        </p:nvSpPr>
        <p:spPr bwMode="blackWhite">
          <a:xfrm>
            <a:off x="447675" y="5667375"/>
            <a:ext cx="8382000" cy="428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2000" b="1">
                <a:solidFill>
                  <a:schemeClr val="bg1"/>
                </a:solidFill>
              </a:rPr>
              <a:t>Over the last decade, prices generally rose about 2% per year.</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0B175E-724A-44B7-AF1A-7BDB6F4CC6DD}" type="slidenum">
              <a:rPr lang="en-US" smtClean="0"/>
              <a:pPr>
                <a:defRPr/>
              </a:pPr>
              <a:t>54</a:t>
            </a:fld>
            <a:endParaRPr lang="en-US"/>
          </a:p>
        </p:txBody>
      </p:sp>
      <p:sp>
        <p:nvSpPr>
          <p:cNvPr id="14" name="AutoShape 7"/>
          <p:cNvSpPr>
            <a:spLocks noChangeArrowheads="1"/>
          </p:cNvSpPr>
          <p:nvPr/>
        </p:nvSpPr>
        <p:spPr bwMode="blackWhite">
          <a:xfrm>
            <a:off x="870625" y="1040606"/>
            <a:ext cx="2290018" cy="884237"/>
          </a:xfrm>
          <a:prstGeom prst="wedgeRectCallout">
            <a:avLst>
              <a:gd name="adj1" fmla="val 67108"/>
              <a:gd name="adj2" fmla="val 348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rPr>
              <a:t>For two months in 2008, led by gasoline, the general price level was rising at a 5.5% pace</a:t>
            </a:r>
          </a:p>
        </p:txBody>
      </p:sp>
      <p:sp>
        <p:nvSpPr>
          <p:cNvPr id="15" name="AutoShape 7"/>
          <p:cNvSpPr>
            <a:spLocks noChangeArrowheads="1"/>
          </p:cNvSpPr>
          <p:nvPr/>
        </p:nvSpPr>
        <p:spPr bwMode="blackWhite">
          <a:xfrm>
            <a:off x="4912062" y="4479717"/>
            <a:ext cx="3072725" cy="749300"/>
          </a:xfrm>
          <a:prstGeom prst="wedgeRectCallout">
            <a:avLst>
              <a:gd name="adj1" fmla="val -61663"/>
              <a:gd name="adj2" fmla="val -519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When gas prices dropped, the general price level was briefly lower than a year prior</a:t>
            </a:r>
          </a:p>
        </p:txBody>
      </p:sp>
      <p:sp>
        <p:nvSpPr>
          <p:cNvPr id="16" name="AutoShape 7"/>
          <p:cNvSpPr>
            <a:spLocks noChangeArrowheads="1"/>
          </p:cNvSpPr>
          <p:nvPr/>
        </p:nvSpPr>
        <p:spPr bwMode="blackWhite">
          <a:xfrm>
            <a:off x="6579704" y="1714500"/>
            <a:ext cx="2021371" cy="810039"/>
          </a:xfrm>
          <a:prstGeom prst="wedgeRectCallout">
            <a:avLst>
              <a:gd name="adj1" fmla="val 47696"/>
              <a:gd name="adj2" fmla="val 17040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Lately, the CPI is rising at a 1.0%</a:t>
            </a:r>
            <a:br>
              <a:rPr lang="en-US" sz="1600" b="1" dirty="0">
                <a:solidFill>
                  <a:srgbClr val="FFFFFF"/>
                </a:solidFill>
              </a:rPr>
            </a:br>
            <a:r>
              <a:rPr lang="en-US" sz="1600" b="1" dirty="0">
                <a:solidFill>
                  <a:srgbClr val="FFFFFF"/>
                </a:solidFill>
              </a:rPr>
              <a:t>y-o-y pace</a:t>
            </a:r>
          </a:p>
        </p:txBody>
      </p:sp>
    </p:spTree>
    <p:extLst>
      <p:ext uri="{BB962C8B-B14F-4D97-AF65-F5344CB8AC3E}">
        <p14:creationId xmlns:p14="http://schemas.microsoft.com/office/powerpoint/2010/main" val="28829013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2400"/>
                            </p:stCondLst>
                            <p:childTnLst>
                              <p:par>
                                <p:cTn id="13" presetID="22" presetClass="entr" presetSubtype="1"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970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970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9BFA2F-C7B8-4CC6-8680-6C0DD5A125EC}" type="slidenum">
              <a:rPr lang="en-US" sz="900"/>
              <a:pPr algn="r" eaLnBrk="0" hangingPunct="0">
                <a:lnSpc>
                  <a:spcPct val="85000"/>
                </a:lnSpc>
                <a:spcBef>
                  <a:spcPct val="20000"/>
                </a:spcBef>
              </a:pPr>
              <a:t>55</a:t>
            </a:fld>
            <a:endParaRPr lang="en-US" sz="900"/>
          </a:p>
        </p:txBody>
      </p:sp>
      <p:sp>
        <p:nvSpPr>
          <p:cNvPr id="29702" name="Rectangle 7"/>
          <p:cNvSpPr>
            <a:spLocks noGrp="1" noChangeArrowheads="1"/>
          </p:cNvSpPr>
          <p:nvPr>
            <p:ph type="title" idx="4294967295"/>
          </p:nvPr>
        </p:nvSpPr>
        <p:spPr>
          <a:xfrm>
            <a:off x="381000" y="152400"/>
            <a:ext cx="7239000" cy="860425"/>
          </a:xfrm>
        </p:spPr>
        <p:txBody>
          <a:bodyPr/>
          <a:lstStyle/>
          <a:p>
            <a:r>
              <a:rPr lang="en-US" dirty="0"/>
              <a:t>Change* in the Consumer Price Index, 2004–2016</a:t>
            </a:r>
          </a:p>
        </p:txBody>
      </p:sp>
      <p:sp>
        <p:nvSpPr>
          <p:cNvPr id="29703" name="Text Box 5"/>
          <p:cNvSpPr txBox="1">
            <a:spLocks noChangeArrowheads="1"/>
          </p:cNvSpPr>
          <p:nvPr/>
        </p:nvSpPr>
        <p:spPr bwMode="auto">
          <a:xfrm>
            <a:off x="0" y="6248400"/>
            <a:ext cx="8724900" cy="468313"/>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year-over-year, through June 2016. Not seasonally adjusted.</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29698" name="Object 2"/>
          <p:cNvGraphicFramePr>
            <a:graphicFrameLocks noChangeAspect="1"/>
          </p:cNvGraphicFramePr>
          <p:nvPr>
            <p:extLst>
              <p:ext uri="{D42A27DB-BD31-4B8C-83A1-F6EECF244321}">
                <p14:modId xmlns:p14="http://schemas.microsoft.com/office/powerpoint/2010/main" val="381825982"/>
              </p:ext>
            </p:extLst>
          </p:nvPr>
        </p:nvGraphicFramePr>
        <p:xfrm>
          <a:off x="228600" y="971342"/>
          <a:ext cx="8404225" cy="4838700"/>
        </p:xfrm>
        <a:graphic>
          <a:graphicData uri="http://schemas.openxmlformats.org/presentationml/2006/ole">
            <mc:AlternateContent xmlns:mc="http://schemas.openxmlformats.org/markup-compatibility/2006">
              <mc:Choice xmlns:v="urn:schemas-microsoft-com:vml" Requires="v">
                <p:oleObj spid="_x0000_s312390"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auto">
                      <a:xfrm>
                        <a:off x="228600" y="971342"/>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4" name="Rectangle 4"/>
          <p:cNvSpPr>
            <a:spLocks noChangeArrowheads="1"/>
          </p:cNvSpPr>
          <p:nvPr/>
        </p:nvSpPr>
        <p:spPr bwMode="blackWhite">
          <a:xfrm>
            <a:off x="447675" y="5667375"/>
            <a:ext cx="8382000" cy="428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2000" b="1">
                <a:solidFill>
                  <a:schemeClr val="bg1"/>
                </a:solidFill>
              </a:rPr>
              <a:t>Over the last decade, prices generally rose about 2% per year.</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0B175E-724A-44B7-AF1A-7BDB6F4CC6DD}" type="slidenum">
              <a:rPr lang="en-US" smtClean="0"/>
              <a:pPr>
                <a:defRPr/>
              </a:pPr>
              <a:t>55</a:t>
            </a:fld>
            <a:endParaRPr lang="en-US"/>
          </a:p>
        </p:txBody>
      </p:sp>
      <p:sp>
        <p:nvSpPr>
          <p:cNvPr id="14" name="AutoShape 7"/>
          <p:cNvSpPr>
            <a:spLocks noChangeArrowheads="1"/>
          </p:cNvSpPr>
          <p:nvPr/>
        </p:nvSpPr>
        <p:spPr bwMode="blackWhite">
          <a:xfrm>
            <a:off x="1356692" y="1072149"/>
            <a:ext cx="2047460" cy="759618"/>
          </a:xfrm>
          <a:prstGeom prst="wedgeRectCallout">
            <a:avLst>
              <a:gd name="adj1" fmla="val 9725"/>
              <a:gd name="adj2" fmla="val 1656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rPr>
              <a:t>Since 2004, the core CPI never rose faster than a 3% y-o-y pace</a:t>
            </a:r>
          </a:p>
        </p:txBody>
      </p:sp>
      <p:sp>
        <p:nvSpPr>
          <p:cNvPr id="15" name="AutoShape 7"/>
          <p:cNvSpPr>
            <a:spLocks noChangeArrowheads="1"/>
          </p:cNvSpPr>
          <p:nvPr/>
        </p:nvSpPr>
        <p:spPr bwMode="blackWhite">
          <a:xfrm>
            <a:off x="4912062" y="4479717"/>
            <a:ext cx="3178390" cy="749300"/>
          </a:xfrm>
          <a:prstGeom prst="wedgeRectCallout">
            <a:avLst>
              <a:gd name="adj1" fmla="val -44464"/>
              <a:gd name="adj2" fmla="val -1367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The core CPI continuously rose; for a few months, the rate of increase was under 1%</a:t>
            </a:r>
          </a:p>
        </p:txBody>
      </p:sp>
      <p:sp>
        <p:nvSpPr>
          <p:cNvPr id="16" name="AutoShape 7"/>
          <p:cNvSpPr>
            <a:spLocks noChangeArrowheads="1"/>
          </p:cNvSpPr>
          <p:nvPr/>
        </p:nvSpPr>
        <p:spPr bwMode="blackWhite">
          <a:xfrm>
            <a:off x="6579704" y="1714500"/>
            <a:ext cx="2021371" cy="810039"/>
          </a:xfrm>
          <a:prstGeom prst="wedgeRectCallout">
            <a:avLst>
              <a:gd name="adj1" fmla="val 46713"/>
              <a:gd name="adj2" fmla="val 1090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Lately, core CPI is rising at a 2.3%</a:t>
            </a:r>
            <a:br>
              <a:rPr lang="en-US" sz="1600" b="1" dirty="0">
                <a:solidFill>
                  <a:srgbClr val="FFFFFF"/>
                </a:solidFill>
              </a:rPr>
            </a:br>
            <a:r>
              <a:rPr lang="en-US" sz="1600" b="1" dirty="0">
                <a:solidFill>
                  <a:srgbClr val="FFFFFF"/>
                </a:solidFill>
              </a:rPr>
              <a:t>y-o-y pace</a:t>
            </a:r>
          </a:p>
        </p:txBody>
      </p:sp>
    </p:spTree>
    <p:extLst>
      <p:ext uri="{BB962C8B-B14F-4D97-AF65-F5344CB8AC3E}">
        <p14:creationId xmlns:p14="http://schemas.microsoft.com/office/powerpoint/2010/main" val="16210969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2400"/>
                            </p:stCondLst>
                            <p:childTnLst>
                              <p:par>
                                <p:cTn id="13" presetID="22" presetClass="entr" presetSubtype="1"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072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072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A775A8B-069D-40EC-9586-FC15CE709DA1}" type="slidenum">
              <a:rPr lang="en-US" sz="900"/>
              <a:pPr algn="r" eaLnBrk="0" hangingPunct="0">
                <a:lnSpc>
                  <a:spcPct val="85000"/>
                </a:lnSpc>
                <a:spcBef>
                  <a:spcPct val="20000"/>
                </a:spcBef>
              </a:pPr>
              <a:t>56</a:t>
            </a:fld>
            <a:endParaRPr lang="en-US" sz="900"/>
          </a:p>
        </p:txBody>
      </p:sp>
      <p:sp>
        <p:nvSpPr>
          <p:cNvPr id="30726" name="Rectangle 7"/>
          <p:cNvSpPr>
            <a:spLocks noGrp="1" noChangeArrowheads="1"/>
          </p:cNvSpPr>
          <p:nvPr>
            <p:ph type="title" idx="4294967295"/>
          </p:nvPr>
        </p:nvSpPr>
        <p:spPr>
          <a:xfrm>
            <a:off x="450850" y="161925"/>
            <a:ext cx="7400925" cy="860425"/>
          </a:xfrm>
        </p:spPr>
        <p:txBody>
          <a:bodyPr/>
          <a:lstStyle/>
          <a:p>
            <a:r>
              <a:rPr lang="en-US" dirty="0"/>
              <a:t>Prices for Hospital Services:</a:t>
            </a:r>
            <a:br>
              <a:rPr lang="en-US" dirty="0"/>
            </a:br>
            <a:r>
              <a:rPr lang="en-US" sz="2400" dirty="0"/>
              <a:t>12-Month Change,* 1998–2016</a:t>
            </a:r>
          </a:p>
        </p:txBody>
      </p:sp>
      <p:sp>
        <p:nvSpPr>
          <p:cNvPr id="30727" name="Text Box 5"/>
          <p:cNvSpPr txBox="1">
            <a:spLocks noChangeArrowheads="1"/>
          </p:cNvSpPr>
          <p:nvPr/>
        </p:nvSpPr>
        <p:spPr bwMode="auto">
          <a:xfrm>
            <a:off x="194435" y="6389688"/>
            <a:ext cx="87249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June 2016; seasonally adjusted</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a:t>
            </a:r>
          </a:p>
        </p:txBody>
      </p:sp>
      <p:graphicFrame>
        <p:nvGraphicFramePr>
          <p:cNvPr id="30722" name="Object 8"/>
          <p:cNvGraphicFramePr>
            <a:graphicFrameLocks noChangeAspect="1"/>
          </p:cNvGraphicFramePr>
          <p:nvPr>
            <p:extLst>
              <p:ext uri="{D42A27DB-BD31-4B8C-83A1-F6EECF244321}">
                <p14:modId xmlns:p14="http://schemas.microsoft.com/office/powerpoint/2010/main" val="194260610"/>
              </p:ext>
            </p:extLst>
          </p:nvPr>
        </p:nvGraphicFramePr>
        <p:xfrm>
          <a:off x="301557" y="938213"/>
          <a:ext cx="8510656" cy="4838700"/>
        </p:xfrm>
        <a:graphic>
          <a:graphicData uri="http://schemas.openxmlformats.org/presentationml/2006/ole">
            <mc:AlternateContent xmlns:mc="http://schemas.openxmlformats.org/markup-compatibility/2006">
              <mc:Choice xmlns:v="urn:schemas-microsoft-com:vml" Requires="v">
                <p:oleObj spid="_x0000_s268430"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gray">
                      <a:xfrm>
                        <a:off x="301557" y="938213"/>
                        <a:ext cx="8510656" cy="4838700"/>
                      </a:xfrm>
                      <a:prstGeom prst="rect">
                        <a:avLst/>
                      </a:prstGeom>
                      <a:noFill/>
                      <a:extLst/>
                    </p:spPr>
                  </p:pic>
                </p:oleObj>
              </mc:Fallback>
            </mc:AlternateContent>
          </a:graphicData>
        </a:graphic>
      </p:graphicFrame>
      <p:sp>
        <p:nvSpPr>
          <p:cNvPr id="30728" name="Rectangle 5"/>
          <p:cNvSpPr>
            <a:spLocks noChangeArrowheads="1"/>
          </p:cNvSpPr>
          <p:nvPr/>
        </p:nvSpPr>
        <p:spPr bwMode="blackWhite">
          <a:xfrm>
            <a:off x="523875" y="5705475"/>
            <a:ext cx="8162925"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dirty="0">
                <a:solidFill>
                  <a:schemeClr val="bg1"/>
                </a:solidFill>
              </a:rPr>
              <a:t>Prices for Hospital Services have risen at an annual rate of 4% (and often more) for the last 15 years, while the general price level rose by 2%/year.</a:t>
            </a:r>
          </a:p>
        </p:txBody>
      </p:sp>
      <p:sp>
        <p:nvSpPr>
          <p:cNvPr id="9" name="AutoShape 7"/>
          <p:cNvSpPr>
            <a:spLocks noChangeArrowheads="1"/>
          </p:cNvSpPr>
          <p:nvPr/>
        </p:nvSpPr>
        <p:spPr bwMode="blackWhite">
          <a:xfrm>
            <a:off x="6305550" y="1102840"/>
            <a:ext cx="2743200" cy="532285"/>
          </a:xfrm>
          <a:prstGeom prst="wedgeRectCallout">
            <a:avLst>
              <a:gd name="adj1" fmla="val 31443"/>
              <a:gd name="adj2" fmla="val 35827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u="sng" dirty="0">
                <a:solidFill>
                  <a:srgbClr val="FFFFFF"/>
                </a:solidFill>
              </a:rPr>
              <a:t>June 2016</a:t>
            </a:r>
            <a:br>
              <a:rPr lang="en-US" sz="1600" b="1" dirty="0">
                <a:solidFill>
                  <a:srgbClr val="FFFFFF"/>
                </a:solidFill>
              </a:rPr>
            </a:br>
            <a:r>
              <a:rPr lang="en-US" sz="1600" b="1" dirty="0">
                <a:solidFill>
                  <a:srgbClr val="FFFFFF"/>
                </a:solidFill>
              </a:rPr>
              <a:t>Inpatient services +5.1%</a:t>
            </a:r>
          </a:p>
        </p:txBody>
      </p:sp>
      <p:sp>
        <p:nvSpPr>
          <p:cNvPr id="10" name="AutoShape 7"/>
          <p:cNvSpPr>
            <a:spLocks noChangeArrowheads="1"/>
          </p:cNvSpPr>
          <p:nvPr/>
        </p:nvSpPr>
        <p:spPr bwMode="blackWhite">
          <a:xfrm>
            <a:off x="4439547" y="4005470"/>
            <a:ext cx="2743200" cy="596388"/>
          </a:xfrm>
          <a:prstGeom prst="wedgeRectCallout">
            <a:avLst>
              <a:gd name="adj1" fmla="val 88690"/>
              <a:gd name="adj2" fmla="val -26457"/>
            </a:avLst>
          </a:prstGeom>
          <a:solidFill>
            <a:schemeClr val="accent6"/>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u="sng" dirty="0">
                <a:solidFill>
                  <a:srgbClr val="FFFFFF"/>
                </a:solidFill>
              </a:rPr>
              <a:t>June 2016</a:t>
            </a:r>
            <a:br>
              <a:rPr lang="en-US" sz="1600" b="1" dirty="0">
                <a:solidFill>
                  <a:srgbClr val="FFFFFF"/>
                </a:solidFill>
              </a:rPr>
            </a:br>
            <a:r>
              <a:rPr lang="en-US" sz="1600" b="1" dirty="0">
                <a:solidFill>
                  <a:srgbClr val="FFFFFF"/>
                </a:solidFill>
              </a:rPr>
              <a:t>Outpatient services +2.3%</a:t>
            </a:r>
          </a:p>
        </p:txBody>
      </p:sp>
    </p:spTree>
    <p:extLst>
      <p:ext uri="{BB962C8B-B14F-4D97-AF65-F5344CB8AC3E}">
        <p14:creationId xmlns:p14="http://schemas.microsoft.com/office/powerpoint/2010/main" val="1136689384"/>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0863" y="2232025"/>
            <a:ext cx="7981950" cy="1470025"/>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sz="3600">
                <a:solidFill>
                  <a:schemeClr val="bg1"/>
                </a:solidFill>
                <a:latin typeface="Arial" panose="020B0604020202020204" pitchFamily="34" charset="0"/>
              </a:rPr>
              <a:t>Investment Performance</a:t>
            </a:r>
            <a:r>
              <a:rPr lang="en-US" sz="3800">
                <a:solidFill>
                  <a:schemeClr val="bg1"/>
                </a:solidFill>
                <a:latin typeface="Arial" panose="020B0604020202020204" pitchFamily="34" charset="0"/>
              </a:rPr>
              <a:t>: </a:t>
            </a:r>
            <a:br>
              <a:rPr lang="en-US" sz="3800">
                <a:solidFill>
                  <a:schemeClr val="bg1"/>
                </a:solidFill>
                <a:latin typeface="Arial" panose="020B0604020202020204" pitchFamily="34" charset="0"/>
              </a:rPr>
            </a:br>
            <a:r>
              <a:rPr lang="en-US" sz="3600">
                <a:solidFill>
                  <a:schemeClr val="bg1"/>
                </a:solidFill>
                <a:latin typeface="Arial" panose="020B0604020202020204" pitchFamily="34" charset="0"/>
              </a:rPr>
              <a:t>a Key Driver of Profitability</a:t>
            </a:r>
            <a:endParaRPr lang="en-US" sz="3800">
              <a:solidFill>
                <a:schemeClr val="bg1"/>
              </a:solidFill>
              <a:latin typeface="Arial" panose="020B0604020202020204" pitchFamily="34" charset="0"/>
            </a:endParaRPr>
          </a:p>
        </p:txBody>
      </p:sp>
      <p:sp>
        <p:nvSpPr>
          <p:cNvPr id="105475"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105476"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BEA7C6D-B543-4368-BB79-E516DFC8B7D5}" type="slidenum">
              <a:rPr lang="en-US" sz="900">
                <a:solidFill>
                  <a:schemeClr val="bg1"/>
                </a:solidFill>
              </a:rPr>
              <a:pPr algn="r">
                <a:lnSpc>
                  <a:spcPct val="85000"/>
                </a:lnSpc>
                <a:spcBef>
                  <a:spcPct val="20000"/>
                </a:spcBef>
                <a:buClrTx/>
                <a:buFontTx/>
                <a:buNone/>
              </a:pPr>
              <a:t>57</a:t>
            </a:fld>
            <a:endParaRPr lang="en-US" sz="900">
              <a:solidFill>
                <a:schemeClr val="bg1"/>
              </a:solidFill>
            </a:endParaRPr>
          </a:p>
        </p:txBody>
      </p:sp>
      <p:pic>
        <p:nvPicPr>
          <p:cNvPr id="10547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339725" y="4005263"/>
            <a:ext cx="8450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sz="4000" b="1" i="1">
                <a:solidFill>
                  <a:srgbClr val="225A7A"/>
                </a:solidFill>
              </a:rPr>
              <a:t>Depressed Yields Influence Underwriting &amp; Pricing</a:t>
            </a:r>
          </a:p>
        </p:txBody>
      </p:sp>
      <p:sp>
        <p:nvSpPr>
          <p:cNvPr id="7" name="Date Placeholder 6"/>
          <p:cNvSpPr>
            <a:spLocks noGrp="1"/>
          </p:cNvSpPr>
          <p:nvPr>
            <p:ph type="dt" sz="quarter" idx="10"/>
          </p:nvPr>
        </p:nvSpPr>
        <p:spPr/>
        <p:txBody>
          <a:bodyPr/>
          <a:lstStyle/>
          <a:p>
            <a:pPr>
              <a:defRPr/>
            </a:pPr>
            <a:r>
              <a:rPr lang="en-US"/>
              <a:t>12/01/09 - 9pm</a:t>
            </a:r>
          </a:p>
        </p:txBody>
      </p:sp>
      <p:sp>
        <p:nvSpPr>
          <p:cNvPr id="105480"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ABDBE28-A5A9-4FBF-BD5E-FEDB4AEFEEC1}" type="slidenum">
              <a:rPr lang="en-US" sz="900" smtClean="0"/>
              <a:pPr>
                <a:lnSpc>
                  <a:spcPct val="85000"/>
                </a:lnSpc>
                <a:spcBef>
                  <a:spcPct val="20000"/>
                </a:spcBef>
                <a:buClrTx/>
                <a:buFontTx/>
                <a:buNone/>
              </a:pPr>
              <a:t>57</a:t>
            </a:fld>
            <a:endParaRPr lang="en-US" sz="90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altLang="en-US" sz="900">
                <a:solidFill>
                  <a:srgbClr val="FFFFFF"/>
                </a:solidFill>
                <a:cs typeface="Arial" charset="0"/>
              </a:rPr>
              <a:t>12/01/09 - 9pm</a:t>
            </a:r>
          </a:p>
        </p:txBody>
      </p:sp>
      <p:sp>
        <p:nvSpPr>
          <p:cNvPr id="133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altLang="en-US" sz="900">
                <a:solidFill>
                  <a:srgbClr val="FFFFFF"/>
                </a:solidFill>
                <a:cs typeface="Arial" charset="0"/>
              </a:rPr>
              <a:t>eSlide – P6466 – The Financial Crisis and the Future of the P/C</a:t>
            </a:r>
          </a:p>
        </p:txBody>
      </p:sp>
      <p:sp>
        <p:nvSpPr>
          <p:cNvPr id="133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596A66CA-72D4-46B7-901D-7C640B315CE2}" type="slidenum">
              <a:rPr lang="en-US" altLang="en-US" sz="900">
                <a:solidFill>
                  <a:srgbClr val="000000"/>
                </a:solidFill>
                <a:cs typeface="Arial" charset="0"/>
              </a:rPr>
              <a:pPr algn="r" fontAlgn="base">
                <a:lnSpc>
                  <a:spcPct val="85000"/>
                </a:lnSpc>
                <a:spcBef>
                  <a:spcPct val="20000"/>
                </a:spcBef>
                <a:spcAft>
                  <a:spcPct val="0"/>
                </a:spcAft>
                <a:buClrTx/>
                <a:buFontTx/>
                <a:buNone/>
              </a:pPr>
              <a:t>58</a:t>
            </a:fld>
            <a:endParaRPr lang="en-US" altLang="en-US" sz="900">
              <a:solidFill>
                <a:srgbClr val="000000"/>
              </a:solidFill>
              <a:cs typeface="Arial" charset="0"/>
            </a:endParaRPr>
          </a:p>
        </p:txBody>
      </p:sp>
      <p:sp>
        <p:nvSpPr>
          <p:cNvPr id="133125" name="Rectangle 7"/>
          <p:cNvSpPr>
            <a:spLocks noGrp="1" noChangeArrowheads="1"/>
          </p:cNvSpPr>
          <p:nvPr>
            <p:ph type="title" idx="4294967295"/>
          </p:nvPr>
        </p:nvSpPr>
        <p:spPr>
          <a:xfrm>
            <a:off x="291881" y="117475"/>
            <a:ext cx="7102475" cy="860425"/>
          </a:xfrm>
        </p:spPr>
        <p:txBody>
          <a:bodyPr/>
          <a:lstStyle/>
          <a:p>
            <a:r>
              <a:rPr lang="en-US" altLang="en-US" dirty="0">
                <a:latin typeface="Arial" panose="020B0604020202020204" pitchFamily="34" charset="0"/>
              </a:rPr>
              <a:t>US Treasury Note 10-Year Yields:</a:t>
            </a:r>
            <a:br>
              <a:rPr lang="en-US" altLang="en-US" dirty="0">
                <a:latin typeface="Arial" panose="020B0604020202020204" pitchFamily="34" charset="0"/>
              </a:rPr>
            </a:br>
            <a:r>
              <a:rPr lang="en-US" altLang="en-US" dirty="0">
                <a:latin typeface="Arial" panose="020B0604020202020204" pitchFamily="34" charset="0"/>
              </a:rPr>
              <a:t>A Long Downward Trend, 2000–2016*</a:t>
            </a:r>
          </a:p>
        </p:txBody>
      </p:sp>
      <p:sp>
        <p:nvSpPr>
          <p:cNvPr id="133126" name="Text Box 5"/>
          <p:cNvSpPr txBox="1">
            <a:spLocks noChangeArrowheads="1"/>
          </p:cNvSpPr>
          <p:nvPr/>
        </p:nvSpPr>
        <p:spPr bwMode="auto">
          <a:xfrm>
            <a:off x="0" y="6284913"/>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*Monthly, constant maturity, nominal rates, through July 2016.</a:t>
            </a:r>
          </a:p>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Sources: Federal Reserve Bank at </a:t>
            </a:r>
            <a:r>
              <a:rPr lang="en-US" altLang="en-US" sz="1100" dirty="0">
                <a:solidFill>
                  <a:srgbClr val="000000"/>
                </a:solidFill>
                <a:cs typeface="Arial" charset="0"/>
                <a:hlinkClick r:id="rId4"/>
              </a:rPr>
              <a:t>http://www.federalreserve.gov/releases/h15/data.htm</a:t>
            </a:r>
            <a:r>
              <a:rPr lang="en-US" altLang="en-US" sz="1100" dirty="0">
                <a:solidFill>
                  <a:srgbClr val="000000"/>
                </a:solidFill>
                <a:cs typeface="Arial" charset="0"/>
              </a:rPr>
              <a:t>; National Bureau of Economic Research (recession dates); Insurance Information Institute.</a:t>
            </a:r>
          </a:p>
        </p:txBody>
      </p:sp>
      <p:graphicFrame>
        <p:nvGraphicFramePr>
          <p:cNvPr id="133127" name="Object 2"/>
          <p:cNvGraphicFramePr>
            <a:graphicFrameLocks noChangeAspect="1"/>
          </p:cNvGraphicFramePr>
          <p:nvPr>
            <p:extLst>
              <p:ext uri="{D42A27DB-BD31-4B8C-83A1-F6EECF244321}">
                <p14:modId xmlns:p14="http://schemas.microsoft.com/office/powerpoint/2010/main" val="2155666549"/>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307316"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utoShape 38"/>
          <p:cNvSpPr>
            <a:spLocks noChangeArrowheads="1"/>
          </p:cNvSpPr>
          <p:nvPr/>
        </p:nvSpPr>
        <p:spPr bwMode="blackWhite">
          <a:xfrm>
            <a:off x="4184374" y="1181099"/>
            <a:ext cx="4645301" cy="1075084"/>
          </a:xfrm>
          <a:prstGeom prst="wedgeRectCallout">
            <a:avLst>
              <a:gd name="adj1" fmla="val 16140"/>
              <a:gd name="adj2" fmla="val 16045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800" b="1" dirty="0">
                <a:solidFill>
                  <a:srgbClr val="FFFFFF"/>
                </a:solidFill>
                <a:cs typeface="Arial" charset="0"/>
              </a:rPr>
              <a:t>Yields on 10-Year US Treasury Notes have been below 3% for 5 years: bonds bought in 2006 at 5% will be reinvested at 1.5% for 10 more years</a:t>
            </a:r>
          </a:p>
        </p:txBody>
      </p:sp>
      <p:sp>
        <p:nvSpPr>
          <p:cNvPr id="133129"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600" b="1" dirty="0">
                <a:solidFill>
                  <a:srgbClr val="FFFFFF"/>
                </a:solidFill>
                <a:cs typeface="Arial" charset="0"/>
              </a:rPr>
              <a:t>Since roughly 80% of P/C bond/cash investments are in 5-to-10-year durations, most P/C insurer portfolios will have low-yielding bonds for years to come. </a:t>
            </a:r>
          </a:p>
        </p:txBody>
      </p:sp>
      <p:sp>
        <p:nvSpPr>
          <p:cNvPr id="11" name="AutoShape 38"/>
          <p:cNvSpPr>
            <a:spLocks noChangeArrowheads="1"/>
          </p:cNvSpPr>
          <p:nvPr/>
        </p:nvSpPr>
        <p:spPr bwMode="blackWhite">
          <a:xfrm>
            <a:off x="3263899" y="3589339"/>
            <a:ext cx="1704975" cy="1500187"/>
          </a:xfrm>
          <a:prstGeom prst="wedgeRectCallout">
            <a:avLst>
              <a:gd name="adj1" fmla="val 166427"/>
              <a:gd name="adj2" fmla="val 4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400" b="1" dirty="0">
                <a:solidFill>
                  <a:srgbClr val="FFFFFF"/>
                </a:solidFill>
                <a:cs typeface="Arial" charset="0"/>
              </a:rPr>
              <a:t>US Treasury yields plunged to historic lows in 2013, then rebounded but are sinking again</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3132"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6B904B8-BB1A-4D80-AA36-25600A24DC73}" type="slidenum">
              <a:rPr lang="en-US" altLang="en-US" sz="900" smtClean="0">
                <a:solidFill>
                  <a:srgbClr val="000000"/>
                </a:solidFill>
              </a:rPr>
              <a:pPr>
                <a:lnSpc>
                  <a:spcPct val="85000"/>
                </a:lnSpc>
                <a:spcBef>
                  <a:spcPct val="20000"/>
                </a:spcBef>
                <a:buClrTx/>
                <a:buFontTx/>
                <a:buNone/>
              </a:pPr>
              <a:t>58</a:t>
            </a:fld>
            <a:endParaRPr lang="en-US" altLang="en-US" sz="900">
              <a:solidFill>
                <a:srgbClr val="000000"/>
              </a:solidFill>
            </a:endParaRPr>
          </a:p>
        </p:txBody>
      </p:sp>
      <p:cxnSp>
        <p:nvCxnSpPr>
          <p:cNvPr id="3" name="Straight Connector 2"/>
          <p:cNvCxnSpPr/>
          <p:nvPr/>
        </p:nvCxnSpPr>
        <p:spPr>
          <a:xfrm>
            <a:off x="6448425" y="3508513"/>
            <a:ext cx="2419350" cy="780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1940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59</a:t>
            </a:fld>
            <a:endParaRPr lang="en-US">
              <a:solidFill>
                <a:srgbClr val="000000"/>
              </a:solidFill>
            </a:endParaRPr>
          </a:p>
        </p:txBody>
      </p:sp>
      <p:sp>
        <p:nvSpPr>
          <p:cNvPr id="11270" name="Rectangle 3"/>
          <p:cNvSpPr>
            <a:spLocks noGrp="1" noChangeArrowheads="1"/>
          </p:cNvSpPr>
          <p:nvPr>
            <p:ph type="title"/>
          </p:nvPr>
        </p:nvSpPr>
        <p:spPr>
          <a:xfrm>
            <a:off x="762000" y="172244"/>
            <a:ext cx="5827047" cy="860425"/>
          </a:xfrm>
        </p:spPr>
        <p:txBody>
          <a:bodyPr/>
          <a:lstStyle/>
          <a:p>
            <a:r>
              <a:rPr lang="en-US" dirty="0"/>
              <a:t>P/C Insurer Portfolio Yields,</a:t>
            </a:r>
            <a:br>
              <a:rPr lang="en-US" dirty="0"/>
            </a:br>
            <a:r>
              <a:rPr lang="en-US" dirty="0"/>
              <a:t>2002-2015</a:t>
            </a:r>
          </a:p>
        </p:txBody>
      </p:sp>
      <p:graphicFrame>
        <p:nvGraphicFramePr>
          <p:cNvPr id="11266" name="Object 4"/>
          <p:cNvGraphicFramePr>
            <a:graphicFrameLocks noChangeAspect="1"/>
          </p:cNvGraphicFramePr>
          <p:nvPr>
            <p:extLst/>
          </p:nvPr>
        </p:nvGraphicFramePr>
        <p:xfrm>
          <a:off x="268771" y="1084358"/>
          <a:ext cx="8656637" cy="4314825"/>
        </p:xfrm>
        <a:graphic>
          <a:graphicData uri="http://schemas.openxmlformats.org/presentationml/2006/ole">
            <mc:AlternateContent xmlns:mc="http://schemas.openxmlformats.org/markup-compatibility/2006">
              <mc:Choice xmlns:v="urn:schemas-microsoft-com:vml" Requires="v">
                <p:oleObj spid="_x0000_s308340" name="Chart" r:id="rId4" imgW="7829485" imgH="4105417" progId="MSGraph.Chart.8">
                  <p:embed followColorScheme="full"/>
                </p:oleObj>
              </mc:Choice>
              <mc:Fallback>
                <p:oleObj name="Chart" r:id="rId4" imgW="7829485" imgH="4105417" progId="MSGraph.Chart.8">
                  <p:embed followColorScheme="full"/>
                  <p:pic>
                    <p:nvPicPr>
                      <p:cNvPr id="0" name=""/>
                      <p:cNvPicPr>
                        <a:picLocks noChangeAspect="1" noChangeArrowheads="1"/>
                      </p:cNvPicPr>
                      <p:nvPr/>
                    </p:nvPicPr>
                    <p:blipFill>
                      <a:blip r:embed="rId5"/>
                      <a:srcRect/>
                      <a:stretch>
                        <a:fillRect/>
                      </a:stretch>
                    </p:blipFill>
                    <p:spPr bwMode="gray">
                      <a:xfrm>
                        <a:off x="268771" y="108435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0" y="6580378"/>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NAIC, via SNL Financial; Insurance Information Institute.</a:t>
            </a:r>
          </a:p>
        </p:txBody>
      </p:sp>
      <p:sp>
        <p:nvSpPr>
          <p:cNvPr id="1915910" name="Rectangle 6"/>
          <p:cNvSpPr>
            <a:spLocks noChangeArrowheads="1"/>
          </p:cNvSpPr>
          <p:nvPr/>
        </p:nvSpPr>
        <p:spPr bwMode="blackWhite">
          <a:xfrm>
            <a:off x="327991" y="5318234"/>
            <a:ext cx="8597417" cy="11587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P/C carrier yields have been falling for over a decade, reflecting the long downtrend in prevailing interest rates. Even as prevailing rates rise in the next few years, portfolio yields are unlikely to rise quickly, </a:t>
            </a:r>
            <a:br>
              <a:rPr lang="en-US" b="1" dirty="0">
                <a:solidFill>
                  <a:srgbClr val="FFFFFF"/>
                </a:solidFill>
                <a:latin typeface="Arial" charset="0"/>
                <a:cs typeface="Arial" charset="0"/>
              </a:rPr>
            </a:br>
            <a:r>
              <a:rPr lang="en-US" b="1" dirty="0">
                <a:solidFill>
                  <a:srgbClr val="FFFFFF"/>
                </a:solidFill>
                <a:latin typeface="Arial" charset="0"/>
                <a:cs typeface="Arial" charset="0"/>
              </a:rPr>
              <a:t>since low yields of recent years are “baked in” to future returns.</a:t>
            </a:r>
          </a:p>
        </p:txBody>
      </p:sp>
    </p:spTree>
    <p:extLst>
      <p:ext uri="{BB962C8B-B14F-4D97-AF65-F5344CB8AC3E}">
        <p14:creationId xmlns:p14="http://schemas.microsoft.com/office/powerpoint/2010/main" val="3289592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6</a:t>
            </a:fld>
            <a:endParaRPr lang="en-US">
              <a:solidFill>
                <a:srgbClr val="000000"/>
              </a:solidFill>
            </a:endParaRPr>
          </a:p>
        </p:txBody>
      </p:sp>
      <p:sp>
        <p:nvSpPr>
          <p:cNvPr id="37894" name="Rectangle 2"/>
          <p:cNvSpPr>
            <a:spLocks noGrp="1" noChangeArrowheads="1"/>
          </p:cNvSpPr>
          <p:nvPr>
            <p:ph type="title"/>
          </p:nvPr>
        </p:nvSpPr>
        <p:spPr>
          <a:xfrm>
            <a:off x="325303" y="122101"/>
            <a:ext cx="7400925" cy="860425"/>
          </a:xfrm>
        </p:spPr>
        <p:txBody>
          <a:bodyPr/>
          <a:lstStyle/>
          <a:p>
            <a:r>
              <a:rPr lang="en-US" dirty="0"/>
              <a:t>P/C Insurance Industry </a:t>
            </a:r>
            <a:br>
              <a:rPr lang="en-US" dirty="0"/>
            </a:br>
            <a:r>
              <a:rPr lang="en-US" dirty="0"/>
              <a:t>Combined Ratio, 2001–2015*</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2008--2014. Including M&amp;FG, 2008=105.1, 2009=100.7, 2010=102.4, 2011=108.1; 2012:=103.2; 2013: = 96.1; 2014: = 97.0.                              </a:t>
            </a: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p>
        </p:txBody>
      </p:sp>
      <p:graphicFrame>
        <p:nvGraphicFramePr>
          <p:cNvPr id="37890" name="Object 4"/>
          <p:cNvGraphicFramePr>
            <a:graphicFrameLocks noChangeAspect="1"/>
          </p:cNvGraphicFramePr>
          <p:nvPr>
            <p:extLst/>
          </p:nvPr>
        </p:nvGraphicFramePr>
        <p:xfrm>
          <a:off x="247649" y="1192735"/>
          <a:ext cx="8577263" cy="4102552"/>
        </p:xfrm>
        <a:graphic>
          <a:graphicData uri="http://schemas.openxmlformats.org/presentationml/2006/ole">
            <mc:AlternateContent xmlns:mc="http://schemas.openxmlformats.org/markup-compatibility/2006">
              <mc:Choice xmlns:v="urn:schemas-microsoft-com:vml" Requires="v">
                <p:oleObj spid="_x0000_s284792" name="Chart" r:id="rId5" imgW="8534284" imgH="3628948" progId="MSGraph.Chart.8">
                  <p:embed followColorScheme="full"/>
                </p:oleObj>
              </mc:Choice>
              <mc:Fallback>
                <p:oleObj name="Chart" r:id="rId5" imgW="8534284" imgH="3628948" progId="MSGraph.Chart.8">
                  <p:embed followColorScheme="full"/>
                  <p:pic>
                    <p:nvPicPr>
                      <p:cNvPr id="0" name=""/>
                      <p:cNvPicPr>
                        <a:picLocks noChangeAspect="1" noChangeArrowheads="1"/>
                      </p:cNvPicPr>
                      <p:nvPr/>
                    </p:nvPicPr>
                    <p:blipFill>
                      <a:blip r:embed="rId6"/>
                      <a:srcRect/>
                      <a:stretch>
                        <a:fillRect/>
                      </a:stretch>
                    </p:blipFill>
                    <p:spPr bwMode="gray">
                      <a:xfrm>
                        <a:off x="247649" y="1192735"/>
                        <a:ext cx="8577263" cy="4102552"/>
                      </a:xfrm>
                      <a:prstGeom prst="rect">
                        <a:avLst/>
                      </a:prstGeom>
                      <a:noFill/>
                      <a:extLst/>
                    </p:spPr>
                  </p:pic>
                </p:oleObj>
              </mc:Fallback>
            </mc:AlternateContent>
          </a:graphicData>
        </a:graphic>
      </p:graphicFrame>
      <p:sp>
        <p:nvSpPr>
          <p:cNvPr id="19" name="AutoShape 6"/>
          <p:cNvSpPr>
            <a:spLocks noChangeArrowheads="1"/>
          </p:cNvSpPr>
          <p:nvPr/>
        </p:nvSpPr>
        <p:spPr bwMode="blackWhite">
          <a:xfrm>
            <a:off x="3196837" y="2289801"/>
            <a:ext cx="1251488" cy="895350"/>
          </a:xfrm>
          <a:prstGeom prst="wedgeRectCallout">
            <a:avLst>
              <a:gd name="adj1" fmla="val -7324"/>
              <a:gd name="adj2" fmla="val 11143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1" name="PPTShape_1"/>
          <p:cNvSpPr>
            <a:spLocks noChangeArrowheads="1"/>
          </p:cNvSpPr>
          <p:nvPr/>
        </p:nvSpPr>
        <p:spPr bwMode="blackWhite">
          <a:xfrm>
            <a:off x="6448425" y="1152605"/>
            <a:ext cx="1810672" cy="843343"/>
          </a:xfrm>
          <a:prstGeom prst="wedgeRectCallout">
            <a:avLst>
              <a:gd name="adj1" fmla="val -54170"/>
              <a:gd name="adj2" fmla="val 134891"/>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22" name="AutoShape 7"/>
          <p:cNvSpPr>
            <a:spLocks noChangeArrowheads="1"/>
          </p:cNvSpPr>
          <p:nvPr/>
        </p:nvSpPr>
        <p:spPr bwMode="blackWhite">
          <a:xfrm>
            <a:off x="1374225" y="979561"/>
            <a:ext cx="2124075" cy="701755"/>
          </a:xfrm>
          <a:prstGeom prst="wedgeRectCallout">
            <a:avLst>
              <a:gd name="adj1" fmla="val -55484"/>
              <a:gd name="adj2" fmla="val 1133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Insurers Paid Nearly $1.16 for Every $1 in Earned Premiums</a:t>
            </a:r>
          </a:p>
        </p:txBody>
      </p:sp>
      <p:sp>
        <p:nvSpPr>
          <p:cNvPr id="23" name="AutoShape 5"/>
          <p:cNvSpPr>
            <a:spLocks noChangeArrowheads="1"/>
          </p:cNvSpPr>
          <p:nvPr/>
        </p:nvSpPr>
        <p:spPr bwMode="blackWhite">
          <a:xfrm>
            <a:off x="1868128" y="5335417"/>
            <a:ext cx="1452499" cy="895350"/>
          </a:xfrm>
          <a:prstGeom prst="wedgeRectCallout">
            <a:avLst>
              <a:gd name="adj1" fmla="val 37327"/>
              <a:gd name="adj2" fmla="val -207686"/>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Tree>
    <p:custDataLst>
      <p:tags r:id="rId2"/>
    </p:custDataLst>
    <p:extLst>
      <p:ext uri="{BB962C8B-B14F-4D97-AF65-F5344CB8AC3E}">
        <p14:creationId xmlns:p14="http://schemas.microsoft.com/office/powerpoint/2010/main" val="931737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0633"/>
            <a:ext cx="6685154" cy="860425"/>
          </a:xfrm>
        </p:spPr>
        <p:txBody>
          <a:bodyPr/>
          <a:lstStyle/>
          <a:p>
            <a:r>
              <a:rPr lang="en-US" dirty="0"/>
              <a:t>Forecasts of Avg. Yield</a:t>
            </a:r>
            <a:br>
              <a:rPr lang="en-US" dirty="0"/>
            </a:br>
            <a:r>
              <a:rPr lang="en-US" dirty="0"/>
              <a:t>of 10-Year US Treasury Notes</a:t>
            </a:r>
          </a:p>
        </p:txBody>
      </p:sp>
      <p:graphicFrame>
        <p:nvGraphicFramePr>
          <p:cNvPr id="10" name="Chart Placeholder 9"/>
          <p:cNvGraphicFramePr>
            <a:graphicFrameLocks noGrp="1"/>
          </p:cNvGraphicFramePr>
          <p:nvPr>
            <p:ph type="chart" idx="1"/>
            <p:extLst>
              <p:ext uri="{D42A27DB-BD31-4B8C-83A1-F6EECF244321}">
                <p14:modId xmlns:p14="http://schemas.microsoft.com/office/powerpoint/2010/main" val="1806092902"/>
              </p:ext>
            </p:extLst>
          </p:nvPr>
        </p:nvGraphicFramePr>
        <p:xfrm>
          <a:off x="495300" y="939590"/>
          <a:ext cx="8153400" cy="46529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a:t>12/01/09 - 9pm</a:t>
            </a:r>
          </a:p>
        </p:txBody>
      </p:sp>
      <p:sp>
        <p:nvSpPr>
          <p:cNvPr id="5" name="Footer Placeholder 4"/>
          <p:cNvSpPr>
            <a:spLocks noGrp="1"/>
          </p:cNvSpPr>
          <p:nvPr>
            <p:ph type="ftr" sz="quarter" idx="11"/>
          </p:nvPr>
        </p:nvSpPr>
        <p:spPr/>
        <p:txBody>
          <a:bodyPr/>
          <a:lstStyle/>
          <a:p>
            <a:pPr>
              <a:defRPr/>
            </a:pPr>
            <a:r>
              <a:rPr lang="en-US"/>
              <a:t>eSlide – P6466 – The Financial Crisis and the Future of the P/C</a:t>
            </a:r>
          </a:p>
        </p:txBody>
      </p:sp>
      <p:sp>
        <p:nvSpPr>
          <p:cNvPr id="6" name="Slide Number Placeholder 5"/>
          <p:cNvSpPr>
            <a:spLocks noGrp="1"/>
          </p:cNvSpPr>
          <p:nvPr>
            <p:ph type="sldNum" sz="quarter" idx="12"/>
          </p:nvPr>
        </p:nvSpPr>
        <p:spPr/>
        <p:txBody>
          <a:bodyPr/>
          <a:lstStyle/>
          <a:p>
            <a:pPr>
              <a:defRPr/>
            </a:pPr>
            <a:fld id="{5895C1BF-3A24-4476-A929-6D473A339484}" type="slidenum">
              <a:rPr lang="en-US" smtClean="0"/>
              <a:pPr>
                <a:defRPr/>
              </a:pPr>
              <a:t>60</a:t>
            </a:fld>
            <a:endParaRPr lang="en-US"/>
          </a:p>
        </p:txBody>
      </p:sp>
      <p:sp>
        <p:nvSpPr>
          <p:cNvPr id="11" name="Text Box 12"/>
          <p:cNvSpPr txBox="1">
            <a:spLocks noChangeArrowheads="1"/>
          </p:cNvSpPr>
          <p:nvPr/>
        </p:nvSpPr>
        <p:spPr bwMode="auto">
          <a:xfrm>
            <a:off x="79580" y="1219730"/>
            <a:ext cx="1519894" cy="307777"/>
          </a:xfrm>
          <a:prstGeom prst="rect">
            <a:avLst/>
          </a:prstGeom>
          <a:noFill/>
          <a:ln w="9525">
            <a:noFill/>
            <a:miter lim="800000"/>
            <a:headEnd/>
            <a:tailEnd/>
          </a:ln>
        </p:spPr>
        <p:txBody>
          <a:bodyPr wrap="square">
            <a:spAutoFit/>
          </a:bodyPr>
          <a:lstStyle/>
          <a:p>
            <a:pPr algn="ctr">
              <a:spcBef>
                <a:spcPct val="50000"/>
              </a:spcBef>
            </a:pPr>
            <a:r>
              <a:rPr lang="en-US" sz="1400" dirty="0"/>
              <a:t>Yield (%)</a:t>
            </a:r>
          </a:p>
        </p:txBody>
      </p:sp>
      <p:sp>
        <p:nvSpPr>
          <p:cNvPr id="12" name="Rectangle 5"/>
          <p:cNvSpPr>
            <a:spLocks noChangeArrowheads="1"/>
          </p:cNvSpPr>
          <p:nvPr/>
        </p:nvSpPr>
        <p:spPr bwMode="blackWhite">
          <a:xfrm>
            <a:off x="361950" y="5592554"/>
            <a:ext cx="8401050" cy="8383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dirty="0">
                <a:solidFill>
                  <a:schemeClr val="bg1"/>
                </a:solidFill>
              </a:rPr>
              <a:t>Virtually every one of the 53 forecasts in the Blue Chip survey</a:t>
            </a:r>
            <a:br>
              <a:rPr lang="en-US" b="1" dirty="0">
                <a:solidFill>
                  <a:schemeClr val="bg1"/>
                </a:solidFill>
              </a:rPr>
            </a:br>
            <a:r>
              <a:rPr lang="en-US" b="1" dirty="0">
                <a:solidFill>
                  <a:schemeClr val="bg1"/>
                </a:solidFill>
              </a:rPr>
              <a:t>anticipates that long-term interest rates</a:t>
            </a:r>
            <a:br>
              <a:rPr lang="en-US" b="1" dirty="0">
                <a:solidFill>
                  <a:schemeClr val="bg1"/>
                </a:solidFill>
              </a:rPr>
            </a:br>
            <a:r>
              <a:rPr lang="en-US" b="1" dirty="0">
                <a:solidFill>
                  <a:schemeClr val="bg1"/>
                </a:solidFill>
              </a:rPr>
              <a:t>will stay at unusually low levels through 2017</a:t>
            </a:r>
          </a:p>
        </p:txBody>
      </p:sp>
      <p:sp>
        <p:nvSpPr>
          <p:cNvPr id="13"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(8/16); Insurance Information Institute </a:t>
            </a:r>
          </a:p>
        </p:txBody>
      </p:sp>
    </p:spTree>
    <p:extLst>
      <p:ext uri="{BB962C8B-B14F-4D97-AF65-F5344CB8AC3E}">
        <p14:creationId xmlns:p14="http://schemas.microsoft.com/office/powerpoint/2010/main" val="42794328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a:t>12/01/09 - 9pm</a:t>
            </a:r>
          </a:p>
        </p:txBody>
      </p:sp>
      <p:sp>
        <p:nvSpPr>
          <p:cNvPr id="20484"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61</a:t>
            </a:fld>
            <a:endParaRPr lang="en-US" sz="900"/>
          </a:p>
        </p:txBody>
      </p:sp>
      <p:sp>
        <p:nvSpPr>
          <p:cNvPr id="113669" name="Rectangle 2"/>
          <p:cNvSpPr>
            <a:spLocks noGrp="1" noChangeArrowheads="1"/>
          </p:cNvSpPr>
          <p:nvPr>
            <p:ph type="title"/>
          </p:nvPr>
        </p:nvSpPr>
        <p:spPr>
          <a:xfrm>
            <a:off x="612775" y="157163"/>
            <a:ext cx="7064375" cy="860425"/>
          </a:xfrm>
        </p:spPr>
        <p:txBody>
          <a:bodyPr/>
          <a:lstStyle/>
          <a:p>
            <a:r>
              <a:rPr lang="en-US" dirty="0">
                <a:latin typeface="Arial" panose="020B0604020202020204" pitchFamily="34" charset="0"/>
              </a:rPr>
              <a:t>Distribution of Bond Maturities,</a:t>
            </a:r>
            <a:br>
              <a:rPr lang="en-US" dirty="0">
                <a:latin typeface="Arial" panose="020B0604020202020204" pitchFamily="34" charset="0"/>
              </a:rPr>
            </a:br>
            <a:r>
              <a:rPr lang="en-US" dirty="0">
                <a:latin typeface="Arial" panose="020B0604020202020204" pitchFamily="34" charset="0"/>
              </a:rPr>
              <a:t>P/C Insurance Industry, 2006-2015</a:t>
            </a:r>
            <a:endParaRPr lang="en-US" sz="2000" dirty="0">
              <a:latin typeface="Arial" panose="020B0604020202020204" pitchFamily="34" charset="0"/>
            </a:endParaRPr>
          </a:p>
        </p:txBody>
      </p:sp>
      <p:graphicFrame>
        <p:nvGraphicFramePr>
          <p:cNvPr id="2" name="Object 3"/>
          <p:cNvGraphicFramePr>
            <a:graphicFrameLocks noChangeAspect="1"/>
          </p:cNvGraphicFramePr>
          <p:nvPr>
            <p:extLst>
              <p:ext uri="{D42A27DB-BD31-4B8C-83A1-F6EECF244321}">
                <p14:modId xmlns:p14="http://schemas.microsoft.com/office/powerpoint/2010/main" val="1712983048"/>
              </p:ext>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645426"/>
            <a:ext cx="8740775" cy="86967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dirty="0">
                <a:solidFill>
                  <a:schemeClr val="bg1"/>
                </a:solidFill>
              </a:rPr>
              <a:t>Two main shifts over these years. From 2008 to 2011-12,  from bonds with longer maturities to bonds with shorter maturities. But beginning in 2013, the reverse. Note, however, that the percentages in bonds with maturities over 10 years continues to drop.</a:t>
            </a:r>
            <a:endParaRPr lang="en-US" sz="1600" b="1" dirty="0">
              <a:solidFill>
                <a:srgbClr val="FFFFFF"/>
              </a:solidFill>
            </a:endParaRPr>
          </a:p>
        </p:txBody>
      </p:sp>
    </p:spTree>
    <p:extLst>
      <p:ext uri="{BB962C8B-B14F-4D97-AF65-F5344CB8AC3E}">
        <p14:creationId xmlns:p14="http://schemas.microsoft.com/office/powerpoint/2010/main" val="11558517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3"/>
          <p:cNvGraphicFramePr>
            <a:graphicFrameLocks/>
          </p:cNvGraphicFramePr>
          <p:nvPr>
            <p:extLst>
              <p:ext uri="{D42A27DB-BD31-4B8C-83A1-F6EECF244321}">
                <p14:modId xmlns:p14="http://schemas.microsoft.com/office/powerpoint/2010/main" val="4094400675"/>
              </p:ext>
            </p:extLst>
          </p:nvPr>
        </p:nvGraphicFramePr>
        <p:xfrm>
          <a:off x="288925" y="1192696"/>
          <a:ext cx="8350250" cy="4590443"/>
        </p:xfrm>
        <a:graphic>
          <a:graphicData uri="http://schemas.openxmlformats.org/drawingml/2006/chart">
            <c:chart xmlns:c="http://schemas.openxmlformats.org/drawingml/2006/chart" xmlns:r="http://schemas.openxmlformats.org/officeDocument/2006/relationships" r:id="rId3"/>
          </a:graphicData>
        </a:graphic>
      </p:graphicFrame>
      <p:sp>
        <p:nvSpPr>
          <p:cNvPr id="11270" name="Rectangle 3"/>
          <p:cNvSpPr>
            <a:spLocks noGrp="1" noChangeArrowheads="1"/>
          </p:cNvSpPr>
          <p:nvPr>
            <p:ph type="title"/>
          </p:nvPr>
        </p:nvSpPr>
        <p:spPr>
          <a:xfrm>
            <a:off x="288925" y="67913"/>
            <a:ext cx="8458200" cy="950976"/>
          </a:xfrm>
        </p:spPr>
        <p:txBody>
          <a:bodyPr>
            <a:normAutofit/>
          </a:bodyPr>
          <a:lstStyle/>
          <a:p>
            <a:r>
              <a:rPr lang="en-US" sz="2600" dirty="0"/>
              <a:t>P/C Insurers: Below-Investment-Grade (BIG)</a:t>
            </a:r>
            <a:br>
              <a:rPr lang="en-US" sz="2600" dirty="0"/>
            </a:br>
            <a:r>
              <a:rPr lang="en-US" sz="2600" dirty="0"/>
              <a:t>Bonds as a Percent of Total Bonds, 2001-2015</a:t>
            </a:r>
          </a:p>
        </p:txBody>
      </p:sp>
      <p:sp>
        <p:nvSpPr>
          <p:cNvPr id="3" name="Text Placeholder 2"/>
          <p:cNvSpPr>
            <a:spLocks noGrp="1"/>
          </p:cNvSpPr>
          <p:nvPr>
            <p:ph type="body" sz="quarter" idx="16"/>
          </p:nvPr>
        </p:nvSpPr>
        <p:spPr>
          <a:xfrm>
            <a:off x="623570" y="6237605"/>
            <a:ext cx="7680960" cy="415018"/>
          </a:xfrm>
        </p:spPr>
        <p:txBody>
          <a:bodyPr/>
          <a:lstStyle/>
          <a:p>
            <a:r>
              <a:rPr lang="fr-FR" dirty="0"/>
              <a:t>Sources: NAIC data, </a:t>
            </a:r>
            <a:r>
              <a:rPr lang="fr-FR" dirty="0" err="1"/>
              <a:t>sourced</a:t>
            </a:r>
            <a:r>
              <a:rPr lang="fr-FR" dirty="0"/>
              <a:t> </a:t>
            </a:r>
            <a:r>
              <a:rPr lang="fr-FR" dirty="0" err="1"/>
              <a:t>from</a:t>
            </a:r>
            <a:r>
              <a:rPr lang="fr-FR" dirty="0"/>
              <a:t> S&amp;P Global </a:t>
            </a:r>
            <a:r>
              <a:rPr lang="fr-FR" dirty="0" err="1"/>
              <a:t>Market</a:t>
            </a:r>
            <a:r>
              <a:rPr lang="fr-FR" dirty="0"/>
              <a:t> Intelligence; Insurance Information Institute.</a:t>
            </a:r>
          </a:p>
        </p:txBody>
      </p:sp>
      <p:sp>
        <p:nvSpPr>
          <p:cNvPr id="11" name="Text Placeholder 4"/>
          <p:cNvSpPr txBox="1">
            <a:spLocks/>
          </p:cNvSpPr>
          <p:nvPr/>
        </p:nvSpPr>
        <p:spPr bwMode="gray">
          <a:xfrm>
            <a:off x="453117" y="5546772"/>
            <a:ext cx="8186058"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latin typeface="Arial" panose="020B0604020202020204" pitchFamily="34" charset="0"/>
              </a:rPr>
              <a:t>Chasing Yield? As a Group, P/C Carriers Have Increased</a:t>
            </a:r>
            <a:br>
              <a:rPr lang="en-US" sz="1600" dirty="0">
                <a:latin typeface="Arial" panose="020B0604020202020204" pitchFamily="34" charset="0"/>
              </a:rPr>
            </a:br>
            <a:r>
              <a:rPr lang="en-US" sz="1600" dirty="0">
                <a:latin typeface="Arial" panose="020B0604020202020204" pitchFamily="34" charset="0"/>
              </a:rPr>
              <a:t>the Percentage of Bond Investments in Riskier Instruments.</a:t>
            </a:r>
            <a:br>
              <a:rPr lang="en-US" sz="1600" dirty="0">
                <a:latin typeface="Arial" panose="020B0604020202020204" pitchFamily="34" charset="0"/>
              </a:rPr>
            </a:br>
            <a:r>
              <a:rPr lang="en-US" sz="1600" dirty="0">
                <a:latin typeface="Arial" panose="020B0604020202020204" pitchFamily="34" charset="0"/>
              </a:rPr>
              <a:t>Since 2006, That Percentage Has Risen About 250 Basis Points.</a:t>
            </a:r>
            <a:br>
              <a:rPr lang="en-US" sz="1600" dirty="0">
                <a:latin typeface="Arial" panose="020B0604020202020204" pitchFamily="34" charset="0"/>
              </a:rPr>
            </a:br>
            <a:r>
              <a:rPr lang="en-US" sz="1600" dirty="0">
                <a:latin typeface="Arial" panose="020B0604020202020204" pitchFamily="34" charset="0"/>
              </a:rPr>
              <a:t>As Interest Rates Rise, Will This Percentage Return to Pre-recession Levels?</a:t>
            </a:r>
          </a:p>
        </p:txBody>
      </p:sp>
    </p:spTree>
    <p:extLst>
      <p:ext uri="{BB962C8B-B14F-4D97-AF65-F5344CB8AC3E}">
        <p14:creationId xmlns:p14="http://schemas.microsoft.com/office/powerpoint/2010/main" val="2951877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4294967295"/>
          </p:nvPr>
        </p:nvSpPr>
        <p:spPr>
          <a:xfrm>
            <a:off x="85725" y="6961188"/>
            <a:ext cx="1352550" cy="115887"/>
          </a:xfrm>
          <a:prstGeom prst="rect">
            <a:avLst/>
          </a:prstGeom>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4294967295"/>
          </p:nvPr>
        </p:nvSpPr>
        <p:spPr>
          <a:xfrm>
            <a:off x="8601075" y="6656388"/>
            <a:ext cx="447675" cy="115887"/>
          </a:xfrm>
          <a:prstGeom prst="rect">
            <a:avLst/>
          </a:prstGeom>
        </p:spPr>
        <p:txBody>
          <a:bodyPr/>
          <a:lstStyle/>
          <a:p>
            <a:pPr>
              <a:defRPr/>
            </a:pPr>
            <a:fld id="{19CC844C-F7CF-495C-870B-6E498E1C0FB4}" type="slidenum">
              <a:rPr lang="en-US" smtClean="0">
                <a:solidFill>
                  <a:srgbClr val="000000"/>
                </a:solidFill>
              </a:rPr>
              <a:pPr>
                <a:defRPr/>
              </a:pPr>
              <a:t>63</a:t>
            </a:fld>
            <a:endParaRPr lang="en-US">
              <a:solidFill>
                <a:srgbClr val="000000"/>
              </a:solidFill>
            </a:endParaRPr>
          </a:p>
        </p:txBody>
      </p:sp>
      <p:sp>
        <p:nvSpPr>
          <p:cNvPr id="11270" name="Rectangle 3"/>
          <p:cNvSpPr>
            <a:spLocks noGrp="1" noChangeArrowheads="1"/>
          </p:cNvSpPr>
          <p:nvPr>
            <p:ph type="title"/>
          </p:nvPr>
        </p:nvSpPr>
        <p:spPr>
          <a:xfrm>
            <a:off x="407505" y="38708"/>
            <a:ext cx="7295322" cy="920870"/>
          </a:xfrm>
        </p:spPr>
        <p:txBody>
          <a:bodyPr>
            <a:normAutofit/>
          </a:bodyPr>
          <a:lstStyle/>
          <a:p>
            <a:r>
              <a:rPr lang="en-US" sz="2800" dirty="0"/>
              <a:t>P/C Insurer Groups Holdings of BIG**</a:t>
            </a:r>
            <a:br>
              <a:rPr lang="en-US" sz="2800" dirty="0"/>
            </a:br>
            <a:r>
              <a:rPr lang="en-US" sz="2800" dirty="0"/>
              <a:t>Bonds as a Percent of Total Bonds, 2014</a:t>
            </a:r>
          </a:p>
        </p:txBody>
      </p:sp>
      <p:graphicFrame>
        <p:nvGraphicFramePr>
          <p:cNvPr id="11266" name="Object 4"/>
          <p:cNvGraphicFramePr>
            <a:graphicFrameLocks noChangeAspect="1"/>
          </p:cNvGraphicFramePr>
          <p:nvPr>
            <p:extLst>
              <p:ext uri="{D42A27DB-BD31-4B8C-83A1-F6EECF244321}">
                <p14:modId xmlns:p14="http://schemas.microsoft.com/office/powerpoint/2010/main" val="291678827"/>
              </p:ext>
            </p:extLst>
          </p:nvPr>
        </p:nvGraphicFramePr>
        <p:xfrm>
          <a:off x="273017" y="1279057"/>
          <a:ext cx="8656637" cy="4314825"/>
        </p:xfrm>
        <a:graphic>
          <a:graphicData uri="http://schemas.openxmlformats.org/presentationml/2006/ole">
            <mc:AlternateContent xmlns:mc="http://schemas.openxmlformats.org/markup-compatibility/2006">
              <mc:Choice xmlns:v="urn:schemas-microsoft-com:vml" Requires="v">
                <p:oleObj spid="_x0000_s315430" name="Chart" r:id="rId4" imgW="7829485" imgH="4105417" progId="MSGraph.Chart.8">
                  <p:embed followColorScheme="full"/>
                </p:oleObj>
              </mc:Choice>
              <mc:Fallback>
                <p:oleObj name="Chart" r:id="rId4" imgW="7829485" imgH="4105417" progId="MSGraph.Chart.8">
                  <p:embed followColorScheme="full"/>
                  <p:pic>
                    <p:nvPicPr>
                      <p:cNvPr id="0" name=""/>
                      <p:cNvPicPr>
                        <a:picLocks noChangeAspect="1" noChangeArrowheads="1"/>
                      </p:cNvPicPr>
                      <p:nvPr/>
                    </p:nvPicPr>
                    <p:blipFill>
                      <a:blip r:embed="rId5"/>
                      <a:srcRect/>
                      <a:stretch>
                        <a:fillRect/>
                      </a:stretch>
                    </p:blipFill>
                    <p:spPr bwMode="gray">
                      <a:xfrm>
                        <a:off x="273017" y="1279057"/>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153265" y="6431946"/>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*Below Investment Grade                                       Sources: NAIC, via SNL Financial; Insurance Information Institute.</a:t>
            </a:r>
          </a:p>
        </p:txBody>
      </p:sp>
      <p:sp>
        <p:nvSpPr>
          <p:cNvPr id="1915910" name="Rectangle 6"/>
          <p:cNvSpPr>
            <a:spLocks noChangeArrowheads="1"/>
          </p:cNvSpPr>
          <p:nvPr/>
        </p:nvSpPr>
        <p:spPr bwMode="blackWhite">
          <a:xfrm>
            <a:off x="328059" y="5530162"/>
            <a:ext cx="8597417" cy="84363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There is a wide disparity among insurance groups regarding holdings of below-investment-grade bonds. Some hold none (or almost none); a few have over 10% of their bond portfolio in BIGs.</a:t>
            </a:r>
          </a:p>
        </p:txBody>
      </p:sp>
      <p:sp>
        <p:nvSpPr>
          <p:cNvPr id="2" name="TextBox 1"/>
          <p:cNvSpPr txBox="1"/>
          <p:nvPr/>
        </p:nvSpPr>
        <p:spPr>
          <a:xfrm>
            <a:off x="68473" y="1017447"/>
            <a:ext cx="1605277" cy="523220"/>
          </a:xfrm>
          <a:prstGeom prst="rect">
            <a:avLst/>
          </a:prstGeom>
          <a:noFill/>
        </p:spPr>
        <p:txBody>
          <a:bodyPr wrap="square" rtlCol="0">
            <a:spAutoFit/>
          </a:bodyPr>
          <a:lstStyle/>
          <a:p>
            <a:pPr fontAlgn="base">
              <a:spcBef>
                <a:spcPct val="0"/>
              </a:spcBef>
              <a:spcAft>
                <a:spcPct val="0"/>
              </a:spcAft>
            </a:pPr>
            <a:r>
              <a:rPr lang="en-US" sz="1400" dirty="0">
                <a:solidFill>
                  <a:srgbClr val="000000"/>
                </a:solidFill>
                <a:latin typeface="Arial" charset="0"/>
                <a:cs typeface="Arial" charset="0"/>
              </a:rPr>
              <a:t>Number of Groups</a:t>
            </a:r>
          </a:p>
        </p:txBody>
      </p:sp>
      <p:sp>
        <p:nvSpPr>
          <p:cNvPr id="3" name="TextBox 2"/>
          <p:cNvSpPr txBox="1"/>
          <p:nvPr/>
        </p:nvSpPr>
        <p:spPr>
          <a:xfrm>
            <a:off x="3074483" y="1167992"/>
            <a:ext cx="5526592" cy="646331"/>
          </a:xfrm>
          <a:prstGeom prst="rect">
            <a:avLst/>
          </a:prstGeom>
          <a:noFill/>
          <a:ln>
            <a:solidFill>
              <a:schemeClr val="accent1"/>
            </a:solidFill>
          </a:ln>
        </p:spPr>
        <p:txBody>
          <a:bodyPr wrap="square" rtlCol="0">
            <a:spAutoFit/>
          </a:bodyPr>
          <a:lstStyle/>
          <a:p>
            <a:pPr algn="ctr" fontAlgn="base">
              <a:spcBef>
                <a:spcPct val="0"/>
              </a:spcBef>
              <a:spcAft>
                <a:spcPct val="0"/>
              </a:spcAft>
            </a:pPr>
            <a:r>
              <a:rPr lang="en-US" dirty="0">
                <a:solidFill>
                  <a:srgbClr val="000000"/>
                </a:solidFill>
                <a:latin typeface="Arial" charset="0"/>
                <a:cs typeface="Arial" charset="0"/>
              </a:rPr>
              <a:t>The 67 groups graphed are those with over $3 billion in cash &amp; admitted assets as of year-end </a:t>
            </a:r>
          </a:p>
        </p:txBody>
      </p:sp>
      <p:sp>
        <p:nvSpPr>
          <p:cNvPr id="10" name="AutoShape 38"/>
          <p:cNvSpPr>
            <a:spLocks noChangeArrowheads="1"/>
          </p:cNvSpPr>
          <p:nvPr/>
        </p:nvSpPr>
        <p:spPr bwMode="blackWhite">
          <a:xfrm>
            <a:off x="4626768" y="2266893"/>
            <a:ext cx="1534114" cy="636943"/>
          </a:xfrm>
          <a:prstGeom prst="wedgeRectCallout">
            <a:avLst>
              <a:gd name="adj1" fmla="val -117514"/>
              <a:gd name="adj2" fmla="val 63198"/>
            </a:avLst>
          </a:prstGeom>
          <a:solidFill>
            <a:srgbClr val="FFC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600" b="1" dirty="0">
                <a:cs typeface="Arial" charset="0"/>
              </a:rPr>
              <a:t>P/C industry average</a:t>
            </a:r>
          </a:p>
        </p:txBody>
      </p:sp>
    </p:spTree>
    <p:extLst>
      <p:ext uri="{BB962C8B-B14F-4D97-AF65-F5344CB8AC3E}">
        <p14:creationId xmlns:p14="http://schemas.microsoft.com/office/powerpoint/2010/main" val="2365586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49E9257-1E9E-4115-9E11-7EEC0715408B}"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64</a:t>
            </a:fld>
            <a:endParaRPr lang="en-US" sz="900">
              <a:solidFill>
                <a:srgbClr val="000000"/>
              </a:solidFill>
              <a:latin typeface="Arial" charset="0"/>
              <a:cs typeface="Arial" charset="0"/>
            </a:endParaRPr>
          </a:p>
        </p:txBody>
      </p:sp>
      <p:sp>
        <p:nvSpPr>
          <p:cNvPr id="65541" name="Rectangle 2"/>
          <p:cNvSpPr>
            <a:spLocks noGrp="1" noChangeArrowheads="1"/>
          </p:cNvSpPr>
          <p:nvPr>
            <p:ph type="title" idx="4294967295"/>
          </p:nvPr>
        </p:nvSpPr>
        <p:spPr>
          <a:xfrm>
            <a:off x="762000" y="127787"/>
            <a:ext cx="6957390" cy="860425"/>
          </a:xfrm>
        </p:spPr>
        <p:txBody>
          <a:bodyPr>
            <a:noAutofit/>
          </a:bodyPr>
          <a:lstStyle/>
          <a:p>
            <a:r>
              <a:rPr lang="en-US" dirty="0"/>
              <a:t>Other Things That Could</a:t>
            </a:r>
            <a:br>
              <a:rPr lang="en-US" dirty="0"/>
            </a:br>
            <a:r>
              <a:rPr lang="en-US" dirty="0"/>
              <a:t>Affect the Course of Interest Rates</a:t>
            </a:r>
          </a:p>
        </p:txBody>
      </p:sp>
      <p:sp>
        <p:nvSpPr>
          <p:cNvPr id="1922051" name="Rectangle 3"/>
          <p:cNvSpPr>
            <a:spLocks noGrp="1" noChangeArrowheads="1"/>
          </p:cNvSpPr>
          <p:nvPr>
            <p:ph type="body" idx="4294967295"/>
          </p:nvPr>
        </p:nvSpPr>
        <p:spPr>
          <a:xfrm>
            <a:off x="462223" y="1218006"/>
            <a:ext cx="8048417" cy="4652963"/>
          </a:xfrm>
        </p:spPr>
        <p:txBody>
          <a:bodyPr/>
          <a:lstStyle/>
          <a:p>
            <a:r>
              <a:rPr lang="en-US" sz="2600" dirty="0">
                <a:latin typeface="Times New Roman" panose="02020603050405020304" pitchFamily="18" charset="0"/>
                <a:cs typeface="Times New Roman" panose="02020603050405020304" pitchFamily="18" charset="0"/>
              </a:rPr>
              <a:t>Prices of world currencies (the value of the US Dollar vs. the Euro, the Yen, the Yuan and other major world currencies)</a:t>
            </a:r>
          </a:p>
          <a:p>
            <a:r>
              <a:rPr lang="en-US" sz="2600" dirty="0">
                <a:latin typeface="Times New Roman" panose="02020603050405020304" pitchFamily="18" charset="0"/>
                <a:cs typeface="Times New Roman" panose="02020603050405020304" pitchFamily="18" charset="0"/>
              </a:rPr>
              <a:t>Prices of a number of commodities (especially oil)</a:t>
            </a:r>
          </a:p>
          <a:p>
            <a:r>
              <a:rPr lang="en-US" sz="2600" dirty="0">
                <a:latin typeface="Times New Roman" panose="02020603050405020304" pitchFamily="18" charset="0"/>
                <a:cs typeface="Times New Roman" panose="02020603050405020304" pitchFamily="18" charset="0"/>
              </a:rPr>
              <a:t>Prevailing interest rates in other countries (determined, in part, by those countries’ central banks)</a:t>
            </a:r>
          </a:p>
          <a:p>
            <a:r>
              <a:rPr lang="en-US" sz="2600" dirty="0">
                <a:latin typeface="Times New Roman" panose="02020603050405020304" pitchFamily="18" charset="0"/>
                <a:cs typeface="Times New Roman" panose="02020603050405020304" pitchFamily="18" charset="0"/>
              </a:rPr>
              <a:t>The demand for, and the supply of, loanable funds</a:t>
            </a:r>
          </a:p>
        </p:txBody>
      </p:sp>
    </p:spTree>
    <p:extLst>
      <p:ext uri="{BB962C8B-B14F-4D97-AF65-F5344CB8AC3E}">
        <p14:creationId xmlns:p14="http://schemas.microsoft.com/office/powerpoint/2010/main" val="13599180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lnSpc>
                <a:spcPct val="85000"/>
              </a:lnSpc>
              <a:spcBef>
                <a:spcPct val="20000"/>
              </a:spcBef>
            </a:pPr>
            <a:fld id="{10C50C73-B7E5-4B66-A94A-9952F1A619FD}" type="slidenum">
              <a:rPr lang="en-US" altLang="en-US" sz="900">
                <a:solidFill>
                  <a:schemeClr val="bg1"/>
                </a:solidFill>
              </a:rPr>
              <a:pPr algn="r">
                <a:lnSpc>
                  <a:spcPct val="85000"/>
                </a:lnSpc>
                <a:spcBef>
                  <a:spcPct val="20000"/>
                </a:spcBef>
              </a:pPr>
              <a:t>65</a:t>
            </a:fld>
            <a:endParaRPr lang="en-US" altLang="en-US" sz="900">
              <a:solidFill>
                <a:schemeClr val="bg1"/>
              </a:solidFill>
            </a:endParaRPr>
          </a:p>
        </p:txBody>
      </p:sp>
      <p:sp>
        <p:nvSpPr>
          <p:cNvPr id="1924102" name="Rectangle 6"/>
          <p:cNvSpPr>
            <a:spLocks noChangeArrowheads="1"/>
          </p:cNvSpPr>
          <p:nvPr/>
        </p:nvSpPr>
        <p:spPr bwMode="blackWhite">
          <a:xfrm>
            <a:off x="609600" y="2219325"/>
            <a:ext cx="7924800" cy="1498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eaLnBrk="0" hangingPunct="0">
              <a:defRPr>
                <a:solidFill>
                  <a:schemeClr val="tx1"/>
                </a:solidFill>
                <a:latin typeface="Arial" panose="020B0604020202020204" pitchFamily="34" charset="0"/>
              </a:defRPr>
            </a:lvl1pPr>
            <a:lvl2pPr marL="742950" indent="-285750" defTabSz="114300" eaLnBrk="0" hangingPunct="0">
              <a:defRPr>
                <a:solidFill>
                  <a:schemeClr val="tx1"/>
                </a:solidFill>
                <a:latin typeface="Arial" panose="020B0604020202020204" pitchFamily="34" charset="0"/>
              </a:defRPr>
            </a:lvl2pPr>
            <a:lvl3pPr marL="1143000" indent="-228600" defTabSz="114300" eaLnBrk="0" hangingPunct="0">
              <a:defRPr>
                <a:solidFill>
                  <a:schemeClr val="tx1"/>
                </a:solidFill>
                <a:latin typeface="Arial" panose="020B0604020202020204" pitchFamily="34" charset="0"/>
              </a:defRPr>
            </a:lvl3pPr>
            <a:lvl4pPr marL="1600200" indent="-228600" defTabSz="114300" eaLnBrk="0" hangingPunct="0">
              <a:defRPr>
                <a:solidFill>
                  <a:schemeClr val="tx1"/>
                </a:solidFill>
                <a:latin typeface="Arial" panose="020B0604020202020204" pitchFamily="34" charset="0"/>
              </a:defRPr>
            </a:lvl4pPr>
            <a:lvl5pPr marL="2057400" indent="-228600" defTabSz="114300" eaLnBrk="0" hangingPunct="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5000"/>
              </a:lnSpc>
              <a:spcBef>
                <a:spcPct val="25000"/>
              </a:spcBef>
            </a:pPr>
            <a:r>
              <a:rPr lang="en-US" altLang="en-US" sz="4400" b="1" dirty="0">
                <a:solidFill>
                  <a:srgbClr val="FFFFFF"/>
                </a:solidFill>
              </a:rPr>
              <a:t>Selected</a:t>
            </a:r>
            <a:br>
              <a:rPr lang="en-US" altLang="en-US" sz="4400" b="1" dirty="0">
                <a:solidFill>
                  <a:srgbClr val="FFFFFF"/>
                </a:solidFill>
              </a:rPr>
            </a:br>
            <a:r>
              <a:rPr lang="en-US" altLang="en-US" sz="4400" b="1" dirty="0">
                <a:solidFill>
                  <a:srgbClr val="FFFFFF"/>
                </a:solidFill>
              </a:rPr>
              <a:t>Employment Trends</a:t>
            </a:r>
          </a:p>
        </p:txBody>
      </p:sp>
    </p:spTree>
    <p:extLst>
      <p:ext uri="{BB962C8B-B14F-4D97-AF65-F5344CB8AC3E}">
        <p14:creationId xmlns:p14="http://schemas.microsoft.com/office/powerpoint/2010/main" val="41523259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1954"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381955"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38195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lnSpc>
                <a:spcPct val="85000"/>
              </a:lnSpc>
              <a:spcBef>
                <a:spcPct val="20000"/>
              </a:spcBef>
            </a:pPr>
            <a:fld id="{D02C4317-F7DB-46A1-AACD-D4AC45441431}" type="slidenum">
              <a:rPr lang="en-US" altLang="en-US" sz="900"/>
              <a:pPr algn="r">
                <a:lnSpc>
                  <a:spcPct val="85000"/>
                </a:lnSpc>
                <a:spcBef>
                  <a:spcPct val="20000"/>
                </a:spcBef>
              </a:pPr>
              <a:t>66</a:t>
            </a:fld>
            <a:endParaRPr lang="en-US" altLang="en-US" sz="900"/>
          </a:p>
        </p:txBody>
      </p:sp>
      <p:sp>
        <p:nvSpPr>
          <p:cNvPr id="381957" name="Rectangle 2"/>
          <p:cNvSpPr>
            <a:spLocks noGrp="1" noChangeArrowheads="1"/>
          </p:cNvSpPr>
          <p:nvPr>
            <p:ph type="title" idx="4294967295"/>
          </p:nvPr>
        </p:nvSpPr>
        <p:spPr>
          <a:xfrm>
            <a:off x="626165" y="173037"/>
            <a:ext cx="6448425" cy="860425"/>
          </a:xfrm>
        </p:spPr>
        <p:txBody>
          <a:bodyPr>
            <a:noAutofit/>
          </a:bodyPr>
          <a:lstStyle/>
          <a:p>
            <a:r>
              <a:rPr lang="en-US" altLang="en-US" dirty="0">
                <a:latin typeface="Arial" panose="020B0604020202020204" pitchFamily="34" charset="0"/>
              </a:rPr>
              <a:t>By 2018, Will We Have More Jobs</a:t>
            </a:r>
            <a:br>
              <a:rPr lang="en-US" altLang="en-US" dirty="0">
                <a:latin typeface="Arial" panose="020B0604020202020204" pitchFamily="34" charset="0"/>
              </a:rPr>
            </a:br>
            <a:r>
              <a:rPr lang="en-US" altLang="en-US" dirty="0">
                <a:latin typeface="Arial" panose="020B0604020202020204" pitchFamily="34" charset="0"/>
              </a:rPr>
              <a:t>to Fill than People to Fill Them?</a:t>
            </a:r>
          </a:p>
        </p:txBody>
      </p:sp>
      <p:sp>
        <p:nvSpPr>
          <p:cNvPr id="1958915" name="Rectangle 3"/>
          <p:cNvSpPr>
            <a:spLocks noGrp="1" noChangeArrowheads="1"/>
          </p:cNvSpPr>
          <p:nvPr>
            <p:ph type="body" idx="4294967295"/>
          </p:nvPr>
        </p:nvSpPr>
        <p:spPr>
          <a:xfrm>
            <a:off x="495300" y="1189038"/>
            <a:ext cx="8153400" cy="5186362"/>
          </a:xfrm>
        </p:spPr>
        <p:txBody>
          <a:bodyPr/>
          <a:lstStyle/>
          <a:p>
            <a:pPr>
              <a:lnSpc>
                <a:spcPct val="80000"/>
              </a:lnSpc>
            </a:pPr>
            <a:r>
              <a:rPr lang="en-US" altLang="en-US" sz="2800" dirty="0">
                <a:latin typeface="Times New Roman" panose="02020603050405020304" pitchFamily="18" charset="0"/>
                <a:cs typeface="Times New Roman" panose="02020603050405020304" pitchFamily="18" charset="0"/>
              </a:rPr>
              <a:t>Even with modest growth in the U.S. economy and no radical change in immigration between now and 2018, we should be at or near “full employment” before then</a:t>
            </a:r>
          </a:p>
          <a:p>
            <a:pPr>
              <a:lnSpc>
                <a:spcPct val="80000"/>
              </a:lnSpc>
            </a:pPr>
            <a:r>
              <a:rPr lang="en-US" altLang="en-US" sz="2800" dirty="0">
                <a:latin typeface="Times New Roman" panose="02020603050405020304" pitchFamily="18" charset="0"/>
                <a:cs typeface="Times New Roman" panose="02020603050405020304" pitchFamily="18" charset="0"/>
              </a:rPr>
              <a:t>This results from creating jobs faster than the growth in the size of the labor force</a:t>
            </a:r>
          </a:p>
          <a:p>
            <a:pPr>
              <a:lnSpc>
                <a:spcPct val="80000"/>
              </a:lnSpc>
            </a:pPr>
            <a:r>
              <a:rPr lang="en-US" altLang="en-US" sz="2800" dirty="0">
                <a:latin typeface="Times New Roman" panose="02020603050405020304" pitchFamily="18" charset="0"/>
                <a:cs typeface="Times New Roman" panose="02020603050405020304" pitchFamily="18" charset="0"/>
              </a:rPr>
              <a:t>So if we get to “full employment” and keep creating jobs faster than the growth of the labor force, won’t we have job shortages then?</a:t>
            </a:r>
          </a:p>
          <a:p>
            <a:pPr lvl="1">
              <a:lnSpc>
                <a:spcPct val="80000"/>
              </a:lnSpc>
            </a:pPr>
            <a:r>
              <a:rPr lang="en-US" altLang="en-US" sz="2400" dirty="0">
                <a:latin typeface="Times New Roman" panose="02020603050405020304" pitchFamily="18" charset="0"/>
                <a:cs typeface="Times New Roman" panose="02020603050405020304" pitchFamily="18" charset="0"/>
              </a:rPr>
              <a:t>And won’t those shortages put pressure on wages, which in turn will fuel high inflation?</a:t>
            </a:r>
          </a:p>
        </p:txBody>
      </p:sp>
      <p:sp>
        <p:nvSpPr>
          <p:cNvPr id="381959" name="Text Box 5"/>
          <p:cNvSpPr txBox="1">
            <a:spLocks noChangeArrowheads="1"/>
          </p:cNvSpPr>
          <p:nvPr/>
        </p:nvSpPr>
        <p:spPr bwMode="auto">
          <a:xfrm>
            <a:off x="416282" y="6102351"/>
            <a:ext cx="76708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100" dirty="0"/>
              <a:t>Reference: Barry Bluestone and Mark </a:t>
            </a:r>
            <a:r>
              <a:rPr lang="en-US" altLang="en-US" sz="1100" dirty="0" err="1"/>
              <a:t>Melnik</a:t>
            </a:r>
            <a:r>
              <a:rPr lang="en-US" altLang="en-US" sz="1100" dirty="0"/>
              <a:t>, </a:t>
            </a:r>
            <a:r>
              <a:rPr lang="en-US" altLang="en-US" sz="1100" i="1" dirty="0"/>
              <a:t>After the Recovery: Help Needed </a:t>
            </a:r>
            <a:r>
              <a:rPr lang="en-US" altLang="en-US" sz="1100" dirty="0"/>
              <a:t>The Coming Labor Shortage and How</a:t>
            </a:r>
            <a:r>
              <a:rPr lang="en-US" altLang="en-US" sz="1100" i="1" dirty="0"/>
              <a:t> </a:t>
            </a:r>
            <a:r>
              <a:rPr lang="en-US" altLang="en-US" sz="1100" dirty="0"/>
              <a:t>People in Encore Careers Can Help Solve it</a:t>
            </a:r>
            <a:r>
              <a:rPr lang="en-US" altLang="en-US" sz="1100" i="1" dirty="0"/>
              <a:t>, </a:t>
            </a:r>
            <a:r>
              <a:rPr lang="en-US" altLang="en-US" sz="1100" dirty="0"/>
              <a:t>(Boston: Dukakis Center for Urban and Regional Policy, 2010).</a:t>
            </a:r>
          </a:p>
        </p:txBody>
      </p:sp>
    </p:spTree>
    <p:extLst>
      <p:ext uri="{BB962C8B-B14F-4D97-AF65-F5344CB8AC3E}">
        <p14:creationId xmlns:p14="http://schemas.microsoft.com/office/powerpoint/2010/main" val="12865903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58915">
                                            <p:txEl>
                                              <p:pRg st="0" end="0"/>
                                            </p:txEl>
                                          </p:spTgt>
                                        </p:tgtEl>
                                        <p:attrNameLst>
                                          <p:attrName>style.visibility</p:attrName>
                                        </p:attrNameLst>
                                      </p:cBhvr>
                                      <p:to>
                                        <p:strVal val="visible"/>
                                      </p:to>
                                    </p:set>
                                    <p:animEffect transition="in" filter="wipe(left)">
                                      <p:cBhvr>
                                        <p:cTn id="7" dur="500"/>
                                        <p:tgtEl>
                                          <p:spTgt spid="195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58915">
                                            <p:txEl>
                                              <p:pRg st="1" end="1"/>
                                            </p:txEl>
                                          </p:spTgt>
                                        </p:tgtEl>
                                        <p:attrNameLst>
                                          <p:attrName>style.visibility</p:attrName>
                                        </p:attrNameLst>
                                      </p:cBhvr>
                                      <p:to>
                                        <p:strVal val="visible"/>
                                      </p:to>
                                    </p:set>
                                    <p:animEffect transition="in" filter="wipe(left)">
                                      <p:cBhvr>
                                        <p:cTn id="12" dur="500"/>
                                        <p:tgtEl>
                                          <p:spTgt spid="1958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58915">
                                            <p:txEl>
                                              <p:pRg st="2" end="2"/>
                                            </p:txEl>
                                          </p:spTgt>
                                        </p:tgtEl>
                                        <p:attrNameLst>
                                          <p:attrName>style.visibility</p:attrName>
                                        </p:attrNameLst>
                                      </p:cBhvr>
                                      <p:to>
                                        <p:strVal val="visible"/>
                                      </p:to>
                                    </p:set>
                                    <p:animEffect transition="in" filter="wipe(left)">
                                      <p:cBhvr>
                                        <p:cTn id="17" dur="500"/>
                                        <p:tgtEl>
                                          <p:spTgt spid="1958915">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58915">
                                            <p:txEl>
                                              <p:pRg st="3" end="3"/>
                                            </p:txEl>
                                          </p:spTgt>
                                        </p:tgtEl>
                                        <p:attrNameLst>
                                          <p:attrName>style.visibility</p:attrName>
                                        </p:attrNameLst>
                                      </p:cBhvr>
                                      <p:to>
                                        <p:strVal val="visible"/>
                                      </p:to>
                                    </p:set>
                                    <p:animEffect transition="in" filter="wipe(left)">
                                      <p:cBhvr>
                                        <p:cTn id="20" dur="500"/>
                                        <p:tgtEl>
                                          <p:spTgt spid="1958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8915"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4"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387075"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38707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lnSpc>
                <a:spcPct val="85000"/>
              </a:lnSpc>
              <a:spcBef>
                <a:spcPct val="20000"/>
              </a:spcBef>
            </a:pPr>
            <a:fld id="{202550E0-CA61-4997-A3C8-665F1D0011A0}" type="slidenum">
              <a:rPr lang="en-US" altLang="en-US" sz="900"/>
              <a:pPr algn="r">
                <a:lnSpc>
                  <a:spcPct val="85000"/>
                </a:lnSpc>
                <a:spcBef>
                  <a:spcPct val="20000"/>
                </a:spcBef>
              </a:pPr>
              <a:t>67</a:t>
            </a:fld>
            <a:endParaRPr lang="en-US" altLang="en-US" sz="900"/>
          </a:p>
        </p:txBody>
      </p:sp>
      <p:sp>
        <p:nvSpPr>
          <p:cNvPr id="387077" name="Rectangle 2"/>
          <p:cNvSpPr>
            <a:spLocks noGrp="1" noChangeArrowheads="1"/>
          </p:cNvSpPr>
          <p:nvPr>
            <p:ph type="title" idx="4294967295"/>
          </p:nvPr>
        </p:nvSpPr>
        <p:spPr>
          <a:xfrm>
            <a:off x="495300" y="208688"/>
            <a:ext cx="5595730" cy="776356"/>
          </a:xfrm>
        </p:spPr>
        <p:txBody>
          <a:bodyPr>
            <a:noAutofit/>
          </a:bodyPr>
          <a:lstStyle/>
          <a:p>
            <a:r>
              <a:rPr lang="en-US" altLang="en-US" dirty="0">
                <a:latin typeface="Arial" panose="020B0604020202020204" pitchFamily="34" charset="0"/>
              </a:rPr>
              <a:t>Why Job Shortages by 2018</a:t>
            </a:r>
            <a:br>
              <a:rPr lang="en-US" altLang="en-US" dirty="0">
                <a:latin typeface="Arial" panose="020B0604020202020204" pitchFamily="34" charset="0"/>
              </a:rPr>
            </a:br>
            <a:r>
              <a:rPr lang="en-US" altLang="en-US" dirty="0">
                <a:latin typeface="Arial" panose="020B0604020202020204" pitchFamily="34" charset="0"/>
              </a:rPr>
              <a:t>are Unlikely</a:t>
            </a:r>
          </a:p>
        </p:txBody>
      </p:sp>
      <p:sp>
        <p:nvSpPr>
          <p:cNvPr id="1958915" name="Rectangle 3"/>
          <p:cNvSpPr>
            <a:spLocks noGrp="1" noChangeArrowheads="1"/>
          </p:cNvSpPr>
          <p:nvPr>
            <p:ph type="body" idx="4294967295"/>
          </p:nvPr>
        </p:nvSpPr>
        <p:spPr>
          <a:xfrm>
            <a:off x="495300" y="1189038"/>
            <a:ext cx="8153400" cy="5364162"/>
          </a:xfrm>
        </p:spPr>
        <p:txBody>
          <a:bodyPr>
            <a:normAutofit/>
          </a:bodyPr>
          <a:lstStyle/>
          <a:p>
            <a:r>
              <a:rPr lang="en-US" altLang="en-US" dirty="0">
                <a:latin typeface="Times New Roman" panose="02020603050405020304" pitchFamily="18" charset="0"/>
                <a:cs typeface="Times New Roman" panose="02020603050405020304" pitchFamily="18" charset="0"/>
              </a:rPr>
              <a:t>If we follow the post-WWII historical pattern, we are likely to have another recession around 2018, give or take a year or so</a:t>
            </a:r>
          </a:p>
          <a:p>
            <a:pPr lvl="1">
              <a:lnSpc>
                <a:spcPct val="85000"/>
              </a:lnSpc>
              <a:spcBef>
                <a:spcPct val="40000"/>
              </a:spcBef>
            </a:pPr>
            <a:r>
              <a:rPr lang="en-US" altLang="en-US" dirty="0">
                <a:latin typeface="Times New Roman" panose="02020603050405020304" pitchFamily="18" charset="0"/>
                <a:cs typeface="Times New Roman" panose="02020603050405020304" pitchFamily="18" charset="0"/>
              </a:rPr>
              <a:t>This will cause some jobs to disappear </a:t>
            </a:r>
            <a:endParaRPr lang="en-US" altLang="en-US" sz="2300"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Also, many currently-filled jobs will open due to retirements of the first half of the huge “baby boom” generation</a:t>
            </a:r>
          </a:p>
          <a:p>
            <a:pPr lvl="1"/>
            <a:r>
              <a:rPr lang="en-US" altLang="en-US" dirty="0">
                <a:latin typeface="Times New Roman" panose="02020603050405020304" pitchFamily="18" charset="0"/>
                <a:cs typeface="Times New Roman" panose="02020603050405020304" pitchFamily="18" charset="0"/>
              </a:rPr>
              <a:t>In 2018 the first half of the huge “baby boom” generation will be ages 65-72, and the second half will be ages 54-64</a:t>
            </a:r>
          </a:p>
        </p:txBody>
      </p:sp>
    </p:spTree>
    <p:extLst>
      <p:ext uri="{BB962C8B-B14F-4D97-AF65-F5344CB8AC3E}">
        <p14:creationId xmlns:p14="http://schemas.microsoft.com/office/powerpoint/2010/main" val="41875624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58915">
                                            <p:txEl>
                                              <p:pRg st="0" end="0"/>
                                            </p:txEl>
                                          </p:spTgt>
                                        </p:tgtEl>
                                        <p:attrNameLst>
                                          <p:attrName>style.visibility</p:attrName>
                                        </p:attrNameLst>
                                      </p:cBhvr>
                                      <p:to>
                                        <p:strVal val="visible"/>
                                      </p:to>
                                    </p:set>
                                    <p:animEffect transition="in" filter="wipe(left)">
                                      <p:cBhvr>
                                        <p:cTn id="7" dur="500"/>
                                        <p:tgtEl>
                                          <p:spTgt spid="195891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58915">
                                            <p:txEl>
                                              <p:pRg st="1" end="1"/>
                                            </p:txEl>
                                          </p:spTgt>
                                        </p:tgtEl>
                                        <p:attrNameLst>
                                          <p:attrName>style.visibility</p:attrName>
                                        </p:attrNameLst>
                                      </p:cBhvr>
                                      <p:to>
                                        <p:strVal val="visible"/>
                                      </p:to>
                                    </p:set>
                                    <p:animEffect transition="in" filter="wipe(left)">
                                      <p:cBhvr>
                                        <p:cTn id="10" dur="500"/>
                                        <p:tgtEl>
                                          <p:spTgt spid="195891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58915">
                                            <p:txEl>
                                              <p:pRg st="2" end="2"/>
                                            </p:txEl>
                                          </p:spTgt>
                                        </p:tgtEl>
                                        <p:attrNameLst>
                                          <p:attrName>style.visibility</p:attrName>
                                        </p:attrNameLst>
                                      </p:cBhvr>
                                      <p:to>
                                        <p:strVal val="visible"/>
                                      </p:to>
                                    </p:set>
                                    <p:animEffect transition="in" filter="wipe(left)">
                                      <p:cBhvr>
                                        <p:cTn id="15" dur="500"/>
                                        <p:tgtEl>
                                          <p:spTgt spid="1958915">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58915">
                                            <p:txEl>
                                              <p:pRg st="3" end="3"/>
                                            </p:txEl>
                                          </p:spTgt>
                                        </p:tgtEl>
                                        <p:attrNameLst>
                                          <p:attrName>style.visibility</p:attrName>
                                        </p:attrNameLst>
                                      </p:cBhvr>
                                      <p:to>
                                        <p:strVal val="visible"/>
                                      </p:to>
                                    </p:set>
                                    <p:animEffect transition="in" filter="wipe(left)">
                                      <p:cBhvr>
                                        <p:cTn id="18" dur="500"/>
                                        <p:tgtEl>
                                          <p:spTgt spid="1958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8915"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5266"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395267"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39526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lnSpc>
                <a:spcPct val="85000"/>
              </a:lnSpc>
              <a:spcBef>
                <a:spcPct val="20000"/>
              </a:spcBef>
            </a:pPr>
            <a:fld id="{FC02C4CF-B6BA-4335-B75B-2079AC458D3F}" type="slidenum">
              <a:rPr lang="en-US" altLang="en-US" sz="900"/>
              <a:pPr algn="r">
                <a:lnSpc>
                  <a:spcPct val="85000"/>
                </a:lnSpc>
                <a:spcBef>
                  <a:spcPct val="20000"/>
                </a:spcBef>
              </a:pPr>
              <a:t>68</a:t>
            </a:fld>
            <a:endParaRPr lang="en-US" altLang="en-US" sz="900"/>
          </a:p>
        </p:txBody>
      </p:sp>
      <p:sp>
        <p:nvSpPr>
          <p:cNvPr id="395269" name="Rectangle 2"/>
          <p:cNvSpPr>
            <a:spLocks noGrp="1" noChangeArrowheads="1"/>
          </p:cNvSpPr>
          <p:nvPr>
            <p:ph type="title" idx="4294967295"/>
          </p:nvPr>
        </p:nvSpPr>
        <p:spPr>
          <a:xfrm>
            <a:off x="495300" y="177799"/>
            <a:ext cx="5696778" cy="816113"/>
          </a:xfrm>
        </p:spPr>
        <p:txBody>
          <a:bodyPr>
            <a:noAutofit/>
          </a:bodyPr>
          <a:lstStyle/>
          <a:p>
            <a:r>
              <a:rPr lang="en-US" altLang="en-US" dirty="0">
                <a:latin typeface="Arial" panose="020B0604020202020204" pitchFamily="34" charset="0"/>
              </a:rPr>
              <a:t>Why Job Shortages by 2018 are Unlikely (cont’d)</a:t>
            </a:r>
          </a:p>
        </p:txBody>
      </p:sp>
      <p:sp>
        <p:nvSpPr>
          <p:cNvPr id="1958915" name="Rectangle 3"/>
          <p:cNvSpPr>
            <a:spLocks noGrp="1" noChangeArrowheads="1"/>
          </p:cNvSpPr>
          <p:nvPr>
            <p:ph type="body" idx="4294967295"/>
          </p:nvPr>
        </p:nvSpPr>
        <p:spPr>
          <a:xfrm>
            <a:off x="495300" y="1189038"/>
            <a:ext cx="8153400" cy="5364162"/>
          </a:xfrm>
        </p:spPr>
        <p:txBody>
          <a:bodyPr/>
          <a:lstStyle/>
          <a:p>
            <a:r>
              <a:rPr lang="en-US" altLang="en-US" sz="2800" dirty="0">
                <a:latin typeface="Times New Roman" panose="02020603050405020304" pitchFamily="18" charset="0"/>
                <a:cs typeface="Times New Roman" panose="02020603050405020304" pitchFamily="18" charset="0"/>
              </a:rPr>
              <a:t>Increases in productivity will likely enable us to do more work with fewer people.</a:t>
            </a:r>
          </a:p>
          <a:p>
            <a:r>
              <a:rPr lang="en-US" altLang="en-US" sz="2800" dirty="0">
                <a:latin typeface="Times New Roman" panose="02020603050405020304" pitchFamily="18" charset="0"/>
                <a:cs typeface="Times New Roman" panose="02020603050405020304" pitchFamily="18" charset="0"/>
              </a:rPr>
              <a:t>Employers might shift jobs to labor </a:t>
            </a:r>
            <a:r>
              <a:rPr lang="en-US" altLang="en-US" sz="2800">
                <a:latin typeface="Times New Roman" panose="02020603050405020304" pitchFamily="18" charset="0"/>
                <a:cs typeface="Times New Roman" panose="02020603050405020304" pitchFamily="18" charset="0"/>
              </a:rPr>
              <a:t>markets outside of the U.S.</a:t>
            </a: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Also, there might be many fewer retirees than we might think</a:t>
            </a:r>
          </a:p>
        </p:txBody>
      </p:sp>
    </p:spTree>
    <p:extLst>
      <p:ext uri="{BB962C8B-B14F-4D97-AF65-F5344CB8AC3E}">
        <p14:creationId xmlns:p14="http://schemas.microsoft.com/office/powerpoint/2010/main" val="30903090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58915">
                                            <p:txEl>
                                              <p:pRg st="0" end="0"/>
                                            </p:txEl>
                                          </p:spTgt>
                                        </p:tgtEl>
                                        <p:attrNameLst>
                                          <p:attrName>style.visibility</p:attrName>
                                        </p:attrNameLst>
                                      </p:cBhvr>
                                      <p:to>
                                        <p:strVal val="visible"/>
                                      </p:to>
                                    </p:set>
                                    <p:animEffect transition="in" filter="wipe(left)">
                                      <p:cBhvr>
                                        <p:cTn id="7" dur="500"/>
                                        <p:tgtEl>
                                          <p:spTgt spid="195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58915">
                                            <p:txEl>
                                              <p:pRg st="1" end="1"/>
                                            </p:txEl>
                                          </p:spTgt>
                                        </p:tgtEl>
                                        <p:attrNameLst>
                                          <p:attrName>style.visibility</p:attrName>
                                        </p:attrNameLst>
                                      </p:cBhvr>
                                      <p:to>
                                        <p:strVal val="visible"/>
                                      </p:to>
                                    </p:set>
                                    <p:animEffect transition="in" filter="wipe(left)">
                                      <p:cBhvr>
                                        <p:cTn id="12" dur="500"/>
                                        <p:tgtEl>
                                          <p:spTgt spid="1958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58915">
                                            <p:txEl>
                                              <p:pRg st="2" end="2"/>
                                            </p:txEl>
                                          </p:spTgt>
                                        </p:tgtEl>
                                        <p:attrNameLst>
                                          <p:attrName>style.visibility</p:attrName>
                                        </p:attrNameLst>
                                      </p:cBhvr>
                                      <p:to>
                                        <p:strVal val="visible"/>
                                      </p:to>
                                    </p:set>
                                    <p:animEffect transition="in" filter="wipe(left)">
                                      <p:cBhvr>
                                        <p:cTn id="17" dur="500"/>
                                        <p:tgtEl>
                                          <p:spTgt spid="195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891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06896" y="42328"/>
            <a:ext cx="9144000" cy="859442"/>
          </a:xfrm>
        </p:spPr>
        <p:txBody>
          <a:bodyPr anchor="t" anchorCtr="1">
            <a:noAutofit/>
          </a:bodyPr>
          <a:lstStyle/>
          <a:p>
            <a:pPr>
              <a:lnSpc>
                <a:spcPct val="85000"/>
              </a:lnSpc>
            </a:pPr>
            <a:r>
              <a:rPr lang="en-US" altLang="en-US" sz="2800" dirty="0">
                <a:latin typeface="Arial" panose="020B0604020202020204" pitchFamily="34" charset="0"/>
              </a:rPr>
              <a:t>Labor Force Participation Rate,</a:t>
            </a:r>
            <a:br>
              <a:rPr lang="en-US" altLang="en-US" sz="2800" dirty="0">
                <a:latin typeface="Arial" panose="020B0604020202020204" pitchFamily="34" charset="0"/>
              </a:rPr>
            </a:br>
            <a:r>
              <a:rPr lang="en-US" altLang="en-US" sz="2800" dirty="0">
                <a:latin typeface="Arial" panose="020B0604020202020204" pitchFamily="34" charset="0"/>
              </a:rPr>
              <a:t>Ages 65-69, Quarterly, 1998:Q1-2016:Q2</a:t>
            </a:r>
          </a:p>
        </p:txBody>
      </p:sp>
      <p:graphicFrame>
        <p:nvGraphicFramePr>
          <p:cNvPr id="59395" name="Object 2"/>
          <p:cNvGraphicFramePr>
            <a:graphicFrameLocks noGrp="1" noChangeAspect="1"/>
          </p:cNvGraphicFramePr>
          <p:nvPr>
            <p:ph type="chart" idx="1"/>
            <p:extLst>
              <p:ext uri="{D42A27DB-BD31-4B8C-83A1-F6EECF244321}">
                <p14:modId xmlns:p14="http://schemas.microsoft.com/office/powerpoint/2010/main" val="4041968768"/>
              </p:ext>
            </p:extLst>
          </p:nvPr>
        </p:nvGraphicFramePr>
        <p:xfrm>
          <a:off x="314293" y="1135423"/>
          <a:ext cx="8505825" cy="4791075"/>
        </p:xfrm>
        <a:graphic>
          <a:graphicData uri="http://schemas.openxmlformats.org/presentationml/2006/ole">
            <mc:AlternateContent xmlns:mc="http://schemas.openxmlformats.org/markup-compatibility/2006">
              <mc:Choice xmlns:v="urn:schemas-microsoft-com:vml" Requires="v">
                <p:oleObj spid="_x0000_s316453" name="Chart" r:id="rId3" imgW="8591543" imgH="4838713" progId="MSGraph.Chart.8">
                  <p:embed followColorScheme="full"/>
                </p:oleObj>
              </mc:Choice>
              <mc:Fallback>
                <p:oleObj name="Chart" r:id="rId3" imgW="8591543" imgH="4838713" progId="MSGraph.Chart.8">
                  <p:embed followColorScheme="full"/>
                  <p:pic>
                    <p:nvPicPr>
                      <p:cNvPr id="0" name=""/>
                      <p:cNvPicPr>
                        <a:picLocks noChangeAspect="1" noChangeArrowheads="1"/>
                      </p:cNvPicPr>
                      <p:nvPr/>
                    </p:nvPicPr>
                    <p:blipFill>
                      <a:blip r:embed="rId4"/>
                      <a:srcRect/>
                      <a:stretch>
                        <a:fillRect/>
                      </a:stretch>
                    </p:blipFill>
                    <p:spPr bwMode="auto">
                      <a:xfrm>
                        <a:off x="314293" y="1135423"/>
                        <a:ext cx="850582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6" name="Rectangle 4"/>
          <p:cNvSpPr>
            <a:spLocks noChangeArrowheads="1"/>
          </p:cNvSpPr>
          <p:nvPr/>
        </p:nvSpPr>
        <p:spPr bwMode="auto">
          <a:xfrm>
            <a:off x="356327" y="6400911"/>
            <a:ext cx="7853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dirty="0"/>
              <a:t>Not seasonally adjusted.  Sources: US Bureau of Labor Statistics, US Department of Labor; Insurance Information Institute.</a:t>
            </a:r>
          </a:p>
        </p:txBody>
      </p:sp>
      <p:sp>
        <p:nvSpPr>
          <p:cNvPr id="324613" name="Text Box 5"/>
          <p:cNvSpPr txBox="1">
            <a:spLocks noChangeArrowheads="1"/>
          </p:cNvSpPr>
          <p:nvPr/>
        </p:nvSpPr>
        <p:spPr bwMode="auto">
          <a:xfrm>
            <a:off x="898525" y="2243417"/>
            <a:ext cx="1768475" cy="436562"/>
          </a:xfrm>
          <a:prstGeom prst="rect">
            <a:avLst/>
          </a:prstGeom>
          <a:solidFill>
            <a:srgbClr val="FFFF00"/>
          </a:solidFill>
          <a:ln w="12700">
            <a:solidFill>
              <a:srgbClr val="FF0000"/>
            </a:solidFill>
            <a:miter lim="800000"/>
            <a:headEnd type="none" w="sm" len="sm"/>
            <a:tailEnd type="none" w="sm" len="sm"/>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0000"/>
              </a:lnSpc>
              <a:spcBef>
                <a:spcPct val="50000"/>
              </a:spcBef>
              <a:buClrTx/>
              <a:buFontTx/>
              <a:buNone/>
            </a:pPr>
            <a:r>
              <a:rPr lang="en-US" altLang="en-US" sz="1400">
                <a:solidFill>
                  <a:srgbClr val="0000FF"/>
                </a:solidFill>
              </a:rPr>
              <a:t>The brown bars indicate recessions.</a:t>
            </a:r>
          </a:p>
        </p:txBody>
      </p:sp>
      <p:sp>
        <p:nvSpPr>
          <p:cNvPr id="59398" name="Text Box 6"/>
          <p:cNvSpPr txBox="1">
            <a:spLocks noChangeArrowheads="1"/>
          </p:cNvSpPr>
          <p:nvPr/>
        </p:nvSpPr>
        <p:spPr bwMode="auto">
          <a:xfrm>
            <a:off x="0" y="901770"/>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r>
              <a:rPr lang="en-US" altLang="en-US" sz="1400" b="1" dirty="0"/>
              <a:t>Labor Force participation rate</a:t>
            </a:r>
          </a:p>
        </p:txBody>
      </p:sp>
      <p:sp>
        <p:nvSpPr>
          <p:cNvPr id="59399" name="Line 7"/>
          <p:cNvSpPr>
            <a:spLocks noChangeShapeType="1"/>
          </p:cNvSpPr>
          <p:nvPr/>
        </p:nvSpPr>
        <p:spPr bwMode="auto">
          <a:xfrm flipV="1">
            <a:off x="1066800" y="1511300"/>
            <a:ext cx="7848600" cy="2743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prstDash val="sysDot"/>
                <a:round/>
                <a:headEnd type="oval" w="med" len="med"/>
                <a:tailEnd type="oval" w="med" len="med"/>
              </a14:hiddenLine>
            </a:ext>
          </a:extLst>
        </p:spPr>
        <p:txBody>
          <a:bodyPr lIns="92075" tIns="46038" rIns="92075" bIns="46038">
            <a:spAutoFit/>
          </a:bodyPr>
          <a:lstStyle/>
          <a:p>
            <a:endParaRPr lang="en-US"/>
          </a:p>
        </p:txBody>
      </p:sp>
      <p:sp>
        <p:nvSpPr>
          <p:cNvPr id="8" name="Rectangle 6"/>
          <p:cNvSpPr>
            <a:spLocks noChangeArrowheads="1"/>
          </p:cNvSpPr>
          <p:nvPr/>
        </p:nvSpPr>
        <p:spPr bwMode="blackWhite">
          <a:xfrm>
            <a:off x="133350" y="5811163"/>
            <a:ext cx="8877300" cy="536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0000"/>
              </a:lnSpc>
              <a:spcBef>
                <a:spcPct val="50000"/>
              </a:spcBef>
              <a:buClrTx/>
              <a:buFontTx/>
              <a:buNone/>
            </a:pPr>
            <a:r>
              <a:rPr lang="en-US" altLang="en-US" sz="1600" b="1">
                <a:solidFill>
                  <a:schemeClr val="bg1"/>
                </a:solidFill>
              </a:rPr>
              <a:t>The switch from DB pension plans (with early-retirement incentives) to DC plans (with, in effect, later-retirement incentives) might be partly responsible for raising this rate.</a:t>
            </a:r>
          </a:p>
        </p:txBody>
      </p:sp>
      <p:sp>
        <p:nvSpPr>
          <p:cNvPr id="9" name="AutoShape 17"/>
          <p:cNvSpPr>
            <a:spLocks noChangeArrowheads="1"/>
          </p:cNvSpPr>
          <p:nvPr/>
        </p:nvSpPr>
        <p:spPr bwMode="blackWhite">
          <a:xfrm>
            <a:off x="2327942" y="971865"/>
            <a:ext cx="2118538" cy="819150"/>
          </a:xfrm>
          <a:prstGeom prst="wedgeRectCallout">
            <a:avLst>
              <a:gd name="adj1" fmla="val 134720"/>
              <a:gd name="adj2" fmla="val 29703"/>
            </a:avLst>
          </a:prstGeom>
          <a:gradFill rotWithShape="1">
            <a:gsLst>
              <a:gs pos="0">
                <a:schemeClr val="accent1"/>
              </a:gs>
              <a:gs pos="100000">
                <a:srgbClr val="173C51"/>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dirty="0">
                <a:solidFill>
                  <a:schemeClr val="bg1"/>
                </a:solidFill>
              </a:rPr>
              <a:t>1 in 3 in this age group are working. This group is the oldest “baby boomers.”</a:t>
            </a:r>
          </a:p>
        </p:txBody>
      </p:sp>
      <p:sp>
        <p:nvSpPr>
          <p:cNvPr id="10" name="Rectangle 7"/>
          <p:cNvSpPr>
            <a:spLocks noChangeArrowheads="1"/>
          </p:cNvSpPr>
          <p:nvPr/>
        </p:nvSpPr>
        <p:spPr bwMode="grayWhite">
          <a:xfrm>
            <a:off x="6350796" y="1277647"/>
            <a:ext cx="2469321" cy="104654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endParaRPr lang="en-US" sz="1800">
              <a:solidFill>
                <a:srgbClr val="000000"/>
              </a:solidFill>
              <a:cs typeface="Arial" charset="0"/>
            </a:endParaRPr>
          </a:p>
        </p:txBody>
      </p:sp>
    </p:spTree>
    <p:extLst>
      <p:ext uri="{BB962C8B-B14F-4D97-AF65-F5344CB8AC3E}">
        <p14:creationId xmlns:p14="http://schemas.microsoft.com/office/powerpoint/2010/main" val="18307802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afterEffect">
                                  <p:stCondLst>
                                    <p:cond delay="0"/>
                                  </p:stCondLst>
                                  <p:childTnLst>
                                    <p:set>
                                      <p:cBhvr>
                                        <p:cTn id="6" dur="1" fill="hold">
                                          <p:stCondLst>
                                            <p:cond delay="0"/>
                                          </p:stCondLst>
                                        </p:cTn>
                                        <p:tgtEl>
                                          <p:spTgt spid="324613"/>
                                        </p:tgtEl>
                                        <p:attrNameLst>
                                          <p:attrName>style.visibility</p:attrName>
                                        </p:attrNameLst>
                                      </p:cBhvr>
                                      <p:to>
                                        <p:strVal val="visible"/>
                                      </p:to>
                                    </p:set>
                                    <p:animEffect transition="in" filter="dissolve">
                                      <p:cBhvr>
                                        <p:cTn id="7" dur="500"/>
                                        <p:tgtEl>
                                          <p:spTgt spid="324613"/>
                                        </p:tgtEl>
                                      </p:cBhvr>
                                    </p:animEffect>
                                  </p:childTnLst>
                                </p:cTn>
                              </p:par>
                            </p:childTnLst>
                          </p:cTn>
                        </p:par>
                        <p:par>
                          <p:cTn id="8" fill="hold" nodeType="afterGroup">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16" presetClass="entr" presetSubtype="26"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barn(in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24613" grpId="0" bld="series" animBg="0"/>
      <p:bldP spid="324613" grpId="1"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21404" y="136246"/>
            <a:ext cx="6921230" cy="860425"/>
          </a:xfrm>
        </p:spPr>
        <p:txBody>
          <a:bodyPr/>
          <a:lstStyle/>
          <a:p>
            <a:r>
              <a:rPr lang="en-US" dirty="0">
                <a:latin typeface="Arial" panose="020B0604020202020204" pitchFamily="34" charset="0"/>
              </a:rPr>
              <a:t>P/C Industry Net Income After Taxes</a:t>
            </a:r>
            <a:br>
              <a:rPr lang="en-US" dirty="0">
                <a:latin typeface="Arial" panose="020B0604020202020204" pitchFamily="34" charset="0"/>
              </a:rPr>
            </a:br>
            <a:r>
              <a:rPr lang="en-US" dirty="0">
                <a:latin typeface="Arial" panose="020B0604020202020204" pitchFamily="34" charset="0"/>
              </a:rPr>
              <a:t>1991–2015</a:t>
            </a:r>
          </a:p>
        </p:txBody>
      </p:sp>
      <p:sp>
        <p:nvSpPr>
          <p:cNvPr id="14339" name="Text Box 5"/>
          <p:cNvSpPr txBox="1">
            <a:spLocks noChangeArrowheads="1"/>
          </p:cNvSpPr>
          <p:nvPr/>
        </p:nvSpPr>
        <p:spPr bwMode="auto">
          <a:xfrm>
            <a:off x="842189" y="1118274"/>
            <a:ext cx="2374900" cy="20873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2013 ROAS</a:t>
            </a:r>
            <a:r>
              <a:rPr lang="en-US" sz="1200" baseline="30000" dirty="0">
                <a:solidFill>
                  <a:srgbClr val="000000"/>
                </a:solidFill>
              </a:rPr>
              <a:t>1</a:t>
            </a:r>
            <a:r>
              <a:rPr lang="en-US" sz="1200" dirty="0">
                <a:solidFill>
                  <a:srgbClr val="000000"/>
                </a:solidFill>
              </a:rPr>
              <a:t> = 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2014 ROAS</a:t>
            </a:r>
            <a:r>
              <a:rPr lang="en-US" sz="1200" baseline="30000" dirty="0">
                <a:solidFill>
                  <a:srgbClr val="000000"/>
                </a:solidFill>
              </a:rPr>
              <a:t>1</a:t>
            </a:r>
            <a:r>
              <a:rPr lang="en-US" sz="1200" dirty="0">
                <a:solidFill>
                  <a:srgbClr val="000000"/>
                </a:solidFill>
              </a:rPr>
              <a:t> = 8.4%</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2015:ROAS = 8.4%</a:t>
            </a: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 8.2% ROAS in 2014, 9.8% ROAS in 2013, 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ISO; Insurance Information Institute.</a:t>
            </a:r>
          </a:p>
        </p:txBody>
      </p:sp>
      <p:graphicFrame>
        <p:nvGraphicFramePr>
          <p:cNvPr id="14341" name="Object 3"/>
          <p:cNvGraphicFramePr>
            <a:graphicFrameLocks/>
          </p:cNvGraphicFramePr>
          <p:nvPr>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7864" name="Chart" r:id="rId5" imgW="8715429" imgH="5057659" progId="MSGraph.Chart.8">
                  <p:embed followColorScheme="full"/>
                </p:oleObj>
              </mc:Choice>
              <mc:Fallback>
                <p:oleObj name="Chart" r:id="rId5" imgW="8715429" imgH="5057659"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a:solidFill>
                  <a:srgbClr val="000000"/>
                </a:solidFill>
                <a:latin typeface="Arial" charset="0"/>
                <a:cs typeface="Arial" charset="0"/>
              </a:rPr>
              <a:t>$ Millions</a:t>
            </a:r>
          </a:p>
        </p:txBody>
      </p:sp>
    </p:spTree>
    <p:custDataLst>
      <p:tags r:id="rId2"/>
    </p:custDataLst>
    <p:extLst>
      <p:ext uri="{BB962C8B-B14F-4D97-AF65-F5344CB8AC3E}">
        <p14:creationId xmlns:p14="http://schemas.microsoft.com/office/powerpoint/2010/main" val="3809685553"/>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sz="3600" b="1" i="1">
                <a:solidFill>
                  <a:srgbClr val="225A7A"/>
                </a:solidFill>
              </a:rPr>
              <a:t>Thank you for your time</a:t>
            </a:r>
            <a:br>
              <a:rPr lang="en-US" sz="3600" b="1" i="1">
                <a:solidFill>
                  <a:srgbClr val="225A7A"/>
                </a:solidFill>
              </a:rPr>
            </a:br>
            <a:r>
              <a:rPr lang="en-US" sz="3600" b="1" i="1">
                <a:solidFill>
                  <a:srgbClr val="225A7A"/>
                </a:solidFill>
              </a:rPr>
              <a:t>and your attention!</a:t>
            </a:r>
            <a:r>
              <a:rPr lang="en-US" sz="3600" b="1" i="1">
                <a:solidFill>
                  <a:srgbClr val="00B050"/>
                </a:solidFill>
              </a:rPr>
              <a:t> </a:t>
            </a:r>
            <a:endParaRPr lang="en-US" sz="3600" b="1" i="1">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a:lnSpc>
                <a:spcPct val="90000"/>
              </a:lnSpc>
              <a:spcBef>
                <a:spcPct val="100000"/>
              </a:spcBef>
              <a:buClr>
                <a:schemeClr val="accent2"/>
              </a:buClr>
              <a:buFont typeface="Wingdings" panose="05000000000000000000" pitchFamily="2" charset="2"/>
              <a:buChar char="n"/>
              <a:tabLst>
                <a:tab pos="6172200" algn="l"/>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6172200" algn="l"/>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6172200" algn="l"/>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6172200" algn="l"/>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6172200" algn="l"/>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6172200" algn="l"/>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6172200" algn="l"/>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6172200" algn="l"/>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6172200" algn="l"/>
              </a:tabLst>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sz="2800" b="1">
                <a:solidFill>
                  <a:srgbClr val="225A7A"/>
                </a:solidFill>
              </a:rPr>
              <a:t>Insurance Information Institute Online:</a:t>
            </a:r>
          </a:p>
        </p:txBody>
      </p:sp>
      <p:sp>
        <p:nvSpPr>
          <p:cNvPr id="5" name="Date Placeholder 4"/>
          <p:cNvSpPr>
            <a:spLocks noGrp="1"/>
          </p:cNvSpPr>
          <p:nvPr>
            <p:ph type="dt" sz="quarter" idx="10"/>
          </p:nvPr>
        </p:nvSpPr>
        <p:spPr/>
        <p:txBody>
          <a:bodyPr/>
          <a:lstStyle/>
          <a:p>
            <a:pPr>
              <a:defRPr/>
            </a:pPr>
            <a:r>
              <a:rPr lang="en-US"/>
              <a:t>12/01/09 - 9pm</a:t>
            </a:r>
          </a:p>
        </p:txBody>
      </p:sp>
      <p:sp>
        <p:nvSpPr>
          <p:cNvPr id="1321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DD8D40ED-B17A-4A43-8C3D-E14F010726FA}" type="slidenum">
              <a:rPr lang="en-US" sz="900" smtClean="0"/>
              <a:pPr>
                <a:lnSpc>
                  <a:spcPct val="85000"/>
                </a:lnSpc>
                <a:spcBef>
                  <a:spcPct val="20000"/>
                </a:spcBef>
                <a:buClrTx/>
                <a:buFontTx/>
                <a:buNone/>
              </a:pPr>
              <a:t>70</a:t>
            </a:fld>
            <a:endParaRPr lang="en-US" sz="90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8888" name="Chart" r:id="rId5" imgW="8258056" imgH="5505283" progId="MSGraph.Chart.8">
                  <p:embed followColorScheme="full"/>
                </p:oleObj>
              </mc:Choice>
              <mc:Fallback>
                <p:oleObj name="Chart" r:id="rId5" imgW="8258056" imgH="5505283"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a:latin typeface="Arial" panose="020B0604020202020204" pitchFamily="34" charset="0"/>
              </a:rPr>
              <a:t>Profitability Peaks &amp; Troughs in the P/C Insurance Industry, 1975 – 2016F</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2011-14 figures are estimates based on ROAS data.  Note:  Data for 2008-2014 exclude mortgage and financial guaranty insurers.</a:t>
            </a:r>
          </a:p>
          <a:p>
            <a:r>
              <a:rPr lang="en-US" sz="1100" dirty="0">
                <a:solidFill>
                  <a:srgbClr val="000000"/>
                </a:solidFill>
              </a:rPr>
              <a:t>Source:  Insurance Information Institute; NAIC, ISO, A.M. Best, Conning</a:t>
            </a: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1503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00474" y="5168745"/>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148999" y="5176682"/>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059418" y="5136279"/>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27401"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157789" y="2989265"/>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9 Years</a:t>
            </a:r>
          </a:p>
        </p:txBody>
      </p:sp>
      <p:sp>
        <p:nvSpPr>
          <p:cNvPr id="16407" name="Text Box 17"/>
          <p:cNvSpPr txBox="1">
            <a:spLocks noChangeArrowheads="1"/>
          </p:cNvSpPr>
          <p:nvPr/>
        </p:nvSpPr>
        <p:spPr bwMode="auto">
          <a:xfrm>
            <a:off x="5621338" y="1117600"/>
            <a:ext cx="3254375" cy="923330"/>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2016-2017, but that seems unlikely</a:t>
            </a: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80185" y="2720980"/>
            <a:ext cx="879475" cy="660400"/>
          </a:xfrm>
          <a:prstGeom prst="wedgeRectCallout">
            <a:avLst>
              <a:gd name="adj1" fmla="val 52204"/>
              <a:gd name="adj2" fmla="val 78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2013 9.8%</a:t>
            </a:r>
          </a:p>
        </p:txBody>
      </p:sp>
      <p:sp>
        <p:nvSpPr>
          <p:cNvPr id="19" name="AutoShape 8"/>
          <p:cNvSpPr>
            <a:spLocks noChangeArrowheads="1"/>
          </p:cNvSpPr>
          <p:nvPr/>
        </p:nvSpPr>
        <p:spPr bwMode="blackWhite">
          <a:xfrm>
            <a:off x="7693112" y="4500487"/>
            <a:ext cx="1106399" cy="618801"/>
          </a:xfrm>
          <a:prstGeom prst="wedgeRectCallout">
            <a:avLst>
              <a:gd name="adj1" fmla="val -7730"/>
              <a:gd name="adj2" fmla="val -13739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2014 8.4%</a:t>
            </a:r>
          </a:p>
        </p:txBody>
      </p:sp>
      <p:sp>
        <p:nvSpPr>
          <p:cNvPr id="20" name="AutoShape 8"/>
          <p:cNvSpPr>
            <a:spLocks noChangeArrowheads="1"/>
          </p:cNvSpPr>
          <p:nvPr/>
        </p:nvSpPr>
        <p:spPr bwMode="blackWhite">
          <a:xfrm>
            <a:off x="8057066" y="2781404"/>
            <a:ext cx="1106399" cy="618801"/>
          </a:xfrm>
          <a:prstGeom prst="wedgeRectCallout">
            <a:avLst>
              <a:gd name="adj1" fmla="val -3856"/>
              <a:gd name="adj2" fmla="val 1457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2015=8.4%</a:t>
            </a:r>
          </a:p>
          <a:p>
            <a:pPr algn="ctr">
              <a:lnSpc>
                <a:spcPct val="90000"/>
              </a:lnSpc>
              <a:spcBef>
                <a:spcPct val="50000"/>
              </a:spcBef>
              <a:buClr>
                <a:srgbClr val="FFFFFF"/>
              </a:buClr>
              <a:buFont typeface="Wingdings" pitchFamily="2" charset="2"/>
              <a:buNone/>
              <a:defRPr/>
            </a:pPr>
            <a:r>
              <a:rPr lang="en-US" sz="1200" b="1" dirty="0">
                <a:solidFill>
                  <a:srgbClr val="FFFFFF"/>
                </a:solidFill>
              </a:rPr>
              <a:t>2016F=6.3%</a:t>
            </a:r>
          </a:p>
        </p:txBody>
      </p:sp>
    </p:spTree>
    <p:custDataLst>
      <p:tags r:id="rId2"/>
    </p:custDataLst>
    <p:extLst>
      <p:ext uri="{BB962C8B-B14F-4D97-AF65-F5344CB8AC3E}">
        <p14:creationId xmlns:p14="http://schemas.microsoft.com/office/powerpoint/2010/main" val="38023127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9</a:t>
            </a:fld>
            <a:endParaRPr lang="en-US"/>
          </a:p>
        </p:txBody>
      </p:sp>
      <p:sp>
        <p:nvSpPr>
          <p:cNvPr id="1028" name="Rectangle 2"/>
          <p:cNvSpPr>
            <a:spLocks noGrp="1" noChangeArrowheads="1"/>
          </p:cNvSpPr>
          <p:nvPr>
            <p:ph type="title" idx="4294967295"/>
          </p:nvPr>
        </p:nvSpPr>
        <p:spPr>
          <a:xfrm>
            <a:off x="462116" y="169719"/>
            <a:ext cx="7069394" cy="862157"/>
          </a:xfrm>
        </p:spPr>
        <p:txBody>
          <a:bodyPr lIns="92075" tIns="46038" rIns="92075" bIns="46038" anchor="b"/>
          <a:lstStyle/>
          <a:p>
            <a:r>
              <a:rPr lang="en-US" dirty="0"/>
              <a:t>Return on Net Worth (RNW)</a:t>
            </a:r>
            <a:br>
              <a:rPr lang="en-US" dirty="0"/>
            </a:br>
            <a:r>
              <a:rPr lang="en-US" dirty="0"/>
              <a:t>Largest Lines: 2005-2014 Average</a:t>
            </a:r>
          </a:p>
        </p:txBody>
      </p:sp>
      <p:graphicFrame>
        <p:nvGraphicFramePr>
          <p:cNvPr id="1026" name="Object 3"/>
          <p:cNvGraphicFramePr>
            <a:graphicFrameLocks noGrp="1" noChangeAspect="1"/>
          </p:cNvGraphicFramePr>
          <p:nvPr>
            <p:ph idx="4294967295"/>
            <p:extLst/>
          </p:nvPr>
        </p:nvGraphicFramePr>
        <p:xfrm>
          <a:off x="3175" y="1301753"/>
          <a:ext cx="9140825" cy="4965697"/>
        </p:xfrm>
        <a:graphic>
          <a:graphicData uri="http://schemas.openxmlformats.org/presentationml/2006/ole">
            <mc:AlternateContent xmlns:mc="http://schemas.openxmlformats.org/markup-compatibility/2006">
              <mc:Choice xmlns:v="urn:schemas-microsoft-com:vml" Requires="v">
                <p:oleObj spid="_x0000_s289912"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3175" y="1301753"/>
                        <a:ext cx="9140825" cy="4965697"/>
                      </a:xfrm>
                      <a:prstGeom prst="rect">
                        <a:avLst/>
                      </a:prstGeom>
                      <a:noFill/>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NAIC; Insurance Information Institute.	</a:t>
            </a:r>
          </a:p>
        </p:txBody>
      </p:sp>
      <p:sp>
        <p:nvSpPr>
          <p:cNvPr id="6" name="AutoShape 9"/>
          <p:cNvSpPr>
            <a:spLocks noChangeArrowheads="1"/>
          </p:cNvSpPr>
          <p:nvPr/>
        </p:nvSpPr>
        <p:spPr bwMode="blackWhite">
          <a:xfrm>
            <a:off x="1514168" y="1123300"/>
            <a:ext cx="3370313" cy="833319"/>
          </a:xfrm>
          <a:prstGeom prst="wedgeRectCallout">
            <a:avLst>
              <a:gd name="adj1" fmla="val 79112"/>
              <a:gd name="adj2" fmla="val 2064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a:solidFill>
                  <a:srgbClr val="FFFFFF"/>
                </a:solidFill>
              </a:rPr>
              <a:t>Commercial lines have tended to be more profitable than personal lines over the past decade</a:t>
            </a:r>
          </a:p>
        </p:txBody>
      </p:sp>
      <p:sp>
        <p:nvSpPr>
          <p:cNvPr id="2" name="TextBox 1"/>
          <p:cNvSpPr txBox="1"/>
          <p:nvPr/>
        </p:nvSpPr>
        <p:spPr>
          <a:xfrm>
            <a:off x="268236" y="1182692"/>
            <a:ext cx="1445342" cy="369332"/>
          </a:xfrm>
          <a:prstGeom prst="rect">
            <a:avLst/>
          </a:prstGeom>
          <a:noFill/>
        </p:spPr>
        <p:txBody>
          <a:bodyPr wrap="square" rtlCol="0">
            <a:spAutoFit/>
          </a:bodyPr>
          <a:lstStyle/>
          <a:p>
            <a:r>
              <a:rPr lang="en-US" dirty="0"/>
              <a:t>Percent</a:t>
            </a:r>
          </a:p>
        </p:txBody>
      </p:sp>
    </p:spTree>
    <p:extLst>
      <p:ext uri="{BB962C8B-B14F-4D97-AF65-F5344CB8AC3E}">
        <p14:creationId xmlns:p14="http://schemas.microsoft.com/office/powerpoint/2010/main" val="2401685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151686</TotalTime>
  <Words>5098</Words>
  <Application>Microsoft Office PowerPoint</Application>
  <PresentationFormat>On-screen Show (4:3)</PresentationFormat>
  <Paragraphs>624</Paragraphs>
  <Slides>70</Slides>
  <Notes>64</Notes>
  <HiddenSlides>8</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81" baseType="lpstr">
      <vt:lpstr>Arial</vt:lpstr>
      <vt:lpstr>Arial Narrow</vt:lpstr>
      <vt:lpstr>Calibri</vt:lpstr>
      <vt:lpstr>Symbol</vt:lpstr>
      <vt:lpstr>Times New Roman</vt:lpstr>
      <vt:lpstr>Verdana</vt:lpstr>
      <vt:lpstr>Wingdings</vt:lpstr>
      <vt:lpstr>Wingdings 3</vt:lpstr>
      <vt:lpstr>Default Design</vt:lpstr>
      <vt:lpstr>Chart</vt:lpstr>
      <vt:lpstr>Worksheet</vt:lpstr>
      <vt:lpstr>P/C Insurance Industry   Overview &amp; Outlook</vt:lpstr>
      <vt:lpstr>PowerPoint Presentation</vt:lpstr>
      <vt:lpstr>Net Premium Growth: Annual Change,  1971—2016F</vt:lpstr>
      <vt:lpstr>U.S. Insured Catastrophe Losses</vt:lpstr>
      <vt:lpstr>Combined Ratio Points Associated with Catastrophe Losses: 1960 – 2015E*</vt:lpstr>
      <vt:lpstr>P/C Insurance Industry  Combined Ratio, 2001–2015*</vt:lpstr>
      <vt:lpstr>P/C Industry Net Income After Taxes 1991–2015</vt:lpstr>
      <vt:lpstr>Profitability Peaks &amp; Troughs in the P/C Insurance Industry, 1975 – 2016F</vt:lpstr>
      <vt:lpstr>Return on Net Worth (RNW) Largest Lines: 2005-2014 Average</vt:lpstr>
      <vt:lpstr>RNW All Lines, 2005-2014 Average, Vary Widely by State and Region</vt:lpstr>
      <vt:lpstr>RNW All Lines, 2005-2014 Average, Vary Widely by State and Region</vt:lpstr>
      <vt:lpstr>Policyholder Surplus,  2006:Q4–2016:Q1</vt:lpstr>
      <vt:lpstr>Modest Economic Growth in 2016-17 Should Increase the Exposure Base and Premium Volume</vt:lpstr>
      <vt:lpstr>Real U.S. Quarterly GDP Growth Since the “Great Recession</vt:lpstr>
      <vt:lpstr>Length of US Business Cycles, 1929–Present*</vt:lpstr>
      <vt:lpstr>GDP-based Recession-Indicator Index, with data through 2016:Q1</vt:lpstr>
      <vt:lpstr>Quarterly US Real GDP for 2016-17: August 2016 Forecasts</vt:lpstr>
      <vt:lpstr>PowerPoint Presentation</vt:lpstr>
      <vt:lpstr>PowerPoint Presentation</vt:lpstr>
      <vt:lpstr>Unemployment and Underemployment Rates: Still Falling</vt:lpstr>
      <vt:lpstr>Labor Market Slack: Elevated Number of Involuntary Part-time Workers</vt:lpstr>
      <vt:lpstr>Number of “Discouraged Workers”: Elevated, but Dropping Jan 1994 – July 2016 </vt:lpstr>
      <vt:lpstr>Full-time vs. Part-time Employment, Quarterly, 2003-2016:Q2</vt:lpstr>
      <vt:lpstr>ISM Manufacturing Index (Values &gt; 50 Indicate Expansion), January 2010-July 2016</vt:lpstr>
      <vt:lpstr>ISM Non-Manufacturing Index (Values &gt; 50 Indicate Expansion), January 2010-July 2016</vt:lpstr>
      <vt:lpstr>Brexit: Potential Effects on the UK</vt:lpstr>
      <vt:lpstr>Brexit: Potential Effects on the EU and the Global Economy</vt:lpstr>
      <vt:lpstr>Potential Effects of Brexit on the  Insurance Industry</vt:lpstr>
      <vt:lpstr>Effect of Brexit on Stocks of Publicly-Traded Insurance Companies</vt:lpstr>
      <vt:lpstr>PowerPoint Presentation</vt:lpstr>
      <vt:lpstr>Return on Net Worth:  Personal Auto, 2005–2014</vt:lpstr>
      <vt:lpstr>Auto Insurance Net Combined Ratios, Yearly, 2005-2015</vt:lpstr>
      <vt:lpstr>A Half Century of Auto Insurance: Frequency vs. Severity</vt:lpstr>
      <vt:lpstr>Why Personal Auto Loss Ratios are Rising: Severity &amp; Frequency by Coverage, 2015 vs. 2014</vt:lpstr>
      <vt:lpstr>Auto/Light Truck Sales Are Forecast to Continue in 2016 at the 2015 Level</vt:lpstr>
      <vt:lpstr>America is Driving More Again: Total Miles Driven*, 1996–2016</vt:lpstr>
      <vt:lpstr>Why Are We Driving More Miles? More Are Going to Work</vt:lpstr>
      <vt:lpstr>More Miles Driven =&gt; More Collisions, 2006–2016</vt:lpstr>
      <vt:lpstr>Collision Claims, 2005–2015: Frequency Trending Higher Since 2009</vt:lpstr>
      <vt:lpstr>Collision Claims: Severity Trending Higher in 2009–2015</vt:lpstr>
      <vt:lpstr>Collision Claims: Pure Premium (Losses per Insured Unit), 2011:Q4 to 2015:Q4</vt:lpstr>
      <vt:lpstr>PowerPoint Presentation</vt:lpstr>
      <vt:lpstr>Forecast: Continued Growth in Private Housing Unit Starts, 1995-2019F</vt:lpstr>
      <vt:lpstr>Number of Owner-Occupied &amp; Renter-Occupied Housing Units, US, Quarterly, 1990:Q1-2016:Q2</vt:lpstr>
      <vt:lpstr>Rental Vacancy Rates, Quarterly, 1990-2016</vt:lpstr>
      <vt:lpstr>US: Pct. Of Private Housing Unit Starts In Multi-Unit Projects, 1990-2016*</vt:lpstr>
      <vt:lpstr>I.I.I. Poll: Renters Insurance</vt:lpstr>
      <vt:lpstr>Giant Age Cohort (Millenials) Is Approaching Home-Buying Stage </vt:lpstr>
      <vt:lpstr>Growth in Number of Households =&gt; Increased Demand for Housing</vt:lpstr>
      <vt:lpstr>PowerPoint Presentation</vt:lpstr>
      <vt:lpstr>Private Nonresidential Fixed Investment, Quarterly: Recently, a New Peak</vt:lpstr>
      <vt:lpstr>Nonfarm Payroll (Wages and Salaries): Quarterly, 2005–2016:Q1</vt:lpstr>
      <vt:lpstr>PowerPoint Presentation</vt:lpstr>
      <vt:lpstr>Change* in the Consumer Price Index, 2004–2016</vt:lpstr>
      <vt:lpstr>Change* in the Consumer Price Index, 2004–2016</vt:lpstr>
      <vt:lpstr>Prices for Hospital Services: 12-Month Change,* 1998–2016</vt:lpstr>
      <vt:lpstr>Investment Performance:  a Key Driver of Profitability</vt:lpstr>
      <vt:lpstr>US Treasury Note 10-Year Yields: A Long Downward Trend, 2000–2016*</vt:lpstr>
      <vt:lpstr>P/C Insurer Portfolio Yields, 2002-2015</vt:lpstr>
      <vt:lpstr>Forecasts of Avg. Yield of 10-Year US Treasury Notes</vt:lpstr>
      <vt:lpstr>Distribution of Bond Maturities, P/C Insurance Industry, 2006-2015</vt:lpstr>
      <vt:lpstr>P/C Insurers: Below-Investment-Grade (BIG) Bonds as a Percent of Total Bonds, 2001-2015</vt:lpstr>
      <vt:lpstr>P/C Insurer Groups Holdings of BIG** Bonds as a Percent of Total Bonds, 2014</vt:lpstr>
      <vt:lpstr>Other Things That Could Affect the Course of Interest Rates</vt:lpstr>
      <vt:lpstr>PowerPoint Presentation</vt:lpstr>
      <vt:lpstr>By 2018, Will We Have More Jobs to Fill than People to Fill Them?</vt:lpstr>
      <vt:lpstr>Why Job Shortages by 2018 are Unlikely</vt:lpstr>
      <vt:lpstr>Why Job Shortages by 2018 are Unlikely (cont’d)</vt:lpstr>
      <vt:lpstr>Labor Force Participation Rate, Ages 65-69, Quarterly, 1998:Q1-2016:Q2</vt:lpstr>
      <vt:lpstr>PowerPoint Presentation</vt:lpstr>
    </vt:vector>
  </TitlesOfParts>
  <Company>insurance information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3461</cp:revision>
  <cp:lastPrinted>2016-08-11T14:44:21Z</cp:lastPrinted>
  <dcterms:modified xsi:type="dcterms:W3CDTF">2016-08-23T13:33:51Z</dcterms:modified>
</cp:coreProperties>
</file>